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86" r:id="rId2"/>
    <p:sldId id="257" r:id="rId3"/>
    <p:sldId id="285" r:id="rId4"/>
    <p:sldId id="287" r:id="rId5"/>
    <p:sldId id="277" r:id="rId6"/>
    <p:sldId id="258" r:id="rId7"/>
    <p:sldId id="288" r:id="rId8"/>
    <p:sldId id="289" r:id="rId9"/>
    <p:sldId id="290" r:id="rId10"/>
    <p:sldId id="265" r:id="rId11"/>
    <p:sldId id="281" r:id="rId12"/>
    <p:sldId id="266" r:id="rId13"/>
    <p:sldId id="270" r:id="rId14"/>
    <p:sldId id="273" r:id="rId15"/>
    <p:sldId id="268" r:id="rId16"/>
    <p:sldId id="283" r:id="rId17"/>
    <p:sldId id="275" r:id="rId18"/>
    <p:sldId id="280" r:id="rId19"/>
    <p:sldId id="272"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C4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p:restoredTop sz="89461"/>
  </p:normalViewPr>
  <p:slideViewPr>
    <p:cSldViewPr snapToGrid="0" snapToObjects="1">
      <p:cViewPr varScale="1">
        <p:scale>
          <a:sx n="93" d="100"/>
          <a:sy n="93" d="100"/>
        </p:scale>
        <p:origin x="66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F5E43-41E1-8B41-B0DD-72EE78CC6F33}" type="datetimeFigureOut">
              <a:rPr lang="en-US" smtClean="0"/>
              <a:t>5/15/20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895E1-EAB0-D841-93F0-B6F6D62E0035}" type="slidenum">
              <a:rPr lang="en-US" smtClean="0"/>
              <a:t>‹#›</a:t>
            </a:fld>
            <a:endParaRPr lang="en-US"/>
          </a:p>
        </p:txBody>
      </p:sp>
    </p:spTree>
    <p:extLst>
      <p:ext uri="{BB962C8B-B14F-4D97-AF65-F5344CB8AC3E}">
        <p14:creationId xmlns:p14="http://schemas.microsoft.com/office/powerpoint/2010/main" val="161355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None/>
            </a:pPr>
            <a:r>
              <a:rPr lang="en-US" sz="1200" dirty="0"/>
              <a:t>Open source: making source code available </a:t>
            </a:r>
          </a:p>
          <a:p>
            <a:pPr marL="0" indent="0" algn="ctr">
              <a:buNone/>
            </a:pPr>
            <a:r>
              <a:rPr lang="en-US" sz="1200" dirty="0"/>
              <a:t>Open access: scholarly publishing movement</a:t>
            </a:r>
          </a:p>
          <a:p>
            <a:endParaRPr lang="en-US" dirty="0"/>
          </a:p>
        </p:txBody>
      </p:sp>
      <p:sp>
        <p:nvSpPr>
          <p:cNvPr id="4" name="Slide Number Placeholder 3"/>
          <p:cNvSpPr>
            <a:spLocks noGrp="1"/>
          </p:cNvSpPr>
          <p:nvPr>
            <p:ph type="sldNum" sz="quarter" idx="5"/>
          </p:nvPr>
        </p:nvSpPr>
        <p:spPr/>
        <p:txBody>
          <a:bodyPr/>
          <a:lstStyle/>
          <a:p>
            <a:fld id="{ABD895E1-EAB0-D841-93F0-B6F6D62E0035}" type="slidenum">
              <a:rPr lang="en-US" smtClean="0"/>
              <a:t>6</a:t>
            </a:fld>
            <a:endParaRPr lang="en-US"/>
          </a:p>
        </p:txBody>
      </p:sp>
    </p:spTree>
    <p:extLst>
      <p:ext uri="{BB962C8B-B14F-4D97-AF65-F5344CB8AC3E}">
        <p14:creationId xmlns:p14="http://schemas.microsoft.com/office/powerpoint/2010/main" val="3990837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Debian, Free Software Foundation – collaboration on definition</a:t>
            </a:r>
          </a:p>
        </p:txBody>
      </p:sp>
      <p:sp>
        <p:nvSpPr>
          <p:cNvPr id="4" name="Slide Number Placeholder 3"/>
          <p:cNvSpPr>
            <a:spLocks noGrp="1"/>
          </p:cNvSpPr>
          <p:nvPr>
            <p:ph type="sldNum" sz="quarter" idx="5"/>
          </p:nvPr>
        </p:nvSpPr>
        <p:spPr/>
        <p:txBody>
          <a:bodyPr/>
          <a:lstStyle/>
          <a:p>
            <a:fld id="{ABD895E1-EAB0-D841-93F0-B6F6D62E0035}" type="slidenum">
              <a:rPr lang="en-US" smtClean="0"/>
              <a:t>11</a:t>
            </a:fld>
            <a:endParaRPr lang="en-US"/>
          </a:p>
        </p:txBody>
      </p:sp>
    </p:spTree>
    <p:extLst>
      <p:ext uri="{BB962C8B-B14F-4D97-AF65-F5344CB8AC3E}">
        <p14:creationId xmlns:p14="http://schemas.microsoft.com/office/powerpoint/2010/main" val="299804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DEBA-8355-A145-B7DB-FF60646750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4C854-B38D-3140-8C81-EA04F604EF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3E0102-C08C-E146-89AE-4C713ED03F20}"/>
              </a:ext>
            </a:extLst>
          </p:cNvPr>
          <p:cNvSpPr>
            <a:spLocks noGrp="1"/>
          </p:cNvSpPr>
          <p:nvPr>
            <p:ph type="dt" sz="half" idx="10"/>
          </p:nvPr>
        </p:nvSpPr>
        <p:spPr/>
        <p:txBody>
          <a:bodyPr/>
          <a:lstStyle/>
          <a:p>
            <a:fld id="{232385A0-C2E3-0644-838B-DB4D2987D1E7}" type="datetimeFigureOut">
              <a:rPr lang="en-US" smtClean="0"/>
              <a:t>5/15/20</a:t>
            </a:fld>
            <a:endParaRPr lang="en-US"/>
          </a:p>
        </p:txBody>
      </p:sp>
      <p:sp>
        <p:nvSpPr>
          <p:cNvPr id="5" name="Footer Placeholder 4">
            <a:extLst>
              <a:ext uri="{FF2B5EF4-FFF2-40B4-BE49-F238E27FC236}">
                <a16:creationId xmlns:a16="http://schemas.microsoft.com/office/drawing/2014/main" id="{BD1C8ED1-90F6-4D49-8F28-4E01ED6B0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E521E-575D-794A-BD16-863068F7EA43}"/>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278172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DFF8-D133-4443-BD83-9950D9FC5D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C24BF0-6E0B-3B40-B0AF-18C765FDCF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1F832-D1A5-E149-B00C-0DACA0727C8D}"/>
              </a:ext>
            </a:extLst>
          </p:cNvPr>
          <p:cNvSpPr>
            <a:spLocks noGrp="1"/>
          </p:cNvSpPr>
          <p:nvPr>
            <p:ph type="dt" sz="half" idx="10"/>
          </p:nvPr>
        </p:nvSpPr>
        <p:spPr/>
        <p:txBody>
          <a:bodyPr/>
          <a:lstStyle/>
          <a:p>
            <a:fld id="{232385A0-C2E3-0644-838B-DB4D2987D1E7}" type="datetimeFigureOut">
              <a:rPr lang="en-US" smtClean="0"/>
              <a:t>5/15/20</a:t>
            </a:fld>
            <a:endParaRPr lang="en-US"/>
          </a:p>
        </p:txBody>
      </p:sp>
      <p:sp>
        <p:nvSpPr>
          <p:cNvPr id="5" name="Footer Placeholder 4">
            <a:extLst>
              <a:ext uri="{FF2B5EF4-FFF2-40B4-BE49-F238E27FC236}">
                <a16:creationId xmlns:a16="http://schemas.microsoft.com/office/drawing/2014/main" id="{394EB15F-6160-7A41-8489-A467005E8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4FF0A-1B9D-964F-9284-0EC09E3D3DE4}"/>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210164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D9BC5-E0B0-BE41-9B44-D066DEBCEC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8AB6A4-5227-B049-8E02-97E6AEF1CF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4EFB3-3BCF-A943-8CBC-2BA84718A554}"/>
              </a:ext>
            </a:extLst>
          </p:cNvPr>
          <p:cNvSpPr>
            <a:spLocks noGrp="1"/>
          </p:cNvSpPr>
          <p:nvPr>
            <p:ph type="dt" sz="half" idx="10"/>
          </p:nvPr>
        </p:nvSpPr>
        <p:spPr/>
        <p:txBody>
          <a:bodyPr/>
          <a:lstStyle/>
          <a:p>
            <a:fld id="{232385A0-C2E3-0644-838B-DB4D2987D1E7}" type="datetimeFigureOut">
              <a:rPr lang="en-US" smtClean="0"/>
              <a:t>5/15/20</a:t>
            </a:fld>
            <a:endParaRPr lang="en-US"/>
          </a:p>
        </p:txBody>
      </p:sp>
      <p:sp>
        <p:nvSpPr>
          <p:cNvPr id="5" name="Footer Placeholder 4">
            <a:extLst>
              <a:ext uri="{FF2B5EF4-FFF2-40B4-BE49-F238E27FC236}">
                <a16:creationId xmlns:a16="http://schemas.microsoft.com/office/drawing/2014/main" id="{1D58B8E1-88D4-A641-8C11-075F70C88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75EE1-AAA4-724F-A3F0-0C901CDC29EB}"/>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414951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D5C4-B520-1A4C-9D98-14CABB730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CB180E-6D59-3C45-B209-CF54350819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C476F-DC56-8E4E-B9AC-03C7C558B681}"/>
              </a:ext>
            </a:extLst>
          </p:cNvPr>
          <p:cNvSpPr>
            <a:spLocks noGrp="1"/>
          </p:cNvSpPr>
          <p:nvPr>
            <p:ph type="dt" sz="half" idx="10"/>
          </p:nvPr>
        </p:nvSpPr>
        <p:spPr/>
        <p:txBody>
          <a:bodyPr/>
          <a:lstStyle/>
          <a:p>
            <a:fld id="{232385A0-C2E3-0644-838B-DB4D2987D1E7}" type="datetimeFigureOut">
              <a:rPr lang="en-US" smtClean="0"/>
              <a:t>5/15/20</a:t>
            </a:fld>
            <a:endParaRPr lang="en-US"/>
          </a:p>
        </p:txBody>
      </p:sp>
      <p:sp>
        <p:nvSpPr>
          <p:cNvPr id="5" name="Footer Placeholder 4">
            <a:extLst>
              <a:ext uri="{FF2B5EF4-FFF2-40B4-BE49-F238E27FC236}">
                <a16:creationId xmlns:a16="http://schemas.microsoft.com/office/drawing/2014/main" id="{DE3D8DA2-97D3-2E40-8F77-65D4CBF5C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65DD1-3918-FD4E-B46E-41D544C0427D}"/>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124983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846F-29F1-7E43-B065-54B814344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741E6D-524B-C94D-8D43-05BD7B720B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AD6C0E-E1EA-2F4F-9B74-B4281CF16466}"/>
              </a:ext>
            </a:extLst>
          </p:cNvPr>
          <p:cNvSpPr>
            <a:spLocks noGrp="1"/>
          </p:cNvSpPr>
          <p:nvPr>
            <p:ph type="dt" sz="half" idx="10"/>
          </p:nvPr>
        </p:nvSpPr>
        <p:spPr/>
        <p:txBody>
          <a:bodyPr/>
          <a:lstStyle/>
          <a:p>
            <a:fld id="{232385A0-C2E3-0644-838B-DB4D2987D1E7}" type="datetimeFigureOut">
              <a:rPr lang="en-US" smtClean="0"/>
              <a:t>5/15/20</a:t>
            </a:fld>
            <a:endParaRPr lang="en-US"/>
          </a:p>
        </p:txBody>
      </p:sp>
      <p:sp>
        <p:nvSpPr>
          <p:cNvPr id="5" name="Footer Placeholder 4">
            <a:extLst>
              <a:ext uri="{FF2B5EF4-FFF2-40B4-BE49-F238E27FC236}">
                <a16:creationId xmlns:a16="http://schemas.microsoft.com/office/drawing/2014/main" id="{70A7161C-BDA4-B84B-9BC6-A72C0CE04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D22CB-DB4C-FB4C-AA2F-198B11FE7947}"/>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375053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260A-3CAF-C248-BC9E-B933E9D429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93628A-4952-4A4E-890D-8EA1E69234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43A6F9-4EBB-7249-86B6-FB645D7CED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B68466-B390-644D-85F7-7B677A1A6609}"/>
              </a:ext>
            </a:extLst>
          </p:cNvPr>
          <p:cNvSpPr>
            <a:spLocks noGrp="1"/>
          </p:cNvSpPr>
          <p:nvPr>
            <p:ph type="dt" sz="half" idx="10"/>
          </p:nvPr>
        </p:nvSpPr>
        <p:spPr/>
        <p:txBody>
          <a:bodyPr/>
          <a:lstStyle/>
          <a:p>
            <a:fld id="{232385A0-C2E3-0644-838B-DB4D2987D1E7}" type="datetimeFigureOut">
              <a:rPr lang="en-US" smtClean="0"/>
              <a:t>5/15/20</a:t>
            </a:fld>
            <a:endParaRPr lang="en-US"/>
          </a:p>
        </p:txBody>
      </p:sp>
      <p:sp>
        <p:nvSpPr>
          <p:cNvPr id="6" name="Footer Placeholder 5">
            <a:extLst>
              <a:ext uri="{FF2B5EF4-FFF2-40B4-BE49-F238E27FC236}">
                <a16:creationId xmlns:a16="http://schemas.microsoft.com/office/drawing/2014/main" id="{65965BB8-77BF-8342-B05A-05974CBED2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492C7-A1EE-904F-AB7C-6FFBB73DCD0E}"/>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3049850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250E-EC15-6E45-9F07-E1E558ED46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12E0F1-3F76-FA47-87B7-979B31751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C52ED4-2AD3-104B-A4BB-B9B2110A71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6EA8A-AD91-824B-BA80-93A73101F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F94A12-7A22-3140-9469-2849E70B4A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A88A6C-F6CE-CD45-9FA6-47873E752FAC}"/>
              </a:ext>
            </a:extLst>
          </p:cNvPr>
          <p:cNvSpPr>
            <a:spLocks noGrp="1"/>
          </p:cNvSpPr>
          <p:nvPr>
            <p:ph type="dt" sz="half" idx="10"/>
          </p:nvPr>
        </p:nvSpPr>
        <p:spPr/>
        <p:txBody>
          <a:bodyPr/>
          <a:lstStyle/>
          <a:p>
            <a:fld id="{232385A0-C2E3-0644-838B-DB4D2987D1E7}" type="datetimeFigureOut">
              <a:rPr lang="en-US" smtClean="0"/>
              <a:t>5/15/20</a:t>
            </a:fld>
            <a:endParaRPr lang="en-US"/>
          </a:p>
        </p:txBody>
      </p:sp>
      <p:sp>
        <p:nvSpPr>
          <p:cNvPr id="8" name="Footer Placeholder 7">
            <a:extLst>
              <a:ext uri="{FF2B5EF4-FFF2-40B4-BE49-F238E27FC236}">
                <a16:creationId xmlns:a16="http://schemas.microsoft.com/office/drawing/2014/main" id="{2868B998-3574-B54B-87A5-2220485A5F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86D43D-B26C-6042-9D46-5FA1BE9A9CB9}"/>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241598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7742-EEA3-3747-9D18-7CFF743F95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D080E-CFE6-1D4E-A3BC-069B14BC4D54}"/>
              </a:ext>
            </a:extLst>
          </p:cNvPr>
          <p:cNvSpPr>
            <a:spLocks noGrp="1"/>
          </p:cNvSpPr>
          <p:nvPr>
            <p:ph type="dt" sz="half" idx="10"/>
          </p:nvPr>
        </p:nvSpPr>
        <p:spPr/>
        <p:txBody>
          <a:bodyPr/>
          <a:lstStyle/>
          <a:p>
            <a:fld id="{232385A0-C2E3-0644-838B-DB4D2987D1E7}" type="datetimeFigureOut">
              <a:rPr lang="en-US" smtClean="0"/>
              <a:t>5/15/20</a:t>
            </a:fld>
            <a:endParaRPr lang="en-US"/>
          </a:p>
        </p:txBody>
      </p:sp>
      <p:sp>
        <p:nvSpPr>
          <p:cNvPr id="4" name="Footer Placeholder 3">
            <a:extLst>
              <a:ext uri="{FF2B5EF4-FFF2-40B4-BE49-F238E27FC236}">
                <a16:creationId xmlns:a16="http://schemas.microsoft.com/office/drawing/2014/main" id="{B7510EF3-F5A3-CA46-97A8-EBFF8C62E3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2F1C58-D295-5B42-8406-34C6B9533C79}"/>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86410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9A4E07-50CC-AC4D-9A6E-F81506F7E3FB}"/>
              </a:ext>
            </a:extLst>
          </p:cNvPr>
          <p:cNvSpPr>
            <a:spLocks noGrp="1"/>
          </p:cNvSpPr>
          <p:nvPr>
            <p:ph type="dt" sz="half" idx="10"/>
          </p:nvPr>
        </p:nvSpPr>
        <p:spPr/>
        <p:txBody>
          <a:bodyPr/>
          <a:lstStyle/>
          <a:p>
            <a:fld id="{232385A0-C2E3-0644-838B-DB4D2987D1E7}" type="datetimeFigureOut">
              <a:rPr lang="en-US" smtClean="0"/>
              <a:t>5/15/20</a:t>
            </a:fld>
            <a:endParaRPr lang="en-US"/>
          </a:p>
        </p:txBody>
      </p:sp>
      <p:sp>
        <p:nvSpPr>
          <p:cNvPr id="3" name="Footer Placeholder 2">
            <a:extLst>
              <a:ext uri="{FF2B5EF4-FFF2-40B4-BE49-F238E27FC236}">
                <a16:creationId xmlns:a16="http://schemas.microsoft.com/office/drawing/2014/main" id="{E37BE1AD-167A-FF41-A39D-454CADBB05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30ADCF-A678-B34D-9E6B-F238AAA6F602}"/>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165051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7D59-E8E1-D849-87F7-D9C7550C3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C8A469-35DF-2C40-A4EE-8BB717F16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C1AB5-4343-4D43-AD3B-5664A6C08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FDC982-C3F9-5248-9A72-C9BB8DC321A6}"/>
              </a:ext>
            </a:extLst>
          </p:cNvPr>
          <p:cNvSpPr>
            <a:spLocks noGrp="1"/>
          </p:cNvSpPr>
          <p:nvPr>
            <p:ph type="dt" sz="half" idx="10"/>
          </p:nvPr>
        </p:nvSpPr>
        <p:spPr/>
        <p:txBody>
          <a:bodyPr/>
          <a:lstStyle/>
          <a:p>
            <a:fld id="{232385A0-C2E3-0644-838B-DB4D2987D1E7}" type="datetimeFigureOut">
              <a:rPr lang="en-US" smtClean="0"/>
              <a:t>5/15/20</a:t>
            </a:fld>
            <a:endParaRPr lang="en-US"/>
          </a:p>
        </p:txBody>
      </p:sp>
      <p:sp>
        <p:nvSpPr>
          <p:cNvPr id="6" name="Footer Placeholder 5">
            <a:extLst>
              <a:ext uri="{FF2B5EF4-FFF2-40B4-BE49-F238E27FC236}">
                <a16:creationId xmlns:a16="http://schemas.microsoft.com/office/drawing/2014/main" id="{51C5FF47-1BA7-A04F-B372-5A74C6FB0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16C14-A965-1A40-A812-CBFA3E7287D2}"/>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391686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2F52-5B7F-B742-B726-F5A8EB288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695C26-2C58-3447-9E87-B9A77B16E0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AE8A5-66BC-424A-8F24-075AF221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865307-3677-5B41-9280-FF70F575A8BF}"/>
              </a:ext>
            </a:extLst>
          </p:cNvPr>
          <p:cNvSpPr>
            <a:spLocks noGrp="1"/>
          </p:cNvSpPr>
          <p:nvPr>
            <p:ph type="dt" sz="half" idx="10"/>
          </p:nvPr>
        </p:nvSpPr>
        <p:spPr/>
        <p:txBody>
          <a:bodyPr/>
          <a:lstStyle/>
          <a:p>
            <a:fld id="{232385A0-C2E3-0644-838B-DB4D2987D1E7}" type="datetimeFigureOut">
              <a:rPr lang="en-US" smtClean="0"/>
              <a:t>5/15/20</a:t>
            </a:fld>
            <a:endParaRPr lang="en-US"/>
          </a:p>
        </p:txBody>
      </p:sp>
      <p:sp>
        <p:nvSpPr>
          <p:cNvPr id="6" name="Footer Placeholder 5">
            <a:extLst>
              <a:ext uri="{FF2B5EF4-FFF2-40B4-BE49-F238E27FC236}">
                <a16:creationId xmlns:a16="http://schemas.microsoft.com/office/drawing/2014/main" id="{0E92797B-C71A-DB4A-BF94-1E14F8AE6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2C2BB-C8BD-FE4D-B4C1-D18A1884E0F1}"/>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193822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B3F9B7-FCC0-764B-A8DF-C037137E40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50C1DC-CCBD-A545-A869-761668627A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5E666-8878-404A-9745-A07AD82EC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385A0-C2E3-0644-838B-DB4D2987D1E7}" type="datetimeFigureOut">
              <a:rPr lang="en-US" smtClean="0"/>
              <a:t>5/15/20</a:t>
            </a:fld>
            <a:endParaRPr lang="en-US"/>
          </a:p>
        </p:txBody>
      </p:sp>
      <p:sp>
        <p:nvSpPr>
          <p:cNvPr id="5" name="Footer Placeholder 4">
            <a:extLst>
              <a:ext uri="{FF2B5EF4-FFF2-40B4-BE49-F238E27FC236}">
                <a16:creationId xmlns:a16="http://schemas.microsoft.com/office/drawing/2014/main" id="{EC185B6A-14DB-6B4E-B133-5FEDB3DFA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790B40-EDB7-3849-A170-6A431C4AF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7EBCD-9A22-944E-AC91-328AD43C3552}" type="slidenum">
              <a:rPr lang="en-US" smtClean="0"/>
              <a:t>‹#›</a:t>
            </a:fld>
            <a:endParaRPr lang="en-US"/>
          </a:p>
        </p:txBody>
      </p:sp>
    </p:spTree>
    <p:extLst>
      <p:ext uri="{BB962C8B-B14F-4D97-AF65-F5344CB8AC3E}">
        <p14:creationId xmlns:p14="http://schemas.microsoft.com/office/powerpoint/2010/main" val="3867436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DMAL/SIMSSA-HR-Intro-and-licensing" TargetMode="External"/><Relationship Id="rId2" Type="http://schemas.openxmlformats.org/officeDocument/2006/relationships/hyperlink" Target="https://github.com/DDM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4A04-A381-2644-A6D9-0C4513764D6E}"/>
              </a:ext>
            </a:extLst>
          </p:cNvPr>
          <p:cNvSpPr>
            <a:spLocks noGrp="1"/>
          </p:cNvSpPr>
          <p:nvPr>
            <p:ph type="ctrTitle"/>
          </p:nvPr>
        </p:nvSpPr>
        <p:spPr/>
        <p:txBody>
          <a:bodyPr/>
          <a:lstStyle/>
          <a:p>
            <a:r>
              <a:rPr lang="en-US" dirty="0"/>
              <a:t>Licensing 101</a:t>
            </a:r>
          </a:p>
        </p:txBody>
      </p:sp>
      <p:sp>
        <p:nvSpPr>
          <p:cNvPr id="3" name="Subtitle 2">
            <a:extLst>
              <a:ext uri="{FF2B5EF4-FFF2-40B4-BE49-F238E27FC236}">
                <a16:creationId xmlns:a16="http://schemas.microsoft.com/office/drawing/2014/main" id="{ED9C8899-A0F4-1D49-9F93-47B03DC918F2}"/>
              </a:ext>
            </a:extLst>
          </p:cNvPr>
          <p:cNvSpPr>
            <a:spLocks noGrp="1"/>
          </p:cNvSpPr>
          <p:nvPr>
            <p:ph type="subTitle" idx="1"/>
          </p:nvPr>
        </p:nvSpPr>
        <p:spPr/>
        <p:txBody>
          <a:bodyPr/>
          <a:lstStyle/>
          <a:p>
            <a:r>
              <a:rPr lang="en-US" dirty="0"/>
              <a:t>Emily Hopkins</a:t>
            </a:r>
          </a:p>
          <a:p>
            <a:r>
              <a:rPr lang="en-US" dirty="0"/>
              <a:t>ELVIS Meeting, 21 May 2020</a:t>
            </a:r>
          </a:p>
          <a:p>
            <a:r>
              <a:rPr lang="en-US" dirty="0"/>
              <a:t>McGill University</a:t>
            </a:r>
          </a:p>
        </p:txBody>
      </p:sp>
    </p:spTree>
    <p:extLst>
      <p:ext uri="{BB962C8B-B14F-4D97-AF65-F5344CB8AC3E}">
        <p14:creationId xmlns:p14="http://schemas.microsoft.com/office/powerpoint/2010/main" val="251655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D844-4565-BD41-A63C-BB825A942C77}"/>
              </a:ext>
            </a:extLst>
          </p:cNvPr>
          <p:cNvSpPr>
            <a:spLocks noGrp="1"/>
          </p:cNvSpPr>
          <p:nvPr>
            <p:ph type="title"/>
          </p:nvPr>
        </p:nvSpPr>
        <p:spPr>
          <a:xfrm>
            <a:off x="440635" y="1345785"/>
            <a:ext cx="11353800" cy="4047849"/>
          </a:xfrm>
        </p:spPr>
        <p:txBody>
          <a:bodyPr>
            <a:normAutofit fontScale="90000"/>
          </a:bodyPr>
          <a:lstStyle/>
          <a:p>
            <a:pPr marL="0" indent="0" algn="ctr"/>
            <a:br>
              <a:rPr lang="en-US" dirty="0"/>
            </a:br>
            <a:r>
              <a:rPr lang="en-US" sz="5300" b="1" dirty="0">
                <a:solidFill>
                  <a:schemeClr val="accent2"/>
                </a:solidFill>
              </a:rPr>
              <a:t>No!</a:t>
            </a:r>
            <a:br>
              <a:rPr lang="en-US" dirty="0"/>
            </a:br>
            <a:br>
              <a:rPr lang="en-US" dirty="0"/>
            </a:br>
            <a:r>
              <a:rPr lang="en-US" dirty="0"/>
              <a:t>Making something available online doesn’t make it open source or public domain.</a:t>
            </a:r>
            <a:br>
              <a:rPr lang="en-US" dirty="0"/>
            </a:br>
            <a:br>
              <a:rPr lang="en-US" dirty="0"/>
            </a:br>
            <a:r>
              <a:rPr lang="en-US" dirty="0"/>
              <a:t>It’s still all rights reserved to its creators.</a:t>
            </a:r>
            <a:br>
              <a:rPr lang="en-US" dirty="0"/>
            </a:br>
            <a:endParaRPr lang="en-US" dirty="0"/>
          </a:p>
        </p:txBody>
      </p:sp>
    </p:spTree>
    <p:extLst>
      <p:ext uri="{BB962C8B-B14F-4D97-AF65-F5344CB8AC3E}">
        <p14:creationId xmlns:p14="http://schemas.microsoft.com/office/powerpoint/2010/main" val="211690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32F5-ED30-6542-A420-6546BEC2D252}"/>
              </a:ext>
            </a:extLst>
          </p:cNvPr>
          <p:cNvSpPr>
            <a:spLocks noGrp="1"/>
          </p:cNvSpPr>
          <p:nvPr>
            <p:ph type="title"/>
          </p:nvPr>
        </p:nvSpPr>
        <p:spPr/>
        <p:txBody>
          <a:bodyPr/>
          <a:lstStyle/>
          <a:p>
            <a:r>
              <a:rPr lang="en-US" dirty="0">
                <a:solidFill>
                  <a:schemeClr val="accent2"/>
                </a:solidFill>
              </a:rPr>
              <a:t>What is open source software?</a:t>
            </a:r>
          </a:p>
        </p:txBody>
      </p:sp>
      <p:sp>
        <p:nvSpPr>
          <p:cNvPr id="3" name="Content Placeholder 2">
            <a:extLst>
              <a:ext uri="{FF2B5EF4-FFF2-40B4-BE49-F238E27FC236}">
                <a16:creationId xmlns:a16="http://schemas.microsoft.com/office/drawing/2014/main" id="{8E073FF4-3DBA-5243-A7F6-079D6D408871}"/>
              </a:ext>
            </a:extLst>
          </p:cNvPr>
          <p:cNvSpPr>
            <a:spLocks noGrp="1"/>
          </p:cNvSpPr>
          <p:nvPr>
            <p:ph idx="1"/>
          </p:nvPr>
        </p:nvSpPr>
        <p:spPr/>
        <p:txBody>
          <a:bodyPr/>
          <a:lstStyle/>
          <a:p>
            <a:pPr marL="0" indent="0">
              <a:buNone/>
            </a:pPr>
            <a:r>
              <a:rPr lang="en-US" dirty="0"/>
              <a:t>Open Source Initiative definition:</a:t>
            </a:r>
          </a:p>
          <a:p>
            <a:pPr marL="0" indent="0">
              <a:buNone/>
            </a:pPr>
            <a:endParaRPr lang="en-CA" dirty="0"/>
          </a:p>
          <a:p>
            <a:pPr marL="0" indent="0">
              <a:buNone/>
            </a:pPr>
            <a:r>
              <a:rPr lang="en-CA" dirty="0"/>
              <a:t>Open source software is made by many people and </a:t>
            </a:r>
            <a:r>
              <a:rPr lang="en-CA" b="1" dirty="0"/>
              <a:t>distributed under an OSD-compliant license </a:t>
            </a:r>
            <a:r>
              <a:rPr lang="en-CA" dirty="0"/>
              <a:t>which grants all the rights to </a:t>
            </a:r>
            <a:r>
              <a:rPr lang="en-CA" b="1" dirty="0"/>
              <a:t>use, study, change, and share the software in modified and unmodified form</a:t>
            </a:r>
            <a:r>
              <a:rPr lang="en-CA" dirty="0"/>
              <a:t>. </a:t>
            </a:r>
          </a:p>
          <a:p>
            <a:pPr marL="0" indent="0">
              <a:buNone/>
            </a:pPr>
            <a:r>
              <a:rPr lang="en-CA" dirty="0"/>
              <a:t>Software freedom is essential to enabling community development of open source software.</a:t>
            </a:r>
          </a:p>
          <a:p>
            <a:endParaRPr lang="en-US" dirty="0"/>
          </a:p>
        </p:txBody>
      </p:sp>
    </p:spTree>
    <p:extLst>
      <p:ext uri="{BB962C8B-B14F-4D97-AF65-F5344CB8AC3E}">
        <p14:creationId xmlns:p14="http://schemas.microsoft.com/office/powerpoint/2010/main" val="232308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CF2B-5240-0945-801E-8AFD4A704792}"/>
              </a:ext>
            </a:extLst>
          </p:cNvPr>
          <p:cNvSpPr>
            <a:spLocks noGrp="1"/>
          </p:cNvSpPr>
          <p:nvPr>
            <p:ph type="title"/>
          </p:nvPr>
        </p:nvSpPr>
        <p:spPr>
          <a:xfrm>
            <a:off x="850726" y="1615974"/>
            <a:ext cx="10515600" cy="3217319"/>
          </a:xfrm>
        </p:spPr>
        <p:txBody>
          <a:bodyPr/>
          <a:lstStyle/>
          <a:p>
            <a:pPr algn="ctr"/>
            <a:r>
              <a:rPr lang="en-US" dirty="0">
                <a:solidFill>
                  <a:schemeClr val="accent2"/>
                </a:solidFill>
              </a:rPr>
              <a:t>In order for our code to be open source, </a:t>
            </a:r>
            <a:br>
              <a:rPr lang="en-US" dirty="0">
                <a:solidFill>
                  <a:schemeClr val="accent2"/>
                </a:solidFill>
              </a:rPr>
            </a:br>
            <a:r>
              <a:rPr lang="en-US" dirty="0">
                <a:solidFill>
                  <a:schemeClr val="accent2"/>
                </a:solidFill>
              </a:rPr>
              <a:t>we need a license!</a:t>
            </a:r>
          </a:p>
        </p:txBody>
      </p:sp>
    </p:spTree>
    <p:extLst>
      <p:ext uri="{BB962C8B-B14F-4D97-AF65-F5344CB8AC3E}">
        <p14:creationId xmlns:p14="http://schemas.microsoft.com/office/powerpoint/2010/main" val="155521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0998-8F7D-7F42-A0F9-9E2FEBCECEFA}"/>
              </a:ext>
            </a:extLst>
          </p:cNvPr>
          <p:cNvSpPr>
            <a:spLocks noGrp="1"/>
          </p:cNvSpPr>
          <p:nvPr>
            <p:ph type="title"/>
          </p:nvPr>
        </p:nvSpPr>
        <p:spPr/>
        <p:txBody>
          <a:bodyPr/>
          <a:lstStyle/>
          <a:p>
            <a:r>
              <a:rPr lang="en-US" dirty="0">
                <a:solidFill>
                  <a:schemeClr val="accent2"/>
                </a:solidFill>
              </a:rPr>
              <a:t>Which license to use?</a:t>
            </a:r>
          </a:p>
        </p:txBody>
      </p:sp>
      <p:sp>
        <p:nvSpPr>
          <p:cNvPr id="3" name="Content Placeholder 2">
            <a:extLst>
              <a:ext uri="{FF2B5EF4-FFF2-40B4-BE49-F238E27FC236}">
                <a16:creationId xmlns:a16="http://schemas.microsoft.com/office/drawing/2014/main" id="{D2FAC1ED-899E-AE4A-B6EA-30E6B51C7A50}"/>
              </a:ext>
            </a:extLst>
          </p:cNvPr>
          <p:cNvSpPr>
            <a:spLocks noGrp="1"/>
          </p:cNvSpPr>
          <p:nvPr>
            <p:ph idx="1"/>
          </p:nvPr>
        </p:nvSpPr>
        <p:spPr/>
        <p:txBody>
          <a:bodyPr/>
          <a:lstStyle/>
          <a:p>
            <a:pPr marL="0" indent="0">
              <a:buNone/>
            </a:pPr>
            <a:r>
              <a:rPr lang="en-US" dirty="0"/>
              <a:t>1) Working on an existing project? Use its current license</a:t>
            </a:r>
          </a:p>
          <a:p>
            <a:pPr marL="0" indent="0">
              <a:buNone/>
            </a:pPr>
            <a:r>
              <a:rPr lang="en-US" dirty="0"/>
              <a:t>2) Are there external libraries you need to consider? Make sure the license is compatible</a:t>
            </a:r>
          </a:p>
          <a:p>
            <a:pPr marL="0" indent="0">
              <a:buNone/>
            </a:pPr>
            <a:r>
              <a:rPr lang="en-US" dirty="0"/>
              <a:t>3) Starting a new project? It’s up to you!</a:t>
            </a:r>
          </a:p>
        </p:txBody>
      </p:sp>
    </p:spTree>
    <p:extLst>
      <p:ext uri="{BB962C8B-B14F-4D97-AF65-F5344CB8AC3E}">
        <p14:creationId xmlns:p14="http://schemas.microsoft.com/office/powerpoint/2010/main" val="1082649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alpha val="3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BCAD-D742-2C4B-9E13-D86321E8BD4B}"/>
              </a:ext>
            </a:extLst>
          </p:cNvPr>
          <p:cNvSpPr>
            <a:spLocks noGrp="1"/>
          </p:cNvSpPr>
          <p:nvPr>
            <p:ph type="title"/>
          </p:nvPr>
        </p:nvSpPr>
        <p:spPr/>
        <p:txBody>
          <a:bodyPr/>
          <a:lstStyle/>
          <a:p>
            <a:r>
              <a:rPr lang="en-US" dirty="0"/>
              <a:t>Example 1: Find existing license</a:t>
            </a:r>
          </a:p>
        </p:txBody>
      </p:sp>
      <p:pic>
        <p:nvPicPr>
          <p:cNvPr id="5" name="Content Placeholder 4">
            <a:extLst>
              <a:ext uri="{FF2B5EF4-FFF2-40B4-BE49-F238E27FC236}">
                <a16:creationId xmlns:a16="http://schemas.microsoft.com/office/drawing/2014/main" id="{81A3456E-AC71-3A48-93B9-CA6BE9C4F20A}"/>
              </a:ext>
            </a:extLst>
          </p:cNvPr>
          <p:cNvPicPr>
            <a:picLocks noGrp="1" noChangeAspect="1"/>
          </p:cNvPicPr>
          <p:nvPr>
            <p:ph idx="1"/>
          </p:nvPr>
        </p:nvPicPr>
        <p:blipFill>
          <a:blip r:embed="rId2"/>
          <a:stretch>
            <a:fillRect/>
          </a:stretch>
        </p:blipFill>
        <p:spPr>
          <a:xfrm>
            <a:off x="1710657" y="1910144"/>
            <a:ext cx="8770685" cy="4962685"/>
          </a:xfrm>
        </p:spPr>
      </p:pic>
      <p:sp>
        <p:nvSpPr>
          <p:cNvPr id="6" name="Oval 5">
            <a:extLst>
              <a:ext uri="{FF2B5EF4-FFF2-40B4-BE49-F238E27FC236}">
                <a16:creationId xmlns:a16="http://schemas.microsoft.com/office/drawing/2014/main" id="{DD9174D2-1894-154A-A392-F659898D596D}"/>
              </a:ext>
            </a:extLst>
          </p:cNvPr>
          <p:cNvSpPr/>
          <p:nvPr/>
        </p:nvSpPr>
        <p:spPr>
          <a:xfrm>
            <a:off x="2951132" y="6229444"/>
            <a:ext cx="804672" cy="493776"/>
          </a:xfrm>
          <a:prstGeom prst="ellipse">
            <a:avLst/>
          </a:prstGeom>
          <a:solidFill>
            <a:schemeClr val="accent4">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highlight>
                <a:srgbClr val="FFFF00"/>
              </a:highlight>
            </a:endParaRPr>
          </a:p>
        </p:txBody>
      </p:sp>
    </p:spTree>
    <p:extLst>
      <p:ext uri="{BB962C8B-B14F-4D97-AF65-F5344CB8AC3E}">
        <p14:creationId xmlns:p14="http://schemas.microsoft.com/office/powerpoint/2010/main" val="158953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alpha val="31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1D732B-6E90-2A4D-81C1-959B88712482}"/>
              </a:ext>
            </a:extLst>
          </p:cNvPr>
          <p:cNvSpPr/>
          <p:nvPr/>
        </p:nvSpPr>
        <p:spPr>
          <a:xfrm>
            <a:off x="4331371" y="87775"/>
            <a:ext cx="2877904" cy="369332"/>
          </a:xfrm>
          <a:prstGeom prst="rect">
            <a:avLst/>
          </a:prstGeom>
        </p:spPr>
        <p:txBody>
          <a:bodyPr wrap="none">
            <a:spAutoFit/>
          </a:bodyPr>
          <a:lstStyle/>
          <a:p>
            <a:r>
              <a:rPr lang="en-US" dirty="0"/>
              <a:t>https://</a:t>
            </a:r>
            <a:r>
              <a:rPr lang="en-US" dirty="0" err="1"/>
              <a:t>choosealicense.com</a:t>
            </a:r>
            <a:r>
              <a:rPr lang="en-US" dirty="0"/>
              <a:t>/</a:t>
            </a:r>
          </a:p>
        </p:txBody>
      </p:sp>
      <p:pic>
        <p:nvPicPr>
          <p:cNvPr id="6" name="Picture 5">
            <a:extLst>
              <a:ext uri="{FF2B5EF4-FFF2-40B4-BE49-F238E27FC236}">
                <a16:creationId xmlns:a16="http://schemas.microsoft.com/office/drawing/2014/main" id="{E91B93AD-29DB-5F4C-BEE1-0B3D044867B1}"/>
              </a:ext>
            </a:extLst>
          </p:cNvPr>
          <p:cNvPicPr>
            <a:picLocks noChangeAspect="1"/>
          </p:cNvPicPr>
          <p:nvPr/>
        </p:nvPicPr>
        <p:blipFill>
          <a:blip r:embed="rId2"/>
          <a:stretch>
            <a:fillRect/>
          </a:stretch>
        </p:blipFill>
        <p:spPr>
          <a:xfrm>
            <a:off x="488515" y="559079"/>
            <a:ext cx="11070196" cy="6298921"/>
          </a:xfrm>
          <a:prstGeom prst="rect">
            <a:avLst/>
          </a:prstGeom>
          <a:ln>
            <a:noFill/>
          </a:ln>
        </p:spPr>
      </p:pic>
    </p:spTree>
    <p:extLst>
      <p:ext uri="{BB962C8B-B14F-4D97-AF65-F5344CB8AC3E}">
        <p14:creationId xmlns:p14="http://schemas.microsoft.com/office/powerpoint/2010/main" val="157885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3D92-08AF-E044-8D35-0E1105820D51}"/>
              </a:ext>
            </a:extLst>
          </p:cNvPr>
          <p:cNvSpPr>
            <a:spLocks noGrp="1"/>
          </p:cNvSpPr>
          <p:nvPr>
            <p:ph type="title"/>
          </p:nvPr>
        </p:nvSpPr>
        <p:spPr/>
        <p:txBody>
          <a:bodyPr/>
          <a:lstStyle/>
          <a:p>
            <a:r>
              <a:rPr lang="en-US" dirty="0"/>
              <a:t>Choose a Creative Commons license</a:t>
            </a:r>
          </a:p>
        </p:txBody>
      </p:sp>
      <p:sp>
        <p:nvSpPr>
          <p:cNvPr id="3" name="Content Placeholder 2">
            <a:extLst>
              <a:ext uri="{FF2B5EF4-FFF2-40B4-BE49-F238E27FC236}">
                <a16:creationId xmlns:a16="http://schemas.microsoft.com/office/drawing/2014/main" id="{A6FA7EF5-C73F-4F41-B522-268AAF126376}"/>
              </a:ext>
            </a:extLst>
          </p:cNvPr>
          <p:cNvSpPr>
            <a:spLocks noGrp="1"/>
          </p:cNvSpPr>
          <p:nvPr>
            <p:ph idx="1"/>
          </p:nvPr>
        </p:nvSpPr>
        <p:spPr/>
        <p:txBody>
          <a:bodyPr/>
          <a:lstStyle/>
          <a:p>
            <a:r>
              <a:rPr lang="en-US" dirty="0"/>
              <a:t>https://</a:t>
            </a:r>
            <a:r>
              <a:rPr lang="en-US" dirty="0" err="1"/>
              <a:t>creativecommons.org</a:t>
            </a:r>
            <a:r>
              <a:rPr lang="en-US" dirty="0"/>
              <a:t>/choose/</a:t>
            </a:r>
          </a:p>
        </p:txBody>
      </p:sp>
      <p:pic>
        <p:nvPicPr>
          <p:cNvPr id="4" name="Picture 3">
            <a:extLst>
              <a:ext uri="{FF2B5EF4-FFF2-40B4-BE49-F238E27FC236}">
                <a16:creationId xmlns:a16="http://schemas.microsoft.com/office/drawing/2014/main" id="{5B188F9C-EF8B-F949-841F-C96DD3212A35}"/>
              </a:ext>
            </a:extLst>
          </p:cNvPr>
          <p:cNvPicPr>
            <a:picLocks noChangeAspect="1"/>
          </p:cNvPicPr>
          <p:nvPr/>
        </p:nvPicPr>
        <p:blipFill>
          <a:blip r:embed="rId2"/>
          <a:stretch>
            <a:fillRect/>
          </a:stretch>
        </p:blipFill>
        <p:spPr>
          <a:xfrm>
            <a:off x="838200" y="3054350"/>
            <a:ext cx="7238718" cy="2537558"/>
          </a:xfrm>
          <a:prstGeom prst="rect">
            <a:avLst/>
          </a:prstGeom>
        </p:spPr>
      </p:pic>
    </p:spTree>
    <p:extLst>
      <p:ext uri="{BB962C8B-B14F-4D97-AF65-F5344CB8AC3E}">
        <p14:creationId xmlns:p14="http://schemas.microsoft.com/office/powerpoint/2010/main" val="1125852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9ABC-3508-3C4A-9D47-8CDFEE7DD33A}"/>
              </a:ext>
            </a:extLst>
          </p:cNvPr>
          <p:cNvSpPr>
            <a:spLocks noGrp="1"/>
          </p:cNvSpPr>
          <p:nvPr>
            <p:ph type="title"/>
          </p:nvPr>
        </p:nvSpPr>
        <p:spPr/>
        <p:txBody>
          <a:bodyPr/>
          <a:lstStyle/>
          <a:p>
            <a:r>
              <a:rPr lang="en-US" dirty="0">
                <a:solidFill>
                  <a:schemeClr val="accent2"/>
                </a:solidFill>
              </a:rPr>
              <a:t>Permissive vs. Copyleft open source licenses</a:t>
            </a:r>
          </a:p>
        </p:txBody>
      </p:sp>
      <p:sp>
        <p:nvSpPr>
          <p:cNvPr id="3" name="Content Placeholder 2">
            <a:extLst>
              <a:ext uri="{FF2B5EF4-FFF2-40B4-BE49-F238E27FC236}">
                <a16:creationId xmlns:a16="http://schemas.microsoft.com/office/drawing/2014/main" id="{A9476044-26F2-7143-BD37-E2A67FF9BFF1}"/>
              </a:ext>
            </a:extLst>
          </p:cNvPr>
          <p:cNvSpPr>
            <a:spLocks noGrp="1"/>
          </p:cNvSpPr>
          <p:nvPr>
            <p:ph idx="1"/>
          </p:nvPr>
        </p:nvSpPr>
        <p:spPr/>
        <p:txBody>
          <a:bodyPr/>
          <a:lstStyle/>
          <a:p>
            <a:r>
              <a:rPr lang="en-US" dirty="0"/>
              <a:t>e.g. MIT vs. GPL </a:t>
            </a:r>
          </a:p>
          <a:p>
            <a:pPr marL="0" indent="0">
              <a:buNone/>
            </a:pPr>
            <a:endParaRPr lang="en-US" dirty="0"/>
          </a:p>
          <a:p>
            <a:r>
              <a:rPr lang="en-US" dirty="0"/>
              <a:t>MIT: Permissive license allows future users to do whatever, including use it as part of proprietary software</a:t>
            </a:r>
          </a:p>
          <a:p>
            <a:r>
              <a:rPr lang="en-US" dirty="0"/>
              <a:t>GPL: Copyleft license ensures openness/freedom is passed on to future users</a:t>
            </a:r>
          </a:p>
          <a:p>
            <a:endParaRPr lang="en-US" dirty="0"/>
          </a:p>
        </p:txBody>
      </p:sp>
    </p:spTree>
    <p:extLst>
      <p:ext uri="{BB962C8B-B14F-4D97-AF65-F5344CB8AC3E}">
        <p14:creationId xmlns:p14="http://schemas.microsoft.com/office/powerpoint/2010/main" val="1514032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2307-0A6F-5643-B2F6-5B68BE88C0B5}"/>
              </a:ext>
            </a:extLst>
          </p:cNvPr>
          <p:cNvSpPr>
            <a:spLocks noGrp="1"/>
          </p:cNvSpPr>
          <p:nvPr>
            <p:ph type="title"/>
          </p:nvPr>
        </p:nvSpPr>
        <p:spPr/>
        <p:txBody>
          <a:bodyPr/>
          <a:lstStyle/>
          <a:p>
            <a:r>
              <a:rPr lang="en-US" dirty="0"/>
              <a:t>How do I add a license to my repository? </a:t>
            </a:r>
          </a:p>
        </p:txBody>
      </p:sp>
      <p:sp>
        <p:nvSpPr>
          <p:cNvPr id="3" name="Content Placeholder 2">
            <a:extLst>
              <a:ext uri="{FF2B5EF4-FFF2-40B4-BE49-F238E27FC236}">
                <a16:creationId xmlns:a16="http://schemas.microsoft.com/office/drawing/2014/main" id="{601602DD-ADE9-8242-8CEB-318D3AE81639}"/>
              </a:ext>
            </a:extLst>
          </p:cNvPr>
          <p:cNvSpPr>
            <a:spLocks noGrp="1"/>
          </p:cNvSpPr>
          <p:nvPr>
            <p:ph idx="1"/>
          </p:nvPr>
        </p:nvSpPr>
        <p:spPr/>
        <p:txBody>
          <a:bodyPr>
            <a:normAutofit/>
          </a:bodyPr>
          <a:lstStyle/>
          <a:p>
            <a:r>
              <a:rPr lang="en-US" dirty="0"/>
              <a:t>Click “Create New File”</a:t>
            </a:r>
          </a:p>
          <a:p>
            <a:r>
              <a:rPr lang="en-US" dirty="0"/>
              <a:t>Type LICENSE or </a:t>
            </a:r>
            <a:r>
              <a:rPr lang="en-US" dirty="0" err="1"/>
              <a:t>LICENSE.md</a:t>
            </a:r>
            <a:endParaRPr lang="en-US" dirty="0"/>
          </a:p>
          <a:p>
            <a:r>
              <a:rPr lang="en-US" dirty="0"/>
              <a:t>It will let you choose a license from their list</a:t>
            </a:r>
          </a:p>
          <a:p>
            <a:endParaRPr lang="en-US" dirty="0"/>
          </a:p>
          <a:p>
            <a:r>
              <a:rPr lang="en-US" dirty="0"/>
              <a:t>You can follow this tutorial here: https://</a:t>
            </a:r>
            <a:r>
              <a:rPr lang="en-US" dirty="0" err="1"/>
              <a:t>help.github.com</a:t>
            </a:r>
            <a:r>
              <a:rPr lang="en-US" dirty="0"/>
              <a:t>/</a:t>
            </a:r>
            <a:r>
              <a:rPr lang="en-US" dirty="0" err="1"/>
              <a:t>en</a:t>
            </a:r>
            <a:r>
              <a:rPr lang="en-US" dirty="0"/>
              <a:t>/enterprise/2.16/user/articles/adding-a-license-to-a-repository</a:t>
            </a:r>
          </a:p>
        </p:txBody>
      </p:sp>
    </p:spTree>
    <p:extLst>
      <p:ext uri="{BB962C8B-B14F-4D97-AF65-F5344CB8AC3E}">
        <p14:creationId xmlns:p14="http://schemas.microsoft.com/office/powerpoint/2010/main" val="2405976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538B-AAB9-0642-A0F1-6ED58B8A250C}"/>
              </a:ext>
            </a:extLst>
          </p:cNvPr>
          <p:cNvSpPr>
            <a:spLocks noGrp="1"/>
          </p:cNvSpPr>
          <p:nvPr>
            <p:ph type="title"/>
          </p:nvPr>
        </p:nvSpPr>
        <p:spPr/>
        <p:txBody>
          <a:bodyPr/>
          <a:lstStyle/>
          <a:p>
            <a:r>
              <a:rPr lang="en-US" dirty="0"/>
              <a:t>How do I add this license to my code?</a:t>
            </a:r>
          </a:p>
        </p:txBody>
      </p:sp>
      <p:sp>
        <p:nvSpPr>
          <p:cNvPr id="4" name="Content Placeholder 2">
            <a:extLst>
              <a:ext uri="{FF2B5EF4-FFF2-40B4-BE49-F238E27FC236}">
                <a16:creationId xmlns:a16="http://schemas.microsoft.com/office/drawing/2014/main" id="{EA8B0295-4ED6-7D46-A0C7-A43A2EAA0878}"/>
              </a:ext>
            </a:extLst>
          </p:cNvPr>
          <p:cNvSpPr>
            <a:spLocks noGrp="1"/>
          </p:cNvSpPr>
          <p:nvPr>
            <p:ph idx="1"/>
          </p:nvPr>
        </p:nvSpPr>
        <p:spPr/>
        <p:txBody>
          <a:bodyPr/>
          <a:lstStyle/>
          <a:p>
            <a:pPr marL="0" indent="0">
              <a:buNone/>
            </a:pPr>
            <a:r>
              <a:rPr lang="en-CA" dirty="0"/>
              <a:t>Example repo at </a:t>
            </a:r>
            <a:r>
              <a:rPr lang="en-CA" b="1" dirty="0">
                <a:hlinkClick r:id="rId2"/>
              </a:rPr>
              <a:t>DDMAL</a:t>
            </a:r>
            <a:r>
              <a:rPr lang="en-CA" b="1" dirty="0"/>
              <a:t>/</a:t>
            </a:r>
            <a:r>
              <a:rPr lang="en-CA" b="1" dirty="0">
                <a:hlinkClick r:id="rId3"/>
              </a:rPr>
              <a:t>SIMSSA-HR-Intro-and-licensing</a:t>
            </a:r>
            <a:r>
              <a:rPr lang="en-CA" b="1" dirty="0"/>
              <a:t> </a:t>
            </a:r>
          </a:p>
          <a:p>
            <a:pPr marL="0" indent="0">
              <a:buNone/>
            </a:pPr>
            <a:endParaRPr lang="en-CA" b="1" dirty="0"/>
          </a:p>
          <a:p>
            <a:pPr>
              <a:buFontTx/>
              <a:buChar char="-"/>
            </a:pPr>
            <a:r>
              <a:rPr lang="en-US" dirty="0"/>
              <a:t>I’ll add the slides from today</a:t>
            </a:r>
          </a:p>
          <a:p>
            <a:pPr>
              <a:buFontTx/>
              <a:buChar char="-"/>
            </a:pPr>
            <a:r>
              <a:rPr lang="en-US" dirty="0"/>
              <a:t>Also has a small example code file with the MIT license boilerplate</a:t>
            </a:r>
          </a:p>
          <a:p>
            <a:pPr>
              <a:buFontTx/>
              <a:buChar char="-"/>
            </a:pPr>
            <a:r>
              <a:rPr lang="en-US" dirty="0"/>
              <a:t>Make sure you change the name if you’re using MIT – GitHub default is wrong</a:t>
            </a:r>
          </a:p>
        </p:txBody>
      </p:sp>
    </p:spTree>
    <p:extLst>
      <p:ext uri="{BB962C8B-B14F-4D97-AF65-F5344CB8AC3E}">
        <p14:creationId xmlns:p14="http://schemas.microsoft.com/office/powerpoint/2010/main" val="230128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ACBD-BBA3-5F43-936E-C54A8489E3D1}"/>
              </a:ext>
            </a:extLst>
          </p:cNvPr>
          <p:cNvSpPr>
            <a:spLocks noGrp="1"/>
          </p:cNvSpPr>
          <p:nvPr>
            <p:ph type="title"/>
          </p:nvPr>
        </p:nvSpPr>
        <p:spPr/>
        <p:txBody>
          <a:bodyPr/>
          <a:lstStyle/>
          <a:p>
            <a:pPr algn="ctr"/>
            <a:r>
              <a:rPr lang="en-US">
                <a:solidFill>
                  <a:schemeClr val="accent2"/>
                </a:solidFill>
              </a:rPr>
              <a:t>What do all the following have in common?</a:t>
            </a:r>
            <a:br>
              <a:rPr lang="en-US">
                <a:solidFill>
                  <a:schemeClr val="accent2"/>
                </a:solidFill>
              </a:rPr>
            </a:br>
            <a:r>
              <a:rPr lang="en-US">
                <a:solidFill>
                  <a:schemeClr val="accent2"/>
                </a:solidFill>
              </a:rPr>
              <a:t>How are they different?</a:t>
            </a:r>
            <a:endParaRPr lang="en-US" dirty="0">
              <a:solidFill>
                <a:schemeClr val="accent2"/>
              </a:solidFill>
            </a:endParaRPr>
          </a:p>
        </p:txBody>
      </p:sp>
      <p:sp>
        <p:nvSpPr>
          <p:cNvPr id="3" name="Content Placeholder 2">
            <a:extLst>
              <a:ext uri="{FF2B5EF4-FFF2-40B4-BE49-F238E27FC236}">
                <a16:creationId xmlns:a16="http://schemas.microsoft.com/office/drawing/2014/main" id="{59300939-85B4-A147-9BC0-F7113DF36AB4}"/>
              </a:ext>
            </a:extLst>
          </p:cNvPr>
          <p:cNvSpPr>
            <a:spLocks noGrp="1"/>
          </p:cNvSpPr>
          <p:nvPr>
            <p:ph idx="1"/>
          </p:nvPr>
        </p:nvSpPr>
        <p:spPr/>
        <p:txBody>
          <a:bodyPr/>
          <a:lstStyle/>
          <a:p>
            <a:pPr marL="0" indent="0" algn="ctr">
              <a:buNone/>
            </a:pPr>
            <a:endParaRPr lang="en-US" sz="4000" dirty="0"/>
          </a:p>
          <a:p>
            <a:pPr marL="0" indent="0" algn="ctr">
              <a:buNone/>
            </a:pPr>
            <a:r>
              <a:rPr lang="en-US" sz="4000" dirty="0"/>
              <a:t>Creative Commons</a:t>
            </a:r>
          </a:p>
          <a:p>
            <a:pPr marL="0" indent="0" algn="ctr">
              <a:buNone/>
            </a:pPr>
            <a:r>
              <a:rPr lang="en-US" sz="4000" dirty="0"/>
              <a:t>Open source</a:t>
            </a:r>
          </a:p>
          <a:p>
            <a:pPr marL="0" indent="0" algn="ctr">
              <a:buNone/>
            </a:pPr>
            <a:r>
              <a:rPr lang="en-US" sz="4000" dirty="0"/>
              <a:t>Public domain</a:t>
            </a:r>
          </a:p>
          <a:p>
            <a:pPr marL="0" indent="0" algn="ctr">
              <a:buNone/>
            </a:pPr>
            <a:r>
              <a:rPr lang="en-US" sz="4000" dirty="0"/>
              <a:t>Open access</a:t>
            </a:r>
          </a:p>
          <a:p>
            <a:pPr marL="0" indent="0">
              <a:buNone/>
            </a:pPr>
            <a:endParaRPr lang="en-US" dirty="0"/>
          </a:p>
        </p:txBody>
      </p:sp>
    </p:spTree>
    <p:extLst>
      <p:ext uri="{BB962C8B-B14F-4D97-AF65-F5344CB8AC3E}">
        <p14:creationId xmlns:p14="http://schemas.microsoft.com/office/powerpoint/2010/main" val="1624646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175BDC-9E2B-8D4E-AA30-9AB0501A90BB}"/>
              </a:ext>
            </a:extLst>
          </p:cNvPr>
          <p:cNvPicPr>
            <a:picLocks noChangeAspect="1"/>
          </p:cNvPicPr>
          <p:nvPr/>
        </p:nvPicPr>
        <p:blipFill>
          <a:blip r:embed="rId2"/>
          <a:stretch>
            <a:fillRect/>
          </a:stretch>
        </p:blipFill>
        <p:spPr>
          <a:xfrm>
            <a:off x="1365925" y="0"/>
            <a:ext cx="9460149" cy="6858000"/>
          </a:xfrm>
          <a:prstGeom prst="rect">
            <a:avLst/>
          </a:prstGeom>
        </p:spPr>
      </p:pic>
    </p:spTree>
    <p:extLst>
      <p:ext uri="{BB962C8B-B14F-4D97-AF65-F5344CB8AC3E}">
        <p14:creationId xmlns:p14="http://schemas.microsoft.com/office/powerpoint/2010/main" val="113825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ED51-3C70-F245-84F5-65DBA47FD9C0}"/>
              </a:ext>
            </a:extLst>
          </p:cNvPr>
          <p:cNvSpPr>
            <a:spLocks noGrp="1"/>
          </p:cNvSpPr>
          <p:nvPr>
            <p:ph type="title"/>
          </p:nvPr>
        </p:nvSpPr>
        <p:spPr/>
        <p:txBody>
          <a:bodyPr/>
          <a:lstStyle/>
          <a:p>
            <a:r>
              <a:rPr lang="en-US" dirty="0"/>
              <a:t>Open Access</a:t>
            </a:r>
          </a:p>
        </p:txBody>
      </p:sp>
      <p:sp>
        <p:nvSpPr>
          <p:cNvPr id="3" name="Content Placeholder 2">
            <a:extLst>
              <a:ext uri="{FF2B5EF4-FFF2-40B4-BE49-F238E27FC236}">
                <a16:creationId xmlns:a16="http://schemas.microsoft.com/office/drawing/2014/main" id="{6717AC72-DF74-4647-9647-214A5627D6FA}"/>
              </a:ext>
            </a:extLst>
          </p:cNvPr>
          <p:cNvSpPr>
            <a:spLocks noGrp="1"/>
          </p:cNvSpPr>
          <p:nvPr>
            <p:ph idx="1"/>
          </p:nvPr>
        </p:nvSpPr>
        <p:spPr/>
        <p:txBody>
          <a:bodyPr/>
          <a:lstStyle/>
          <a:p>
            <a:r>
              <a:rPr lang="en-US" dirty="0"/>
              <a:t>Familiar with concept from publishing</a:t>
            </a:r>
          </a:p>
          <a:p>
            <a:r>
              <a:rPr lang="en-US" dirty="0"/>
              <a:t>Key idea: we’ve already been paid</a:t>
            </a:r>
          </a:p>
        </p:txBody>
      </p:sp>
    </p:spTree>
    <p:extLst>
      <p:ext uri="{BB962C8B-B14F-4D97-AF65-F5344CB8AC3E}">
        <p14:creationId xmlns:p14="http://schemas.microsoft.com/office/powerpoint/2010/main" val="301300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2E3C-932D-364C-B9A9-A6AB71B8C560}"/>
              </a:ext>
            </a:extLst>
          </p:cNvPr>
          <p:cNvSpPr>
            <a:spLocks noGrp="1"/>
          </p:cNvSpPr>
          <p:nvPr>
            <p:ph type="title"/>
          </p:nvPr>
        </p:nvSpPr>
        <p:spPr/>
        <p:txBody>
          <a:bodyPr/>
          <a:lstStyle/>
          <a:p>
            <a:r>
              <a:rPr lang="en-US" dirty="0"/>
              <a:t>Public domain</a:t>
            </a:r>
          </a:p>
        </p:txBody>
      </p:sp>
      <p:sp>
        <p:nvSpPr>
          <p:cNvPr id="3" name="Content Placeholder 2">
            <a:extLst>
              <a:ext uri="{FF2B5EF4-FFF2-40B4-BE49-F238E27FC236}">
                <a16:creationId xmlns:a16="http://schemas.microsoft.com/office/drawing/2014/main" id="{7B0B7B41-CBB9-1F4A-8BD3-4E244286C44B}"/>
              </a:ext>
            </a:extLst>
          </p:cNvPr>
          <p:cNvSpPr>
            <a:spLocks noGrp="1"/>
          </p:cNvSpPr>
          <p:nvPr>
            <p:ph idx="1"/>
          </p:nvPr>
        </p:nvSpPr>
        <p:spPr/>
        <p:txBody>
          <a:bodyPr/>
          <a:lstStyle/>
          <a:p>
            <a:r>
              <a:rPr lang="en-US" dirty="0"/>
              <a:t>Public domain: no longer in copyright -- scores in the public domain can be hosted on </a:t>
            </a:r>
            <a:r>
              <a:rPr lang="en-US" dirty="0" err="1"/>
              <a:t>Musiclibs</a:t>
            </a:r>
            <a:r>
              <a:rPr lang="en-US" dirty="0"/>
              <a:t> (need better definition to match with SSHRC)</a:t>
            </a:r>
          </a:p>
          <a:p>
            <a:r>
              <a:rPr lang="en-US" dirty="0"/>
              <a:t>Example of British Museum</a:t>
            </a:r>
          </a:p>
          <a:p>
            <a:endParaRPr lang="en-US" dirty="0"/>
          </a:p>
        </p:txBody>
      </p:sp>
    </p:spTree>
    <p:extLst>
      <p:ext uri="{BB962C8B-B14F-4D97-AF65-F5344CB8AC3E}">
        <p14:creationId xmlns:p14="http://schemas.microsoft.com/office/powerpoint/2010/main" val="268158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4F33F3-1DC3-F346-A257-C90FCAFA0E4C}"/>
              </a:ext>
            </a:extLst>
          </p:cNvPr>
          <p:cNvPicPr>
            <a:picLocks noChangeAspect="1"/>
          </p:cNvPicPr>
          <p:nvPr/>
        </p:nvPicPr>
        <p:blipFill>
          <a:blip r:embed="rId2"/>
          <a:stretch>
            <a:fillRect/>
          </a:stretch>
        </p:blipFill>
        <p:spPr>
          <a:xfrm>
            <a:off x="3994759" y="979519"/>
            <a:ext cx="4078224" cy="1672072"/>
          </a:xfrm>
          <a:prstGeom prst="rect">
            <a:avLst/>
          </a:prstGeom>
        </p:spPr>
      </p:pic>
      <p:sp>
        <p:nvSpPr>
          <p:cNvPr id="2" name="TextBox 1">
            <a:extLst>
              <a:ext uri="{FF2B5EF4-FFF2-40B4-BE49-F238E27FC236}">
                <a16:creationId xmlns:a16="http://schemas.microsoft.com/office/drawing/2014/main" id="{77CEDAF4-3538-AA4F-BEF9-8BCD2E80499D}"/>
              </a:ext>
            </a:extLst>
          </p:cNvPr>
          <p:cNvSpPr txBox="1"/>
          <p:nvPr/>
        </p:nvSpPr>
        <p:spPr>
          <a:xfrm>
            <a:off x="701578" y="3717474"/>
            <a:ext cx="10664586" cy="646331"/>
          </a:xfrm>
          <a:prstGeom prst="rect">
            <a:avLst/>
          </a:prstGeom>
          <a:noFill/>
        </p:spPr>
        <p:txBody>
          <a:bodyPr wrap="none" rtlCol="0">
            <a:spAutoFit/>
          </a:bodyPr>
          <a:lstStyle/>
          <a:p>
            <a:r>
              <a:rPr lang="en-US" sz="3600" dirty="0"/>
              <a:t>Does putting your code on GitHub make it open source?</a:t>
            </a:r>
          </a:p>
        </p:txBody>
      </p:sp>
    </p:spTree>
    <p:extLst>
      <p:ext uri="{BB962C8B-B14F-4D97-AF65-F5344CB8AC3E}">
        <p14:creationId xmlns:p14="http://schemas.microsoft.com/office/powerpoint/2010/main" val="240428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3667-61B1-FB4C-B5E0-62BCAE82FD9A}"/>
              </a:ext>
            </a:extLst>
          </p:cNvPr>
          <p:cNvSpPr>
            <a:spLocks noGrp="1"/>
          </p:cNvSpPr>
          <p:nvPr>
            <p:ph type="title"/>
          </p:nvPr>
        </p:nvSpPr>
        <p:spPr>
          <a:ln>
            <a:noFill/>
          </a:ln>
        </p:spPr>
        <p:txBody>
          <a:bodyPr/>
          <a:lstStyle/>
          <a:p>
            <a:r>
              <a:rPr lang="en-US" dirty="0">
                <a:solidFill>
                  <a:schemeClr val="accent2"/>
                </a:solidFill>
              </a:rPr>
              <a:t>Software and Public Domain Policy</a:t>
            </a:r>
          </a:p>
        </p:txBody>
      </p:sp>
      <p:sp>
        <p:nvSpPr>
          <p:cNvPr id="3" name="Content Placeholder 2">
            <a:extLst>
              <a:ext uri="{FF2B5EF4-FFF2-40B4-BE49-F238E27FC236}">
                <a16:creationId xmlns:a16="http://schemas.microsoft.com/office/drawing/2014/main" id="{93970347-C395-E64B-B97C-F1A1F85EEBCC}"/>
              </a:ext>
            </a:extLst>
          </p:cNvPr>
          <p:cNvSpPr>
            <a:spLocks noGrp="1"/>
          </p:cNvSpPr>
          <p:nvPr>
            <p:ph idx="1"/>
          </p:nvPr>
        </p:nvSpPr>
        <p:spPr/>
        <p:txBody>
          <a:bodyPr/>
          <a:lstStyle/>
          <a:p>
            <a:pPr marL="0" indent="0">
              <a:buNone/>
            </a:pPr>
            <a:r>
              <a:rPr lang="en-US" dirty="0">
                <a:solidFill>
                  <a:schemeClr val="bg1">
                    <a:lumMod val="65000"/>
                  </a:schemeClr>
                </a:solidFill>
              </a:rPr>
              <a:t>SIMSSA is funded by a SSHRC Partnership grant and follows SSHRC policies for availability of research. SSHRC is committed to the principle that the various forms of research results and data collected with public funds belong in the public domain. Accordingly, SSHRC has adopted a policy to facilitate making research results and data that has been collected with the help of SSHRC funds available to other researchers. </a:t>
            </a:r>
            <a:r>
              <a:rPr lang="en-US" dirty="0"/>
              <a:t>All software written while working at DDMAL falls into this category, and must be </a:t>
            </a:r>
            <a:r>
              <a:rPr lang="en-US" b="1" dirty="0"/>
              <a:t>open sourced</a:t>
            </a:r>
            <a:r>
              <a:rPr lang="en-US" dirty="0"/>
              <a:t>.</a:t>
            </a:r>
            <a:endParaRPr lang="en-CA" dirty="0"/>
          </a:p>
          <a:p>
            <a:pPr marL="0" indent="0">
              <a:buNone/>
            </a:pPr>
            <a:endParaRPr lang="en-CA" dirty="0"/>
          </a:p>
        </p:txBody>
      </p:sp>
    </p:spTree>
    <p:extLst>
      <p:ext uri="{BB962C8B-B14F-4D97-AF65-F5344CB8AC3E}">
        <p14:creationId xmlns:p14="http://schemas.microsoft.com/office/powerpoint/2010/main" val="161883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8BA3-C4B9-2349-9782-6A892D08198F}"/>
              </a:ext>
            </a:extLst>
          </p:cNvPr>
          <p:cNvSpPr>
            <a:spLocks noGrp="1"/>
          </p:cNvSpPr>
          <p:nvPr>
            <p:ph type="title"/>
          </p:nvPr>
        </p:nvSpPr>
        <p:spPr/>
        <p:txBody>
          <a:bodyPr/>
          <a:lstStyle/>
          <a:p>
            <a:r>
              <a:rPr lang="en-US" dirty="0"/>
              <a:t>Creative commons	</a:t>
            </a:r>
          </a:p>
        </p:txBody>
      </p:sp>
      <p:sp>
        <p:nvSpPr>
          <p:cNvPr id="3" name="Content Placeholder 2">
            <a:extLst>
              <a:ext uri="{FF2B5EF4-FFF2-40B4-BE49-F238E27FC236}">
                <a16:creationId xmlns:a16="http://schemas.microsoft.com/office/drawing/2014/main" id="{8B3DC43C-9BCD-344B-8DAB-6D3897F7D918}"/>
              </a:ext>
            </a:extLst>
          </p:cNvPr>
          <p:cNvSpPr>
            <a:spLocks noGrp="1"/>
          </p:cNvSpPr>
          <p:nvPr>
            <p:ph idx="1"/>
          </p:nvPr>
        </p:nvSpPr>
        <p:spPr/>
        <p:txBody>
          <a:bodyPr/>
          <a:lstStyle/>
          <a:p>
            <a:r>
              <a:rPr lang="en-US" dirty="0"/>
              <a:t>Creative Commons: set of copyright licenses to encourage sharing and re-use of creative work, e.g. </a:t>
            </a:r>
            <a:r>
              <a:rPr lang="en-CA" b="1" dirty="0"/>
              <a:t>CC BY-SA 4.0</a:t>
            </a:r>
            <a:endParaRPr lang="en-US" dirty="0"/>
          </a:p>
          <a:p>
            <a:endParaRPr lang="en-US" dirty="0"/>
          </a:p>
        </p:txBody>
      </p:sp>
    </p:spTree>
    <p:extLst>
      <p:ext uri="{BB962C8B-B14F-4D97-AF65-F5344CB8AC3E}">
        <p14:creationId xmlns:p14="http://schemas.microsoft.com/office/powerpoint/2010/main" val="2761126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A2AA-01C2-BF4C-8E0C-A0A49C05B360}"/>
              </a:ext>
            </a:extLst>
          </p:cNvPr>
          <p:cNvSpPr>
            <a:spLocks noGrp="1"/>
          </p:cNvSpPr>
          <p:nvPr>
            <p:ph type="title"/>
          </p:nvPr>
        </p:nvSpPr>
        <p:spPr/>
        <p:txBody>
          <a:bodyPr/>
          <a:lstStyle/>
          <a:p>
            <a:r>
              <a:rPr lang="en-US" dirty="0"/>
              <a:t>Turning public domain music into data sets</a:t>
            </a:r>
          </a:p>
        </p:txBody>
      </p:sp>
      <p:sp>
        <p:nvSpPr>
          <p:cNvPr id="3" name="Content Placeholder 2">
            <a:extLst>
              <a:ext uri="{FF2B5EF4-FFF2-40B4-BE49-F238E27FC236}">
                <a16:creationId xmlns:a16="http://schemas.microsoft.com/office/drawing/2014/main" id="{FB74E2C5-20B6-F44A-8056-75781091FA0B}"/>
              </a:ext>
            </a:extLst>
          </p:cNvPr>
          <p:cNvSpPr>
            <a:spLocks noGrp="1"/>
          </p:cNvSpPr>
          <p:nvPr>
            <p:ph idx="1"/>
          </p:nvPr>
        </p:nvSpPr>
        <p:spPr/>
        <p:txBody>
          <a:bodyPr/>
          <a:lstStyle/>
          <a:p>
            <a:r>
              <a:rPr lang="en-US" dirty="0"/>
              <a:t>Extending from open access principle -- we’ve already been paid</a:t>
            </a:r>
          </a:p>
          <a:p>
            <a:r>
              <a:rPr lang="en-US" dirty="0"/>
              <a:t>But! We still need to get credit</a:t>
            </a:r>
          </a:p>
          <a:p>
            <a:r>
              <a:rPr lang="en-US" dirty="0"/>
              <a:t>We might also want to have some control over other people making data we’ve worked hard to make accessible no longer accessible</a:t>
            </a:r>
          </a:p>
        </p:txBody>
      </p:sp>
    </p:spTree>
    <p:extLst>
      <p:ext uri="{BB962C8B-B14F-4D97-AF65-F5344CB8AC3E}">
        <p14:creationId xmlns:p14="http://schemas.microsoft.com/office/powerpoint/2010/main" val="421147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EBFE-D921-D542-9E12-6E14C4453B50}"/>
              </a:ext>
            </a:extLst>
          </p:cNvPr>
          <p:cNvSpPr>
            <a:spLocks noGrp="1"/>
          </p:cNvSpPr>
          <p:nvPr>
            <p:ph type="title"/>
          </p:nvPr>
        </p:nvSpPr>
        <p:spPr/>
        <p:txBody>
          <a:bodyPr/>
          <a:lstStyle/>
          <a:p>
            <a:r>
              <a:rPr lang="en-US" dirty="0"/>
              <a:t>Recommended CC license</a:t>
            </a:r>
          </a:p>
        </p:txBody>
      </p:sp>
      <p:sp>
        <p:nvSpPr>
          <p:cNvPr id="3" name="Content Placeholder 2">
            <a:extLst>
              <a:ext uri="{FF2B5EF4-FFF2-40B4-BE49-F238E27FC236}">
                <a16:creationId xmlns:a16="http://schemas.microsoft.com/office/drawing/2014/main" id="{7EAAAB06-0846-634E-837E-A55D9E378846}"/>
              </a:ext>
            </a:extLst>
          </p:cNvPr>
          <p:cNvSpPr>
            <a:spLocks noGrp="1"/>
          </p:cNvSpPr>
          <p:nvPr>
            <p:ph idx="1"/>
          </p:nvPr>
        </p:nvSpPr>
        <p:spPr/>
        <p:txBody>
          <a:bodyPr/>
          <a:lstStyle/>
          <a:p>
            <a:r>
              <a:rPr lang="en-US" dirty="0"/>
              <a:t>Josquin Research Project uses ___________</a:t>
            </a:r>
          </a:p>
          <a:p>
            <a:r>
              <a:rPr lang="en-US" dirty="0"/>
              <a:t>This is obviously better than no license! </a:t>
            </a:r>
          </a:p>
          <a:p>
            <a:r>
              <a:rPr lang="en-US" dirty="0"/>
              <a:t>However, strong case to be made for trying to keep this as close to “public domain” as possible, while still getting credit for our work</a:t>
            </a:r>
          </a:p>
        </p:txBody>
      </p:sp>
    </p:spTree>
    <p:extLst>
      <p:ext uri="{BB962C8B-B14F-4D97-AF65-F5344CB8AC3E}">
        <p14:creationId xmlns:p14="http://schemas.microsoft.com/office/powerpoint/2010/main" val="1163212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TotalTime>
  <Words>661</Words>
  <Application>Microsoft Macintosh PowerPoint</Application>
  <PresentationFormat>Widescreen</PresentationFormat>
  <Paragraphs>66</Paragraphs>
  <Slides>20</Slides>
  <Notes>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Licensing 101</vt:lpstr>
      <vt:lpstr>What do all the following have in common? How are they different?</vt:lpstr>
      <vt:lpstr>Open Access</vt:lpstr>
      <vt:lpstr>Public domain</vt:lpstr>
      <vt:lpstr>PowerPoint Presentation</vt:lpstr>
      <vt:lpstr>Software and Public Domain Policy</vt:lpstr>
      <vt:lpstr>Creative commons </vt:lpstr>
      <vt:lpstr>Turning public domain music into data sets</vt:lpstr>
      <vt:lpstr>Recommended CC license</vt:lpstr>
      <vt:lpstr> No!  Making something available online doesn’t make it open source or public domain.  It’s still all rights reserved to its creators. </vt:lpstr>
      <vt:lpstr>What is open source software?</vt:lpstr>
      <vt:lpstr>In order for our code to be open source,  we need a license!</vt:lpstr>
      <vt:lpstr>Which license to use?</vt:lpstr>
      <vt:lpstr>Example 1: Find existing license</vt:lpstr>
      <vt:lpstr>PowerPoint Presentation</vt:lpstr>
      <vt:lpstr>Choose a Creative Commons license</vt:lpstr>
      <vt:lpstr>Permissive vs. Copyleft open source licenses</vt:lpstr>
      <vt:lpstr>How do I add a license to my repository? </vt:lpstr>
      <vt:lpstr>How do I add this license to my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 all the following have in common? How are they different?</dc:title>
  <dc:creator>Emily Ann Hopkins, Ms</dc:creator>
  <cp:lastModifiedBy>Emily Ann Hopkins, Ms</cp:lastModifiedBy>
  <cp:revision>75</cp:revision>
  <dcterms:created xsi:type="dcterms:W3CDTF">2019-04-30T13:23:28Z</dcterms:created>
  <dcterms:modified xsi:type="dcterms:W3CDTF">2020-05-15T19:24:56Z</dcterms:modified>
</cp:coreProperties>
</file>