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8" r:id="rId3"/>
    <p:sldId id="257" r:id="rId4"/>
    <p:sldId id="268" r:id="rId5"/>
    <p:sldId id="320" r:id="rId6"/>
    <p:sldId id="305" r:id="rId7"/>
    <p:sldId id="310" r:id="rId8"/>
    <p:sldId id="311" r:id="rId9"/>
    <p:sldId id="319" r:id="rId10"/>
    <p:sldId id="316" r:id="rId11"/>
    <p:sldId id="280" r:id="rId12"/>
    <p:sldId id="282" r:id="rId13"/>
    <p:sldId id="313" r:id="rId14"/>
    <p:sldId id="314" r:id="rId15"/>
    <p:sldId id="315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/>
    <p:restoredTop sz="94690"/>
  </p:normalViewPr>
  <p:slideViewPr>
    <p:cSldViewPr snapToGrid="0" snapToObjects="1">
      <p:cViewPr varScale="1">
        <p:scale>
          <a:sx n="103" d="100"/>
          <a:sy n="103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9:12:21.091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0 2582 24575,'34'-68'0,"-11"23"0,6-1 0,4-2-865,-4 5 0,-1 0 865,2-6 0,0-1 0,9-7 0,2 0 0,0-4 0,0 2 0,-11 15 0,2-1 0,12-14 0,0-2-515,-13 10 0,0 1 515,9-7 0,2 0 0,-1 0 0,0 2 0,-2 5 0,1 1 0,-2 4 0,0 2 66,0 4 0,0 2-66,-1 0 0,0 2 0,26-21 0,6 3 0,-7 2 0,9 5 0,3-9 0,-1 0 0,1 0 0,-1-1 0,1 1 0,-1 0 0,1-1 0,-1 1 0,1 0 0,-1 0 0,-11 10 0,-3 3 0,-13 11 805,1 0-805,0 6 1241,-1-4-1241,1 4 582,9 0-582,-7 2 0,7 14 0,0-6 0,-7 13 0,17-13 0,-17 13 0,7-5 0,-9 7 0,0 0 0,-1 0 0,-7 0 0,-3 0 0,-7 0 0,-1 0 0,-6 0 0,10 0 0,-9 0 0,4 0 0,0 0 0,-13 0 0,13 0 0,-12 0 0,11 0 0,-11 0 0,5 0 0,-8 0 0,1 0 0,0 0 0,0 0 0,0 0 0,0 0 0,0 0 0,-1 0 0,1 0 0,0 0 0,0 0 0,7 0 0,1 0 0,1 0 0,-3 0 0,-6 0 0,6 0 0,-5 0 0,-2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9:12:22.586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0 0 24575,'19'0'0,"20"0"0,11 8 0,9 7 0,17 4 0,-23 20 0,24-18 0,-17 11 0,-1-8 0,6 2 0,-15 5 0,15 3 0,-16-10 0,-1 6 0,-3-14 0,-15 11 0,7-16 0,-9 7 0,-6-10 0,4 6 0,-11-1 0,5 0 0,-1-6 0,3 5 0,-1-4 0,6 6 0,-5-1 0,-1 1 0,6 0 0,-13-1 0,6 0 0,-7 0 0,-6 0 0,-1 0 0,-6-1 0,0 0 0,0 0 0,-6 0 0,-8 1 0,-7 0 0,-8 1 0,1 0 0,-1 1 0,0-1 0,1 6 0,0-5 0,6 12 0,-5-5 0,-3 7 0,-2 8 0,-6 3 0,7 6 0,-1 1 0,-8 2 0,7-2 0,-7 1 0,15-1 0,-4 0 0,4-1 0,2-7 0,-7 6 0,13-7 0,-5 9 0,6-9 0,1-1 0,7-9 0,-4 1 0,10-1 0,-11 1 0,12-1 0,-12-7 0,12 6 0,-5-12 0,0 11 0,4-4 0,-4-1 0,6 6 0,-6-12 0,5 4 0,-5-6 0,6 0 0,0-1 0,-6-5 0,4-1 0,-3-6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9:12:42.34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2190 4429 24575,'-14'-27'0,"-5"-14"0,-12-8 0,-3-17 0,1 8 0,5 11 0,0-1-1049,-12-26 1049,2 20 0,-1 0 0,14 7 0,0 0 0,-9-7 0,0-2 0,4-4 0,1 1 0,0 9 0,0 2 0,1-4 0,-1 2 0,1 8 0,1 0 0,3-3 0,1-2 0,-4 2 0,1-2 0,0-10 0,1-3 0,0 6 0,1-2 0,-2-9 0,1-2 0,1 7 0,0 2 0,3 5 0,1-1 0,-5-10 0,1-1 0,4 10 0,1 0-539,-6-10 1,0-2 538,4 1 0,-1 0 0,-2 5 0,0 0 0,3-5 0,1 1-443,0 11 1,1 1 442,4-6 0,0 2 0,-3 9 0,1 1-194,6-5 1,0 0 193,-23-40 0,21 0 0,-11 0 0,22 0 0,-14 11 0,14 2 0,-6 11 686,8 0-686,0 9 1292,-7 3-1292,5 5 965,-5 3-965,7 5 455,0 6-455,0 8 0,0 1 0,0-1 0,0 7 0,0-5 0,0 6 0,0-1 0,0 2 0,0 0 0,0 6 0,0-6 0,0 8 0,0 0 0,0 0 0,0-1 0,0 0 0,0 1 0,0-1 0,0 1 0,0-1 0,0 1 0,0 0 0,-5 5 0,-2 2 0,-5 5 0,0 0 0,-2 21 0,-9 14 0,-3 24 0,-9 19 0,-1 3 0,1 1-761,-2 7 761,1-8 0,14-35 0,-1 0 0,-14 35-298,-7-2 298,10-12 0,1-8 0,1-3 0,8-17 0,2-3 0,8-7 749,0-8-749,0 6 310,0-13-310,7 13 0,-6-6 0,6 1 0,-1 5 0,-5 2 0,12 2 0,-12-2 0,11-2 0,-9-13 0,9 6 0,-3-7 0,5 0 0,0-11 0,6-11 0,2-20 0,7-1 0,-1-7 0,1 0 0,0-2 0,0 1 0,1-7 0,-1 6 0,7-8 0,-5 0 0,13 0 0,-13 1 0,12-1 0,-5 0 0,1-9 0,5 7 0,-13 0 0,5 4 0,-1 15 0,-5-7 0,5 9 0,-7 6 0,0-5 0,-1 12 0,1-12 0,-1 13 0,1-13 0,-7 12 0,5-5 0,-11 7 0,11 0 0,-11 0 0,11 6 0,-11-4 0,11 9 0,-11-9 0,10 10 0,-3-11 0,4 5 0,-4-6 0,3 0 0,-4 0 0,6 0 0,-6 0 0,4 0 0,-9 0 0,9-1 0,-9 2 0,9 5 0,-5 1 0,7 6 0,6 0 0,10 0 0,2 0 0,5 0 0,1 0 0,-7 0 0,15 7 0,-15-5 0,15 12 0,-15-6 0,15 7 0,-15-1 0,15 9 0,-6-7 0,-1 12 0,-1-5 0,-1 7 0,-5-2 0,5 2 0,1 0 0,-6 7 0,6-6 0,-7 6 0,-1-1 0,8-4 0,-5 5 0,4-8 0,-7 0 0,-1-1 0,1-6 0,-1 5 0,-6-12 0,4 6 0,-11-8 0,5 0 0,-8 0 0,1-1 0,-6-5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0DAA1-C186-084D-95AA-4E8EF183878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F6D49-D7FC-5643-90D7-AF1B408C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895E1-EAB0-D841-93F0-B6F6D62E0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895E1-EAB0-D841-93F0-B6F6D62E00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5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09F9-7275-E449-9D2A-212979B01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47723-B390-8A43-B369-EFF6C89C3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AA3AA-6A3F-E345-9FFD-37946507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CC08-808C-0C4B-9A1A-723F3FFC6EAF}" type="datetime1">
              <a:rPr lang="en-CA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78A4-9384-D040-AB2E-E2AED69C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097F0-15BB-8D49-9AAC-D177755F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9B3E-9FC7-FF43-BFEB-E90B6C9B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9CB71-87DD-AC4B-8841-4CC1FC01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F40F-B1E3-3C44-ACF9-B6C68E1F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7EAE-2C8F-A748-BEBC-CD78D21D10F4}" type="datetime1">
              <a:rPr lang="en-CA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D89B-C597-524D-BB56-E389F4B9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8EFB-EC3D-F349-9C0B-3A12487E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9C49B-A917-7742-972A-B9023690F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2D997-F7BA-E444-A939-126ECCF2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4170C-54E6-E14E-A930-D8005696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56E-C8FC-2D4C-B3B1-CAF10CB07C57}" type="datetime1">
              <a:rPr lang="en-CA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9C81-E696-2E42-9AAE-DEC6DE89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E359-9A8D-1E49-90BA-07725600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57B3-F872-CF4D-82E9-898E8840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D172-C93C-6146-BF9C-6C42EE43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918E-9951-964D-B0DD-5225367D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16CB-9D21-414A-82F8-8007B6275763}" type="datetime1">
              <a:rPr lang="en-CA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D42C-28E6-584C-9719-38825900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3BBA-7ECF-DF4B-B13E-341159E6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662F-CB55-6843-B36E-3B77CBBC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C423-344D-D649-B949-61D8E49B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B79C-B248-024B-B7A1-A58E756F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8E90-3498-D74B-B6ED-AADA3AE666A3}" type="datetime1">
              <a:rPr lang="en-CA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7AA1-BA9F-9A40-81A7-F5536A3A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58516-3C76-3944-A32C-6D9F5928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8978-130C-2542-A242-76A408F0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D3D4-415B-6849-96B6-CCD602426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067FD-7A92-B746-8B80-9B9D4C30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6E30-BD16-D644-B463-BB02896F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46AC-626F-CF49-A2A6-90380172093A}" type="datetime1">
              <a:rPr lang="en-CA" smtClean="0"/>
              <a:t>2020-07-23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1527-ABE0-CE47-82BB-E874042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78E19-2551-B048-986C-5939999A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7F1E-B595-9B4E-A4EB-2BB42B78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15B20-59CD-E341-8A01-148E49517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3F0C7-B5F1-5240-AB34-706C0DC9D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1E4A4-ED22-CC4E-BDF1-934D835A1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A5F51-20CE-1349-8B08-36169B5E6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358B5-2442-5B45-A11B-ABF16F5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2034-931D-F740-A884-D3C67EA339C0}" type="datetime1">
              <a:rPr lang="en-CA" smtClean="0"/>
              <a:t>2020-07-23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4E46A-BAB6-DE48-A745-2A932FC0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EFBA5-0E9E-414C-B0F3-87123158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12A1-79F8-CE4D-B62D-6C974B95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C5AC4-D10A-3149-8981-2C2AA490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DFBF-5726-4F4C-98EE-D04FEA165832}" type="datetime1">
              <a:rPr lang="en-CA" smtClean="0"/>
              <a:t>2020-07-23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AA9A3-4396-BA44-934D-20CF0440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2BBC4-F4BC-2A47-BF58-7899F3BD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D5F29-8EE4-7A45-BA5F-7FA85575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B31D-5062-DF4C-816D-BA3B9984285B}" type="datetime1">
              <a:rPr lang="en-CA" smtClean="0"/>
              <a:t>2020-07-23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59D63-3409-504D-BF99-CD9BDA6C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AA174-8B69-004D-9808-79E37D8C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7F63-FE48-E545-90EE-3C4C0BA0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D6A9-2912-F94D-B0FD-6EF353EB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D18B8-F022-5347-ABCE-8FC5D6795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0A024-808B-484D-A021-3CC2A238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8D7B-0EBC-B441-91AC-F4F814FE5322}" type="datetime1">
              <a:rPr lang="en-CA" smtClean="0"/>
              <a:t>2020-07-23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F0B8A-72DA-C941-B5DA-B5144DBD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E9FF2-8629-9047-B6B9-A5C38904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0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B3C1-A5E6-DE42-A808-871A2E50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575E0-6A68-5C42-ADA0-EDF8308AD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A3C54-4A31-1A47-866C-4A35EC4BE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575C-A3AE-D145-8801-B5A5C808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323-50A6-B349-8DE7-9FE6B84C6FDA}" type="datetime1">
              <a:rPr lang="en-CA" smtClean="0"/>
              <a:t>2020-07-23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6D1B7-DA3F-C844-A570-7123FCC5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00DF2-6E0E-7C46-9FBA-79A3FD88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3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7BACD-2B58-7343-B424-D6DD4E83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D9D18-AE1A-8B4E-867C-FED9524F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5F31-9D46-1641-AD86-8F3F73FF1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7C14-C585-AF46-A220-FA8720513003}" type="datetime1">
              <a:rPr lang="en-CA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46B6-A809-7C48-A914-8D255FFBC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1556-258D-3D44-9918-158F4C777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6CAC-A0AE-5C41-8ABA-FA2ED872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asuringPolyphony/measuring_polyphony_jekyll" TargetMode="External"/><Relationship Id="rId2" Type="http://schemas.openxmlformats.org/officeDocument/2006/relationships/hyperlink" Target="https://github.com/MeasuringPolyphon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-license.php" TargetMode="External"/><Relationship Id="rId2" Type="http://schemas.openxmlformats.org/officeDocument/2006/relationships/hyperlink" Target="https://creativecommons.org/licenses/by/3.0/us/deed.en_U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osd" TargetMode="External"/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nu.org/philosophy/free-sw.e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14D1-87BD-A140-AF14-441792881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ress Start 2P" pitchFamily="2" charset="0"/>
              </a:rPr>
              <a:t>Licensing Hackathon!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81094-D1D2-4C45-ABE0-13D883483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9708"/>
            <a:ext cx="9144000" cy="488092"/>
          </a:xfrm>
        </p:spPr>
        <p:txBody>
          <a:bodyPr/>
          <a:lstStyle/>
          <a:p>
            <a:r>
              <a:rPr lang="en-US" dirty="0"/>
              <a:t>Emily Hopkins, DDMAL, McGill University, 24 July 2020</a:t>
            </a:r>
          </a:p>
        </p:txBody>
      </p:sp>
    </p:spTree>
    <p:extLst>
      <p:ext uri="{BB962C8B-B14F-4D97-AF65-F5344CB8AC3E}">
        <p14:creationId xmlns:p14="http://schemas.microsoft.com/office/powerpoint/2010/main" val="248518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73C6-F526-BB4E-8B2E-7F69679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ED94-4E21-3E44-A0B2-0DB63831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595"/>
            <a:ext cx="10515600" cy="4632368"/>
          </a:xfrm>
        </p:spPr>
        <p:txBody>
          <a:bodyPr>
            <a:normAutofit/>
          </a:bodyPr>
          <a:lstStyle/>
          <a:p>
            <a:r>
              <a:rPr lang="en-US" dirty="0"/>
              <a:t>Creative Commons licenses are written with content like scores in mind. Software licenses are written with software in mind. </a:t>
            </a:r>
          </a:p>
          <a:p>
            <a:r>
              <a:rPr lang="en-US" dirty="0"/>
              <a:t>No one is really “coming to get us” if we don’t do this right. There is no GitHub automatic takedown for not-clearly-licensed scores</a:t>
            </a:r>
          </a:p>
          <a:p>
            <a:r>
              <a:rPr lang="en-US" dirty="0"/>
              <a:t>But it may prevent people from using your work (NO CITATIONS FOR YOU!)</a:t>
            </a:r>
          </a:p>
          <a:p>
            <a:r>
              <a:rPr lang="en-US" dirty="0"/>
              <a:t>AND people can use our repos as good examples of what to do</a:t>
            </a:r>
          </a:p>
          <a:p>
            <a:r>
              <a:rPr lang="en-US" dirty="0"/>
              <a:t>Separating out the scores in a folder makes them easier to find for people who aren't necessarily there for the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6EB82-F585-AD44-BB6D-C73712F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2307-0A6F-5643-B2F6-5B68BE88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How do I add a license to my GitHub repository?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02DD-ADE9-8242-8CEB-318D3AE8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Click “Create New File”</a:t>
            </a:r>
          </a:p>
          <a:p>
            <a:r>
              <a:rPr lang="en-US" dirty="0"/>
              <a:t>Type LICENSE or </a:t>
            </a:r>
            <a:r>
              <a:rPr lang="en-US" dirty="0" err="1"/>
              <a:t>LICENSE.md</a:t>
            </a:r>
            <a:endParaRPr lang="en-US" dirty="0"/>
          </a:p>
          <a:p>
            <a:r>
              <a:rPr lang="en-US" dirty="0"/>
              <a:t>It will let you choose a license from their list</a:t>
            </a:r>
          </a:p>
          <a:p>
            <a:pPr>
              <a:buFontTx/>
              <a:buChar char="-"/>
            </a:pPr>
            <a:r>
              <a:rPr lang="en-US" dirty="0"/>
              <a:t>Make sure you change the copyright name if you’re using MIT – GitHub default is wrong</a:t>
            </a:r>
          </a:p>
          <a:p>
            <a:pPr lvl="1">
              <a:buFontTx/>
              <a:buChar char="-"/>
            </a:pPr>
            <a:r>
              <a:rPr lang="en-US" dirty="0"/>
              <a:t>Can be a long list of names (should not be “DDMAL”)</a:t>
            </a:r>
          </a:p>
          <a:p>
            <a:endParaRPr lang="en-US" dirty="0"/>
          </a:p>
          <a:p>
            <a:r>
              <a:rPr lang="en-US" dirty="0"/>
              <a:t>You can follow this tutorial here: https://</a:t>
            </a:r>
            <a:r>
              <a:rPr lang="en-US" dirty="0" err="1"/>
              <a:t>help.github.com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/enterprise/2.16/user/articles/adding-a-license-to-a-repository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2C254-194A-5945-A742-A3B8AF85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7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75BDC-9E2B-8D4E-AA30-9AB0501A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25" y="0"/>
            <a:ext cx="9460149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3BCEC9-39A7-D842-8C71-3BBCFDB7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49CD-A33D-F64B-BC78-43122D1C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Polyphony: example with multiple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8498-FA23-6548-B519-0475AF1D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https://github.com/MeasuringPolyphony</a:t>
            </a:r>
            <a:endParaRPr lang="en-US" dirty="0"/>
          </a:p>
          <a:p>
            <a:pPr lvl="1"/>
            <a:r>
              <a:rPr lang="en-US" dirty="0"/>
              <a:t>Music files: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MeasuringPolyphony</a:t>
            </a:r>
            <a:r>
              <a:rPr lang="en-US" dirty="0"/>
              <a:t>/</a:t>
            </a:r>
            <a:r>
              <a:rPr lang="en-US" dirty="0" err="1"/>
              <a:t>mp</a:t>
            </a:r>
            <a:r>
              <a:rPr lang="en-US" dirty="0"/>
              <a:t>-music-files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3"/>
              </a:rPr>
              <a:t>https://github.com/MeasuringPolyphony/measuring_polyphony_jekyll</a:t>
            </a:r>
            <a:endParaRPr lang="en-US" dirty="0"/>
          </a:p>
          <a:p>
            <a:pPr lvl="1"/>
            <a:r>
              <a:rPr lang="en-US" dirty="0"/>
              <a:t>Project has several different repos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2D8D6-E0B1-DD4E-B258-E781D193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5C31-254A-D245-9B2C-269BE1A3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on the score repo for Measuring Polyphony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678F-3E8B-B141-B5DD-EBD0D32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License</a:t>
            </a:r>
          </a:p>
          <a:p>
            <a:pPr marL="0" indent="0">
              <a:buNone/>
            </a:pPr>
            <a:r>
              <a:rPr lang="en-CA" dirty="0"/>
              <a:t>The content of this project itself is licensed under the </a:t>
            </a:r>
            <a:r>
              <a:rPr lang="en-CA" dirty="0">
                <a:hlinkClick r:id="rId2"/>
              </a:rPr>
              <a:t>Creative Commons Attribution 3.0 license</a:t>
            </a:r>
            <a:r>
              <a:rPr lang="en-CA" dirty="0"/>
              <a:t>. Any further use of this project's music transcriptions must be attributed correctly to the project and the project's editor according to the terms of this license.</a:t>
            </a:r>
          </a:p>
          <a:p>
            <a:pPr marL="0" indent="0">
              <a:buNone/>
            </a:pPr>
            <a:r>
              <a:rPr lang="en-CA" dirty="0"/>
              <a:t>The underlying source code used to format and display that content is licensed under the </a:t>
            </a:r>
            <a:r>
              <a:rPr lang="en-CA" dirty="0">
                <a:hlinkClick r:id="rId3"/>
              </a:rPr>
              <a:t>MIT license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A0D6-5E54-9440-BEB6-679E63F2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E83-59EE-6840-8938-5306F675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rights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7985-926A-5842-85D5-75AB4053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825625"/>
            <a:ext cx="113064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900" dirty="0"/>
              <a:t>&lt;rights&gt;Attribution 3.0 United States (CC BY 3.0 US) https://</a:t>
            </a:r>
            <a:r>
              <a:rPr lang="en-CA" sz="1900" dirty="0" err="1"/>
              <a:t>creativecommons.org</a:t>
            </a:r>
            <a:r>
              <a:rPr lang="en-CA" sz="1900" dirty="0"/>
              <a:t>/licenses/by/3.0/us/&lt;/rights&gt;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14AF-47FB-6C4C-822B-BD60A717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2FC-FCFE-5240-9D06-359F849B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85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my repo has no license but I’m not the only contributor, or the other contributors haven’t worked for DDMAL for years?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2495-FEEB-2348-A052-99B6AB79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643"/>
            <a:ext cx="10515600" cy="3903320"/>
          </a:xfrm>
        </p:spPr>
        <p:txBody>
          <a:bodyPr/>
          <a:lstStyle/>
          <a:p>
            <a:r>
              <a:rPr lang="en-US" dirty="0"/>
              <a:t>Make an issue and tag in all the contributors </a:t>
            </a:r>
          </a:p>
          <a:p>
            <a:r>
              <a:rPr lang="en-US" dirty="0"/>
              <a:t>Propose a license change and a deadline for them to object by</a:t>
            </a:r>
          </a:p>
          <a:p>
            <a:r>
              <a:rPr lang="en-US" dirty="0"/>
              <a:t>Since they signed a contract saying the software they make at DDMAL has to be open source, I don’t think this is too shady! We are just making sure it’s actually open source.</a:t>
            </a:r>
          </a:p>
          <a:p>
            <a:r>
              <a:rPr lang="en-US" dirty="0"/>
              <a:t>Once the deadline passes and no one has objected, change the license!</a:t>
            </a:r>
          </a:p>
          <a:p>
            <a:r>
              <a:rPr lang="en-US" dirty="0"/>
              <a:t>Néstor has done this before, I will add a link if I find 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D0A9D-E8B7-EC49-B496-5FAD5CDE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D04E-0A1A-4C44-B1EC-B218D388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E8E8-7A75-F240-9F0C-F57B2867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copyright claims on this stuff? </a:t>
            </a:r>
          </a:p>
          <a:p>
            <a:pPr lvl="1"/>
            <a:r>
              <a:rPr lang="en-US" dirty="0"/>
              <a:t>Another way to ensure you get credit for your work!</a:t>
            </a:r>
          </a:p>
          <a:p>
            <a:r>
              <a:rPr lang="en-US" dirty="0"/>
              <a:t>Under what license am I able to use those works?</a:t>
            </a:r>
          </a:p>
          <a:p>
            <a:pPr lvl="1"/>
            <a:r>
              <a:rPr lang="en-US" dirty="0"/>
              <a:t>Making sure other people can use your work and you can use theirs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Bonus: </a:t>
            </a:r>
            <a:r>
              <a:rPr lang="en-US" dirty="0"/>
              <a:t>Can someone who is trying to use my materials in good faith figure out how to do it?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9840B-7E4E-C04B-B2D8-BE228770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B2F6-AF9B-9C45-AA09-D289EC2B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Which licenses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3911-E2DE-EF49-A342-28A1F7A68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4817720"/>
          </a:xfrm>
        </p:spPr>
        <p:txBody>
          <a:bodyPr>
            <a:normAutofit fontScale="92500"/>
          </a:bodyPr>
          <a:lstStyle/>
          <a:p>
            <a:r>
              <a:rPr lang="en-US" dirty="0"/>
              <a:t>For software: MIT or GPL 3.0 are the most common ones on our existing repos</a:t>
            </a:r>
          </a:p>
          <a:p>
            <a:pPr lvl="1"/>
            <a:r>
              <a:rPr lang="en-US" dirty="0"/>
              <a:t>It’s up to you as long as it’s an open source license</a:t>
            </a:r>
          </a:p>
          <a:p>
            <a:pPr lvl="1"/>
            <a:r>
              <a:rPr lang="en-US" dirty="0"/>
              <a:t>License picker from GitHub: </a:t>
            </a:r>
            <a:r>
              <a:rPr lang="en-US" dirty="0">
                <a:hlinkClick r:id="rId2"/>
              </a:rPr>
              <a:t>https://choosealicense.com/</a:t>
            </a:r>
            <a:endParaRPr lang="en-US" dirty="0"/>
          </a:p>
          <a:p>
            <a:pPr lvl="1"/>
            <a:r>
              <a:rPr lang="en-US" dirty="0"/>
              <a:t>More about what makes something open source: </a:t>
            </a:r>
            <a:r>
              <a:rPr lang="en-US" dirty="0">
                <a:hlinkClick r:id="rId3"/>
              </a:rPr>
              <a:t>https://opensource.org/osd</a:t>
            </a:r>
            <a:endParaRPr lang="en-US" dirty="0"/>
          </a:p>
          <a:p>
            <a:pPr lvl="1"/>
            <a:r>
              <a:rPr lang="en-US" dirty="0"/>
              <a:t>More about what makes something free software: </a:t>
            </a:r>
            <a:r>
              <a:rPr lang="en-US" dirty="0">
                <a:hlinkClick r:id="rId4"/>
              </a:rPr>
              <a:t>https://www.gnu.org/philosophy/free-sw.en.html</a:t>
            </a:r>
            <a:endParaRPr lang="en-US" dirty="0"/>
          </a:p>
          <a:p>
            <a:r>
              <a:rPr lang="en-US" dirty="0"/>
              <a:t>For software documentation: CC-BY-SA 4.0</a:t>
            </a:r>
          </a:p>
          <a:p>
            <a:r>
              <a:rPr lang="en-US" dirty="0"/>
              <a:t>For symbolic scores: CC BY 4.0</a:t>
            </a:r>
          </a:p>
          <a:p>
            <a:pPr lvl="1"/>
            <a:r>
              <a:rPr lang="en-US" dirty="0"/>
              <a:t>Unless you are working with e.g. scores from the JRP or other scores with a more restrictive license, in which case you will need to follow that license’s restrictions</a:t>
            </a:r>
          </a:p>
          <a:p>
            <a:pPr lvl="1"/>
            <a:r>
              <a:rPr lang="en-US" dirty="0"/>
              <a:t>Keeping the license as close to public domain as possible while still getting credit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D156B-984B-0D4A-AB4A-8562384E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7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1D732B-6E90-2A4D-81C1-959B88712482}"/>
              </a:ext>
            </a:extLst>
          </p:cNvPr>
          <p:cNvSpPr/>
          <p:nvPr/>
        </p:nvSpPr>
        <p:spPr>
          <a:xfrm>
            <a:off x="4331371" y="87775"/>
            <a:ext cx="2877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choosealicense.com</a:t>
            </a:r>
            <a:r>
              <a:rPr lang="en-US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B93AD-29DB-5F4C-BEE1-0B3D0448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5" y="559079"/>
            <a:ext cx="11070196" cy="6298921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5AA22-1A6C-C74A-8AAC-221F60E2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A7D1-D902-E748-B769-6681CA86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 Creative Commons license text (and buttons!)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105A-75AB-4947-BAE6-23683AF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 to license text (include this in your repo):</a:t>
            </a:r>
          </a:p>
          <a:p>
            <a:r>
              <a:rPr lang="en-US" dirty="0"/>
              <a:t>https://creativecommons.org/licenses/by/4.0/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Link to buttons! Optional: </a:t>
            </a:r>
          </a:p>
          <a:p>
            <a:r>
              <a:rPr lang="en-US" dirty="0"/>
              <a:t>https://</a:t>
            </a:r>
            <a:r>
              <a:rPr lang="en-US" dirty="0" err="1"/>
              <a:t>creativecommons.org</a:t>
            </a:r>
            <a:r>
              <a:rPr lang="en-US" dirty="0"/>
              <a:t>/choose/</a:t>
            </a:r>
            <a:r>
              <a:rPr lang="en-US" dirty="0" err="1"/>
              <a:t>results-one?license_code</a:t>
            </a:r>
            <a:r>
              <a:rPr lang="en-US" dirty="0"/>
              <a:t>=</a:t>
            </a:r>
            <a:r>
              <a:rPr lang="en-US" dirty="0" err="1"/>
              <a:t>by&amp;amp;jurisdiction</a:t>
            </a:r>
            <a:r>
              <a:rPr lang="en-US" dirty="0"/>
              <a:t>=&amp;</a:t>
            </a:r>
            <a:r>
              <a:rPr lang="en-US" dirty="0" err="1"/>
              <a:t>amp;version</a:t>
            </a:r>
            <a:r>
              <a:rPr lang="en-US" dirty="0"/>
              <a:t>=4.0&amp;amp;lang=</a:t>
            </a:r>
            <a:r>
              <a:rPr lang="en-US" dirty="0" err="1"/>
              <a:t>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6ED71-01B4-BA40-B02D-C34EC574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8A1D5-0DC0-0A44-88A4-21ECDF80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89" y="3566257"/>
            <a:ext cx="558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FE9891-35C7-3A4C-9026-380C8049AE7F}"/>
              </a:ext>
            </a:extLst>
          </p:cNvPr>
          <p:cNvSpPr txBox="1"/>
          <p:nvPr/>
        </p:nvSpPr>
        <p:spPr>
          <a:xfrm>
            <a:off x="3682623" y="2172924"/>
            <a:ext cx="48267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00" dirty="0"/>
              <a:t>CC-BY 4.0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85965D-1341-624F-8036-804DD90FAAD1}"/>
              </a:ext>
            </a:extLst>
          </p:cNvPr>
          <p:cNvGrpSpPr/>
          <p:nvPr/>
        </p:nvGrpSpPr>
        <p:grpSpPr>
          <a:xfrm>
            <a:off x="2095573" y="2926976"/>
            <a:ext cx="1504800" cy="1207080"/>
            <a:chOff x="2117195" y="2607148"/>
            <a:chExt cx="1504800" cy="12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992466-6527-0B40-B9FA-4049DE7D520D}"/>
                    </a:ext>
                  </a:extLst>
                </p14:cNvPr>
                <p14:cNvContentPartPr/>
                <p14:nvPr/>
              </p14:nvContentPartPr>
              <p14:xfrm>
                <a:off x="2117195" y="2884708"/>
                <a:ext cx="1323720" cy="92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992466-6527-0B40-B9FA-4049DE7D52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8195" y="2876068"/>
                  <a:ext cx="1341360" cy="9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E5DA4B-1BE5-7448-8663-FED95AC87D07}"/>
                    </a:ext>
                  </a:extLst>
                </p14:cNvPr>
                <p14:cNvContentPartPr/>
                <p14:nvPr/>
              </p14:nvContentPartPr>
              <p14:xfrm>
                <a:off x="3186035" y="2607148"/>
                <a:ext cx="435960" cy="68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E5DA4B-1BE5-7448-8663-FED95AC87D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77035" y="2598148"/>
                  <a:ext cx="453600" cy="70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1BA6C9-0FDE-6B46-B1D0-FB599B9AC8DD}"/>
                  </a:ext>
                </a:extLst>
              </p14:cNvPr>
              <p14:cNvContentPartPr/>
              <p14:nvPr/>
            </p14:nvContentPartPr>
            <p14:xfrm>
              <a:off x="5660675" y="3399868"/>
              <a:ext cx="788400" cy="159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1BA6C9-0FDE-6B46-B1D0-FB599B9AC8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2035" y="3390868"/>
                <a:ext cx="806040" cy="16124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9693B5-753F-5340-A1F8-AFC71AEA4917}"/>
              </a:ext>
            </a:extLst>
          </p:cNvPr>
          <p:cNvSpPr txBox="1"/>
          <p:nvPr/>
        </p:nvSpPr>
        <p:spPr>
          <a:xfrm>
            <a:off x="148633" y="4289812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“Creative Commons”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0417E-C9BB-5E44-A044-5EB3A6B14241}"/>
              </a:ext>
            </a:extLst>
          </p:cNvPr>
          <p:cNvSpPr txBox="1"/>
          <p:nvPr/>
        </p:nvSpPr>
        <p:spPr>
          <a:xfrm>
            <a:off x="5124044" y="5092130"/>
            <a:ext cx="3185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“By Attribution”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B763B-2708-5940-B617-6CF0E525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510C-A877-B346-9070-09D95FAB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 about the “non-commercial” option…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E73F-E87C-AF40-B5AB-1BD825B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open source definition excludes non-commercial style licenses</a:t>
            </a:r>
          </a:p>
          <a:p>
            <a:r>
              <a:rPr lang="en-US" dirty="0"/>
              <a:t>There are Creative Commons options that include it, but…</a:t>
            </a:r>
          </a:p>
          <a:p>
            <a:r>
              <a:rPr lang="en-US" dirty="0"/>
              <a:t>All we really need is attribution &amp; we want to keep this material close to public domain so that we are adding back to a commons of music resources for everyone</a:t>
            </a:r>
          </a:p>
          <a:p>
            <a:r>
              <a:rPr lang="en-US" dirty="0"/>
              <a:t>Some examples of commercial scenarios we don’t want to prevent: someone wants to develop training material, use as examples in a text book, performers</a:t>
            </a:r>
          </a:p>
          <a:p>
            <a:r>
              <a:rPr lang="en-US" dirty="0"/>
              <a:t>BUT ALSO! These are public domain pieces, we shouldn’t restrict them more than absolutely necessary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D767-7289-5744-ACE8-FA411BD2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1F75-FBDE-8E46-BE9F-684435E8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to separate my scores and my code into different repos?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9B13-6628-8645-BD40-6A27C479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works better for things that are their own “Organization” e.g. Measuring Polyphony</a:t>
            </a:r>
          </a:p>
          <a:p>
            <a:r>
              <a:rPr lang="en-US" dirty="0"/>
              <a:t>Since all our stuff is in the “DDMAL” organization, you are probably going to need to </a:t>
            </a:r>
            <a:r>
              <a:rPr lang="en-US" dirty="0">
                <a:highlight>
                  <a:srgbClr val="FFFF00"/>
                </a:highlight>
              </a:rPr>
              <a:t>use multiple licenses in one repo instead</a:t>
            </a:r>
          </a:p>
          <a:p>
            <a:r>
              <a:rPr lang="en-US" dirty="0"/>
              <a:t>IMPORTANT! If you are using any kind of noncommercial Creative Commons licensed scores (“NC”) then you definitely can’t just throw everything in one repo with only an MIT license</a:t>
            </a:r>
          </a:p>
          <a:p>
            <a:r>
              <a:rPr lang="en-US" dirty="0">
                <a:solidFill>
                  <a:schemeClr val="accent2"/>
                </a:solidFill>
              </a:rPr>
              <a:t>FOSS licenses are incompatible with Non-Commercial restrictions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858EB-39A6-294F-9196-C766E15D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EEDE-B137-A14F-B172-E8823063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011"/>
            <a:ext cx="10515600" cy="4236952"/>
          </a:xfrm>
        </p:spPr>
        <p:txBody>
          <a:bodyPr/>
          <a:lstStyle/>
          <a:p>
            <a:r>
              <a:rPr lang="en-US" dirty="0"/>
              <a:t>Repo-level license (GitHub metadata) = software license</a:t>
            </a:r>
          </a:p>
          <a:p>
            <a:r>
              <a:rPr lang="en-US" dirty="0"/>
              <a:t>Repo-level README: explains all licenses for different types of content</a:t>
            </a:r>
          </a:p>
          <a:p>
            <a:pPr lvl="1"/>
            <a:r>
              <a:rPr lang="en-US" dirty="0"/>
              <a:t>E.g. MIT for software, CC BY SA for documentation, CC BY for symbolic scores</a:t>
            </a:r>
          </a:p>
          <a:p>
            <a:r>
              <a:rPr lang="en-US" dirty="0"/>
              <a:t>Individual files should have appropriate rights metadata (especially important for your scores)</a:t>
            </a:r>
          </a:p>
          <a:p>
            <a:pPr lvl="1"/>
            <a:r>
              <a:rPr lang="en-US" dirty="0"/>
              <a:t>Like having your name on every page of a paper exam…</a:t>
            </a:r>
          </a:p>
          <a:p>
            <a:r>
              <a:rPr lang="en-US" dirty="0"/>
              <a:t>Can use GitHub file structure to have a folder for symbolic files so it’s easy to identify scores vs. what’s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54ACF-9A6F-FD4C-9789-B54E866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6CAC-A0AE-5C41-8ABA-FA2ED8727E5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77956-1BEF-B046-8522-8C078B32E526}"/>
              </a:ext>
            </a:extLst>
          </p:cNvPr>
          <p:cNvSpPr/>
          <p:nvPr/>
        </p:nvSpPr>
        <p:spPr>
          <a:xfrm>
            <a:off x="838200" y="681037"/>
            <a:ext cx="103997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repo: 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/DDMAL/SIMSSA-HR-Intro-and-licensing</a:t>
            </a:r>
          </a:p>
        </p:txBody>
      </p:sp>
    </p:spTree>
    <p:extLst>
      <p:ext uri="{BB962C8B-B14F-4D97-AF65-F5344CB8AC3E}">
        <p14:creationId xmlns:p14="http://schemas.microsoft.com/office/powerpoint/2010/main" val="382097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1073</Words>
  <Application>Microsoft Macintosh PowerPoint</Application>
  <PresentationFormat>Widescreen</PresentationFormat>
  <Paragraphs>97</Paragraphs>
  <Slides>16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Press Start 2P</vt:lpstr>
      <vt:lpstr>Office Theme</vt:lpstr>
      <vt:lpstr>Licensing Hackathon!</vt:lpstr>
      <vt:lpstr>Guiding questions:</vt:lpstr>
      <vt:lpstr>Which licenses should I use?</vt:lpstr>
      <vt:lpstr>PowerPoint Presentation</vt:lpstr>
      <vt:lpstr>Get Creative Commons license text (and buttons!)</vt:lpstr>
      <vt:lpstr>PowerPoint Presentation</vt:lpstr>
      <vt:lpstr>Important note about the “non-commercial” option…</vt:lpstr>
      <vt:lpstr>Do I need to separate my scores and my code into different repos?</vt:lpstr>
      <vt:lpstr>PowerPoint Presentation</vt:lpstr>
      <vt:lpstr>Also…</vt:lpstr>
      <vt:lpstr>How do I add a license to my GitHub repository? </vt:lpstr>
      <vt:lpstr>PowerPoint Presentation</vt:lpstr>
      <vt:lpstr>Measuring Polyphony: example with multiple repos</vt:lpstr>
      <vt:lpstr>License on the score repo for Measuring Polyphony </vt:lpstr>
      <vt:lpstr>XML rights metadata</vt:lpstr>
      <vt:lpstr>What if my repo has no license but I’m not the only contributor, or the other contributors haven’t worked for DDMAL for years?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Hackathon!</dc:title>
  <dc:creator>Emily Ann Hopkins, Ms</dc:creator>
  <cp:lastModifiedBy>Emily Ann Hopkins, Ms</cp:lastModifiedBy>
  <cp:revision>36</cp:revision>
  <dcterms:created xsi:type="dcterms:W3CDTF">2020-07-21T21:26:59Z</dcterms:created>
  <dcterms:modified xsi:type="dcterms:W3CDTF">2020-07-24T17:01:53Z</dcterms:modified>
</cp:coreProperties>
</file>