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8" r:id="rId2"/>
    <p:sldId id="257" r:id="rId3"/>
    <p:sldId id="263" r:id="rId4"/>
    <p:sldId id="277" r:id="rId5"/>
    <p:sldId id="265" r:id="rId6"/>
    <p:sldId id="281" r:id="rId7"/>
    <p:sldId id="266" r:id="rId8"/>
    <p:sldId id="270" r:id="rId9"/>
    <p:sldId id="273" r:id="rId10"/>
    <p:sldId id="274" r:id="rId11"/>
    <p:sldId id="279" r:id="rId12"/>
    <p:sldId id="268" r:id="rId13"/>
    <p:sldId id="275" r:id="rId14"/>
    <p:sldId id="280" r:id="rId15"/>
    <p:sldId id="272"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C4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447"/>
  </p:normalViewPr>
  <p:slideViewPr>
    <p:cSldViewPr snapToGrid="0" snapToObjects="1">
      <p:cViewPr varScale="1">
        <p:scale>
          <a:sx n="70" d="100"/>
          <a:sy n="70" d="100"/>
        </p:scale>
        <p:origin x="216"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CF5E43-41E1-8B41-B0DD-72EE78CC6F33}" type="datetimeFigureOut">
              <a:rPr lang="en-US" smtClean="0"/>
              <a:t>4/30/19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895E1-EAB0-D841-93F0-B6F6D62E0035}" type="slidenum">
              <a:rPr lang="en-US" smtClean="0"/>
              <a:t>‹#›</a:t>
            </a:fld>
            <a:endParaRPr lang="en-US"/>
          </a:p>
        </p:txBody>
      </p:sp>
    </p:spTree>
    <p:extLst>
      <p:ext uri="{BB962C8B-B14F-4D97-AF65-F5344CB8AC3E}">
        <p14:creationId xmlns:p14="http://schemas.microsoft.com/office/powerpoint/2010/main" val="161355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ctr">
              <a:buNone/>
            </a:pPr>
            <a:r>
              <a:rPr lang="en-US" sz="1200" dirty="0"/>
              <a:t>Creative Commons: set of copyright licenses to encourage sharing and re-use of creative work, e.g. </a:t>
            </a:r>
            <a:r>
              <a:rPr lang="en-CA" sz="1200" b="1" dirty="0"/>
              <a:t>CC BY-SA 4.0</a:t>
            </a:r>
            <a:endParaRPr lang="en-US" sz="1200" dirty="0"/>
          </a:p>
          <a:p>
            <a:pPr marL="0" indent="0" algn="ctr">
              <a:buNone/>
            </a:pPr>
            <a:r>
              <a:rPr lang="en-US" sz="1200" dirty="0"/>
              <a:t>Open source: making source code available </a:t>
            </a:r>
          </a:p>
          <a:p>
            <a:pPr marL="0" indent="0" algn="ctr">
              <a:buNone/>
            </a:pPr>
            <a:r>
              <a:rPr lang="en-US" sz="1200" dirty="0"/>
              <a:t>Public domain: no longer in copyright -- scores in the public domain can be hosted on </a:t>
            </a:r>
            <a:r>
              <a:rPr lang="en-US" sz="1200" dirty="0" err="1"/>
              <a:t>Musiclibs</a:t>
            </a:r>
            <a:r>
              <a:rPr lang="en-US" sz="1200" dirty="0"/>
              <a:t> (need better definition to match with SSHRC)</a:t>
            </a:r>
          </a:p>
          <a:p>
            <a:pPr marL="0" indent="0" algn="ctr">
              <a:buNone/>
            </a:pPr>
            <a:r>
              <a:rPr lang="en-US" sz="1200" dirty="0"/>
              <a:t>Open access: scholarly publishing movement</a:t>
            </a:r>
          </a:p>
          <a:p>
            <a:endParaRPr lang="en-US" dirty="0"/>
          </a:p>
        </p:txBody>
      </p:sp>
      <p:sp>
        <p:nvSpPr>
          <p:cNvPr id="4" name="Slide Number Placeholder 3"/>
          <p:cNvSpPr>
            <a:spLocks noGrp="1"/>
          </p:cNvSpPr>
          <p:nvPr>
            <p:ph type="sldNum" sz="quarter" idx="5"/>
          </p:nvPr>
        </p:nvSpPr>
        <p:spPr/>
        <p:txBody>
          <a:bodyPr/>
          <a:lstStyle/>
          <a:p>
            <a:fld id="{ABD895E1-EAB0-D841-93F0-B6F6D62E0035}" type="slidenum">
              <a:rPr lang="en-US" smtClean="0"/>
              <a:t>1</a:t>
            </a:fld>
            <a:endParaRPr lang="en-US"/>
          </a:p>
        </p:txBody>
      </p:sp>
    </p:spTree>
    <p:extLst>
      <p:ext uri="{BB962C8B-B14F-4D97-AF65-F5344CB8AC3E}">
        <p14:creationId xmlns:p14="http://schemas.microsoft.com/office/powerpoint/2010/main" val="3990837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Debian, Free Software Foundation – collaboration on definition</a:t>
            </a:r>
          </a:p>
        </p:txBody>
      </p:sp>
      <p:sp>
        <p:nvSpPr>
          <p:cNvPr id="4" name="Slide Number Placeholder 3"/>
          <p:cNvSpPr>
            <a:spLocks noGrp="1"/>
          </p:cNvSpPr>
          <p:nvPr>
            <p:ph type="sldNum" sz="quarter" idx="5"/>
          </p:nvPr>
        </p:nvSpPr>
        <p:spPr/>
        <p:txBody>
          <a:bodyPr/>
          <a:lstStyle/>
          <a:p>
            <a:fld id="{ABD895E1-EAB0-D841-93F0-B6F6D62E0035}" type="slidenum">
              <a:rPr lang="en-US" smtClean="0"/>
              <a:t>6</a:t>
            </a:fld>
            <a:endParaRPr lang="en-US"/>
          </a:p>
        </p:txBody>
      </p:sp>
    </p:spTree>
    <p:extLst>
      <p:ext uri="{BB962C8B-B14F-4D97-AF65-F5344CB8AC3E}">
        <p14:creationId xmlns:p14="http://schemas.microsoft.com/office/powerpoint/2010/main" val="2998044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1DEBA-8355-A145-B7DB-FF60646750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84C854-B38D-3140-8C81-EA04F604EF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3E0102-C08C-E146-89AE-4C713ED03F20}"/>
              </a:ext>
            </a:extLst>
          </p:cNvPr>
          <p:cNvSpPr>
            <a:spLocks noGrp="1"/>
          </p:cNvSpPr>
          <p:nvPr>
            <p:ph type="dt" sz="half" idx="10"/>
          </p:nvPr>
        </p:nvSpPr>
        <p:spPr/>
        <p:txBody>
          <a:bodyPr/>
          <a:lstStyle/>
          <a:p>
            <a:fld id="{232385A0-C2E3-0644-838B-DB4D2987D1E7}" type="datetimeFigureOut">
              <a:rPr lang="en-US" smtClean="0"/>
              <a:t>4/30/19</a:t>
            </a:fld>
            <a:endParaRPr lang="en-US"/>
          </a:p>
        </p:txBody>
      </p:sp>
      <p:sp>
        <p:nvSpPr>
          <p:cNvPr id="5" name="Footer Placeholder 4">
            <a:extLst>
              <a:ext uri="{FF2B5EF4-FFF2-40B4-BE49-F238E27FC236}">
                <a16:creationId xmlns:a16="http://schemas.microsoft.com/office/drawing/2014/main" id="{BD1C8ED1-90F6-4D49-8F28-4E01ED6B03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FE521E-575D-794A-BD16-863068F7EA43}"/>
              </a:ext>
            </a:extLst>
          </p:cNvPr>
          <p:cNvSpPr>
            <a:spLocks noGrp="1"/>
          </p:cNvSpPr>
          <p:nvPr>
            <p:ph type="sldNum" sz="quarter" idx="12"/>
          </p:nvPr>
        </p:nvSpPr>
        <p:spPr/>
        <p:txBody>
          <a:bodyPr/>
          <a:lstStyle/>
          <a:p>
            <a:fld id="{9A67EBCD-9A22-944E-AC91-328AD43C3552}" type="slidenum">
              <a:rPr lang="en-US" smtClean="0"/>
              <a:t>‹#›</a:t>
            </a:fld>
            <a:endParaRPr lang="en-US"/>
          </a:p>
        </p:txBody>
      </p:sp>
    </p:spTree>
    <p:extLst>
      <p:ext uri="{BB962C8B-B14F-4D97-AF65-F5344CB8AC3E}">
        <p14:creationId xmlns:p14="http://schemas.microsoft.com/office/powerpoint/2010/main" val="278172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DFF8-D133-4443-BD83-9950D9FC5D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C24BF0-6E0B-3B40-B0AF-18C765FDCFD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D1F832-D1A5-E149-B00C-0DACA0727C8D}"/>
              </a:ext>
            </a:extLst>
          </p:cNvPr>
          <p:cNvSpPr>
            <a:spLocks noGrp="1"/>
          </p:cNvSpPr>
          <p:nvPr>
            <p:ph type="dt" sz="half" idx="10"/>
          </p:nvPr>
        </p:nvSpPr>
        <p:spPr/>
        <p:txBody>
          <a:bodyPr/>
          <a:lstStyle/>
          <a:p>
            <a:fld id="{232385A0-C2E3-0644-838B-DB4D2987D1E7}" type="datetimeFigureOut">
              <a:rPr lang="en-US" smtClean="0"/>
              <a:t>4/30/19</a:t>
            </a:fld>
            <a:endParaRPr lang="en-US"/>
          </a:p>
        </p:txBody>
      </p:sp>
      <p:sp>
        <p:nvSpPr>
          <p:cNvPr id="5" name="Footer Placeholder 4">
            <a:extLst>
              <a:ext uri="{FF2B5EF4-FFF2-40B4-BE49-F238E27FC236}">
                <a16:creationId xmlns:a16="http://schemas.microsoft.com/office/drawing/2014/main" id="{394EB15F-6160-7A41-8489-A467005E8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4FF0A-1B9D-964F-9284-0EC09E3D3DE4}"/>
              </a:ext>
            </a:extLst>
          </p:cNvPr>
          <p:cNvSpPr>
            <a:spLocks noGrp="1"/>
          </p:cNvSpPr>
          <p:nvPr>
            <p:ph type="sldNum" sz="quarter" idx="12"/>
          </p:nvPr>
        </p:nvSpPr>
        <p:spPr/>
        <p:txBody>
          <a:bodyPr/>
          <a:lstStyle/>
          <a:p>
            <a:fld id="{9A67EBCD-9A22-944E-AC91-328AD43C3552}" type="slidenum">
              <a:rPr lang="en-US" smtClean="0"/>
              <a:t>‹#›</a:t>
            </a:fld>
            <a:endParaRPr lang="en-US"/>
          </a:p>
        </p:txBody>
      </p:sp>
    </p:spTree>
    <p:extLst>
      <p:ext uri="{BB962C8B-B14F-4D97-AF65-F5344CB8AC3E}">
        <p14:creationId xmlns:p14="http://schemas.microsoft.com/office/powerpoint/2010/main" val="2101646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AD9BC5-E0B0-BE41-9B44-D066DEBCEC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8AB6A4-5227-B049-8E02-97E6AEF1CFB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4EFB3-3BCF-A943-8CBC-2BA84718A554}"/>
              </a:ext>
            </a:extLst>
          </p:cNvPr>
          <p:cNvSpPr>
            <a:spLocks noGrp="1"/>
          </p:cNvSpPr>
          <p:nvPr>
            <p:ph type="dt" sz="half" idx="10"/>
          </p:nvPr>
        </p:nvSpPr>
        <p:spPr/>
        <p:txBody>
          <a:bodyPr/>
          <a:lstStyle/>
          <a:p>
            <a:fld id="{232385A0-C2E3-0644-838B-DB4D2987D1E7}" type="datetimeFigureOut">
              <a:rPr lang="en-US" smtClean="0"/>
              <a:t>4/30/19</a:t>
            </a:fld>
            <a:endParaRPr lang="en-US"/>
          </a:p>
        </p:txBody>
      </p:sp>
      <p:sp>
        <p:nvSpPr>
          <p:cNvPr id="5" name="Footer Placeholder 4">
            <a:extLst>
              <a:ext uri="{FF2B5EF4-FFF2-40B4-BE49-F238E27FC236}">
                <a16:creationId xmlns:a16="http://schemas.microsoft.com/office/drawing/2014/main" id="{1D58B8E1-88D4-A641-8C11-075F70C886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75EE1-AAA4-724F-A3F0-0C901CDC29EB}"/>
              </a:ext>
            </a:extLst>
          </p:cNvPr>
          <p:cNvSpPr>
            <a:spLocks noGrp="1"/>
          </p:cNvSpPr>
          <p:nvPr>
            <p:ph type="sldNum" sz="quarter" idx="12"/>
          </p:nvPr>
        </p:nvSpPr>
        <p:spPr/>
        <p:txBody>
          <a:bodyPr/>
          <a:lstStyle/>
          <a:p>
            <a:fld id="{9A67EBCD-9A22-944E-AC91-328AD43C3552}" type="slidenum">
              <a:rPr lang="en-US" smtClean="0"/>
              <a:t>‹#›</a:t>
            </a:fld>
            <a:endParaRPr lang="en-US"/>
          </a:p>
        </p:txBody>
      </p:sp>
    </p:spTree>
    <p:extLst>
      <p:ext uri="{BB962C8B-B14F-4D97-AF65-F5344CB8AC3E}">
        <p14:creationId xmlns:p14="http://schemas.microsoft.com/office/powerpoint/2010/main" val="4149513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5D5C4-B520-1A4C-9D98-14CABB730A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CB180E-6D59-3C45-B209-CF54350819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EC476F-DC56-8E4E-B9AC-03C7C558B681}"/>
              </a:ext>
            </a:extLst>
          </p:cNvPr>
          <p:cNvSpPr>
            <a:spLocks noGrp="1"/>
          </p:cNvSpPr>
          <p:nvPr>
            <p:ph type="dt" sz="half" idx="10"/>
          </p:nvPr>
        </p:nvSpPr>
        <p:spPr/>
        <p:txBody>
          <a:bodyPr/>
          <a:lstStyle/>
          <a:p>
            <a:fld id="{232385A0-C2E3-0644-838B-DB4D2987D1E7}" type="datetimeFigureOut">
              <a:rPr lang="en-US" smtClean="0"/>
              <a:t>4/30/19</a:t>
            </a:fld>
            <a:endParaRPr lang="en-US"/>
          </a:p>
        </p:txBody>
      </p:sp>
      <p:sp>
        <p:nvSpPr>
          <p:cNvPr id="5" name="Footer Placeholder 4">
            <a:extLst>
              <a:ext uri="{FF2B5EF4-FFF2-40B4-BE49-F238E27FC236}">
                <a16:creationId xmlns:a16="http://schemas.microsoft.com/office/drawing/2014/main" id="{DE3D8DA2-97D3-2E40-8F77-65D4CBF5C5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65DD1-3918-FD4E-B46E-41D544C0427D}"/>
              </a:ext>
            </a:extLst>
          </p:cNvPr>
          <p:cNvSpPr>
            <a:spLocks noGrp="1"/>
          </p:cNvSpPr>
          <p:nvPr>
            <p:ph type="sldNum" sz="quarter" idx="12"/>
          </p:nvPr>
        </p:nvSpPr>
        <p:spPr/>
        <p:txBody>
          <a:bodyPr/>
          <a:lstStyle/>
          <a:p>
            <a:fld id="{9A67EBCD-9A22-944E-AC91-328AD43C3552}" type="slidenum">
              <a:rPr lang="en-US" smtClean="0"/>
              <a:t>‹#›</a:t>
            </a:fld>
            <a:endParaRPr lang="en-US"/>
          </a:p>
        </p:txBody>
      </p:sp>
    </p:spTree>
    <p:extLst>
      <p:ext uri="{BB962C8B-B14F-4D97-AF65-F5344CB8AC3E}">
        <p14:creationId xmlns:p14="http://schemas.microsoft.com/office/powerpoint/2010/main" val="1249839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846F-29F1-7E43-B065-54B814344C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741E6D-524B-C94D-8D43-05BD7B720B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3AD6C0E-E1EA-2F4F-9B74-B4281CF16466}"/>
              </a:ext>
            </a:extLst>
          </p:cNvPr>
          <p:cNvSpPr>
            <a:spLocks noGrp="1"/>
          </p:cNvSpPr>
          <p:nvPr>
            <p:ph type="dt" sz="half" idx="10"/>
          </p:nvPr>
        </p:nvSpPr>
        <p:spPr/>
        <p:txBody>
          <a:bodyPr/>
          <a:lstStyle/>
          <a:p>
            <a:fld id="{232385A0-C2E3-0644-838B-DB4D2987D1E7}" type="datetimeFigureOut">
              <a:rPr lang="en-US" smtClean="0"/>
              <a:t>4/30/19</a:t>
            </a:fld>
            <a:endParaRPr lang="en-US"/>
          </a:p>
        </p:txBody>
      </p:sp>
      <p:sp>
        <p:nvSpPr>
          <p:cNvPr id="5" name="Footer Placeholder 4">
            <a:extLst>
              <a:ext uri="{FF2B5EF4-FFF2-40B4-BE49-F238E27FC236}">
                <a16:creationId xmlns:a16="http://schemas.microsoft.com/office/drawing/2014/main" id="{70A7161C-BDA4-B84B-9BC6-A72C0CE047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3D22CB-DB4C-FB4C-AA2F-198B11FE7947}"/>
              </a:ext>
            </a:extLst>
          </p:cNvPr>
          <p:cNvSpPr>
            <a:spLocks noGrp="1"/>
          </p:cNvSpPr>
          <p:nvPr>
            <p:ph type="sldNum" sz="quarter" idx="12"/>
          </p:nvPr>
        </p:nvSpPr>
        <p:spPr/>
        <p:txBody>
          <a:bodyPr/>
          <a:lstStyle/>
          <a:p>
            <a:fld id="{9A67EBCD-9A22-944E-AC91-328AD43C3552}" type="slidenum">
              <a:rPr lang="en-US" smtClean="0"/>
              <a:t>‹#›</a:t>
            </a:fld>
            <a:endParaRPr lang="en-US"/>
          </a:p>
        </p:txBody>
      </p:sp>
    </p:spTree>
    <p:extLst>
      <p:ext uri="{BB962C8B-B14F-4D97-AF65-F5344CB8AC3E}">
        <p14:creationId xmlns:p14="http://schemas.microsoft.com/office/powerpoint/2010/main" val="3750530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F260A-3CAF-C248-BC9E-B933E9D429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93628A-4952-4A4E-890D-8EA1E69234F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43A6F9-4EBB-7249-86B6-FB645D7CEDD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B68466-B390-644D-85F7-7B677A1A6609}"/>
              </a:ext>
            </a:extLst>
          </p:cNvPr>
          <p:cNvSpPr>
            <a:spLocks noGrp="1"/>
          </p:cNvSpPr>
          <p:nvPr>
            <p:ph type="dt" sz="half" idx="10"/>
          </p:nvPr>
        </p:nvSpPr>
        <p:spPr/>
        <p:txBody>
          <a:bodyPr/>
          <a:lstStyle/>
          <a:p>
            <a:fld id="{232385A0-C2E3-0644-838B-DB4D2987D1E7}" type="datetimeFigureOut">
              <a:rPr lang="en-US" smtClean="0"/>
              <a:t>4/30/19</a:t>
            </a:fld>
            <a:endParaRPr lang="en-US"/>
          </a:p>
        </p:txBody>
      </p:sp>
      <p:sp>
        <p:nvSpPr>
          <p:cNvPr id="6" name="Footer Placeholder 5">
            <a:extLst>
              <a:ext uri="{FF2B5EF4-FFF2-40B4-BE49-F238E27FC236}">
                <a16:creationId xmlns:a16="http://schemas.microsoft.com/office/drawing/2014/main" id="{65965BB8-77BF-8342-B05A-05974CBED2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492C7-A1EE-904F-AB7C-6FFBB73DCD0E}"/>
              </a:ext>
            </a:extLst>
          </p:cNvPr>
          <p:cNvSpPr>
            <a:spLocks noGrp="1"/>
          </p:cNvSpPr>
          <p:nvPr>
            <p:ph type="sldNum" sz="quarter" idx="12"/>
          </p:nvPr>
        </p:nvSpPr>
        <p:spPr/>
        <p:txBody>
          <a:bodyPr/>
          <a:lstStyle/>
          <a:p>
            <a:fld id="{9A67EBCD-9A22-944E-AC91-328AD43C3552}" type="slidenum">
              <a:rPr lang="en-US" smtClean="0"/>
              <a:t>‹#›</a:t>
            </a:fld>
            <a:endParaRPr lang="en-US"/>
          </a:p>
        </p:txBody>
      </p:sp>
    </p:spTree>
    <p:extLst>
      <p:ext uri="{BB962C8B-B14F-4D97-AF65-F5344CB8AC3E}">
        <p14:creationId xmlns:p14="http://schemas.microsoft.com/office/powerpoint/2010/main" val="3049850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7250E-EC15-6E45-9F07-E1E558ED46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12E0F1-3F76-FA47-87B7-979B317515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DC52ED4-2AD3-104B-A4BB-B9B2110A71B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B6EA8A-AD91-824B-BA80-93A73101FD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F94A12-7A22-3140-9469-2849E70B4AB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A88A6C-F6CE-CD45-9FA6-47873E752FAC}"/>
              </a:ext>
            </a:extLst>
          </p:cNvPr>
          <p:cNvSpPr>
            <a:spLocks noGrp="1"/>
          </p:cNvSpPr>
          <p:nvPr>
            <p:ph type="dt" sz="half" idx="10"/>
          </p:nvPr>
        </p:nvSpPr>
        <p:spPr/>
        <p:txBody>
          <a:bodyPr/>
          <a:lstStyle/>
          <a:p>
            <a:fld id="{232385A0-C2E3-0644-838B-DB4D2987D1E7}" type="datetimeFigureOut">
              <a:rPr lang="en-US" smtClean="0"/>
              <a:t>4/30/19</a:t>
            </a:fld>
            <a:endParaRPr lang="en-US"/>
          </a:p>
        </p:txBody>
      </p:sp>
      <p:sp>
        <p:nvSpPr>
          <p:cNvPr id="8" name="Footer Placeholder 7">
            <a:extLst>
              <a:ext uri="{FF2B5EF4-FFF2-40B4-BE49-F238E27FC236}">
                <a16:creationId xmlns:a16="http://schemas.microsoft.com/office/drawing/2014/main" id="{2868B998-3574-B54B-87A5-2220485A5F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86D43D-B26C-6042-9D46-5FA1BE9A9CB9}"/>
              </a:ext>
            </a:extLst>
          </p:cNvPr>
          <p:cNvSpPr>
            <a:spLocks noGrp="1"/>
          </p:cNvSpPr>
          <p:nvPr>
            <p:ph type="sldNum" sz="quarter" idx="12"/>
          </p:nvPr>
        </p:nvSpPr>
        <p:spPr/>
        <p:txBody>
          <a:bodyPr/>
          <a:lstStyle/>
          <a:p>
            <a:fld id="{9A67EBCD-9A22-944E-AC91-328AD43C3552}" type="slidenum">
              <a:rPr lang="en-US" smtClean="0"/>
              <a:t>‹#›</a:t>
            </a:fld>
            <a:endParaRPr lang="en-US"/>
          </a:p>
        </p:txBody>
      </p:sp>
    </p:spTree>
    <p:extLst>
      <p:ext uri="{BB962C8B-B14F-4D97-AF65-F5344CB8AC3E}">
        <p14:creationId xmlns:p14="http://schemas.microsoft.com/office/powerpoint/2010/main" val="2415987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7742-EEA3-3747-9D18-7CFF743F95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7D080E-CFE6-1D4E-A3BC-069B14BC4D54}"/>
              </a:ext>
            </a:extLst>
          </p:cNvPr>
          <p:cNvSpPr>
            <a:spLocks noGrp="1"/>
          </p:cNvSpPr>
          <p:nvPr>
            <p:ph type="dt" sz="half" idx="10"/>
          </p:nvPr>
        </p:nvSpPr>
        <p:spPr/>
        <p:txBody>
          <a:bodyPr/>
          <a:lstStyle/>
          <a:p>
            <a:fld id="{232385A0-C2E3-0644-838B-DB4D2987D1E7}" type="datetimeFigureOut">
              <a:rPr lang="en-US" smtClean="0"/>
              <a:t>4/30/19</a:t>
            </a:fld>
            <a:endParaRPr lang="en-US"/>
          </a:p>
        </p:txBody>
      </p:sp>
      <p:sp>
        <p:nvSpPr>
          <p:cNvPr id="4" name="Footer Placeholder 3">
            <a:extLst>
              <a:ext uri="{FF2B5EF4-FFF2-40B4-BE49-F238E27FC236}">
                <a16:creationId xmlns:a16="http://schemas.microsoft.com/office/drawing/2014/main" id="{B7510EF3-F5A3-CA46-97A8-EBFF8C62E3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2F1C58-D295-5B42-8406-34C6B9533C79}"/>
              </a:ext>
            </a:extLst>
          </p:cNvPr>
          <p:cNvSpPr>
            <a:spLocks noGrp="1"/>
          </p:cNvSpPr>
          <p:nvPr>
            <p:ph type="sldNum" sz="quarter" idx="12"/>
          </p:nvPr>
        </p:nvSpPr>
        <p:spPr/>
        <p:txBody>
          <a:bodyPr/>
          <a:lstStyle/>
          <a:p>
            <a:fld id="{9A67EBCD-9A22-944E-AC91-328AD43C3552}" type="slidenum">
              <a:rPr lang="en-US" smtClean="0"/>
              <a:t>‹#›</a:t>
            </a:fld>
            <a:endParaRPr lang="en-US"/>
          </a:p>
        </p:txBody>
      </p:sp>
    </p:spTree>
    <p:extLst>
      <p:ext uri="{BB962C8B-B14F-4D97-AF65-F5344CB8AC3E}">
        <p14:creationId xmlns:p14="http://schemas.microsoft.com/office/powerpoint/2010/main" val="86410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9A4E07-50CC-AC4D-9A6E-F81506F7E3FB}"/>
              </a:ext>
            </a:extLst>
          </p:cNvPr>
          <p:cNvSpPr>
            <a:spLocks noGrp="1"/>
          </p:cNvSpPr>
          <p:nvPr>
            <p:ph type="dt" sz="half" idx="10"/>
          </p:nvPr>
        </p:nvSpPr>
        <p:spPr/>
        <p:txBody>
          <a:bodyPr/>
          <a:lstStyle/>
          <a:p>
            <a:fld id="{232385A0-C2E3-0644-838B-DB4D2987D1E7}" type="datetimeFigureOut">
              <a:rPr lang="en-US" smtClean="0"/>
              <a:t>4/30/19</a:t>
            </a:fld>
            <a:endParaRPr lang="en-US"/>
          </a:p>
        </p:txBody>
      </p:sp>
      <p:sp>
        <p:nvSpPr>
          <p:cNvPr id="3" name="Footer Placeholder 2">
            <a:extLst>
              <a:ext uri="{FF2B5EF4-FFF2-40B4-BE49-F238E27FC236}">
                <a16:creationId xmlns:a16="http://schemas.microsoft.com/office/drawing/2014/main" id="{E37BE1AD-167A-FF41-A39D-454CADBB05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30ADCF-A678-B34D-9E6B-F238AAA6F602}"/>
              </a:ext>
            </a:extLst>
          </p:cNvPr>
          <p:cNvSpPr>
            <a:spLocks noGrp="1"/>
          </p:cNvSpPr>
          <p:nvPr>
            <p:ph type="sldNum" sz="quarter" idx="12"/>
          </p:nvPr>
        </p:nvSpPr>
        <p:spPr/>
        <p:txBody>
          <a:bodyPr/>
          <a:lstStyle/>
          <a:p>
            <a:fld id="{9A67EBCD-9A22-944E-AC91-328AD43C3552}" type="slidenum">
              <a:rPr lang="en-US" smtClean="0"/>
              <a:t>‹#›</a:t>
            </a:fld>
            <a:endParaRPr lang="en-US"/>
          </a:p>
        </p:txBody>
      </p:sp>
    </p:spTree>
    <p:extLst>
      <p:ext uri="{BB962C8B-B14F-4D97-AF65-F5344CB8AC3E}">
        <p14:creationId xmlns:p14="http://schemas.microsoft.com/office/powerpoint/2010/main" val="1650517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47D59-E8E1-D849-87F7-D9C7550C39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C8A469-35DF-2C40-A4EE-8BB717F16A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FC1AB5-4343-4D43-AD3B-5664A6C08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FDC982-C3F9-5248-9A72-C9BB8DC321A6}"/>
              </a:ext>
            </a:extLst>
          </p:cNvPr>
          <p:cNvSpPr>
            <a:spLocks noGrp="1"/>
          </p:cNvSpPr>
          <p:nvPr>
            <p:ph type="dt" sz="half" idx="10"/>
          </p:nvPr>
        </p:nvSpPr>
        <p:spPr/>
        <p:txBody>
          <a:bodyPr/>
          <a:lstStyle/>
          <a:p>
            <a:fld id="{232385A0-C2E3-0644-838B-DB4D2987D1E7}" type="datetimeFigureOut">
              <a:rPr lang="en-US" smtClean="0"/>
              <a:t>4/30/19</a:t>
            </a:fld>
            <a:endParaRPr lang="en-US"/>
          </a:p>
        </p:txBody>
      </p:sp>
      <p:sp>
        <p:nvSpPr>
          <p:cNvPr id="6" name="Footer Placeholder 5">
            <a:extLst>
              <a:ext uri="{FF2B5EF4-FFF2-40B4-BE49-F238E27FC236}">
                <a16:creationId xmlns:a16="http://schemas.microsoft.com/office/drawing/2014/main" id="{51C5FF47-1BA7-A04F-B372-5A74C6FB06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16C14-A965-1A40-A812-CBFA3E7287D2}"/>
              </a:ext>
            </a:extLst>
          </p:cNvPr>
          <p:cNvSpPr>
            <a:spLocks noGrp="1"/>
          </p:cNvSpPr>
          <p:nvPr>
            <p:ph type="sldNum" sz="quarter" idx="12"/>
          </p:nvPr>
        </p:nvSpPr>
        <p:spPr/>
        <p:txBody>
          <a:bodyPr/>
          <a:lstStyle/>
          <a:p>
            <a:fld id="{9A67EBCD-9A22-944E-AC91-328AD43C3552}" type="slidenum">
              <a:rPr lang="en-US" smtClean="0"/>
              <a:t>‹#›</a:t>
            </a:fld>
            <a:endParaRPr lang="en-US"/>
          </a:p>
        </p:txBody>
      </p:sp>
    </p:spTree>
    <p:extLst>
      <p:ext uri="{BB962C8B-B14F-4D97-AF65-F5344CB8AC3E}">
        <p14:creationId xmlns:p14="http://schemas.microsoft.com/office/powerpoint/2010/main" val="3916866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2F52-5B7F-B742-B726-F5A8EB2882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695C26-2C58-3447-9E87-B9A77B16E0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6AE8A5-66BC-424A-8F24-075AF221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865307-3677-5B41-9280-FF70F575A8BF}"/>
              </a:ext>
            </a:extLst>
          </p:cNvPr>
          <p:cNvSpPr>
            <a:spLocks noGrp="1"/>
          </p:cNvSpPr>
          <p:nvPr>
            <p:ph type="dt" sz="half" idx="10"/>
          </p:nvPr>
        </p:nvSpPr>
        <p:spPr/>
        <p:txBody>
          <a:bodyPr/>
          <a:lstStyle/>
          <a:p>
            <a:fld id="{232385A0-C2E3-0644-838B-DB4D2987D1E7}" type="datetimeFigureOut">
              <a:rPr lang="en-US" smtClean="0"/>
              <a:t>4/30/19</a:t>
            </a:fld>
            <a:endParaRPr lang="en-US"/>
          </a:p>
        </p:txBody>
      </p:sp>
      <p:sp>
        <p:nvSpPr>
          <p:cNvPr id="6" name="Footer Placeholder 5">
            <a:extLst>
              <a:ext uri="{FF2B5EF4-FFF2-40B4-BE49-F238E27FC236}">
                <a16:creationId xmlns:a16="http://schemas.microsoft.com/office/drawing/2014/main" id="{0E92797B-C71A-DB4A-BF94-1E14F8AE63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62C2BB-C8BD-FE4D-B4C1-D18A1884E0F1}"/>
              </a:ext>
            </a:extLst>
          </p:cNvPr>
          <p:cNvSpPr>
            <a:spLocks noGrp="1"/>
          </p:cNvSpPr>
          <p:nvPr>
            <p:ph type="sldNum" sz="quarter" idx="12"/>
          </p:nvPr>
        </p:nvSpPr>
        <p:spPr/>
        <p:txBody>
          <a:bodyPr/>
          <a:lstStyle/>
          <a:p>
            <a:fld id="{9A67EBCD-9A22-944E-AC91-328AD43C3552}" type="slidenum">
              <a:rPr lang="en-US" smtClean="0"/>
              <a:t>‹#›</a:t>
            </a:fld>
            <a:endParaRPr lang="en-US"/>
          </a:p>
        </p:txBody>
      </p:sp>
    </p:spTree>
    <p:extLst>
      <p:ext uri="{BB962C8B-B14F-4D97-AF65-F5344CB8AC3E}">
        <p14:creationId xmlns:p14="http://schemas.microsoft.com/office/powerpoint/2010/main" val="1938227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B3F9B7-FCC0-764B-A8DF-C037137E40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50C1DC-CCBD-A545-A869-761668627A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15E666-8878-404A-9745-A07AD82EC2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2385A0-C2E3-0644-838B-DB4D2987D1E7}" type="datetimeFigureOut">
              <a:rPr lang="en-US" smtClean="0"/>
              <a:t>4/30/19</a:t>
            </a:fld>
            <a:endParaRPr lang="en-US"/>
          </a:p>
        </p:txBody>
      </p:sp>
      <p:sp>
        <p:nvSpPr>
          <p:cNvPr id="5" name="Footer Placeholder 4">
            <a:extLst>
              <a:ext uri="{FF2B5EF4-FFF2-40B4-BE49-F238E27FC236}">
                <a16:creationId xmlns:a16="http://schemas.microsoft.com/office/drawing/2014/main" id="{EC185B6A-14DB-6B4E-B133-5FEDB3DFA3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790B40-EDB7-3849-A170-6A431C4AF0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67EBCD-9A22-944E-AC91-328AD43C3552}" type="slidenum">
              <a:rPr lang="en-US" smtClean="0"/>
              <a:t>‹#›</a:t>
            </a:fld>
            <a:endParaRPr lang="en-US"/>
          </a:p>
        </p:txBody>
      </p:sp>
    </p:spTree>
    <p:extLst>
      <p:ext uri="{BB962C8B-B14F-4D97-AF65-F5344CB8AC3E}">
        <p14:creationId xmlns:p14="http://schemas.microsoft.com/office/powerpoint/2010/main" val="3867436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DDMAL/SIMSSA-HR-Intro-and-licensing" TargetMode="External"/><Relationship Id="rId2" Type="http://schemas.openxmlformats.org/officeDocument/2006/relationships/hyperlink" Target="https://github.com/DDMA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3667-61B1-FB4C-B5E0-62BCAE82FD9A}"/>
              </a:ext>
            </a:extLst>
          </p:cNvPr>
          <p:cNvSpPr>
            <a:spLocks noGrp="1"/>
          </p:cNvSpPr>
          <p:nvPr>
            <p:ph type="title"/>
          </p:nvPr>
        </p:nvSpPr>
        <p:spPr>
          <a:ln>
            <a:noFill/>
          </a:ln>
        </p:spPr>
        <p:txBody>
          <a:bodyPr/>
          <a:lstStyle/>
          <a:p>
            <a:r>
              <a:rPr lang="en-US" dirty="0">
                <a:solidFill>
                  <a:schemeClr val="accent2"/>
                </a:solidFill>
              </a:rPr>
              <a:t>Software and Public Domain Policy</a:t>
            </a:r>
          </a:p>
        </p:txBody>
      </p:sp>
      <p:sp>
        <p:nvSpPr>
          <p:cNvPr id="3" name="Content Placeholder 2">
            <a:extLst>
              <a:ext uri="{FF2B5EF4-FFF2-40B4-BE49-F238E27FC236}">
                <a16:creationId xmlns:a16="http://schemas.microsoft.com/office/drawing/2014/main" id="{93970347-C395-E64B-B97C-F1A1F85EEBCC}"/>
              </a:ext>
            </a:extLst>
          </p:cNvPr>
          <p:cNvSpPr>
            <a:spLocks noGrp="1"/>
          </p:cNvSpPr>
          <p:nvPr>
            <p:ph idx="1"/>
          </p:nvPr>
        </p:nvSpPr>
        <p:spPr/>
        <p:txBody>
          <a:bodyPr/>
          <a:lstStyle/>
          <a:p>
            <a:pPr marL="0" indent="0">
              <a:buNone/>
            </a:pPr>
            <a:r>
              <a:rPr lang="en-US" dirty="0">
                <a:solidFill>
                  <a:schemeClr val="bg1">
                    <a:lumMod val="65000"/>
                  </a:schemeClr>
                </a:solidFill>
              </a:rPr>
              <a:t>SIMSSA is funded by a SSHRC Partnership grant and follows SSHRC policies for availability of research. SSHRC is committed to the principle that the various forms of research results and data collected with public funds belong in the public domain. Accordingly, SSHRC has adopted a policy to facilitate making research results and data that has been collected with the help of SSHRC funds available to other researchers. </a:t>
            </a:r>
            <a:r>
              <a:rPr lang="en-US" dirty="0"/>
              <a:t>All software written while working at DDMAL falls into this category, and must be </a:t>
            </a:r>
            <a:r>
              <a:rPr lang="en-US" b="1" dirty="0"/>
              <a:t>open sourced</a:t>
            </a:r>
            <a:r>
              <a:rPr lang="en-US" dirty="0"/>
              <a:t>.</a:t>
            </a:r>
            <a:endParaRPr lang="en-CA" dirty="0"/>
          </a:p>
          <a:p>
            <a:pPr marL="0" indent="0">
              <a:buNone/>
            </a:pPr>
            <a:endParaRPr lang="en-CA" dirty="0"/>
          </a:p>
        </p:txBody>
      </p:sp>
    </p:spTree>
    <p:extLst>
      <p:ext uri="{BB962C8B-B14F-4D97-AF65-F5344CB8AC3E}">
        <p14:creationId xmlns:p14="http://schemas.microsoft.com/office/powerpoint/2010/main" val="1618839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8A507-8716-1A4A-AD56-7A155579A0C6}"/>
              </a:ext>
            </a:extLst>
          </p:cNvPr>
          <p:cNvSpPr>
            <a:spLocks noGrp="1"/>
          </p:cNvSpPr>
          <p:nvPr>
            <p:ph type="title"/>
          </p:nvPr>
        </p:nvSpPr>
        <p:spPr/>
        <p:txBody>
          <a:bodyPr/>
          <a:lstStyle/>
          <a:p>
            <a:r>
              <a:rPr lang="en-US" dirty="0"/>
              <a:t>Sometimes you need to hunt…</a:t>
            </a:r>
          </a:p>
        </p:txBody>
      </p:sp>
      <p:sp>
        <p:nvSpPr>
          <p:cNvPr id="3" name="Content Placeholder 2">
            <a:extLst>
              <a:ext uri="{FF2B5EF4-FFF2-40B4-BE49-F238E27FC236}">
                <a16:creationId xmlns:a16="http://schemas.microsoft.com/office/drawing/2014/main" id="{1B7F9A3A-3DBC-514B-BAE2-96658B878379}"/>
              </a:ext>
            </a:extLst>
          </p:cNvPr>
          <p:cNvSpPr>
            <a:spLocks noGrp="1"/>
          </p:cNvSpPr>
          <p:nvPr>
            <p:ph idx="1"/>
          </p:nvPr>
        </p:nvSpPr>
        <p:spPr/>
        <p:txBody>
          <a:bodyPr/>
          <a:lstStyle/>
          <a:p>
            <a:r>
              <a:rPr lang="en-US" dirty="0"/>
              <a:t>LICENSE or COPYING file in root directory</a:t>
            </a:r>
          </a:p>
          <a:p>
            <a:r>
              <a:rPr lang="en-US" dirty="0"/>
              <a:t>Use GitHub to search for “license” in the repository</a:t>
            </a:r>
          </a:p>
        </p:txBody>
      </p:sp>
    </p:spTree>
    <p:extLst>
      <p:ext uri="{BB962C8B-B14F-4D97-AF65-F5344CB8AC3E}">
        <p14:creationId xmlns:p14="http://schemas.microsoft.com/office/powerpoint/2010/main" val="3473360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A5828-6644-9B4F-B32A-3B17C6211C0E}"/>
              </a:ext>
            </a:extLst>
          </p:cNvPr>
          <p:cNvSpPr>
            <a:spLocks noGrp="1"/>
          </p:cNvSpPr>
          <p:nvPr>
            <p:ph type="title"/>
          </p:nvPr>
        </p:nvSpPr>
        <p:spPr/>
        <p:txBody>
          <a:bodyPr/>
          <a:lstStyle/>
          <a:p>
            <a:r>
              <a:rPr lang="en-US" dirty="0"/>
              <a:t>Sometimes there is no license!	</a:t>
            </a:r>
          </a:p>
        </p:txBody>
      </p:sp>
      <p:sp>
        <p:nvSpPr>
          <p:cNvPr id="3" name="Content Placeholder 2">
            <a:extLst>
              <a:ext uri="{FF2B5EF4-FFF2-40B4-BE49-F238E27FC236}">
                <a16:creationId xmlns:a16="http://schemas.microsoft.com/office/drawing/2014/main" id="{809C111C-A8A9-E34F-9869-452B1587E338}"/>
              </a:ext>
            </a:extLst>
          </p:cNvPr>
          <p:cNvSpPr>
            <a:spLocks noGrp="1"/>
          </p:cNvSpPr>
          <p:nvPr>
            <p:ph idx="1"/>
          </p:nvPr>
        </p:nvSpPr>
        <p:spPr/>
        <p:txBody>
          <a:bodyPr/>
          <a:lstStyle/>
          <a:p>
            <a:r>
              <a:rPr lang="en-US" dirty="0"/>
              <a:t>We are still catching up on getting things standardized across the lab, and still need to get in touch with some past students as well</a:t>
            </a:r>
          </a:p>
        </p:txBody>
      </p:sp>
    </p:spTree>
    <p:extLst>
      <p:ext uri="{BB962C8B-B14F-4D97-AF65-F5344CB8AC3E}">
        <p14:creationId xmlns:p14="http://schemas.microsoft.com/office/powerpoint/2010/main" val="2615947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alpha val="31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1D732B-6E90-2A4D-81C1-959B88712482}"/>
              </a:ext>
            </a:extLst>
          </p:cNvPr>
          <p:cNvSpPr/>
          <p:nvPr/>
        </p:nvSpPr>
        <p:spPr>
          <a:xfrm>
            <a:off x="4331371" y="87775"/>
            <a:ext cx="2877904" cy="369332"/>
          </a:xfrm>
          <a:prstGeom prst="rect">
            <a:avLst/>
          </a:prstGeom>
        </p:spPr>
        <p:txBody>
          <a:bodyPr wrap="none">
            <a:spAutoFit/>
          </a:bodyPr>
          <a:lstStyle/>
          <a:p>
            <a:r>
              <a:rPr lang="en-US" dirty="0"/>
              <a:t>https://</a:t>
            </a:r>
            <a:r>
              <a:rPr lang="en-US" dirty="0" err="1"/>
              <a:t>choosealicense.com</a:t>
            </a:r>
            <a:r>
              <a:rPr lang="en-US" dirty="0"/>
              <a:t>/</a:t>
            </a:r>
          </a:p>
        </p:txBody>
      </p:sp>
      <p:pic>
        <p:nvPicPr>
          <p:cNvPr id="6" name="Picture 5">
            <a:extLst>
              <a:ext uri="{FF2B5EF4-FFF2-40B4-BE49-F238E27FC236}">
                <a16:creationId xmlns:a16="http://schemas.microsoft.com/office/drawing/2014/main" id="{E91B93AD-29DB-5F4C-BEE1-0B3D044867B1}"/>
              </a:ext>
            </a:extLst>
          </p:cNvPr>
          <p:cNvPicPr>
            <a:picLocks noChangeAspect="1"/>
          </p:cNvPicPr>
          <p:nvPr/>
        </p:nvPicPr>
        <p:blipFill>
          <a:blip r:embed="rId2"/>
          <a:stretch>
            <a:fillRect/>
          </a:stretch>
        </p:blipFill>
        <p:spPr>
          <a:xfrm>
            <a:off x="488515" y="559079"/>
            <a:ext cx="11070196" cy="6298921"/>
          </a:xfrm>
          <a:prstGeom prst="rect">
            <a:avLst/>
          </a:prstGeom>
          <a:ln>
            <a:noFill/>
          </a:ln>
        </p:spPr>
      </p:pic>
    </p:spTree>
    <p:extLst>
      <p:ext uri="{BB962C8B-B14F-4D97-AF65-F5344CB8AC3E}">
        <p14:creationId xmlns:p14="http://schemas.microsoft.com/office/powerpoint/2010/main" val="1578853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9ABC-3508-3C4A-9D47-8CDFEE7DD33A}"/>
              </a:ext>
            </a:extLst>
          </p:cNvPr>
          <p:cNvSpPr>
            <a:spLocks noGrp="1"/>
          </p:cNvSpPr>
          <p:nvPr>
            <p:ph type="title"/>
          </p:nvPr>
        </p:nvSpPr>
        <p:spPr/>
        <p:txBody>
          <a:bodyPr/>
          <a:lstStyle/>
          <a:p>
            <a:r>
              <a:rPr lang="en-US" dirty="0">
                <a:solidFill>
                  <a:schemeClr val="accent2"/>
                </a:solidFill>
              </a:rPr>
              <a:t>Permissive vs. Copyleft open source licenses</a:t>
            </a:r>
          </a:p>
        </p:txBody>
      </p:sp>
      <p:sp>
        <p:nvSpPr>
          <p:cNvPr id="3" name="Content Placeholder 2">
            <a:extLst>
              <a:ext uri="{FF2B5EF4-FFF2-40B4-BE49-F238E27FC236}">
                <a16:creationId xmlns:a16="http://schemas.microsoft.com/office/drawing/2014/main" id="{A9476044-26F2-7143-BD37-E2A67FF9BFF1}"/>
              </a:ext>
            </a:extLst>
          </p:cNvPr>
          <p:cNvSpPr>
            <a:spLocks noGrp="1"/>
          </p:cNvSpPr>
          <p:nvPr>
            <p:ph idx="1"/>
          </p:nvPr>
        </p:nvSpPr>
        <p:spPr/>
        <p:txBody>
          <a:bodyPr/>
          <a:lstStyle/>
          <a:p>
            <a:r>
              <a:rPr lang="en-US" dirty="0"/>
              <a:t>e.g. MIT vs. GPL </a:t>
            </a:r>
          </a:p>
          <a:p>
            <a:pPr marL="0" indent="0">
              <a:buNone/>
            </a:pPr>
            <a:endParaRPr lang="en-US" dirty="0"/>
          </a:p>
          <a:p>
            <a:r>
              <a:rPr lang="en-US" dirty="0"/>
              <a:t>MIT: Permissive license allows future users to do whatever, including use it as part of proprietary software</a:t>
            </a:r>
          </a:p>
          <a:p>
            <a:r>
              <a:rPr lang="en-US" dirty="0"/>
              <a:t>GPL: Copyleft license ensures openness/freedom is passed on to future users</a:t>
            </a:r>
          </a:p>
          <a:p>
            <a:endParaRPr lang="en-US" dirty="0"/>
          </a:p>
        </p:txBody>
      </p:sp>
    </p:spTree>
    <p:extLst>
      <p:ext uri="{BB962C8B-B14F-4D97-AF65-F5344CB8AC3E}">
        <p14:creationId xmlns:p14="http://schemas.microsoft.com/office/powerpoint/2010/main" val="1514032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2307-0A6F-5643-B2F6-5B68BE88C0B5}"/>
              </a:ext>
            </a:extLst>
          </p:cNvPr>
          <p:cNvSpPr>
            <a:spLocks noGrp="1"/>
          </p:cNvSpPr>
          <p:nvPr>
            <p:ph type="title"/>
          </p:nvPr>
        </p:nvSpPr>
        <p:spPr/>
        <p:txBody>
          <a:bodyPr/>
          <a:lstStyle/>
          <a:p>
            <a:r>
              <a:rPr lang="en-US" dirty="0"/>
              <a:t>How do I add a license to my repository? </a:t>
            </a:r>
          </a:p>
        </p:txBody>
      </p:sp>
      <p:sp>
        <p:nvSpPr>
          <p:cNvPr id="3" name="Content Placeholder 2">
            <a:extLst>
              <a:ext uri="{FF2B5EF4-FFF2-40B4-BE49-F238E27FC236}">
                <a16:creationId xmlns:a16="http://schemas.microsoft.com/office/drawing/2014/main" id="{601602DD-ADE9-8242-8CEB-318D3AE81639}"/>
              </a:ext>
            </a:extLst>
          </p:cNvPr>
          <p:cNvSpPr>
            <a:spLocks noGrp="1"/>
          </p:cNvSpPr>
          <p:nvPr>
            <p:ph idx="1"/>
          </p:nvPr>
        </p:nvSpPr>
        <p:spPr/>
        <p:txBody>
          <a:bodyPr>
            <a:normAutofit/>
          </a:bodyPr>
          <a:lstStyle/>
          <a:p>
            <a:r>
              <a:rPr lang="en-US" dirty="0"/>
              <a:t>Click “Create New File”</a:t>
            </a:r>
          </a:p>
          <a:p>
            <a:r>
              <a:rPr lang="en-US" dirty="0"/>
              <a:t>Type LICENSE or </a:t>
            </a:r>
            <a:r>
              <a:rPr lang="en-US" dirty="0" err="1"/>
              <a:t>LICENSE.md</a:t>
            </a:r>
            <a:endParaRPr lang="en-US" dirty="0"/>
          </a:p>
          <a:p>
            <a:r>
              <a:rPr lang="en-US" dirty="0"/>
              <a:t>It will let you choose a license from their list</a:t>
            </a:r>
          </a:p>
          <a:p>
            <a:endParaRPr lang="en-US" dirty="0"/>
          </a:p>
          <a:p>
            <a:r>
              <a:rPr lang="en-US" dirty="0"/>
              <a:t>You can follow this tutorial here: https://</a:t>
            </a:r>
            <a:r>
              <a:rPr lang="en-US" dirty="0" err="1"/>
              <a:t>help.github.com</a:t>
            </a:r>
            <a:r>
              <a:rPr lang="en-US" dirty="0"/>
              <a:t>/</a:t>
            </a:r>
            <a:r>
              <a:rPr lang="en-US" dirty="0" err="1"/>
              <a:t>en</a:t>
            </a:r>
            <a:r>
              <a:rPr lang="en-US" dirty="0"/>
              <a:t>/enterprise/2.16/user/articles/adding-a-license-to-a-repository</a:t>
            </a:r>
          </a:p>
        </p:txBody>
      </p:sp>
    </p:spTree>
    <p:extLst>
      <p:ext uri="{BB962C8B-B14F-4D97-AF65-F5344CB8AC3E}">
        <p14:creationId xmlns:p14="http://schemas.microsoft.com/office/powerpoint/2010/main" val="2405976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9538B-AAB9-0642-A0F1-6ED58B8A250C}"/>
              </a:ext>
            </a:extLst>
          </p:cNvPr>
          <p:cNvSpPr>
            <a:spLocks noGrp="1"/>
          </p:cNvSpPr>
          <p:nvPr>
            <p:ph type="title"/>
          </p:nvPr>
        </p:nvSpPr>
        <p:spPr/>
        <p:txBody>
          <a:bodyPr/>
          <a:lstStyle/>
          <a:p>
            <a:r>
              <a:rPr lang="en-US" dirty="0"/>
              <a:t>How do I add this license to my code?</a:t>
            </a:r>
          </a:p>
        </p:txBody>
      </p:sp>
      <p:sp>
        <p:nvSpPr>
          <p:cNvPr id="4" name="Content Placeholder 2">
            <a:extLst>
              <a:ext uri="{FF2B5EF4-FFF2-40B4-BE49-F238E27FC236}">
                <a16:creationId xmlns:a16="http://schemas.microsoft.com/office/drawing/2014/main" id="{EA8B0295-4ED6-7D46-A0C7-A43A2EAA0878}"/>
              </a:ext>
            </a:extLst>
          </p:cNvPr>
          <p:cNvSpPr>
            <a:spLocks noGrp="1"/>
          </p:cNvSpPr>
          <p:nvPr>
            <p:ph idx="1"/>
          </p:nvPr>
        </p:nvSpPr>
        <p:spPr/>
        <p:txBody>
          <a:bodyPr/>
          <a:lstStyle/>
          <a:p>
            <a:pPr marL="0" indent="0">
              <a:buNone/>
            </a:pPr>
            <a:r>
              <a:rPr lang="en-CA" dirty="0"/>
              <a:t>Example repo at </a:t>
            </a:r>
            <a:r>
              <a:rPr lang="en-CA" b="1" dirty="0">
                <a:hlinkClick r:id="rId2"/>
              </a:rPr>
              <a:t>DDMAL</a:t>
            </a:r>
            <a:r>
              <a:rPr lang="en-CA" b="1" dirty="0"/>
              <a:t>/</a:t>
            </a:r>
            <a:r>
              <a:rPr lang="en-CA" b="1" dirty="0">
                <a:hlinkClick r:id="rId3"/>
              </a:rPr>
              <a:t>SIMSSA-HR-Intro-and-licensing</a:t>
            </a:r>
            <a:r>
              <a:rPr lang="en-CA" b="1" dirty="0"/>
              <a:t> </a:t>
            </a:r>
          </a:p>
          <a:p>
            <a:pPr marL="0" indent="0">
              <a:buNone/>
            </a:pPr>
            <a:endParaRPr lang="en-CA" b="1" dirty="0"/>
          </a:p>
          <a:p>
            <a:pPr>
              <a:buFontTx/>
              <a:buChar char="-"/>
            </a:pPr>
            <a:r>
              <a:rPr lang="en-US" dirty="0"/>
              <a:t>I’ll add the slides from today</a:t>
            </a:r>
          </a:p>
          <a:p>
            <a:pPr>
              <a:buFontTx/>
              <a:buChar char="-"/>
            </a:pPr>
            <a:r>
              <a:rPr lang="en-US" dirty="0"/>
              <a:t>Also has a small example code file with the MIT license boilerplate</a:t>
            </a:r>
          </a:p>
          <a:p>
            <a:pPr>
              <a:buFontTx/>
              <a:buChar char="-"/>
            </a:pPr>
            <a:r>
              <a:rPr lang="en-US" dirty="0"/>
              <a:t>Make sure you change the name if you’re using MIT – GitHub default is wrong</a:t>
            </a:r>
          </a:p>
        </p:txBody>
      </p:sp>
    </p:spTree>
    <p:extLst>
      <p:ext uri="{BB962C8B-B14F-4D97-AF65-F5344CB8AC3E}">
        <p14:creationId xmlns:p14="http://schemas.microsoft.com/office/powerpoint/2010/main" val="2301288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175BDC-9E2B-8D4E-AA30-9AB0501A90BB}"/>
              </a:ext>
            </a:extLst>
          </p:cNvPr>
          <p:cNvPicPr>
            <a:picLocks noChangeAspect="1"/>
          </p:cNvPicPr>
          <p:nvPr/>
        </p:nvPicPr>
        <p:blipFill>
          <a:blip r:embed="rId2"/>
          <a:stretch>
            <a:fillRect/>
          </a:stretch>
        </p:blipFill>
        <p:spPr>
          <a:xfrm>
            <a:off x="1365925" y="0"/>
            <a:ext cx="9460149" cy="6858000"/>
          </a:xfrm>
          <a:prstGeom prst="rect">
            <a:avLst/>
          </a:prstGeom>
        </p:spPr>
      </p:pic>
    </p:spTree>
    <p:extLst>
      <p:ext uri="{BB962C8B-B14F-4D97-AF65-F5344CB8AC3E}">
        <p14:creationId xmlns:p14="http://schemas.microsoft.com/office/powerpoint/2010/main" val="1138254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ACBD-BBA3-5F43-936E-C54A8489E3D1}"/>
              </a:ext>
            </a:extLst>
          </p:cNvPr>
          <p:cNvSpPr>
            <a:spLocks noGrp="1"/>
          </p:cNvSpPr>
          <p:nvPr>
            <p:ph type="title"/>
          </p:nvPr>
        </p:nvSpPr>
        <p:spPr/>
        <p:txBody>
          <a:bodyPr/>
          <a:lstStyle/>
          <a:p>
            <a:pPr algn="ctr"/>
            <a:r>
              <a:rPr lang="en-US" dirty="0">
                <a:solidFill>
                  <a:schemeClr val="accent2"/>
                </a:solidFill>
              </a:rPr>
              <a:t>What do all the following have in common?</a:t>
            </a:r>
            <a:br>
              <a:rPr lang="en-US" dirty="0">
                <a:solidFill>
                  <a:schemeClr val="accent2"/>
                </a:solidFill>
              </a:rPr>
            </a:br>
            <a:r>
              <a:rPr lang="en-US" dirty="0">
                <a:solidFill>
                  <a:schemeClr val="accent2"/>
                </a:solidFill>
              </a:rPr>
              <a:t>How are they different?</a:t>
            </a:r>
          </a:p>
        </p:txBody>
      </p:sp>
      <p:sp>
        <p:nvSpPr>
          <p:cNvPr id="3" name="Content Placeholder 2">
            <a:extLst>
              <a:ext uri="{FF2B5EF4-FFF2-40B4-BE49-F238E27FC236}">
                <a16:creationId xmlns:a16="http://schemas.microsoft.com/office/drawing/2014/main" id="{59300939-85B4-A147-9BC0-F7113DF36AB4}"/>
              </a:ext>
            </a:extLst>
          </p:cNvPr>
          <p:cNvSpPr>
            <a:spLocks noGrp="1"/>
          </p:cNvSpPr>
          <p:nvPr>
            <p:ph idx="1"/>
          </p:nvPr>
        </p:nvSpPr>
        <p:spPr/>
        <p:txBody>
          <a:bodyPr/>
          <a:lstStyle/>
          <a:p>
            <a:pPr marL="0" indent="0" algn="ctr">
              <a:buNone/>
            </a:pPr>
            <a:endParaRPr lang="en-US" sz="4000" dirty="0"/>
          </a:p>
          <a:p>
            <a:pPr marL="0" indent="0" algn="ctr">
              <a:buNone/>
            </a:pPr>
            <a:r>
              <a:rPr lang="en-US" sz="4000" dirty="0"/>
              <a:t>Creative Commons</a:t>
            </a:r>
          </a:p>
          <a:p>
            <a:pPr marL="0" indent="0" algn="ctr">
              <a:buNone/>
            </a:pPr>
            <a:r>
              <a:rPr lang="en-US" sz="4000" dirty="0"/>
              <a:t>Open source</a:t>
            </a:r>
          </a:p>
          <a:p>
            <a:pPr marL="0" indent="0" algn="ctr">
              <a:buNone/>
            </a:pPr>
            <a:r>
              <a:rPr lang="en-US" sz="4000" dirty="0"/>
              <a:t>Public domain</a:t>
            </a:r>
          </a:p>
          <a:p>
            <a:pPr marL="0" indent="0" algn="ctr">
              <a:buNone/>
            </a:pPr>
            <a:r>
              <a:rPr lang="en-US" sz="4000" dirty="0"/>
              <a:t>Open access</a:t>
            </a:r>
          </a:p>
          <a:p>
            <a:pPr marL="0" indent="0">
              <a:buNone/>
            </a:pPr>
            <a:endParaRPr lang="en-US" dirty="0"/>
          </a:p>
        </p:txBody>
      </p:sp>
    </p:spTree>
    <p:extLst>
      <p:ext uri="{BB962C8B-B14F-4D97-AF65-F5344CB8AC3E}">
        <p14:creationId xmlns:p14="http://schemas.microsoft.com/office/powerpoint/2010/main" val="1624646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34F33F3-1DC3-F346-A257-C90FCAFA0E4C}"/>
              </a:ext>
            </a:extLst>
          </p:cNvPr>
          <p:cNvPicPr>
            <a:picLocks noChangeAspect="1"/>
          </p:cNvPicPr>
          <p:nvPr/>
        </p:nvPicPr>
        <p:blipFill>
          <a:blip r:embed="rId2"/>
          <a:stretch>
            <a:fillRect/>
          </a:stretch>
        </p:blipFill>
        <p:spPr>
          <a:xfrm>
            <a:off x="3969707" y="2182769"/>
            <a:ext cx="4078224" cy="1672072"/>
          </a:xfrm>
          <a:prstGeom prst="rect">
            <a:avLst/>
          </a:prstGeom>
        </p:spPr>
      </p:pic>
    </p:spTree>
    <p:extLst>
      <p:ext uri="{BB962C8B-B14F-4D97-AF65-F5344CB8AC3E}">
        <p14:creationId xmlns:p14="http://schemas.microsoft.com/office/powerpoint/2010/main" val="2010189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34F33F3-1DC3-F346-A257-C90FCAFA0E4C}"/>
              </a:ext>
            </a:extLst>
          </p:cNvPr>
          <p:cNvPicPr>
            <a:picLocks noChangeAspect="1"/>
          </p:cNvPicPr>
          <p:nvPr/>
        </p:nvPicPr>
        <p:blipFill>
          <a:blip r:embed="rId2"/>
          <a:stretch>
            <a:fillRect/>
          </a:stretch>
        </p:blipFill>
        <p:spPr>
          <a:xfrm>
            <a:off x="3994759" y="979519"/>
            <a:ext cx="4078224" cy="1672072"/>
          </a:xfrm>
          <a:prstGeom prst="rect">
            <a:avLst/>
          </a:prstGeom>
        </p:spPr>
      </p:pic>
      <p:sp>
        <p:nvSpPr>
          <p:cNvPr id="2" name="TextBox 1">
            <a:extLst>
              <a:ext uri="{FF2B5EF4-FFF2-40B4-BE49-F238E27FC236}">
                <a16:creationId xmlns:a16="http://schemas.microsoft.com/office/drawing/2014/main" id="{77CEDAF4-3538-AA4F-BEF9-8BCD2E80499D}"/>
              </a:ext>
            </a:extLst>
          </p:cNvPr>
          <p:cNvSpPr txBox="1"/>
          <p:nvPr/>
        </p:nvSpPr>
        <p:spPr>
          <a:xfrm>
            <a:off x="701578" y="3717474"/>
            <a:ext cx="10664586" cy="646331"/>
          </a:xfrm>
          <a:prstGeom prst="rect">
            <a:avLst/>
          </a:prstGeom>
          <a:noFill/>
        </p:spPr>
        <p:txBody>
          <a:bodyPr wrap="none" rtlCol="0">
            <a:spAutoFit/>
          </a:bodyPr>
          <a:lstStyle/>
          <a:p>
            <a:r>
              <a:rPr lang="en-US" sz="3600" dirty="0"/>
              <a:t>Does putting your code on GitHub make it open source?</a:t>
            </a:r>
          </a:p>
        </p:txBody>
      </p:sp>
    </p:spTree>
    <p:extLst>
      <p:ext uri="{BB962C8B-B14F-4D97-AF65-F5344CB8AC3E}">
        <p14:creationId xmlns:p14="http://schemas.microsoft.com/office/powerpoint/2010/main" val="2404289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FD844-4565-BD41-A63C-BB825A942C77}"/>
              </a:ext>
            </a:extLst>
          </p:cNvPr>
          <p:cNvSpPr>
            <a:spLocks noGrp="1"/>
          </p:cNvSpPr>
          <p:nvPr>
            <p:ph type="title"/>
          </p:nvPr>
        </p:nvSpPr>
        <p:spPr>
          <a:xfrm>
            <a:off x="440635" y="1345785"/>
            <a:ext cx="11353800" cy="4047849"/>
          </a:xfrm>
        </p:spPr>
        <p:txBody>
          <a:bodyPr>
            <a:normAutofit fontScale="90000"/>
          </a:bodyPr>
          <a:lstStyle/>
          <a:p>
            <a:pPr marL="0" indent="0" algn="ctr"/>
            <a:br>
              <a:rPr lang="en-US" dirty="0"/>
            </a:br>
            <a:r>
              <a:rPr lang="en-US" sz="5300" b="1" dirty="0">
                <a:solidFill>
                  <a:schemeClr val="accent2"/>
                </a:solidFill>
              </a:rPr>
              <a:t>No!</a:t>
            </a:r>
            <a:br>
              <a:rPr lang="en-US" dirty="0"/>
            </a:br>
            <a:br>
              <a:rPr lang="en-US" dirty="0"/>
            </a:br>
            <a:r>
              <a:rPr lang="en-US" dirty="0"/>
              <a:t>Making something available online doesn’t make it open source or public domain.</a:t>
            </a:r>
            <a:br>
              <a:rPr lang="en-US" dirty="0"/>
            </a:br>
            <a:br>
              <a:rPr lang="en-US" dirty="0"/>
            </a:br>
            <a:r>
              <a:rPr lang="en-US" dirty="0"/>
              <a:t>It’s still all rights reserved to its creators.</a:t>
            </a:r>
            <a:br>
              <a:rPr lang="en-US" dirty="0"/>
            </a:br>
            <a:endParaRPr lang="en-US" dirty="0"/>
          </a:p>
        </p:txBody>
      </p:sp>
    </p:spTree>
    <p:extLst>
      <p:ext uri="{BB962C8B-B14F-4D97-AF65-F5344CB8AC3E}">
        <p14:creationId xmlns:p14="http://schemas.microsoft.com/office/powerpoint/2010/main" val="2116900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32F5-ED30-6542-A420-6546BEC2D252}"/>
              </a:ext>
            </a:extLst>
          </p:cNvPr>
          <p:cNvSpPr>
            <a:spLocks noGrp="1"/>
          </p:cNvSpPr>
          <p:nvPr>
            <p:ph type="title"/>
          </p:nvPr>
        </p:nvSpPr>
        <p:spPr/>
        <p:txBody>
          <a:bodyPr/>
          <a:lstStyle/>
          <a:p>
            <a:r>
              <a:rPr lang="en-US" dirty="0">
                <a:solidFill>
                  <a:schemeClr val="accent2"/>
                </a:solidFill>
              </a:rPr>
              <a:t>What is open source software?</a:t>
            </a:r>
          </a:p>
        </p:txBody>
      </p:sp>
      <p:sp>
        <p:nvSpPr>
          <p:cNvPr id="3" name="Content Placeholder 2">
            <a:extLst>
              <a:ext uri="{FF2B5EF4-FFF2-40B4-BE49-F238E27FC236}">
                <a16:creationId xmlns:a16="http://schemas.microsoft.com/office/drawing/2014/main" id="{8E073FF4-3DBA-5243-A7F6-079D6D408871}"/>
              </a:ext>
            </a:extLst>
          </p:cNvPr>
          <p:cNvSpPr>
            <a:spLocks noGrp="1"/>
          </p:cNvSpPr>
          <p:nvPr>
            <p:ph idx="1"/>
          </p:nvPr>
        </p:nvSpPr>
        <p:spPr/>
        <p:txBody>
          <a:bodyPr/>
          <a:lstStyle/>
          <a:p>
            <a:pPr marL="0" indent="0">
              <a:buNone/>
            </a:pPr>
            <a:r>
              <a:rPr lang="en-US" dirty="0"/>
              <a:t>Open Source Initiative definition:</a:t>
            </a:r>
          </a:p>
          <a:p>
            <a:pPr marL="0" indent="0">
              <a:buNone/>
            </a:pPr>
            <a:endParaRPr lang="en-CA" dirty="0"/>
          </a:p>
          <a:p>
            <a:pPr marL="0" indent="0">
              <a:buNone/>
            </a:pPr>
            <a:r>
              <a:rPr lang="en-CA" dirty="0"/>
              <a:t>Open source software is made by many people and </a:t>
            </a:r>
            <a:r>
              <a:rPr lang="en-CA" b="1" dirty="0"/>
              <a:t>distributed under an OSD-compliant license </a:t>
            </a:r>
            <a:r>
              <a:rPr lang="en-CA" dirty="0"/>
              <a:t>which grants all the rights to </a:t>
            </a:r>
            <a:r>
              <a:rPr lang="en-CA" b="1" dirty="0"/>
              <a:t>use, study, change, and share the software in modified and unmodified form</a:t>
            </a:r>
            <a:r>
              <a:rPr lang="en-CA" dirty="0"/>
              <a:t>. </a:t>
            </a:r>
          </a:p>
          <a:p>
            <a:pPr marL="0" indent="0">
              <a:buNone/>
            </a:pPr>
            <a:r>
              <a:rPr lang="en-CA" dirty="0"/>
              <a:t>Software freedom is essential to enabling community development of open source software.</a:t>
            </a:r>
          </a:p>
          <a:p>
            <a:endParaRPr lang="en-US" dirty="0"/>
          </a:p>
        </p:txBody>
      </p:sp>
    </p:spTree>
    <p:extLst>
      <p:ext uri="{BB962C8B-B14F-4D97-AF65-F5344CB8AC3E}">
        <p14:creationId xmlns:p14="http://schemas.microsoft.com/office/powerpoint/2010/main" val="2323084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4CF2B-5240-0945-801E-8AFD4A704792}"/>
              </a:ext>
            </a:extLst>
          </p:cNvPr>
          <p:cNvSpPr>
            <a:spLocks noGrp="1"/>
          </p:cNvSpPr>
          <p:nvPr>
            <p:ph type="title"/>
          </p:nvPr>
        </p:nvSpPr>
        <p:spPr>
          <a:xfrm>
            <a:off x="850726" y="1615974"/>
            <a:ext cx="10515600" cy="3217319"/>
          </a:xfrm>
        </p:spPr>
        <p:txBody>
          <a:bodyPr/>
          <a:lstStyle/>
          <a:p>
            <a:pPr algn="ctr"/>
            <a:r>
              <a:rPr lang="en-US" dirty="0">
                <a:solidFill>
                  <a:schemeClr val="accent2"/>
                </a:solidFill>
              </a:rPr>
              <a:t>In order for our code to be open source, </a:t>
            </a:r>
            <a:br>
              <a:rPr lang="en-US" dirty="0">
                <a:solidFill>
                  <a:schemeClr val="accent2"/>
                </a:solidFill>
              </a:rPr>
            </a:br>
            <a:r>
              <a:rPr lang="en-US" dirty="0">
                <a:solidFill>
                  <a:schemeClr val="accent2"/>
                </a:solidFill>
              </a:rPr>
              <a:t>we need a license!</a:t>
            </a:r>
          </a:p>
        </p:txBody>
      </p:sp>
    </p:spTree>
    <p:extLst>
      <p:ext uri="{BB962C8B-B14F-4D97-AF65-F5344CB8AC3E}">
        <p14:creationId xmlns:p14="http://schemas.microsoft.com/office/powerpoint/2010/main" val="1555214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E0998-8F7D-7F42-A0F9-9E2FEBCECEFA}"/>
              </a:ext>
            </a:extLst>
          </p:cNvPr>
          <p:cNvSpPr>
            <a:spLocks noGrp="1"/>
          </p:cNvSpPr>
          <p:nvPr>
            <p:ph type="title"/>
          </p:nvPr>
        </p:nvSpPr>
        <p:spPr/>
        <p:txBody>
          <a:bodyPr/>
          <a:lstStyle/>
          <a:p>
            <a:r>
              <a:rPr lang="en-US" dirty="0">
                <a:solidFill>
                  <a:schemeClr val="accent2"/>
                </a:solidFill>
              </a:rPr>
              <a:t>Which license to use?</a:t>
            </a:r>
          </a:p>
        </p:txBody>
      </p:sp>
      <p:sp>
        <p:nvSpPr>
          <p:cNvPr id="3" name="Content Placeholder 2">
            <a:extLst>
              <a:ext uri="{FF2B5EF4-FFF2-40B4-BE49-F238E27FC236}">
                <a16:creationId xmlns:a16="http://schemas.microsoft.com/office/drawing/2014/main" id="{D2FAC1ED-899E-AE4A-B6EA-30E6B51C7A50}"/>
              </a:ext>
            </a:extLst>
          </p:cNvPr>
          <p:cNvSpPr>
            <a:spLocks noGrp="1"/>
          </p:cNvSpPr>
          <p:nvPr>
            <p:ph idx="1"/>
          </p:nvPr>
        </p:nvSpPr>
        <p:spPr/>
        <p:txBody>
          <a:bodyPr/>
          <a:lstStyle/>
          <a:p>
            <a:pPr marL="0" indent="0">
              <a:buNone/>
            </a:pPr>
            <a:r>
              <a:rPr lang="en-US" dirty="0"/>
              <a:t>1) Working on an existing project? Use its current license</a:t>
            </a:r>
          </a:p>
          <a:p>
            <a:pPr marL="0" indent="0">
              <a:buNone/>
            </a:pPr>
            <a:r>
              <a:rPr lang="en-US" dirty="0"/>
              <a:t>2) Are there external libraries you need to consider? Make sure the license is compatible</a:t>
            </a:r>
          </a:p>
          <a:p>
            <a:pPr marL="0" indent="0">
              <a:buNone/>
            </a:pPr>
            <a:r>
              <a:rPr lang="en-US" dirty="0"/>
              <a:t>3) Starting a new project? It’s up to you!</a:t>
            </a:r>
          </a:p>
        </p:txBody>
      </p:sp>
    </p:spTree>
    <p:extLst>
      <p:ext uri="{BB962C8B-B14F-4D97-AF65-F5344CB8AC3E}">
        <p14:creationId xmlns:p14="http://schemas.microsoft.com/office/powerpoint/2010/main" val="1082649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alpha val="31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9BCAD-D742-2C4B-9E13-D86321E8BD4B}"/>
              </a:ext>
            </a:extLst>
          </p:cNvPr>
          <p:cNvSpPr>
            <a:spLocks noGrp="1"/>
          </p:cNvSpPr>
          <p:nvPr>
            <p:ph type="title"/>
          </p:nvPr>
        </p:nvSpPr>
        <p:spPr/>
        <p:txBody>
          <a:bodyPr/>
          <a:lstStyle/>
          <a:p>
            <a:r>
              <a:rPr lang="en-US" dirty="0"/>
              <a:t>Example 1: Find existing license</a:t>
            </a:r>
          </a:p>
        </p:txBody>
      </p:sp>
      <p:pic>
        <p:nvPicPr>
          <p:cNvPr id="5" name="Content Placeholder 4">
            <a:extLst>
              <a:ext uri="{FF2B5EF4-FFF2-40B4-BE49-F238E27FC236}">
                <a16:creationId xmlns:a16="http://schemas.microsoft.com/office/drawing/2014/main" id="{81A3456E-AC71-3A48-93B9-CA6BE9C4F20A}"/>
              </a:ext>
            </a:extLst>
          </p:cNvPr>
          <p:cNvPicPr>
            <a:picLocks noGrp="1" noChangeAspect="1"/>
          </p:cNvPicPr>
          <p:nvPr>
            <p:ph idx="1"/>
          </p:nvPr>
        </p:nvPicPr>
        <p:blipFill>
          <a:blip r:embed="rId2"/>
          <a:stretch>
            <a:fillRect/>
          </a:stretch>
        </p:blipFill>
        <p:spPr>
          <a:xfrm>
            <a:off x="1710657" y="1910144"/>
            <a:ext cx="8770685" cy="4962685"/>
          </a:xfrm>
        </p:spPr>
      </p:pic>
      <p:sp>
        <p:nvSpPr>
          <p:cNvPr id="6" name="Oval 5">
            <a:extLst>
              <a:ext uri="{FF2B5EF4-FFF2-40B4-BE49-F238E27FC236}">
                <a16:creationId xmlns:a16="http://schemas.microsoft.com/office/drawing/2014/main" id="{DD9174D2-1894-154A-A392-F659898D596D}"/>
              </a:ext>
            </a:extLst>
          </p:cNvPr>
          <p:cNvSpPr/>
          <p:nvPr/>
        </p:nvSpPr>
        <p:spPr>
          <a:xfrm>
            <a:off x="2951132" y="6229444"/>
            <a:ext cx="804672" cy="493776"/>
          </a:xfrm>
          <a:prstGeom prst="ellipse">
            <a:avLst/>
          </a:prstGeom>
          <a:solidFill>
            <a:schemeClr val="accent4">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highlight>
                <a:srgbClr val="FFFF00"/>
              </a:highlight>
            </a:endParaRPr>
          </a:p>
        </p:txBody>
      </p:sp>
    </p:spTree>
    <p:extLst>
      <p:ext uri="{BB962C8B-B14F-4D97-AF65-F5344CB8AC3E}">
        <p14:creationId xmlns:p14="http://schemas.microsoft.com/office/powerpoint/2010/main" val="1589532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1520</TotalTime>
  <Words>535</Words>
  <Application>Microsoft Macintosh PowerPoint</Application>
  <PresentationFormat>Widescreen</PresentationFormat>
  <Paragraphs>51</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Software and Public Domain Policy</vt:lpstr>
      <vt:lpstr>What do all the following have in common? How are they different?</vt:lpstr>
      <vt:lpstr>PowerPoint Presentation</vt:lpstr>
      <vt:lpstr>PowerPoint Presentation</vt:lpstr>
      <vt:lpstr> No!  Making something available online doesn’t make it open source or public domain.  It’s still all rights reserved to its creators. </vt:lpstr>
      <vt:lpstr>What is open source software?</vt:lpstr>
      <vt:lpstr>In order for our code to be open source,  we need a license!</vt:lpstr>
      <vt:lpstr>Which license to use?</vt:lpstr>
      <vt:lpstr>Example 1: Find existing license</vt:lpstr>
      <vt:lpstr>Sometimes you need to hunt…</vt:lpstr>
      <vt:lpstr>Sometimes there is no license! </vt:lpstr>
      <vt:lpstr>PowerPoint Presentation</vt:lpstr>
      <vt:lpstr>Permissive vs. Copyleft open source licenses</vt:lpstr>
      <vt:lpstr>How do I add a license to my repository? </vt:lpstr>
      <vt:lpstr>How do I add this license to my code?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do all the following have in common? How are they different?</dc:title>
  <dc:creator>Emily Ann Hopkins, Ms</dc:creator>
  <cp:lastModifiedBy>Emily Ann Hopkins, Ms</cp:lastModifiedBy>
  <cp:revision>71</cp:revision>
  <dcterms:created xsi:type="dcterms:W3CDTF">2019-04-30T13:23:28Z</dcterms:created>
  <dcterms:modified xsi:type="dcterms:W3CDTF">2019-05-01T14:43:52Z</dcterms:modified>
</cp:coreProperties>
</file>