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7" r:id="rId2"/>
    <p:sldId id="256" r:id="rId3"/>
    <p:sldId id="261" r:id="rId4"/>
    <p:sldId id="257" r:id="rId5"/>
    <p:sldId id="258" r:id="rId6"/>
    <p:sldId id="260" r:id="rId7"/>
    <p:sldId id="264" r:id="rId8"/>
    <p:sldId id="259" r:id="rId9"/>
    <p:sldId id="268" r:id="rId10"/>
    <p:sldId id="270" r:id="rId11"/>
    <p:sldId id="269" r:id="rId12"/>
    <p:sldId id="272" r:id="rId13"/>
    <p:sldId id="271" r:id="rId14"/>
    <p:sldId id="265" r:id="rId15"/>
    <p:sldId id="263" r:id="rId16"/>
    <p:sldId id="262" r:id="rId17"/>
    <p:sldId id="273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124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27395-F5D0-E643-812B-9016B17C2165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A53AF-4798-2E46-AF01-2825D00A8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A53AF-4798-2E46-AF01-2825D00A89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in the</a:t>
            </a:r>
            <a:r>
              <a:rPr lang="en-US" baseline="0" dirty="0"/>
              <a:t> process of ratifying the new collective agreement and I will keep you posted as to what changes in there affect you as well as the voting process.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A53AF-4798-2E46-AF01-2825D00A89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5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it is likely that there will be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A53AF-4798-2E46-AF01-2825D00A89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Haymarket Massacre in 1886, police fired on workers striking for 8-hour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A53AF-4798-2E46-AF01-2825D00A89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8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9B9A-B19B-AB4F-9658-6825D8A0709F}" type="datetime1">
              <a:rPr lang="en-CA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FEBE-DD44-7248-A7EE-8122F0989C43}" type="datetime1">
              <a:rPr lang="en-CA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AE10-2B68-154E-87DE-3EB20CAB6982}" type="datetime1">
              <a:rPr lang="en-CA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E3F8-B1D4-AD47-B2F9-103D2E02FD43}" type="datetime1">
              <a:rPr lang="en-CA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9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57C7-FEDE-F64F-A537-B412E8C3A710}" type="datetime1">
              <a:rPr lang="en-CA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AA74-74BA-E94B-B23C-40C77DA6808B}" type="datetime1">
              <a:rPr lang="en-CA" smtClean="0"/>
              <a:t>2021-05-03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1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0ED-FF43-6D4B-893D-058EA6D96732}" type="datetime1">
              <a:rPr lang="en-CA" smtClean="0"/>
              <a:t>2021-05-03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2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34BD-05EA-A349-A4B7-3F48F4731BB5}" type="datetime1">
              <a:rPr lang="en-CA" smtClean="0"/>
              <a:t>2021-05-03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101D-749A-9049-B0AB-01FCCBFF8A54}" type="datetime1">
              <a:rPr lang="en-CA" smtClean="0"/>
              <a:t>2021-05-03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8E54-78FB-504A-9A4A-CF81551D8E46}" type="datetime1">
              <a:rPr lang="en-CA" smtClean="0"/>
              <a:t>2021-05-03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8225-661A-AC4B-8E0F-C25372DB715E}" type="datetime1">
              <a:rPr lang="en-CA" smtClean="0"/>
              <a:t>2021-05-03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6D8A-2302-F349-80CA-AA0767EDABC8}" type="datetime1">
              <a:rPr lang="en-CA" smtClean="0"/>
              <a:t>2021-05-03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7EEB-A369-604E-8D53-C2D721D4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emily.Hopkins@mcgill.c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erum-amure.ca/wp-content/uploads/2019/03/AMURE-2018-06-18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c1.squarespace.com/static/5f3d763912202f427092d1af/t/5fc54c145147b14804e0e432/1606765594390/amuse_casuals_collective_agreement_2017-2020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cgill.ca/how-to-repor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A3B0-861D-8341-AAE6-F97206E9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2" y="2434743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Welcome to the DDMAL Lab!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89131-D605-0341-8881-5F5A8C8C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9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F645-07AF-6144-A70B-1025EB21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0FA4-788E-FC43-8266-28200FD4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Any action, behaviour, or decision which results in the exclusion or preference of an individual or group within the University community based on: </a:t>
            </a:r>
          </a:p>
          <a:p>
            <a:pPr marL="0" indent="0">
              <a:buNone/>
            </a:pPr>
            <a:r>
              <a:rPr lang="en-CA" dirty="0"/>
              <a:t>race, colour, sex (including gender identity), pregnancy, sexual orientation, civil status, age (except as provided by law), religion, political conviction, language, ethnic or national origin, social condition, or disability 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6C5E1-4B02-EC4E-B240-2E312A04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A56D-E31D-2249-B2D3-19011FB1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Sexual violence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5B8D-7D40-8147-B1BE-590C9095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Definition: sexual act or acts targeting </a:t>
            </a:r>
          </a:p>
          <a:p>
            <a:pPr lvl="1"/>
            <a:r>
              <a:rPr lang="en-CA" dirty="0"/>
              <a:t>Sexuality</a:t>
            </a:r>
          </a:p>
          <a:p>
            <a:pPr lvl="1"/>
            <a:r>
              <a:rPr lang="en-CA" dirty="0"/>
              <a:t>gender identity</a:t>
            </a:r>
          </a:p>
          <a:p>
            <a:pPr lvl="1"/>
            <a:r>
              <a:rPr lang="en-CA" dirty="0"/>
              <a:t>gender expression 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They are committed, threatened, or attempted against a person without the person’s Consent. May occur by any means of communication, including:</a:t>
            </a:r>
          </a:p>
          <a:p>
            <a:pPr lvl="1">
              <a:buFontTx/>
              <a:buChar char="-"/>
            </a:pPr>
            <a:r>
              <a:rPr lang="en-CA" dirty="0"/>
              <a:t>in person</a:t>
            </a:r>
          </a:p>
          <a:p>
            <a:pPr lvl="1">
              <a:buFontTx/>
              <a:buChar char="-"/>
            </a:pPr>
            <a:r>
              <a:rPr lang="en-CA" dirty="0"/>
              <a:t>in writing</a:t>
            </a:r>
          </a:p>
          <a:p>
            <a:pPr lvl="1">
              <a:buFontTx/>
              <a:buChar char="-"/>
            </a:pPr>
            <a:r>
              <a:rPr lang="en-CA" dirty="0"/>
              <a:t>by phone</a:t>
            </a:r>
          </a:p>
          <a:p>
            <a:pPr lvl="1">
              <a:buFontTx/>
              <a:buChar char="-"/>
            </a:pPr>
            <a:r>
              <a:rPr lang="en-CA" dirty="0"/>
              <a:t>online and social media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E9C80-7804-E64D-9B0C-B7E95F04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7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FD16-C973-5C4F-9BF8-893FA947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Continuing in the 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F0AE-00A2-7F4E-95CA-43D228CEA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goes well this summer, many people continue into the Fall (max. 10h/week, school comes first!) and some even come back for a second summer 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September we will be doing a SIMSSA/MIRAI Workshop and you can present on your work done over the summer (date TBD)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6AEC2-25AD-7345-BAC8-A03F852D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B659-5F29-5547-8066-75359ED4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Communicate early &amp; often!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C00EB-2DEA-D947-B6C9-134FAFD21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 touch with me on Slack or email (</a:t>
            </a:r>
            <a:r>
              <a:rPr lang="en-US" dirty="0">
                <a:hlinkClick r:id="rId2"/>
              </a:rPr>
              <a:t>emily.Hopkins@mcgill.ca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Thank you for choosing to work with us this summer!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D2505-1C7C-DE48-A396-D5B68E2F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17A9-608B-C948-BA70-93EC61D5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is my hourly take-home pay?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1AEF-2947-C54F-939F-980424A0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(This is a rough example; please check your pay stub in Minerva for exact deductions)</a:t>
            </a:r>
          </a:p>
          <a:p>
            <a:endParaRPr lang="en-US" i="1" dirty="0"/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E2B2AA-13F7-A84E-A36A-D7F5D2F22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96865"/>
              </p:ext>
            </p:extLst>
          </p:nvPr>
        </p:nvGraphicFramePr>
        <p:xfrm>
          <a:off x="2095500" y="3111785"/>
          <a:ext cx="4953000" cy="2654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385608829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15370764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10386737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Percentage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Amounts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70082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Hourly rate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16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 $  16.00 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27627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stat holiday indemnity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3.6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 $    0.58 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99191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vacation indemnity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6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 $    0.96 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984536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EI deduction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1.25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 $   (0.20)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958822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QPIP deduction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0.526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 $   (0.08)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0107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QPP deduction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5.55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 $   (0.89)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67763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 $  16.36 </a:t>
                      </a:r>
                      <a:endParaRPr lang="en-CA" sz="2000" b="0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95846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BB6A354-247A-D44F-99EF-262B81BEE1A9}"/>
              </a:ext>
            </a:extLst>
          </p:cNvPr>
          <p:cNvSpPr/>
          <p:nvPr/>
        </p:nvSpPr>
        <p:spPr>
          <a:xfrm>
            <a:off x="5989982" y="5320306"/>
            <a:ext cx="1007166" cy="55955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5F413-1CD3-2F40-BE85-1593F850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26 at 10.56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968"/>
            <a:ext cx="9144000" cy="5484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544" y="1829707"/>
            <a:ext cx="144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6701" y="18739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4108" y="18739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1794" y="2116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45066" y="1873938"/>
            <a:ext cx="34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45066" y="3377055"/>
            <a:ext cx="34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45066" y="3003347"/>
            <a:ext cx="34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54085" y="2634015"/>
            <a:ext cx="34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5066" y="2264683"/>
            <a:ext cx="34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6701" y="22432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6701" y="26310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701" y="30077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6701" y="3377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5678" y="22110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14108" y="26282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4108" y="30241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14108" y="3377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3148" y="18297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3148" y="26282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13148" y="300334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13148" y="3377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14718" y="22110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85560" y="42349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79540" y="460428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$16.00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20746" y="497361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$560.00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7544" y="2251558"/>
            <a:ext cx="144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7112" y="2607943"/>
            <a:ext cx="144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7544" y="3034127"/>
            <a:ext cx="144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7544" y="3393432"/>
            <a:ext cx="144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CC9DC1-DF2C-4543-8E35-F34D5847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2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4-26 at 10.56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97"/>
            <a:ext cx="9144000" cy="3359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8400" y="3283831"/>
            <a:ext cx="164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Music Research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1716109" y="4965792"/>
            <a:ext cx="2242382" cy="1212843"/>
          </a:xfrm>
          <a:prstGeom prst="wedgeEllipseCallout">
            <a:avLst>
              <a:gd name="adj1" fmla="val -56403"/>
              <a:gd name="adj2" fmla="val -101236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these dates from your handbook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E0BEB4-7D56-5745-9F57-572341B79F67}"/>
              </a:ext>
            </a:extLst>
          </p:cNvPr>
          <p:cNvSpPr txBox="1"/>
          <p:nvPr/>
        </p:nvSpPr>
        <p:spPr>
          <a:xfrm>
            <a:off x="5423770" y="334444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Don’t fill this in!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1488C-497F-484F-810E-2323DF62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64D-9C74-6148-ABBB-3A285ADE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Keys to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the lab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AF8E-919F-3B4A-8521-55DAB73A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already be authorized (if your key card is working, you have permission to pick up a key)</a:t>
            </a:r>
          </a:p>
          <a:p>
            <a:r>
              <a:rPr lang="en-US" dirty="0"/>
              <a:t>Go to E222 in the </a:t>
            </a:r>
            <a:r>
              <a:rPr lang="en-US" dirty="0" err="1"/>
              <a:t>Strathcona</a:t>
            </a:r>
            <a:r>
              <a:rPr lang="en-US" dirty="0"/>
              <a:t> music building (10am-12pm, 2pm-4pm) to pick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96C65-8330-A749-B22B-A5A98EE2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DDEBCD-0C73-8842-9738-FAEF025EE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490"/>
            <a:ext cx="9150824" cy="61005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4ACBF-4CA3-CB40-BAA7-F0E6ADBB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5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615862-Big-pile-of-money-Canadian-dollars-Stock-Photo-canada-1.jpg"/>
          <p:cNvPicPr>
            <a:picLocks noChangeAspect="1"/>
          </p:cNvPicPr>
          <p:nvPr/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0710" y="0"/>
            <a:ext cx="109552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667" y="2568372"/>
            <a:ext cx="8675574" cy="2135884"/>
          </a:xfrm>
        </p:spPr>
        <p:txBody>
          <a:bodyPr>
            <a:noAutofit/>
          </a:bodyPr>
          <a:lstStyle/>
          <a:p>
            <a:r>
              <a:rPr lang="en-US" sz="11200" dirty="0">
                <a:solidFill>
                  <a:srgbClr val="000090"/>
                </a:solidFill>
              </a:rPr>
              <a:t>How do I </a:t>
            </a:r>
            <a:br>
              <a:rPr lang="en-US" sz="11200" dirty="0">
                <a:solidFill>
                  <a:srgbClr val="000090"/>
                </a:solidFill>
              </a:rPr>
            </a:br>
            <a:r>
              <a:rPr lang="en-US" sz="11200" dirty="0">
                <a:solidFill>
                  <a:srgbClr val="000090"/>
                </a:solidFill>
              </a:rPr>
              <a:t>get paid?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D2308-2F69-C342-B522-1CFD71C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Positions &amp; Collective Agreements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Stipend</a:t>
            </a:r>
          </a:p>
          <a:p>
            <a:r>
              <a:rPr lang="en-US" dirty="0"/>
              <a:t>AMURE Casual Research Assistant</a:t>
            </a:r>
          </a:p>
          <a:p>
            <a:pPr lvl="1"/>
            <a:r>
              <a:rPr lang="en-US" dirty="0">
                <a:hlinkClick r:id="rId3"/>
              </a:rPr>
              <a:t>http://www.aerum-amure.ca/wp-content/uploads/2019/03/AMURE-2018-06-18.pdf</a:t>
            </a:r>
            <a:r>
              <a:rPr lang="en-US" dirty="0"/>
              <a:t> </a:t>
            </a:r>
          </a:p>
          <a:p>
            <a:r>
              <a:rPr lang="en-US" dirty="0"/>
              <a:t>AMUSE IT Assistant C</a:t>
            </a:r>
          </a:p>
          <a:p>
            <a:pPr lvl="1"/>
            <a:r>
              <a:rPr lang="en-US" dirty="0">
                <a:hlinkClick r:id="rId4"/>
              </a:rPr>
              <a:t>https://static1.squarespace.com/static/5f3d763912202f427092d1af/t/5fc54c145147b14804e0e432/1606765594390/amuse_casuals_collective_agreement_2017-2020.pdf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0AC39-C741-A944-8A3F-CDAF8710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Submitting your hours in Workday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log in to Workday now to make sure you can! </a:t>
            </a:r>
          </a:p>
          <a:p>
            <a:r>
              <a:rPr lang="en-US" dirty="0">
                <a:highlight>
                  <a:srgbClr val="FFFF00"/>
                </a:highlight>
              </a:rPr>
              <a:t>Track your own hours too! </a:t>
            </a:r>
            <a:r>
              <a:rPr lang="en-US" dirty="0"/>
              <a:t>There are often issues with Workday so we really do need you to have backup documentation for when we get audited.</a:t>
            </a:r>
          </a:p>
          <a:p>
            <a:r>
              <a:rPr lang="en-US" dirty="0"/>
              <a:t>Pay attention to your pay stubs and report any issues to me ASAP</a:t>
            </a:r>
          </a:p>
          <a:p>
            <a:r>
              <a:rPr lang="en-US" dirty="0"/>
              <a:t>Keep your banking info up to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6839D-1BB4-E742-A690-383F097C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4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Statutory Holidays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get paid a fixed percentage of your hourly wage (3.6%) in lieu of being paid for holidays (same with paid vacations, 6%)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Statutory Holidays this summer:</a:t>
            </a:r>
          </a:p>
          <a:p>
            <a:pPr lvl="1"/>
            <a:r>
              <a:rPr lang="en-US" dirty="0"/>
              <a:t>Victoria Day/Fête de Dollard: Monday 24 May</a:t>
            </a:r>
          </a:p>
          <a:p>
            <a:pPr lvl="1"/>
            <a:r>
              <a:rPr lang="en-US" dirty="0"/>
              <a:t>La Fête </a:t>
            </a:r>
            <a:r>
              <a:rPr lang="en-US" dirty="0" err="1"/>
              <a:t>Nationale</a:t>
            </a:r>
            <a:r>
              <a:rPr lang="en-US" dirty="0"/>
              <a:t>: Thursday 24 June</a:t>
            </a:r>
          </a:p>
          <a:p>
            <a:pPr lvl="1"/>
            <a:r>
              <a:rPr lang="en-US" dirty="0"/>
              <a:t>Canada Day/Moving Day: Thursday 1 July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1A383-EF55-D24B-8B54-561BEA57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What if I get sick?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to let us know you won’t be coming in </a:t>
            </a:r>
          </a:p>
          <a:p>
            <a:r>
              <a:rPr lang="en-US" dirty="0"/>
              <a:t>Officially you are eligible for paid sick days after 3 months uninterrupted service</a:t>
            </a:r>
          </a:p>
          <a:p>
            <a:r>
              <a:rPr lang="en-US" dirty="0"/>
              <a:t>Paid at 1/20</a:t>
            </a:r>
            <a:r>
              <a:rPr lang="en-US" baseline="30000" dirty="0"/>
              <a:t>th</a:t>
            </a:r>
            <a:r>
              <a:rPr lang="en-US" dirty="0"/>
              <a:t> of the last four weeks of your work</a:t>
            </a:r>
          </a:p>
          <a:p>
            <a:r>
              <a:rPr lang="en-US" dirty="0"/>
              <a:t>FYI this is not in the Collective Agreement (part of provincial Pay Equity Act)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2964A-E1B6-DF41-AEEB-861FB7B8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8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9170-E956-2045-A23D-42A791A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if I get sick before August?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F6B7-11A1-FD46-8D4D-767BE2E8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still give you extra unpaid time off if needed</a:t>
            </a:r>
          </a:p>
          <a:p>
            <a:r>
              <a:rPr lang="en-US" dirty="0"/>
              <a:t>You can make up the time if you are able to</a:t>
            </a:r>
          </a:p>
          <a:p>
            <a:r>
              <a:rPr lang="en-CA" dirty="0"/>
              <a:t>You are only paid for hours you submit timesheets for; there is no requirement to make up the hours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D25FF-8947-3747-A330-A824A54F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Unpaid days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take these 10 days any time after training is done</a:t>
            </a:r>
          </a:p>
          <a:p>
            <a:r>
              <a:rPr lang="en-US" dirty="0"/>
              <a:t>Can take larger chunks or individual days</a:t>
            </a:r>
          </a:p>
          <a:p>
            <a:r>
              <a:rPr lang="en-US" dirty="0"/>
              <a:t>Please add to DDMAL Calendar (send me your </a:t>
            </a:r>
            <a:r>
              <a:rPr lang="en-US" dirty="0" err="1"/>
              <a:t>gmail</a:t>
            </a:r>
            <a:r>
              <a:rPr lang="en-US" dirty="0"/>
              <a:t> address)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B2D07-6537-D544-ADEC-C19AAD49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7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5E5-9099-9C4B-B1D8-CBC40242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3662"/>
            <a:ext cx="8229600" cy="1978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McGill’s Policy Against Sexual Violence and Policy on Harassment and Discrimination Prohibited by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3760-05E8-B649-8810-E060206D7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70922"/>
            <a:ext cx="8229600" cy="355524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Can be found here: </a:t>
            </a:r>
            <a:r>
              <a:rPr lang="en-US" dirty="0">
                <a:hlinkClick r:id="rId2"/>
              </a:rPr>
              <a:t>https://www.mcgill.ca/how-to-report/</a:t>
            </a:r>
            <a:endParaRPr lang="en-US" dirty="0"/>
          </a:p>
          <a:p>
            <a:r>
              <a:rPr lang="en-US" dirty="0"/>
              <a:t>Applies to you as students and applies to our workplace as well</a:t>
            </a:r>
          </a:p>
          <a:p>
            <a:r>
              <a:rPr lang="en-US" dirty="0"/>
              <a:t>There is a mandatory training that is part of your onboarding in Workday (“</a:t>
            </a:r>
            <a:r>
              <a:rPr lang="en-CA" dirty="0"/>
              <a:t>It Takes All of Us learning module on sexual violence”)</a:t>
            </a:r>
            <a:endParaRPr lang="en-US" dirty="0"/>
          </a:p>
          <a:p>
            <a:r>
              <a:rPr lang="en-US" dirty="0"/>
              <a:t>There are formal reporting procedures; you are also welcome to talk to me, Ich, or one of the PhD students for help with a  situation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48EA4-78F9-9F4F-AC98-A405CCD0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7EEB-A369-604E-8D53-C2D721D402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7651</TotalTime>
  <Words>883</Words>
  <Application>Microsoft Macintosh PowerPoint</Application>
  <PresentationFormat>On-screen Show (4:3)</PresentationFormat>
  <Paragraphs>142</Paragraphs>
  <Slides>18</Slides>
  <Notes>4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Welcome to the DDMAL Lab!</vt:lpstr>
      <vt:lpstr>How do I  get paid?</vt:lpstr>
      <vt:lpstr>Positions &amp; Collective Agreements</vt:lpstr>
      <vt:lpstr>Submitting your hours in Workday</vt:lpstr>
      <vt:lpstr>Statutory Holidays</vt:lpstr>
      <vt:lpstr>What if I get sick?</vt:lpstr>
      <vt:lpstr>What if I get sick before August?</vt:lpstr>
      <vt:lpstr>Unpaid days off</vt:lpstr>
      <vt:lpstr>McGill’s Policy Against Sexual Violence and Policy on Harassment and Discrimination Prohibited by Law</vt:lpstr>
      <vt:lpstr>Discrimination</vt:lpstr>
      <vt:lpstr>Sexual violence</vt:lpstr>
      <vt:lpstr>Continuing in the Fall</vt:lpstr>
      <vt:lpstr>Communicate early &amp; often!</vt:lpstr>
      <vt:lpstr>What is my hourly take-home pay?</vt:lpstr>
      <vt:lpstr>PowerPoint Presentation</vt:lpstr>
      <vt:lpstr>PowerPoint Presentation</vt:lpstr>
      <vt:lpstr>Keys to the 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 get paid?</dc:title>
  <dc:creator>Emily</dc:creator>
  <cp:lastModifiedBy>Emily Ann Hopkins, Ms</cp:lastModifiedBy>
  <cp:revision>96</cp:revision>
  <dcterms:created xsi:type="dcterms:W3CDTF">2018-04-26T14:29:48Z</dcterms:created>
  <dcterms:modified xsi:type="dcterms:W3CDTF">2021-05-03T11:55:11Z</dcterms:modified>
</cp:coreProperties>
</file>