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71" r:id="rId7"/>
    <p:sldId id="259" r:id="rId8"/>
    <p:sldId id="260" r:id="rId9"/>
    <p:sldId id="261" r:id="rId10"/>
    <p:sldId id="262" r:id="rId11"/>
    <p:sldId id="265" r:id="rId12"/>
    <p:sldId id="282" r:id="rId13"/>
    <p:sldId id="283" r:id="rId14"/>
    <p:sldId id="266" r:id="rId15"/>
    <p:sldId id="263" r:id="rId16"/>
    <p:sldId id="268" r:id="rId17"/>
    <p:sldId id="269" r:id="rId18"/>
    <p:sldId id="270" r:id="rId19"/>
    <p:sldId id="28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3188" y="1026"/>
    <p:text>see DDMAL Wiki:
https://github.com/DDMAL/linkedmusic-datalake/wiki/How-to-Query-across-different-Databases(Different-RDF-Data-Source)</p:text>
  </p:cm>
  <p:cm authorId="1" dt="2025-05-21T17:04:15.691" idx="4">
    <p:pos x="6139" y="2101"/>
    <p:text>Use OWL &amp; shapes to realize Federal Queries</p:text>
  </p:cm>
  <p:cm authorId="1" dt="2025-05-30T11:35:26.484" idx="5">
    <p:pos x="4380" y="3291"/>
    <p:text>new challenge:
(1) difficult for data reconciliation
(2) difficult for schema-based NLQ2SPARQL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20:44:06.855" idx="6">
    <p:pos x="2173" y="3497"/>
    <p:text>OP: When the property value is another node
DP: When the property value is
purely data such as literals, strings, integer,  dates...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prior</a:t>
            </a:r>
            <a:r>
              <a:rPr lang="en-US"/>
              <a:t>itizes comprehensiveness than precision</a:t>
            </a:r>
            <a:endParaRPr lang="en-US"/>
          </a:p>
          <a:p>
            <a:r>
              <a:rPr lang="en-US"/>
              <a:t>Use LLMs to inversely create new NLQs along with SPARQL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time or geographical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/>
              <a:t>Any instance in the RDF dataset should be specified with a </a:t>
            </a:r>
            <a:r>
              <a:rPr lang="en-US"/>
              <a:t>rdf:type.</a:t>
            </a:r>
            <a:endParaRPr 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We may not reconcile all of them even if we can, because some information can be viewed as dataProperty instead of objectProperty.</a:t>
            </a:r>
            <a:endParaRPr lang="en-US" altLang="zh-CN"/>
          </a:p>
          <a:p>
            <a:r>
              <a:rPr lang="en-US" altLang="zh-CN"/>
              <a:t>100% reconciliation strategy is just like regarding all the properties as object property, which may cause a lot of tough work or burderns on the data structure. The keypoint is like a trade-off between OP and DP. The suggestion is, to respect the original schema of RDB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mapping S-P-O patterns in syntax</a:t>
            </a:r>
            <a:endParaRPr lang="en-US"/>
          </a:p>
          <a:p>
            <a:r>
              <a:rPr lang="en-US"/>
              <a:t>comparison between webpage query and SPARQL query</a:t>
            </a:r>
            <a:endParaRPr lang="en-US"/>
          </a:p>
          <a:p>
            <a:r>
              <a:rPr lang="en-US"/>
              <a:t>nested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LLMs know lots of entities and properties of Wikidata</a:t>
            </a:r>
            <a:endParaRPr lang="en-US"/>
          </a:p>
          <a:p>
            <a:r>
              <a:rPr lang="en-US"/>
              <a:t>for the complex ones</a:t>
            </a:r>
            <a:r>
              <a:rPr lang="en-US"/>
              <a:t> beyond the simple S-P-O structure,-&gt;</a:t>
            </a:r>
            <a:endParaRPr lang="en-US"/>
          </a:p>
          <a:p>
            <a:r>
              <a:rPr lang="en-US"/>
              <a:t>shots represent samples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revist graph database. A graph data base can have a schema. For the sake of rigor, we call nominal schema</a:t>
            </a:r>
            <a:endParaRPr lang="en-US"/>
          </a:p>
          <a:p>
            <a:r>
              <a:rPr lang="en-US" altLang="zh-CN"/>
              <a:t>reproduce </a:t>
            </a:r>
            <a:r>
              <a:rPr lang="en-US" altLang="zh-CN"/>
              <a:t>the schema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delve into schema in the context of linked data</a:t>
            </a:r>
            <a:endParaRPr lang="en-US"/>
          </a:p>
          <a:p>
            <a:r>
              <a:rPr lang="en-US"/>
              <a:t>up to now, we can rely on only one type of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in previous experiments, we provided only small ontology snippets to specific questions</a:t>
            </a:r>
            <a:endParaRPr lang="en-US"/>
          </a:p>
          <a:p>
            <a:r>
              <a:rPr lang="en-US"/>
              <a:t>the straight way is to provide LLMs with the entire OWL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schematic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hyperlink" Target="https://github.com/DDMAL/linkedmusic-queries/wiki/How-to-query-regarding-geographical-information%3F" TargetMode="External"/><Relationship Id="rId1" Type="http://schemas.openxmlformats.org/officeDocument/2006/relationships/hyperlink" Target="https://github.com/DDMAL/linkedmusic-queries/issues/6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DMAL/linkedmusic-datalake/discussions/120" TargetMode="External"/><Relationship Id="rId4" Type="http://schemas.openxmlformats.org/officeDocument/2006/relationships/hyperlink" Target="https://github.com/DDMAL/linkedmusic-datalake/discussions/205" TargetMode="External"/><Relationship Id="rId3" Type="http://schemas.openxmlformats.org/officeDocument/2006/relationships/hyperlink" Target="https://github.com/DDMAL/linkedmusic-datalake/tree/main/ArchiveForReconciledEntries" TargetMode="External"/><Relationship Id="rId2" Type="http://schemas.openxmlformats.org/officeDocument/2006/relationships/hyperlink" Target="https://github.com/DDMAL/linkedmusic-datalake/blob/main/doc/musicbrainz/AccountForReconciliation_MusicBrainz.txt" TargetMode="External"/><Relationship Id="rId1" Type="http://schemas.openxmlformats.org/officeDocument/2006/relationships/hyperlink" Target="https://github.com/DDMAL/linkedmusic-datalake/wiki/Guidelines-or-suggestions-for-data-reconciliation-(updated-from-time-to-time;-collecting-advice-from-everyone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hyperlink" Target="https://github.com/DDMAL/linkedmusic-queries/discussions/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queries/issues/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/>
          </a:bodyPr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Junjun Cao</a:t>
            </a:r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alienmusedh@gmail.com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0605" y="5551170"/>
            <a:ext cx="1105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accent4"/>
                </a:solidFill>
              </a:rPr>
              <a:t>There are corresponding hyperlinks in the following slides, pointing to specific documents or resources.</a:t>
            </a:r>
            <a:endParaRPr lang="en-US" i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6. Retrieval Augmented Generation(RAG) and </a:t>
            </a:r>
            <a:r>
              <a:rPr lang="en-US" b="1">
                <a:solidFill>
                  <a:schemeClr val="accent1"/>
                </a:solidFill>
                <a:sym typeface="+mn-ea"/>
              </a:rPr>
              <a:t>Recommendation</a:t>
            </a:r>
            <a:endParaRPr 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/>
              <a:t>2 scenarios of the rusults: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(2) If the result is small or empty -&gt; Recommendation Based on: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A. Relaxing SPARQL </a:t>
            </a:r>
            <a:r>
              <a:rPr lang="en-US"/>
              <a:t>Con</a:t>
            </a:r>
            <a:r>
              <a:rPr lang="en-US"/>
              <a:t>straint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B. the neighborhood within the Ontology Subgraph</a:t>
            </a:r>
            <a:endParaRPr lang="en-US">
              <a:solidFill>
                <a:schemeClr val="accent1"/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lang="en-US">
                <a:solidFill>
                  <a:schemeClr val="tx2"/>
                </a:solidFill>
              </a:rPr>
              <a:t>The aforementioned can be found in the paper: </a:t>
            </a:r>
            <a:r>
              <a:rPr lang="en-US" sz="2400" i="1">
                <a:solidFill>
                  <a:schemeClr val="tx2"/>
                </a:solidFill>
              </a:rPr>
              <a:t>ESEA (East-and-Southeast-Asian) Traditional Music Knowledge Base and its Ontology-subgraph-driven NLQ2SPARQL Intelligent Question-Answering System Research</a:t>
            </a: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--DDMAL/linkedmusic-queries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30" y="258445"/>
            <a:ext cx="5068570" cy="1325880"/>
          </a:xfrm>
        </p:spPr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8525" y="0"/>
            <a:ext cx="4835525" cy="685800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6095365" y="1825625"/>
            <a:ext cx="5067935" cy="435165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en-US" sz="2000"/>
              <a:t>NLQ: Where is the "dongbula" (dombra, 东不拉) distributed, and what other plucked string instruments are distributed in the same regions/places? -&gt;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Light Red</a:t>
            </a:r>
            <a:r>
              <a:rPr lang="en-US" sz="2000"/>
              <a:t> Area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The Recommended pairs of NLQ &amp; SPARQLs are based on the neighbourhood of the subgraph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Reflection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(1) The Ambiguity of NLQ necessiates </a:t>
            </a:r>
            <a:r>
              <a:rPr lang="en-US" altLang="zh-CN" sz="2000"/>
              <a:t>recommendation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(2) L</a:t>
            </a:r>
            <a:r>
              <a:rPr lang="en-US" altLang="zh-CN" sz="2000"/>
              <a:t>imitation of the approach: SPO-triples-question</a:t>
            </a:r>
            <a:endParaRPr lang="en-US" altLang="zh-CN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400">
                <a:sym typeface="+mn-ea"/>
              </a:rPr>
              <a:t>e.g.: (1) nested structure such as </a:t>
            </a:r>
            <a:r>
              <a:rPr lang="en-US" sz="2400">
                <a:sym typeface="+mn-ea"/>
                <a:hlinkClick r:id="rId1" tooltip="" action="ppaction://hlinkfile"/>
              </a:rPr>
              <a:t>that </a:t>
            </a:r>
            <a:endParaRPr lang="en-US" sz="2400">
              <a:sym typeface="+mn-ea"/>
              <a:hlinkClick r:id="rId1" tooltip="" action="ppaction://hlinkfile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  <a:hlinkClick r:id="rId1" tooltip="" action="ppaction://hlinkfile"/>
              </a:rPr>
              <a:t>in RISM</a:t>
            </a:r>
            <a:r>
              <a:rPr lang="en-US" sz="2400">
                <a:sym typeface="+mn-ea"/>
              </a:rPr>
              <a:t> (2) special functions queries </a:t>
            </a:r>
            <a:r>
              <a:rPr lang="en-US" sz="2400">
                <a:sym typeface="+mn-ea"/>
                <a:hlinkClick r:id="rId2" tooltip="" action="ppaction://hlinkfile"/>
              </a:rPr>
              <a:t>e.g.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(3) granularized </a:t>
            </a:r>
            <a:r>
              <a:rPr lang="en-US" sz="2400">
                <a:sym typeface="+mn-ea"/>
              </a:rPr>
              <a:t>questions</a:t>
            </a:r>
            <a:endParaRPr 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8* NLQ2SPARQL2NetworkAnalysis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(1) Obtain data for </a:t>
            </a:r>
            <a:r>
              <a:rPr lang="en-US" u="sng">
                <a:sym typeface="+mn-ea"/>
              </a:rPr>
              <a:t>heterogeneous network</a:t>
            </a:r>
            <a:endParaRPr lang="en-US" u="sng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analysis: generating</a:t>
            </a:r>
            <a:r>
              <a:rPr lang="zh-CN" altLang="en-US">
                <a:sym typeface="+mn-ea"/>
              </a:rPr>
              <a:t>“</a:t>
            </a:r>
            <a:r>
              <a:rPr lang="en-US">
                <a:sym typeface="+mn-ea"/>
              </a:rPr>
              <a:t>typed edge list</a:t>
            </a:r>
            <a:r>
              <a:rPr lang="zh-CN" altLang="en-US">
                <a:sym typeface="+mn-ea"/>
              </a:rPr>
              <a:t>”</a:t>
            </a:r>
            <a:r>
              <a:rPr lang="en-US">
                <a:sym typeface="+mn-ea"/>
              </a:rPr>
              <a:t> 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(2) Visualization</a:t>
            </a:r>
            <a:endParaRPr lang="en-US"/>
          </a:p>
          <a:p>
            <a:endParaRPr lang="en-US"/>
          </a:p>
        </p:txBody>
      </p:sp>
      <p:pic>
        <p:nvPicPr>
          <p:cNvPr id="11" name="Picture 11" descr="/Users/caojunjun/Library/Containers/com.kingsoft.wpsoffice.mac/Data/tmp/picturecompress_20250419223142/output_1.pngoutput_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82" t="3217" r="29449" b="3990"/>
          <a:stretch>
            <a:fillRect/>
          </a:stretch>
        </p:blipFill>
        <p:spPr>
          <a:xfrm>
            <a:off x="7708900" y="1584325"/>
            <a:ext cx="3736975" cy="46710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en-US" sz="2665"/>
              <a:t>Other NLQ examples beyond the scope of previous ... </a:t>
            </a:r>
            <a:r>
              <a:rPr lang="en-US" sz="2665" b="1"/>
              <a:t>Modular workflow &amp; Agent Development, </a:t>
            </a:r>
            <a:r>
              <a:rPr lang="zh-CN" altLang="en-US" sz="2665" b="1"/>
              <a:t>扣子</a:t>
            </a:r>
            <a:r>
              <a:rPr lang="en-US" altLang="zh-CN" sz="2665" b="1"/>
              <a:t> </a:t>
            </a:r>
            <a:r>
              <a:rPr lang="en-US" altLang="zh-CN" sz="2665"/>
              <a:t>(e.g., coze developing </a:t>
            </a:r>
            <a:r>
              <a:rPr lang="en-US" altLang="zh-CN" sz="2665"/>
              <a:t>platform)</a:t>
            </a:r>
            <a:endParaRPr lang="en-US" altLang="zh-CN" sz="2665"/>
          </a:p>
          <a:p>
            <a:pPr marL="0" indent="457200">
              <a:lnSpc>
                <a:spcPct val="110000"/>
              </a:lnSpc>
              <a:buNone/>
            </a:pPr>
            <a:r>
              <a:rPr lang="en-US" altLang="zh-CN" sz="2000">
                <a:sym typeface="+mn-ea"/>
              </a:rPr>
              <a:t>--to faciliate live interaction between users and LLMs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sz="2665"/>
              <a:t>Retrospection on:</a:t>
            </a:r>
            <a:endParaRPr 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2 orientations for NLQ2SPARQL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chemeClr val="accent2"/>
                </a:solidFill>
                <a:sym typeface="+mn-ea"/>
              </a:rPr>
              <a:t>Issue-C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/>
              <a:t>How to </a:t>
            </a:r>
            <a:r>
              <a:rPr lang="en-US" sz="2665"/>
              <a:t>obtain ontology from existing RDF data graph?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 b="1"/>
              <a:t>VOID </a:t>
            </a:r>
            <a:r>
              <a:rPr lang="en-US" sz="2665"/>
              <a:t>(Vocabulary of Interlinked Datasets)</a:t>
            </a:r>
            <a:r>
              <a:rPr lang="zh-CN" altLang="en-US" sz="2665"/>
              <a:t>：</a:t>
            </a:r>
            <a:endParaRPr lang="zh-CN" alt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https://github.com/DDMAL/void-generator</a:t>
            </a:r>
            <a:endParaRPr lang="en-US" sz="2665"/>
          </a:p>
          <a:p>
            <a:endParaRPr lang="en-US" sz="2665"/>
          </a:p>
        </p:txBody>
      </p:sp>
      <p:sp>
        <p:nvSpPr>
          <p:cNvPr id="4" name="Text Box 3"/>
          <p:cNvSpPr txBox="1"/>
          <p:nvPr/>
        </p:nvSpPr>
        <p:spPr>
          <a:xfrm>
            <a:off x="8667115" y="2644140"/>
            <a:ext cx="3557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It's almost impossible to always generate the corect or expected SPARQL &lt;-         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ambiguity of NLQ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itself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Future Work: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Issue-C</a:t>
            </a:r>
            <a:r>
              <a:rPr lang="en-US">
                <a:sym typeface="+mn-ea"/>
              </a:rPr>
              <a:t>: How to extract ontologie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from... graph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in data lake?</a:t>
            </a:r>
            <a:endParaRPr lang="en-US"/>
          </a:p>
          <a:p>
            <a:r>
              <a:rPr lang="en-US"/>
              <a:t>(1) For CSV2RDF, e.g. TheSession, MusicBrainz...</a:t>
            </a:r>
            <a:endParaRPr lang="en-US"/>
          </a:p>
          <a:p>
            <a:pPr lvl="1"/>
            <a:r>
              <a:rPr lang="en-US"/>
              <a:t>VOID </a:t>
            </a:r>
            <a:r>
              <a:rPr lang="en-US"/>
              <a:t>generator</a:t>
            </a:r>
            <a:endParaRPr lang="en-US"/>
          </a:p>
          <a:p>
            <a:pPr lvl="1"/>
            <a:r>
              <a:rPr lang="en-US"/>
              <a:t>e.g.: Generate the ontology for TheSession</a:t>
            </a:r>
            <a:endParaRPr lang="en-US"/>
          </a:p>
          <a:p>
            <a:r>
              <a:rPr lang="en-US"/>
              <a:t>(2)</a:t>
            </a:r>
            <a:r>
              <a:rPr lang="en-US">
                <a:sym typeface="+mn-ea"/>
              </a:rPr>
              <a:t> For RDB2RDF, e.g. CantusDB, SimmsaDB...</a:t>
            </a:r>
            <a:endParaRPr lang="en-US">
              <a:sym typeface="+mn-ea"/>
            </a:endParaRPr>
          </a:p>
          <a:p>
            <a:pPr lvl="1"/>
            <a:r>
              <a:rPr lang="en-US"/>
              <a:t>The internal process of RDB2R</a:t>
            </a:r>
            <a:r>
              <a:rPr lang="en-US">
                <a:sym typeface="+mn-ea"/>
              </a:rPr>
              <a:t>D</a:t>
            </a:r>
            <a:r>
              <a:rPr lang="en-US"/>
              <a:t>F in Open Link </a:t>
            </a:r>
            <a:r>
              <a:rPr lang="en-US"/>
              <a:t>Virtuoso</a:t>
            </a:r>
            <a:endParaRPr lang="en-US"/>
          </a:p>
          <a:p>
            <a:pPr lvl="1"/>
            <a:r>
              <a:rPr lang="en-US"/>
              <a:t>e.g.: </a:t>
            </a:r>
            <a:r>
              <a:rPr lang="en-US" sz="1800"/>
              <a:t>https://github.com/DDMAL/linkedmusic-datalake/tree/main/doc/rdb2rdf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60" y="258445"/>
            <a:ext cx="3469640" cy="1325880"/>
          </a:xfrm>
        </p:spPr>
        <p:txBody>
          <a:bodyPr/>
          <a:p>
            <a:r>
              <a:rPr lang="en-US"/>
              <a:t>Advance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7694295" y="1825625"/>
            <a:ext cx="3469005" cy="435165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-&gt; TheOntologyFor TheSession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unionOf</a:t>
            </a:r>
            <a:r>
              <a:rPr lang="en-US" sz="2400"/>
              <a:t> classes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 circles with 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objectProperty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between 2 nodes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yellow squares</a:t>
            </a:r>
            <a:endParaRPr lang="en-US" sz="2400"/>
          </a:p>
          <a:p>
            <a:pPr lvl="0"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rgbClr val="C00000"/>
                </a:solidFill>
              </a:rPr>
              <a:t>Thing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Addition/Reflection on Data Reconciliation and RDF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00000"/>
              </a:lnSpc>
            </a:pPr>
            <a:r>
              <a:rPr lang="en-US"/>
              <a:t>Different scenarios and ways of None-graph-DBs to RDF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220"/>
              <a:t>https://github.com/DDMAL/linkedmusic-datalake/tree/main/doc/</a:t>
            </a:r>
            <a:r>
              <a:rPr lang="en-US" sz="2220">
                <a:solidFill>
                  <a:schemeClr val="accent4"/>
                </a:solidFill>
              </a:rPr>
              <a:t>CSV2RDFInVirtuoso</a:t>
            </a:r>
            <a:endParaRPr lang="en-US" sz="2220"/>
          </a:p>
          <a:p>
            <a:pPr>
              <a:lnSpc>
                <a:spcPct val="100000"/>
              </a:lnSpc>
            </a:pPr>
            <a:r>
              <a:rPr lang="en-US"/>
              <a:t>A summary of </a:t>
            </a:r>
            <a:r>
              <a:rPr lang="en-US"/>
              <a:t>data reconciliations: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hlinkClick r:id="rId1" action="ppaction://hlinkfile"/>
              </a:rPr>
              <a:t>Guidelines or suggestions for data reconciliation (updated from time to time; collecting advice from everyone)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Logs &amp; Archives for reconciliations: (1)Properties in ...</a:t>
            </a:r>
            <a:r>
              <a:rPr lang="en-US">
                <a:solidFill>
                  <a:schemeClr val="accent4"/>
                </a:solidFill>
                <a:hlinkClick r:id="rId2" action="ppaction://hlinkfile"/>
              </a:rPr>
              <a:t>mapping.json file</a:t>
            </a:r>
            <a:r>
              <a:rPr lang="en-US"/>
              <a:t> (2) </a:t>
            </a:r>
            <a:r>
              <a:rPr lang="en-US">
                <a:hlinkClick r:id="rId3" action="ppaction://hlinkfile"/>
              </a:rPr>
              <a:t>Archived Excels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co-existence of unreconciled data and reconciled data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 action="ppaction://hlinkfile"/>
              </a:rPr>
              <a:t>To what extent will the reconciliation be conducted?</a:t>
            </a:r>
            <a:r>
              <a:rPr lang="en-US"/>
              <a:t> -&gt; for queries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preparation for ontology; balance between ObjectProperty and Data</a:t>
            </a:r>
            <a:r>
              <a:rPr lang="en-US">
                <a:sym typeface="+mn-ea"/>
              </a:rPr>
              <a:t>Property</a:t>
            </a:r>
            <a:r>
              <a:rPr lang="en-US"/>
              <a:t>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 action="ppaction://hlinkfile"/>
              </a:rPr>
              <a:t>Blank nodes and Named Graph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Bulk Loader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Thank you!</a:t>
            </a:r>
            <a:endParaRPr lang="en-US" sz="400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Junjun Cao</a:t>
            </a:r>
            <a:endParaRPr lang="en-US" altLang="zh-CN" dirty="0">
              <a:latin typeface="+mn-lt"/>
            </a:endParaRP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alienmusedh@gmail.com</a:t>
            </a:r>
            <a:endParaRPr lang="en-US" altLang="zh-CN" dirty="0">
              <a:latin typeface="+mn-lt"/>
            </a:endParaRPr>
          </a:p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SPARQL-linked data query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&lt;- Subject+Predicate+Object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 triples</a:t>
            </a:r>
            <a:endParaRPr lang="en-US" sz="2000"/>
          </a:p>
          <a:p>
            <a:pPr lvl="1"/>
            <a:r>
              <a:rPr lang="en-US"/>
              <a:t>e.g.: Wikidata SPARQL endpoint: https://query.wikidata.org/</a:t>
            </a:r>
            <a:endParaRPr lang="en-US"/>
          </a:p>
          <a:p>
            <a:r>
              <a:rPr lang="en-US">
                <a:hlinkClick r:id="rId1" action="ppaction://hlinkfile"/>
              </a:rPr>
              <a:t>Query across different </a:t>
            </a:r>
            <a:r>
              <a:rPr lang="zh-CN" altLang="en-US">
                <a:hlinkClick r:id="rId1" action="ppaction://hlinkfile"/>
              </a:rPr>
              <a:t>“</a:t>
            </a:r>
            <a:r>
              <a:rPr lang="en-US">
                <a:hlinkClick r:id="rId1" action="ppaction://hlinkfile"/>
              </a:rPr>
              <a:t>graphs</a:t>
            </a:r>
            <a:r>
              <a:rPr lang="zh-CN" altLang="en-US" u="sng">
                <a:sym typeface="+mn-ea"/>
                <a:hlinkClick r:id="rId1" action="ppaction://hlinkfile"/>
              </a:rPr>
              <a:t>”</a:t>
            </a:r>
            <a:r>
              <a:rPr lang="en-US" altLang="zh-CN">
                <a:solidFill>
                  <a:schemeClr val="tx1"/>
                </a:solidFill>
                <a:sym typeface="+mn-ea"/>
                <a:hlinkClick r:id="rId1" action="ppaction://hlinkfile"/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>
                <a:sym typeface="+mn-ea"/>
              </a:rPr>
              <a:t>ederal Query</a:t>
            </a:r>
            <a:r>
              <a:rPr lang="en-US" altLang="zh-CN">
                <a:sym typeface="+mn-ea"/>
              </a:rPr>
              <a:t>):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yearly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Session: (1) contrast with webpage (2) function beyond webpage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 for elaborate metadata</a:t>
            </a:r>
            <a:endParaRPr lang="en-US" sz="2800"/>
          </a:p>
          <a:p>
            <a:pPr lvl="1"/>
            <a:r>
              <a:rPr lang="en-US" sz="1800"/>
              <a:t>see https://github.com/DDMAL/linkedmusic-queries/issues/61</a:t>
            </a:r>
            <a:endParaRPr lang="en-US" sz="2400"/>
          </a:p>
          <a:p>
            <a:pPr lvl="1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15890" y="54781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new challenge: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(1) difficult for data reconciliation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(2) difficult for schema-based NLQ2SPARQL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371080" y="1905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basic principle of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2"/>
                </a:solidFill>
                <a:sym typeface="+mn-ea"/>
              </a:rPr>
              <a:t>Issue A</a:t>
            </a:r>
            <a:r>
              <a:rPr lang="en-US" altLang="zh-CN">
                <a:sym typeface="+mn-ea"/>
              </a:rPr>
              <a:t>: 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4"/>
                </a:solidFill>
                <a:sym typeface="+mn-ea"/>
                <a:hlinkClick r:id="rId1" action="ppaction://hlinkfile"/>
              </a:rPr>
              <a:t>(refer to discussion 27)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 &lt;- 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context/prompt: </a:t>
            </a:r>
            <a:r>
              <a:rPr lang="en-US">
                <a:solidFill>
                  <a:schemeClr val="accent1"/>
                </a:solidFill>
              </a:rPr>
              <a:t>(1) RDF snippets (2) Example pairs of NLQ &amp; SPARQL (3)</a:t>
            </a:r>
            <a:r>
              <a:rPr lang="zh-CN" altLang="en-US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</a:rPr>
              <a:t>schema</a:t>
            </a:r>
            <a:r>
              <a:rPr lang="zh-CN" altLang="en-US">
                <a:solidFill>
                  <a:schemeClr val="accent1"/>
                </a:solidFill>
              </a:rPr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193800" y="4264660"/>
          <a:ext cx="98621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/>
                <a:gridCol w="2418715"/>
                <a:gridCol w="2212340"/>
                <a:gridCol w="3396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prompt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of 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technology feature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RDF snippets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oversized, unknown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algorithm &amp; computing-strength-oriented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NLQ&amp;SPARQL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e.g. XML-featured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highest similarity between...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“</a:t>
                      </a:r>
                      <a:r>
                        <a:rPr lang="en-US"/>
                        <a:t>Schema</a:t>
                      </a:r>
                      <a:r>
                        <a:rPr lang="zh-CN" altLang="en-US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with schema or latent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knowledge-representation-oriented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Graph Database: schema-free &amp; flexibile &amp; extensible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What if we can obtain a ready-made</a:t>
            </a:r>
            <a:r>
              <a:rPr lang="zh-CN" altLang="en-US" sz="2800">
                <a:sym typeface="+mn-ea"/>
              </a:rPr>
              <a:t>“</a:t>
            </a:r>
            <a:r>
              <a:rPr lang="en-US" altLang="zh-CN" sz="2800">
                <a:solidFill>
                  <a:schemeClr val="accent4"/>
                </a:solidFill>
                <a:sym typeface="+mn-ea"/>
              </a:rPr>
              <a:t>nominal</a:t>
            </a:r>
            <a:r>
              <a:rPr lang="zh-CN" altLang="en-US" sz="2800">
                <a:sym typeface="+mn-ea"/>
              </a:rPr>
              <a:t>”</a:t>
            </a:r>
            <a:r>
              <a:rPr lang="en-US" altLang="zh-CN" sz="2800">
                <a:sym typeface="+mn-ea"/>
              </a:rPr>
              <a:t> schema?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All the 14 databases must have schemas;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after the conversion, will the schema disappear?</a:t>
            </a:r>
            <a:endParaRPr lang="en-US" altLang="zh-CN" sz="233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CSV2RDF/RDB2RDF within Virtuoso: ontology can be automatically generated via mapping with schema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e.g., Taking CantusDB as an example for RDB2RDF into Virtuoso)</a:t>
            </a:r>
            <a:endParaRPr lang="en-US" altLang="zh-CN" sz="233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/>
              <a:t>Tutorial: https://github.com/DDMAL/linkedmusic-datalake/tree/main/doc/rdb2rdf</a:t>
            </a:r>
            <a:endParaRPr lang="en-US" altLang="zh-CN" sz="233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972040" y="3691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as a schema  of RDF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 -&gt;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 - what is the class for the subject of </a:t>
            </a:r>
            <a:r>
              <a:rPr lang="en-US">
                <a:sym typeface="+mn-ea"/>
              </a:rPr>
              <a:t>the</a:t>
            </a:r>
            <a:r>
              <a:rPr lang="en-US"/>
              <a:t> predicate</a:t>
            </a:r>
            <a:endParaRPr lang="en-US"/>
          </a:p>
          <a:p>
            <a:pPr lvl="1"/>
            <a:r>
              <a:rPr lang="en-US"/>
              <a:t>rdfs:range - what is the class for the object of the predicate</a:t>
            </a:r>
            <a:endParaRPr lang="en-US"/>
          </a:p>
          <a:p>
            <a:pPr lvl="0"/>
            <a:r>
              <a:rPr lang="en-US"/>
              <a:t>(2) OWL: </a:t>
            </a:r>
            <a:r>
              <a:rPr lang="en-US" u="sng"/>
              <a:t>Object</a:t>
            </a:r>
            <a:r>
              <a:rPr lang="en-US"/>
              <a:t>Property; </a:t>
            </a:r>
            <a:r>
              <a:rPr lang="en-US" u="sng"/>
              <a:t>Data</a:t>
            </a:r>
            <a:r>
              <a:rPr lang="en-US"/>
              <a:t>Property; owl:inverseOf...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6501130" y="2387600"/>
            <a:ext cx="399415" cy="764540"/>
          </a:xfrm>
          <a:prstGeom prst="rightBrac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4220" y="2456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Which is better, can we rely on only one?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2290" y="5833110"/>
            <a:ext cx="673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OP: When the property value is another node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DP: When the property value is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purely data such as literals, strings, integer, dates, boolean...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772775" cy="4351655"/>
          </a:xfrm>
        </p:spPr>
        <p:txBody>
          <a:bodyPr>
            <a:normAutofit lnSpcReduction="10000"/>
          </a:bodyPr>
          <a:p>
            <a:r>
              <a:rPr lang="en-US">
                <a:solidFill>
                  <a:schemeClr val="accent2"/>
                </a:solidFill>
              </a:rPr>
              <a:t>Issue-B</a:t>
            </a:r>
            <a:r>
              <a:rPr lang="en-US"/>
              <a:t>: LLMs can not concertrate when the ontology is too large</a:t>
            </a:r>
            <a:endParaRPr lang="en-US"/>
          </a:p>
          <a:p>
            <a:pPr lvl="1"/>
            <a:r>
              <a:rPr lang="en-US" sz="1800"/>
              <a:t>(why)</a:t>
            </a:r>
            <a:endParaRPr lang="en-US" sz="1800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/>
              <a:t>E.g., Chinese Traditional Music Culture Knowledge Base (CTM or ESEA)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which has a complicated existing ontology</a:t>
            </a:r>
            <a:endParaRPr lang="en-US" sz="2400"/>
          </a:p>
          <a:p>
            <a:pPr lvl="2">
              <a:lnSpc>
                <a:spcPct val="100000"/>
              </a:lnSpc>
            </a:pPr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en-US" sz="2400"/>
              <a:t>which has visualization facilities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whose vocabularies would like to be shared with LinkedMusic eg:instru...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16095" y="3492500"/>
            <a:ext cx="880110" cy="87058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50635" y="492760"/>
            <a:ext cx="5392420" cy="5872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(isolated)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It decides whether this approach is robust enough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Re-Assembly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The nodes represent classes,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accent1"/>
                </a:solidFill>
              </a:rPr>
              <a:t>Ambiguity of NLQ-&gt;Over-generalization-&gt;base for recommendation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62770" y="5076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and edges properties</a:t>
            </a:r>
            <a:endParaRPr lang="en-US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4 (2) reflection: ontology for validation 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instead of shapes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 or complicated, e.g.: </a:t>
            </a:r>
            <a:r>
              <a:rPr lang="en-US">
                <a:hlinkClick r:id="rId1" action="ppaction://hlinkfile"/>
              </a:rPr>
              <a:t>issues 60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relaxing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70*202"/>
  <p:tag name="TABLE_ENDDRAG_RECT" val="94*335*770*202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6916</Words>
  <Application>WPS Spreadsheets</Application>
  <PresentationFormat>宽屏</PresentationFormat>
  <Paragraphs>276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WPS</vt:lpstr>
      <vt:lpstr>LinkedMusic Queries</vt:lpstr>
      <vt:lpstr>Query across Different Graphs</vt:lpstr>
      <vt:lpstr>NLQ2SPARQL</vt:lpstr>
      <vt:lpstr>NLQ2SPARQL</vt:lpstr>
      <vt:lpstr>NLQ2SPARQL</vt:lpstr>
      <vt:lpstr>NLQ2SPARQL</vt:lpstr>
      <vt:lpstr>Python Script Workflow</vt:lpstr>
      <vt:lpstr>Python Script Workflow</vt:lpstr>
      <vt:lpstr>Python Script Workflow</vt:lpstr>
      <vt:lpstr>Python Script Workflow</vt:lpstr>
      <vt:lpstr>Python Script Workflow</vt:lpstr>
      <vt:lpstr>Advance</vt:lpstr>
      <vt:lpstr>Advance</vt:lpstr>
      <vt:lpstr>Advance</vt:lpstr>
      <vt:lpstr>Advance</vt:lpstr>
      <vt:lpstr>Addition/Reflection on Data Reconciliation and RDF Conversion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130</cp:revision>
  <dcterms:created xsi:type="dcterms:W3CDTF">2025-05-30T08:36:05Z</dcterms:created>
  <dcterms:modified xsi:type="dcterms:W3CDTF">2025-05-30T08:36:05Z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