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6858000" cy="121894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3839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81084" y="1279525"/>
            <a:ext cx="194348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50" y="2351469"/>
            <a:ext cx="5143500" cy="3887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50" y="6402363"/>
            <a:ext cx="5143500" cy="294299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980328"/>
            <a:ext cx="5915025" cy="98806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 anchor="ctr" anchorCtr="0">
            <a:normAutofit/>
          </a:bodyPr>
          <a:lstStyle>
            <a:lvl1pPr>
              <a:defRPr sz="33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3244917"/>
            <a:ext cx="5915025" cy="7734189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5" y="833839"/>
            <a:ext cx="5798209" cy="7275629"/>
          </a:xfrm>
        </p:spPr>
        <p:txBody>
          <a:bodyPr anchor="b">
            <a:normAutofit/>
          </a:bodyPr>
          <a:lstStyle>
            <a:lvl1pPr>
              <a:defRPr sz="45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93992"/>
            <a:ext cx="5798208" cy="115098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>
            <a:normAutofit/>
          </a:bodyPr>
          <a:lstStyle>
            <a:lvl1pPr>
              <a:defRPr sz="33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8983"/>
            <a:ext cx="5915025" cy="235609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3101542"/>
            <a:ext cx="2901255" cy="1464444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4649056"/>
            <a:ext cx="2901255" cy="63526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3101542"/>
            <a:ext cx="2915543" cy="1464444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4649056"/>
            <a:ext cx="2915543" cy="63526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4916755"/>
            <a:ext cx="5915025" cy="2356093"/>
          </a:xfrm>
        </p:spPr>
        <p:txBody>
          <a:bodyPr>
            <a:normAutofit/>
          </a:bodyPr>
          <a:lstStyle>
            <a:lvl1pPr algn="ctr">
              <a:defRPr sz="33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5" y="225733"/>
            <a:ext cx="2342925" cy="2844240"/>
          </a:xfrm>
        </p:spPr>
        <p:txBody>
          <a:bodyPr anchor="ctr" anchorCtr="0">
            <a:normAutofit/>
          </a:bodyPr>
          <a:lstStyle>
            <a:lvl1pPr>
              <a:defRPr sz="24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362139"/>
            <a:ext cx="3272273" cy="905501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3656880"/>
            <a:ext cx="2342925" cy="67748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648983"/>
            <a:ext cx="860240" cy="10330123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8983"/>
            <a:ext cx="4994976" cy="1033012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8983"/>
            <a:ext cx="5915025" cy="235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4917"/>
            <a:ext cx="5915025" cy="773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297953"/>
            <a:ext cx="2314575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sembledSubgraphOfOntology_forQuestion_Instrument_Place_Instrument&amp;recommendation.ttl_00"/>
          <p:cNvPicPr>
            <a:picLocks noChangeAspect="1"/>
          </p:cNvPicPr>
          <p:nvPr/>
        </p:nvPicPr>
        <p:blipFill>
          <a:blip r:embed="rId1"/>
          <a:srcRect l="32637" t="4121" r="21406" b="49966"/>
          <a:stretch>
            <a:fillRect/>
          </a:stretch>
        </p:blipFill>
        <p:spPr>
          <a:xfrm>
            <a:off x="991235" y="1168400"/>
            <a:ext cx="4622165" cy="6535420"/>
          </a:xfrm>
          <a:prstGeom prst="rect">
            <a:avLst/>
          </a:prstGeom>
        </p:spPr>
      </p:pic>
      <p:sp>
        <p:nvSpPr>
          <p:cNvPr id="4" name="L-Shape 3"/>
          <p:cNvSpPr/>
          <p:nvPr/>
        </p:nvSpPr>
        <p:spPr>
          <a:xfrm rot="18780000">
            <a:off x="4835525" y="4211955"/>
            <a:ext cx="168910" cy="75565"/>
          </a:xfrm>
          <a:prstGeom prst="corner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L-Shape 5"/>
          <p:cNvSpPr/>
          <p:nvPr>
            <p:custDataLst>
              <p:tags r:id="rId2"/>
            </p:custDataLst>
          </p:nvPr>
        </p:nvSpPr>
        <p:spPr>
          <a:xfrm rot="18780000">
            <a:off x="3026410" y="4211955"/>
            <a:ext cx="168910" cy="75565"/>
          </a:xfrm>
          <a:prstGeom prst="corner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L-Shape 6"/>
          <p:cNvSpPr/>
          <p:nvPr>
            <p:custDataLst>
              <p:tags r:id="rId3"/>
            </p:custDataLst>
          </p:nvPr>
        </p:nvSpPr>
        <p:spPr>
          <a:xfrm rot="18780000">
            <a:off x="3664585" y="3863975"/>
            <a:ext cx="168910" cy="75565"/>
          </a:xfrm>
          <a:prstGeom prst="corner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27175" y="1491615"/>
            <a:ext cx="1097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geonames:historicalName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 Box 8"/>
          <p:cNvSpPr txBox="1"/>
          <p:nvPr>
            <p:custDataLst>
              <p:tags r:id="rId4"/>
            </p:custDataLst>
          </p:nvPr>
        </p:nvSpPr>
        <p:spPr>
          <a:xfrm>
            <a:off x="2701925" y="2197100"/>
            <a:ext cx="1097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geonames:alternateName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>
            <p:custDataLst>
              <p:tags r:id="rId5"/>
            </p:custDataLst>
          </p:nvPr>
        </p:nvSpPr>
        <p:spPr>
          <a:xfrm>
            <a:off x="2453005" y="2583180"/>
            <a:ext cx="11969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bf:Place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 Box 10"/>
          <p:cNvSpPr txBox="1"/>
          <p:nvPr>
            <p:custDataLst>
              <p:tags r:id="rId6"/>
            </p:custDataLst>
          </p:nvPr>
        </p:nvSpPr>
        <p:spPr>
          <a:xfrm>
            <a:off x="3025775" y="3572510"/>
            <a:ext cx="1196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placeHasMusicTypeOrInstrument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 Box 11"/>
          <p:cNvSpPr txBox="1"/>
          <p:nvPr>
            <p:custDataLst>
              <p:tags r:id="rId7"/>
            </p:custDataLst>
          </p:nvPr>
        </p:nvSpPr>
        <p:spPr>
          <a:xfrm>
            <a:off x="4136390" y="3600450"/>
            <a:ext cx="8623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PluckedStringInstrument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1"/>
          <p:nvPr>
            <p:custDataLst>
              <p:tags r:id="rId8"/>
            </p:custDataLst>
          </p:nvPr>
        </p:nvSpPr>
        <p:spPr>
          <a:xfrm>
            <a:off x="3021330" y="5729605"/>
            <a:ext cx="1075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mo:Instrument = bf:MusicInstrument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 Box 13"/>
          <p:cNvSpPr txBox="1"/>
          <p:nvPr>
            <p:custDataLst>
              <p:tags r:id="rId9"/>
            </p:custDataLst>
          </p:nvPr>
        </p:nvSpPr>
        <p:spPr>
          <a:xfrm>
            <a:off x="1831340" y="5066665"/>
            <a:ext cx="12617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acousticClassification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Box 14"/>
          <p:cNvSpPr txBox="1"/>
          <p:nvPr>
            <p:custDataLst>
              <p:tags r:id="rId10"/>
            </p:custDataLst>
          </p:nvPr>
        </p:nvSpPr>
        <p:spPr>
          <a:xfrm>
            <a:off x="1086485" y="6024245"/>
            <a:ext cx="940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OrientalMusicalInstrument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Box 15"/>
          <p:cNvSpPr txBox="1"/>
          <p:nvPr>
            <p:custDataLst>
              <p:tags r:id="rId11"/>
            </p:custDataLst>
          </p:nvPr>
        </p:nvSpPr>
        <p:spPr>
          <a:xfrm>
            <a:off x="1086485" y="6737985"/>
            <a:ext cx="1196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wdt:P1762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(Hornbostel-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SachsClassification)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 Box 16"/>
          <p:cNvSpPr txBox="1"/>
          <p:nvPr>
            <p:custDataLst>
              <p:tags r:id="rId12"/>
            </p:custDataLst>
          </p:nvPr>
        </p:nvSpPr>
        <p:spPr>
          <a:xfrm>
            <a:off x="2547620" y="7214870"/>
            <a:ext cx="1758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wd:Q7403902 (Category:Hornbostel–Sachs)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 Box 17"/>
          <p:cNvSpPr txBox="1"/>
          <p:nvPr>
            <p:custDataLst>
              <p:tags r:id="rId13"/>
            </p:custDataLst>
          </p:nvPr>
        </p:nvSpPr>
        <p:spPr>
          <a:xfrm>
            <a:off x="3234690" y="6635115"/>
            <a:ext cx="11969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cidoc-crm:E55_Type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 Box 18"/>
          <p:cNvSpPr txBox="1"/>
          <p:nvPr>
            <p:custDataLst>
              <p:tags r:id="rId14"/>
            </p:custDataLst>
          </p:nvPr>
        </p:nvSpPr>
        <p:spPr>
          <a:xfrm>
            <a:off x="4302125" y="5411470"/>
            <a:ext cx="11976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accent2">
                    <a:lumMod val="75000"/>
                  </a:schemeClr>
                </a:solidFill>
              </a:rPr>
              <a:t>:WindAndDrumMusic</a:t>
            </a:r>
            <a:endParaRPr lang="en-US" altLang="zh-CN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 Box 19"/>
          <p:cNvSpPr txBox="1"/>
          <p:nvPr>
            <p:custDataLst>
              <p:tags r:id="rId15"/>
            </p:custDataLst>
          </p:nvPr>
        </p:nvSpPr>
        <p:spPr>
          <a:xfrm>
            <a:off x="4392295" y="3082290"/>
            <a:ext cx="11976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accent2">
                    <a:lumMod val="75000"/>
                  </a:schemeClr>
                </a:solidFill>
              </a:rPr>
              <a:t>:ChineseInstrument</a:t>
            </a:r>
            <a:endParaRPr lang="en-US" altLang="zh-CN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 Box 20"/>
          <p:cNvSpPr txBox="1"/>
          <p:nvPr>
            <p:custDataLst>
              <p:tags r:id="rId16"/>
            </p:custDataLst>
          </p:nvPr>
        </p:nvSpPr>
        <p:spPr>
          <a:xfrm>
            <a:off x="2511425" y="4169410"/>
            <a:ext cx="5937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bf:</a:t>
            </a:r>
            <a:r>
              <a:rPr lang="en-US" sz="800">
                <a:solidFill>
                  <a:schemeClr val="accent2">
                    <a:lumMod val="75000"/>
                  </a:schemeClr>
                </a:solidFill>
              </a:rPr>
              <a:t>place</a:t>
            </a:r>
            <a:endParaRPr 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720000">
            <a:off x="2222500" y="3234055"/>
            <a:ext cx="2535555" cy="1492885"/>
          </a:xfrm>
          <a:prstGeom prst="ellipse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Spreadsheets</Application>
  <PresentationFormat>宽屏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Helvetica Neue</vt:lpstr>
      <vt:lpstr>SimSun</vt:lpstr>
      <vt:lpstr>汉仪书宋二KW</vt:lpstr>
      <vt:lpstr>Microsoft YaHei</vt:lpstr>
      <vt:lpstr>汉仪旗黑</vt:lpstr>
      <vt:lpstr>SimSun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Alien</cp:lastModifiedBy>
  <cp:revision>15</cp:revision>
  <dcterms:created xsi:type="dcterms:W3CDTF">2025-05-27T08:27:06Z</dcterms:created>
  <dcterms:modified xsi:type="dcterms:W3CDTF">2025-05-27T08:27:06Z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06FCF98469F4CC9FD7263468806DC432_42</vt:lpwstr>
  </property>
</Properties>
</file>