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271" r:id="rId7"/>
    <p:sldId id="259" r:id="rId8"/>
    <p:sldId id="260" r:id="rId9"/>
    <p:sldId id="261" r:id="rId10"/>
    <p:sldId id="262" r:id="rId11"/>
    <p:sldId id="265" r:id="rId12"/>
    <p:sldId id="266" r:id="rId13"/>
    <p:sldId id="263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junjun" initials="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59:26.200" idx="2">
    <p:pos x="3188" y="1026"/>
    <p:text>see DDMAL Wiki:
https://github.com/DDMAL/linkedmusic-datalake/wiki/How-to-Query-across-different-Databases(Different-RDF-Data-Source)</p:text>
  </p:cm>
  <p:cm authorId="1" dt="2025-05-21T17:04:15.691" idx="4">
    <p:pos x="6139" y="2101"/>
    <p:text>Use OWL &amp; shapes to realize Federal Queries</p:text>
  </p:cm>
  <p:cm authorId="1" dt="2025-05-21T17:11:09.520" idx="5">
    <p:pos x="4380" y="3291"/>
    <p:text>new challenge:
(1) difficult for data reconciliation
(2) difficult for schema-based NLQ2SPARQL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20:27:59.852" idx="1">
    <p:pos x="10" y="10"/>
    <p:text>What if we can obtain a ready-made“nominal” schema?
--This is particularly suitable for LinkedMusic Project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20:44:06.855" idx="6">
    <p:pos x="2173" y="3497"/>
    <p:text>OP: When the property value is another node
DP: When the property value is
purely data such as literals, strings, integer,  dates...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DDMAL/linkedmusic-datalake/discussions/120" TargetMode="External"/><Relationship Id="rId4" Type="http://schemas.openxmlformats.org/officeDocument/2006/relationships/hyperlink" Target="https://github.com/DDMAL/linkedmusic-datalake/discussions/205" TargetMode="External"/><Relationship Id="rId3" Type="http://schemas.openxmlformats.org/officeDocument/2006/relationships/hyperlink" Target="https://github.com/DDMAL/linkedmusic-datalake/tree/main/ArchiveForReconciledEntries" TargetMode="External"/><Relationship Id="rId2" Type="http://schemas.openxmlformats.org/officeDocument/2006/relationships/hyperlink" Target="https://github.com/DDMAL/linkedmusic-datalake/blob/main/doc/musicbrainz/AccountForReconciliation_MusicBrainz.txt" TargetMode="External"/><Relationship Id="rId1" Type="http://schemas.openxmlformats.org/officeDocument/2006/relationships/hyperlink" Target="https://github.com/DDMAL/linkedmusic-datalake/wiki/Guidelines-or-suggestions-for-data-reconciliation-(updated-from-time-to-time;-collecting-advice-from-everyone)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datalake/wiki/How-to-Query-across-different-Databases(Different-RDF-Data-Source)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hyperlink" Target="https://github.com/DDMAL/linkedmusic-queries/discussions/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queries/issues/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LinkedMusic Queries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sz="4000" dirty="0">
                <a:latin typeface="+mn-lt"/>
              </a:rPr>
              <a:t>Review and Handover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Junjun Cao</a:t>
            </a:r>
            <a:endParaRPr lang="en-US" altLang="zh-CN" sz="40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7* examples (storage)/ vector databases</a:t>
            </a:r>
            <a:endParaRPr lang="en-US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400">
                <a:sym typeface="+mn-ea"/>
              </a:rPr>
              <a:t>e.g.: (1) embedded structure such as that 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in RISM (2) special functions queries 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(3) granularized </a:t>
            </a:r>
            <a:r>
              <a:rPr lang="en-US" sz="2400">
                <a:sym typeface="+mn-ea"/>
              </a:rPr>
              <a:t>questions</a:t>
            </a:r>
            <a:endParaRPr 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8* SPARQL2NetworkAnalysis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(1) Obtain data for </a:t>
            </a:r>
            <a:r>
              <a:rPr lang="en-US" u="sng">
                <a:sym typeface="+mn-ea"/>
              </a:rPr>
              <a:t>heterogeneous network</a:t>
            </a:r>
            <a:endParaRPr lang="en-US" u="sng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 analysis: generating</a:t>
            </a:r>
            <a:r>
              <a:rPr lang="zh-CN" altLang="en-US">
                <a:sym typeface="+mn-ea"/>
              </a:rPr>
              <a:t>“</a:t>
            </a:r>
            <a:r>
              <a:rPr lang="en-US">
                <a:sym typeface="+mn-ea"/>
              </a:rPr>
              <a:t>typed edge list</a:t>
            </a:r>
            <a:r>
              <a:rPr lang="zh-CN" altLang="en-US">
                <a:sym typeface="+mn-ea"/>
              </a:rPr>
              <a:t>”</a:t>
            </a:r>
            <a:r>
              <a:rPr lang="en-US">
                <a:sym typeface="+mn-ea"/>
              </a:rPr>
              <a:t> 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(2) Visualization</a:t>
            </a:r>
            <a:endParaRPr lang="en-US"/>
          </a:p>
          <a:p>
            <a:endParaRPr lang="en-US"/>
          </a:p>
        </p:txBody>
      </p:sp>
      <p:pic>
        <p:nvPicPr>
          <p:cNvPr id="11" name="Picture 11" descr="/Users/caojunjun/Library/Containers/com.kingsoft.wpsoffice.mac/Data/tmp/picturecompress_20250419223142/output_1.pngoutput_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082" t="3217" r="29449" b="3990"/>
          <a:stretch>
            <a:fillRect/>
          </a:stretch>
        </p:blipFill>
        <p:spPr>
          <a:xfrm>
            <a:off x="7708900" y="1584325"/>
            <a:ext cx="3736975" cy="4671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Other NLQ examples beyond the scope of previous ... </a:t>
            </a:r>
            <a:r>
              <a:rPr lang="en-US" b="1"/>
              <a:t>Agent Development, </a:t>
            </a:r>
            <a:r>
              <a:rPr lang="zh-CN" altLang="en-US" b="1"/>
              <a:t>扣子</a:t>
            </a:r>
            <a:r>
              <a:rPr lang="en-US" altLang="zh-CN" b="1"/>
              <a:t> </a:t>
            </a:r>
            <a:r>
              <a:rPr lang="en-US" altLang="zh-CN" sz="2000"/>
              <a:t>(developed by ByteDance)</a:t>
            </a:r>
            <a:endParaRPr lang="en-US" sz="2000"/>
          </a:p>
          <a:p>
            <a:pPr marL="0" indent="0">
              <a:buNone/>
            </a:pPr>
            <a:r>
              <a:rPr lang="en-US" altLang="zh-CN"/>
              <a:t>--</a:t>
            </a:r>
            <a:r>
              <a:rPr lang="en-US" altLang="zh-CN" sz="2400"/>
              <a:t>to faciliate </a:t>
            </a:r>
            <a:r>
              <a:rPr lang="en-US" altLang="zh-CN" sz="2400"/>
              <a:t>live interaction between users and LLMs</a:t>
            </a:r>
            <a:endParaRPr lang="en-US"/>
          </a:p>
          <a:p>
            <a:r>
              <a:rPr lang="en-US"/>
              <a:t>How to generate ontology from existing RDF data graph?</a:t>
            </a:r>
            <a:endParaRPr lang="en-US"/>
          </a:p>
          <a:p>
            <a:r>
              <a:rPr lang="en-US" b="1"/>
              <a:t>VOID </a:t>
            </a:r>
            <a:r>
              <a:rPr lang="en-US"/>
              <a:t>(Vocabulary of Interlinked Datasets)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/>
              <a:t>https://github.com/DDMAL/void-generator</a:t>
            </a:r>
            <a:endParaRPr lang="en-US"/>
          </a:p>
          <a:p>
            <a:r>
              <a:rPr lang="en-US"/>
              <a:t>Retrospection on</a:t>
            </a:r>
            <a:r>
              <a:rPr lang="en-US" altLang="zh-CN"/>
              <a:t>:</a:t>
            </a:r>
            <a:endParaRPr lang="en-US" altLang="zh-CN"/>
          </a:p>
          <a:p>
            <a:pPr lvl="1"/>
            <a:r>
              <a:rPr lang="en-US"/>
              <a:t>2 orientations for NLQ2SPARQL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67115" y="2312670"/>
            <a:ext cx="35572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It's almost impossible to always generate the corect or expected SPARQL &lt;-          </a:t>
            </a:r>
            <a:r>
              <a:rPr lang="en-US">
                <a:solidFill>
                  <a:schemeClr val="bg1"/>
                </a:solidFill>
              </a:rPr>
              <a:t>*****************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ambiguity of NLQ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itself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Future Work:</a:t>
            </a:r>
            <a:endParaRPr lang="en-US"/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Issue-B</a:t>
            </a:r>
            <a:r>
              <a:rPr lang="en-US">
                <a:sym typeface="+mn-ea"/>
              </a:rPr>
              <a:t>: How to extract ontologie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from... graph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in data lake?</a:t>
            </a:r>
            <a:endParaRPr lang="en-US"/>
          </a:p>
          <a:p>
            <a:r>
              <a:rPr lang="en-US"/>
              <a:t>(1) For CSV2RDF, e.g. TheSession, MusicBrainz...</a:t>
            </a:r>
            <a:endParaRPr lang="en-US"/>
          </a:p>
          <a:p>
            <a:pPr lvl="1"/>
            <a:r>
              <a:rPr lang="en-US"/>
              <a:t>VOID </a:t>
            </a:r>
            <a:r>
              <a:rPr lang="en-US"/>
              <a:t>generator</a:t>
            </a:r>
            <a:endParaRPr lang="en-US"/>
          </a:p>
          <a:p>
            <a:pPr lvl="1"/>
            <a:r>
              <a:rPr lang="en-US"/>
              <a:t>e.g.: Generate the ontology for TheSession</a:t>
            </a:r>
            <a:endParaRPr lang="en-US"/>
          </a:p>
          <a:p>
            <a:r>
              <a:rPr lang="en-US"/>
              <a:t>(2)</a:t>
            </a:r>
            <a:r>
              <a:rPr lang="en-US">
                <a:sym typeface="+mn-ea"/>
              </a:rPr>
              <a:t> For RDB2RDF, e.g. CantusDB, SimmsaDB...</a:t>
            </a:r>
            <a:endParaRPr lang="en-US">
              <a:sym typeface="+mn-ea"/>
            </a:endParaRPr>
          </a:p>
          <a:p>
            <a:pPr lvl="1"/>
            <a:r>
              <a:rPr lang="en-US"/>
              <a:t>The internal process of RDB2R</a:t>
            </a:r>
            <a:r>
              <a:rPr lang="en-US">
                <a:sym typeface="+mn-ea"/>
              </a:rPr>
              <a:t>D</a:t>
            </a:r>
            <a:r>
              <a:rPr lang="en-US"/>
              <a:t>F in Open Link </a:t>
            </a:r>
            <a:r>
              <a:rPr lang="en-US"/>
              <a:t>Virtuoso</a:t>
            </a:r>
            <a:endParaRPr lang="en-US"/>
          </a:p>
          <a:p>
            <a:pPr lvl="1"/>
            <a:r>
              <a:rPr lang="en-US"/>
              <a:t>e.g.: </a:t>
            </a:r>
            <a:r>
              <a:rPr lang="en-US" sz="1800"/>
              <a:t>https://github.com/DDMAL/linkedmusic-datalake/tree/main/doc/rdb2rdf</a:t>
            </a:r>
            <a:endParaRPr 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660" y="258445"/>
            <a:ext cx="3469640" cy="1325880"/>
          </a:xfrm>
        </p:spPr>
        <p:txBody>
          <a:bodyPr/>
          <a:p>
            <a:r>
              <a:rPr lang="en-US"/>
              <a:t>Advance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0"/>
            <a:ext cx="6858000" cy="68580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7694295" y="1825625"/>
            <a:ext cx="3469005" cy="435165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-&gt; TheOntologyFor TheSession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unionOf</a:t>
            </a:r>
            <a:r>
              <a:rPr lang="en-US" sz="2400"/>
              <a:t> classes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 circles with 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objectProperty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between 2 nodes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dataProperty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yellow squares</a:t>
            </a:r>
            <a:endParaRPr lang="en-US" sz="2400"/>
          </a:p>
          <a:p>
            <a:pPr lvl="0"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rgbClr val="C00000"/>
                </a:solidFill>
              </a:rPr>
              <a:t>Thing</a:t>
            </a:r>
            <a:endParaRPr 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Addition/Reflection on Data Reconciliation and RDF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00000"/>
              </a:lnSpc>
            </a:pPr>
            <a:r>
              <a:rPr lang="en-US"/>
              <a:t>Different scenarios and ways of None-graph-DBs to RDF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220"/>
              <a:t>https://github.com/DDMAL/linkedmusic-datalake/tree/main/doc/</a:t>
            </a:r>
            <a:r>
              <a:rPr lang="en-US" sz="2220">
                <a:solidFill>
                  <a:schemeClr val="accent4"/>
                </a:solidFill>
              </a:rPr>
              <a:t>CSV2RDFInVirtuoso</a:t>
            </a:r>
            <a:endParaRPr lang="en-US" sz="2220"/>
          </a:p>
          <a:p>
            <a:pPr>
              <a:lnSpc>
                <a:spcPct val="100000"/>
              </a:lnSpc>
            </a:pPr>
            <a:r>
              <a:rPr lang="en-US"/>
              <a:t>A summary of </a:t>
            </a:r>
            <a:r>
              <a:rPr lang="en-US"/>
              <a:t>data reconciliations: 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hlinkClick r:id="rId1" tooltip="" action="ppaction://hlinkfile"/>
              </a:rPr>
              <a:t>Guidelines or suggestions for data reconciliation (updated from time to time; collecting advice from everyone)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Logs &amp; Archives for reconciliations: (1)Properties in ...</a:t>
            </a:r>
            <a:r>
              <a:rPr lang="en-US">
                <a:solidFill>
                  <a:schemeClr val="accent4"/>
                </a:solidFill>
                <a:hlinkClick r:id="rId2" tooltip="" action="ppaction://hlinkfile"/>
              </a:rPr>
              <a:t>mapping.json file</a:t>
            </a:r>
            <a:r>
              <a:rPr lang="en-US"/>
              <a:t> (2) </a:t>
            </a:r>
            <a:r>
              <a:rPr lang="en-US">
                <a:hlinkClick r:id="rId3" tooltip="" action="ppaction://hlinkfile"/>
              </a:rPr>
              <a:t>Archived Excels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The co-existence of unreconciled data and reconciled data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4" tooltip="" action="ppaction://hlinkfile"/>
              </a:rPr>
              <a:t>To what extent will the reconciliation be conducted?</a:t>
            </a:r>
            <a:r>
              <a:rPr lang="en-US"/>
              <a:t> -&gt; for queries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preparation for ontology; balance between OP and DP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5" tooltip="" action="ppaction://hlinkfile"/>
              </a:rPr>
              <a:t>Blank nodes and Named Graph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19870" y="184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Bulk Loader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across Different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SPARQL-linked data query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&lt;- Subject+Predicate+Object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s triples</a:t>
            </a:r>
            <a:endParaRPr lang="en-US" sz="2000"/>
          </a:p>
          <a:p>
            <a:r>
              <a:rPr lang="en-US"/>
              <a:t>Wikidata SPARQL endpoint: https://query.wikidata.org/</a:t>
            </a:r>
            <a:endParaRPr lang="en-US"/>
          </a:p>
          <a:p>
            <a:r>
              <a:rPr lang="en-US">
                <a:hlinkClick r:id="rId1" action="ppaction://hlinkfile"/>
              </a:rPr>
              <a:t>Query across different </a:t>
            </a:r>
            <a:r>
              <a:rPr lang="zh-CN" altLang="en-US">
                <a:hlinkClick r:id="rId1" action="ppaction://hlinkfile"/>
              </a:rPr>
              <a:t>“</a:t>
            </a:r>
            <a:r>
              <a:rPr lang="en-US">
                <a:hlinkClick r:id="rId1" action="ppaction://hlinkfile"/>
              </a:rPr>
              <a:t>graphs</a:t>
            </a:r>
            <a:r>
              <a:rPr lang="zh-CN" altLang="en-US" u="sng">
                <a:sym typeface="+mn-ea"/>
                <a:hlinkClick r:id="rId1" action="ppaction://hlinkfile"/>
              </a:rPr>
              <a:t>”</a:t>
            </a:r>
            <a:r>
              <a:rPr lang="en-US" altLang="zh-CN">
                <a:solidFill>
                  <a:schemeClr val="tx1"/>
                </a:solidFill>
                <a:sym typeface="+mn-ea"/>
                <a:hlinkClick r:id="rId1" action="ppaction://hlinkfile"/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>
                <a:sym typeface="+mn-ea"/>
              </a:rPr>
              <a:t>ederal Query</a:t>
            </a:r>
            <a:r>
              <a:rPr lang="en-US" altLang="zh-CN">
                <a:sym typeface="+mn-ea"/>
              </a:rPr>
              <a:t>):</a:t>
            </a:r>
            <a:endParaRPr lang="zh-CN" altLang="en-US">
              <a:sym typeface="+mn-ea"/>
            </a:endParaRPr>
          </a:p>
          <a:p>
            <a:r>
              <a:rPr lang="en-US"/>
              <a:t>LinkedMusic 2024 Oct. yearly </a:t>
            </a:r>
            <a:r>
              <a:rPr lang="en-US"/>
              <a:t>meeting: NLQ2SPARQL</a:t>
            </a:r>
            <a:endParaRPr lang="en-US"/>
          </a:p>
          <a:p>
            <a:pPr lvl="1"/>
            <a:r>
              <a:rPr lang="en-US"/>
              <a:t>The Session: (1) contrast with webpage (2) function beyond webpage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/>
              <a:t>+ Wikidata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>
                <a:sym typeface="+mn-ea"/>
              </a:rPr>
              <a:t>+ Wikidata </a:t>
            </a:r>
            <a:r>
              <a:rPr lang="en-US"/>
              <a:t>+MusicBrainz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RISM: &lt;-XML for elaborate metadata</a:t>
            </a:r>
            <a:endParaRPr lang="en-US" sz="2800"/>
          </a:p>
          <a:p>
            <a:pPr lvl="1"/>
            <a:r>
              <a:rPr lang="en-US" sz="1800"/>
              <a:t>see https://github.com/DDMAL/linkedmusic-queries/issues/61</a:t>
            </a:r>
            <a:endParaRPr lang="en-US" sz="2400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What is the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best context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?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accent4"/>
                </a:solidFill>
                <a:sym typeface="+mn-ea"/>
                <a:hlinkClick r:id="rId1" tooltip="" action="ppaction://hlinkfile"/>
              </a:rPr>
              <a:t>(refer to discussion 27)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The more concise, the better: try to leverage the pretrained knowledge of LLMs&lt;-reconciliation with Wikidata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Query based on different context/prompt: </a:t>
            </a:r>
            <a:r>
              <a:rPr lang="en-US">
                <a:solidFill>
                  <a:schemeClr val="accent1"/>
                </a:solidFill>
              </a:rPr>
              <a:t>(1) RDF snippets (2) Example pairs of NLQ &amp; SPARQL (3)</a:t>
            </a:r>
            <a:r>
              <a:rPr lang="zh-CN" altLang="en-US">
                <a:solidFill>
                  <a:schemeClr val="accent1"/>
                </a:solidFill>
              </a:rPr>
              <a:t>“</a:t>
            </a:r>
            <a:r>
              <a:rPr lang="en-US" altLang="zh-CN">
                <a:solidFill>
                  <a:schemeClr val="accent1"/>
                </a:solidFill>
              </a:rPr>
              <a:t>schema</a:t>
            </a:r>
            <a:r>
              <a:rPr lang="zh-CN" altLang="en-US">
                <a:solidFill>
                  <a:schemeClr val="accent1"/>
                </a:solidFill>
              </a:rPr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——</a:t>
            </a:r>
            <a:r>
              <a:rPr lang="en-US" altLang="zh-CN"/>
              <a:t>Literature Review: </a:t>
            </a:r>
            <a:r>
              <a:rPr lang="zh-CN" altLang="en-US"/>
              <a:t>“</a:t>
            </a:r>
            <a:r>
              <a:rPr lang="en-US" altLang="zh-CN"/>
              <a:t>for those database without schema</a:t>
            </a:r>
            <a:r>
              <a:rPr lang="zh-CN" altLang="en-US"/>
              <a:t>”…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193800" y="4264660"/>
          <a:ext cx="98621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5"/>
                <a:gridCol w="2418715"/>
                <a:gridCol w="2212340"/>
                <a:gridCol w="3396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prompt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database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of 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technology feature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RDF snippets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oversized, unknown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algorithm &amp; computing-strength-oriented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NLQ&amp;SPARQL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e.g. XML-featured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similarity between...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“</a:t>
                      </a:r>
                      <a:r>
                        <a:rPr lang="en-US"/>
                        <a:t>Schema</a:t>
                      </a:r>
                      <a:r>
                        <a:rPr lang="zh-CN" altLang="en-US"/>
                        <a:t>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with schema or latent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knowledge-representation-oriented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Graph Database: schema-free &amp; flexibile &amp; extensible</a:t>
            </a:r>
            <a:endParaRPr lang="en-US" altLang="zh-CN" sz="2800"/>
          </a:p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What if we can obtain a ready-made</a:t>
            </a:r>
            <a:r>
              <a:rPr lang="zh-CN" altLang="en-US" sz="2800">
                <a:sym typeface="+mn-ea"/>
              </a:rPr>
              <a:t>“</a:t>
            </a:r>
            <a:r>
              <a:rPr lang="en-US" altLang="zh-CN" sz="2800">
                <a:solidFill>
                  <a:schemeClr val="accent4"/>
                </a:solidFill>
                <a:sym typeface="+mn-ea"/>
              </a:rPr>
              <a:t>nominal</a:t>
            </a:r>
            <a:r>
              <a:rPr lang="zh-CN" altLang="en-US" sz="2800">
                <a:sym typeface="+mn-ea"/>
              </a:rPr>
              <a:t>”</a:t>
            </a:r>
            <a:r>
              <a:rPr lang="en-US" altLang="zh-CN" sz="2800">
                <a:sym typeface="+mn-ea"/>
              </a:rPr>
              <a:t> schema?</a:t>
            </a:r>
            <a:endParaRPr lang="en-US" altLang="zh-CN" sz="2800"/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All the 14 databases must have schemas;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after the converson, will the schema disappear?</a:t>
            </a:r>
            <a:endParaRPr lang="en-US" altLang="zh-CN" sz="233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CSV2RDF/RDB2RDF within Virtuoso: ontology can be automatically generated via mapping with schema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e.g., Taking CantusDB as an example for RDB2RDF into Virtuoso)</a:t>
            </a:r>
            <a:endParaRPr lang="en-US" altLang="zh-CN" sz="233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/>
              <a:t>Tutorial: https://github.com/DDMAL/linkedmusic-datalake/tree/main/doc/rdb2rdf</a:t>
            </a:r>
            <a:endParaRPr lang="en-US" altLang="zh-CN" sz="233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Schema: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(1) ontology (open world hypothesis)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(2) shapes (close world hypothesis)</a:t>
            </a:r>
            <a:endParaRPr lang="en-US"/>
          </a:p>
          <a:p>
            <a:r>
              <a:rPr lang="en-US"/>
              <a:t>Ontology: RDFs -&gt; OWL</a:t>
            </a:r>
            <a:endParaRPr lang="en-US"/>
          </a:p>
          <a:p>
            <a:r>
              <a:rPr lang="en-US"/>
              <a:t>(1) RDFs: </a:t>
            </a:r>
            <a:endParaRPr lang="en-US"/>
          </a:p>
          <a:p>
            <a:pPr lvl="1"/>
            <a:r>
              <a:rPr lang="en-US"/>
              <a:t>rdfs:domain - what is the class for the subject of </a:t>
            </a:r>
            <a:r>
              <a:rPr lang="en-US">
                <a:sym typeface="+mn-ea"/>
              </a:rPr>
              <a:t>the</a:t>
            </a:r>
            <a:r>
              <a:rPr lang="en-US"/>
              <a:t> predicate</a:t>
            </a:r>
            <a:endParaRPr lang="en-US"/>
          </a:p>
          <a:p>
            <a:pPr lvl="1"/>
            <a:r>
              <a:rPr lang="en-US"/>
              <a:t>rdfs:range - what is the class for the object of the predicate</a:t>
            </a:r>
            <a:endParaRPr lang="en-US"/>
          </a:p>
          <a:p>
            <a:pPr lvl="0"/>
            <a:r>
              <a:rPr lang="en-US"/>
              <a:t>(2) OWL: </a:t>
            </a:r>
            <a:r>
              <a:rPr lang="en-US" u="sng"/>
              <a:t>Object</a:t>
            </a:r>
            <a:r>
              <a:rPr lang="en-US"/>
              <a:t>Property; </a:t>
            </a:r>
            <a:r>
              <a:rPr lang="en-US" u="sng"/>
              <a:t>Data</a:t>
            </a:r>
            <a:r>
              <a:rPr lang="en-US"/>
              <a:t>Property; owl:inverseOf...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6501130" y="2387600"/>
            <a:ext cx="399415" cy="764540"/>
          </a:xfrm>
          <a:prstGeom prst="rightBrace">
            <a:avLst/>
          </a:prstGeom>
          <a:ln w="28575" cap="flat" cmpd="sng">
            <a:solidFill>
              <a:schemeClr val="accent1"/>
            </a:solidFill>
            <a:prstDash val="solid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94220" y="2456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Which is better, can we rely on only one?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2290" y="5833110"/>
            <a:ext cx="673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OP: When the property value is another node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DP: When the property value is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purely data such as literals, strings, integer,  dates...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accent2"/>
                </a:solidFill>
              </a:rPr>
              <a:t>Issue-A</a:t>
            </a:r>
            <a:r>
              <a:rPr lang="en-US"/>
              <a:t>: LLMs can not concertrate when the ontology is too large</a:t>
            </a:r>
            <a:endParaRPr lang="en-US"/>
          </a:p>
          <a:p>
            <a:pPr lvl="1"/>
            <a:r>
              <a:rPr lang="en-US" sz="1800"/>
              <a:t>(why)</a:t>
            </a:r>
            <a:endParaRPr lang="en-US" sz="1800"/>
          </a:p>
          <a:p>
            <a:pPr lvl="0"/>
            <a:r>
              <a:rPr lang="en-US" sz="2800"/>
              <a:t>Experiment and solution:</a:t>
            </a:r>
            <a:endParaRPr lang="en-US" sz="2800"/>
          </a:p>
          <a:p>
            <a:pPr lvl="0">
              <a:lnSpc>
                <a:spcPct val="100000"/>
              </a:lnSpc>
            </a:pPr>
            <a:r>
              <a:rPr lang="en-US" sz="2800"/>
              <a:t>E.g., Chinese Traditional Music Culture Knowledge Base (CTM or ESEA)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which has a complicated existing ontology</a:t>
            </a:r>
            <a:endParaRPr lang="en-US" sz="2400"/>
          </a:p>
          <a:p>
            <a:pPr lvl="2">
              <a:lnSpc>
                <a:spcPct val="100000"/>
              </a:lnSpc>
            </a:pPr>
            <a:r>
              <a:rPr lang="en-US" sz="2000"/>
              <a:t>which can also support </a:t>
            </a:r>
            <a:r>
              <a:rPr lang="zh-CN" altLang="en-US" sz="2000"/>
              <a:t>“</a:t>
            </a:r>
            <a:r>
              <a:rPr lang="en-US" sz="2000"/>
              <a:t>knowledge reasoning</a:t>
            </a:r>
            <a:r>
              <a:rPr lang="zh-CN" altLang="en-US" sz="2000"/>
              <a:t>”</a:t>
            </a:r>
            <a:r>
              <a:rPr lang="en-US" altLang="zh-CN" sz="2000"/>
              <a:t>which may relieve LLMs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r>
              <a:rPr lang="en-US" sz="2400"/>
              <a:t>which has visualization facilities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which would like to be shared with LinkedMusic</a:t>
            </a:r>
            <a:endParaRPr lang="en-US" sz="2000"/>
          </a:p>
          <a:p>
            <a:pPr lvl="0"/>
            <a:endParaRPr lang="en-US" sz="2800"/>
          </a:p>
          <a:p>
            <a:pPr lvl="0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Python Script Workflow</a:t>
            </a:r>
            <a:endParaRPr lang="en-US" sz="3200"/>
          </a:p>
        </p:txBody>
      </p:sp>
      <p:pic>
        <p:nvPicPr>
          <p:cNvPr id="4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66205" y="682625"/>
            <a:ext cx="5299710" cy="575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47700" y="1825625"/>
            <a:ext cx="5817870" cy="4351655"/>
          </a:xfrm>
        </p:spPr>
        <p:txBody>
          <a:bodyPr>
            <a:normAutofit fontScale="80000"/>
          </a:bodyPr>
          <a:p>
            <a:r>
              <a:rPr lang="en-US" sz="2400" b="1"/>
              <a:t>Script</a:t>
            </a:r>
            <a:r>
              <a:rPr lang="en-US" sz="2400"/>
              <a:t>:</a:t>
            </a:r>
            <a:endParaRPr lang="en-US" sz="2400"/>
          </a:p>
          <a:p>
            <a:r>
              <a:rPr lang="en-US" sz="2250"/>
              <a:t>1_entitiesExtractionFromNLQ_basedOnOntology.py</a:t>
            </a:r>
            <a:endParaRPr lang="en-US" sz="2250"/>
          </a:p>
          <a:p>
            <a:r>
              <a:rPr lang="en-US" sz="2250"/>
              <a:t>2_subGraphAssemblyFromOntology_3_SPARQLgeneration.py</a:t>
            </a:r>
            <a:endParaRPr lang="en-US" sz="2250"/>
          </a:p>
          <a:p>
            <a:r>
              <a:rPr lang="en-US" sz="2500" b="1"/>
              <a:t>Workflow:</a:t>
            </a:r>
            <a:endParaRPr lang="en-US" sz="2500"/>
          </a:p>
          <a:p>
            <a:r>
              <a:rPr lang="en-US" sz="2500" u="sng"/>
              <a:t>1. Specific Ontology Editing</a:t>
            </a:r>
            <a:endParaRPr lang="en-US" sz="2500"/>
          </a:p>
          <a:p>
            <a:r>
              <a:rPr lang="en-US" sz="2500"/>
              <a:t>--Protege</a:t>
            </a:r>
            <a:endParaRPr lang="en-US" sz="2500"/>
          </a:p>
          <a:p>
            <a:r>
              <a:rPr lang="en-US" sz="2500"/>
              <a:t>(1) Clarification and Enrichment of ...</a:t>
            </a:r>
            <a:endParaRPr lang="en-US" sz="2500"/>
          </a:p>
          <a:p>
            <a:r>
              <a:rPr lang="en-US" sz="2500"/>
              <a:t>(2) Semantic reinforcement. Eg:inverse</a:t>
            </a:r>
            <a:endParaRPr lang="en-US" sz="2500"/>
          </a:p>
          <a:p>
            <a:pPr lvl="1"/>
            <a:r>
              <a:rPr lang="en-US" sz="2300"/>
              <a:t>use ontology to replace shapes</a:t>
            </a:r>
            <a:endParaRPr lang="en-US" sz="2300"/>
          </a:p>
          <a:p>
            <a:r>
              <a:rPr lang="en-US" sz="2500"/>
              <a:t>(3) Simplification</a:t>
            </a:r>
            <a:endParaRPr lang="en-US" sz="25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316095" y="3492500"/>
            <a:ext cx="880110" cy="8705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2. Ontology Segmentation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into 3 parts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3. Entity Extraction from the Ontology Segments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LLMs are prompted to extract (isolated) entities from an NLQ by mapping them with all segments of the ontology. Hereby, the “entities” also include </a:t>
            </a:r>
            <a:r>
              <a:rPr lang="en-US" u="sng">
                <a:sym typeface="+mn-ea"/>
              </a:rPr>
              <a:t>class, property, or instance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key point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It decides whether this approach is robust enough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4. (</a:t>
            </a:r>
            <a:r>
              <a:rPr lang="en-US">
                <a:sym typeface="+mn-ea"/>
              </a:rPr>
              <a:t>Ontology) Subgraph Re-Assembly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altLang="zh-CN"/>
              <a:t>Ontology is also a special graph!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The nodes represent classes,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/>
              <a:t>Over-generalization-&gt;base for recommendation</a:t>
            </a:r>
            <a:endParaRPr lang="en-US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9462770" y="5076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and edges properties</a:t>
            </a:r>
            <a:endParaRPr lang="en-US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5. SPARQL Generation and Verification Based on Subgraph</a:t>
            </a:r>
            <a:endParaRPr 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(1)</a:t>
            </a:r>
            <a:r>
              <a:rPr lang="en-US" sz="2400">
                <a:sym typeface="+mn-ea"/>
              </a:rPr>
              <a:t>claude 3.7 (2) reflection: using ontology for validation</a:t>
            </a:r>
            <a:endParaRPr lang="en-US"/>
          </a:p>
          <a:p>
            <a:r>
              <a:rPr lang="en-US">
                <a:sym typeface="+mn-ea"/>
              </a:rPr>
              <a:t>6. Retrieval Augmented Generation(RAG) and Recommendation</a:t>
            </a:r>
            <a:endParaRPr lang="en-US">
              <a:sym typeface="+mn-ea"/>
            </a:endParaRPr>
          </a:p>
          <a:p>
            <a:pPr lvl="1"/>
            <a:r>
              <a:rPr lang="en-US"/>
              <a:t>Illustration on the retrieval result in respect to 3 contexts...</a:t>
            </a:r>
            <a:endParaRPr lang="en-US"/>
          </a:p>
          <a:p>
            <a:pPr lvl="1"/>
            <a:r>
              <a:rPr lang="en-US"/>
              <a:t>2 scenarios of the rusults:</a:t>
            </a:r>
            <a:endParaRPr lang="en-US"/>
          </a:p>
          <a:p>
            <a:pPr lvl="1"/>
            <a:r>
              <a:rPr lang="en-US"/>
              <a:t>(1) If the result is too large or complicated, e.g.: </a:t>
            </a:r>
            <a:r>
              <a:rPr lang="en-US">
                <a:hlinkClick r:id="rId1" tooltip="" action="ppaction://hlinkfile"/>
              </a:rPr>
              <a:t>issues 60</a:t>
            </a:r>
            <a:endParaRPr lang="en-US"/>
          </a:p>
          <a:p>
            <a:pPr lvl="1"/>
            <a:r>
              <a:rPr lang="en-US"/>
              <a:t>(2) If the result is too small or even empty:</a:t>
            </a:r>
            <a:endParaRPr lang="en-US"/>
          </a:p>
          <a:p>
            <a:pPr marL="914400" lvl="2" indent="0">
              <a:buNone/>
            </a:pPr>
            <a:r>
              <a:rPr lang="en-US"/>
              <a:t>the retrieval scope is broadened by loosening query conditions/constraints in the SPARQL query, and other possible query patterns can be recommended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70*202"/>
  <p:tag name="TABLE_ENDDRAG_RECT" val="94*335*770*20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5621</Words>
  <Application>WPS Writer</Application>
  <PresentationFormat>宽屏</PresentationFormat>
  <Paragraphs>206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WPS</vt:lpstr>
      <vt:lpstr>LinkedMusic Queries</vt:lpstr>
      <vt:lpstr>Query across Different Graphs</vt:lpstr>
      <vt:lpstr>NLQ2SPARQL</vt:lpstr>
      <vt:lpstr>PowerPoint 演示文稿</vt:lpstr>
      <vt:lpstr>NLQ2SPARQL</vt:lpstr>
      <vt:lpstr>NLQ2SPARQL</vt:lpstr>
      <vt:lpstr>Python Script Workflow</vt:lpstr>
      <vt:lpstr>Python Script Workflow</vt:lpstr>
      <vt:lpstr>Python Script Workflow</vt:lpstr>
      <vt:lpstr>Advance</vt:lpstr>
      <vt:lpstr>Advance</vt:lpstr>
      <vt:lpstr>Advance</vt:lpstr>
      <vt:lpstr>PowerPoint 演示文稿</vt:lpstr>
      <vt:lpstr>Feedback to Data Reconciliation and RDF Conversion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96</cp:revision>
  <dcterms:created xsi:type="dcterms:W3CDTF">2025-05-21T14:33:59Z</dcterms:created>
  <dcterms:modified xsi:type="dcterms:W3CDTF">2025-05-21T14:33:59Z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B5EDF41A9264D5853FDD2168E32A4964_42</vt:lpwstr>
  </property>
</Properties>
</file>