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7042" y="1160"/>
    <p:text>see DDMAL Wiki:
https://github.com/DDMAL/linkedmusic-datalake/wiki/How-to-Query-across-different-Databases(Different-RDF-Data-Source)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Other NLQ examples beyond the scope of previous ... Agent Development</a:t>
            </a:r>
            <a:endParaRPr lang="en-US"/>
          </a:p>
          <a:p>
            <a:r>
              <a:rPr lang="en-US" altLang="zh-CN"/>
              <a:t>--interaction</a:t>
            </a:r>
            <a:endParaRPr lang="en-US"/>
          </a:p>
          <a:p>
            <a:r>
              <a:rPr lang="en-US"/>
              <a:t>How to generate ontology from existing RDF data graph?</a:t>
            </a:r>
            <a:endParaRPr lang="en-US"/>
          </a:p>
          <a:p>
            <a:r>
              <a:rPr lang="en-US"/>
              <a:t>VOID</a:t>
            </a:r>
            <a:endParaRPr lang="en-US"/>
          </a:p>
          <a:p>
            <a:r>
              <a:rPr lang="en-US"/>
              <a:t>Retrospection on</a:t>
            </a:r>
            <a:r>
              <a:rPr lang="zh-CN" altLang="en-US"/>
              <a:t>”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/>
              <a:t>(1) Data Reconciliation and CSV/JSON/RDB2SPARQL</a:t>
            </a:r>
            <a:endParaRPr lang="en-US"/>
          </a:p>
          <a:p>
            <a:r>
              <a:rPr lang="en-US"/>
              <a:t>(2) 2 directions for NLQ2SPARQL</a:t>
            </a:r>
            <a:endParaRPr lang="en-US"/>
          </a:p>
          <a:p>
            <a:r>
              <a:rPr lang="en-US"/>
              <a:t>Future Work:</a:t>
            </a:r>
            <a:endParaRPr lang="en-US"/>
          </a:p>
          <a:p>
            <a:r>
              <a:rPr lang="en-US"/>
              <a:t>How to generate ontologies from... graphs in data lake?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SPARQL-linked data query</a:t>
            </a:r>
            <a:endParaRPr lang="en-US"/>
          </a:p>
          <a:p>
            <a:r>
              <a:rPr lang="en-US"/>
              <a:t>Wikidata SPARQL endpoint: https://query.wikidata.org/</a:t>
            </a:r>
            <a:endParaRPr lang="en-US"/>
          </a:p>
          <a:p>
            <a:r>
              <a:rPr lang="en-US">
                <a:hlinkClick r:id="rId1" tooltip="" action="ppaction://hlinkfile"/>
              </a:rPr>
              <a:t>Query across different </a:t>
            </a:r>
            <a:r>
              <a:rPr lang="zh-CN" altLang="en-US">
                <a:hlinkClick r:id="rId1" tooltip="" action="ppaction://hlinkfile"/>
              </a:rPr>
              <a:t>“</a:t>
            </a:r>
            <a:r>
              <a:rPr lang="en-US">
                <a:hlinkClick r:id="rId1" tooltip="" action="ppaction://hlinkfile"/>
              </a:rPr>
              <a:t>graphs</a:t>
            </a:r>
            <a:r>
              <a:rPr lang="zh-CN" altLang="en-US">
                <a:sym typeface="+mn-ea"/>
                <a:hlinkClick r:id="rId1" tooltip="" action="ppaction://hlinkfile"/>
              </a:rPr>
              <a:t>”</a:t>
            </a:r>
            <a:r>
              <a:rPr lang="en-US" altLang="zh-CN">
                <a:sym typeface="+mn-ea"/>
              </a:rPr>
              <a:t>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yearly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LLMs&lt;-reconciliation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</a:t>
            </a:r>
            <a:r>
              <a:rPr lang="en-US"/>
              <a:t>prompt: (1) RDF snippets (2) Example queries (3)</a:t>
            </a:r>
            <a:r>
              <a:rPr lang="zh-CN" altLang="en-US"/>
              <a:t>“</a:t>
            </a:r>
            <a:r>
              <a:rPr lang="en-US" altLang="zh-CN"/>
              <a:t>schema</a:t>
            </a:r>
            <a:r>
              <a:rPr lang="zh-CN" altLang="en-US"/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/>
              <a:t>Graph Database: schema-free &amp; flexibile &amp; extensible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What if we can obtain a ready-made</a:t>
            </a:r>
            <a:r>
              <a:rPr lang="zh-CN" altLang="en-US"/>
              <a:t>“</a:t>
            </a:r>
            <a:r>
              <a:rPr lang="en-US" altLang="zh-CN"/>
              <a:t>nominal</a:t>
            </a:r>
            <a:r>
              <a:rPr lang="zh-CN" altLang="en-US"/>
              <a:t>”</a:t>
            </a:r>
            <a:r>
              <a:rPr lang="en-US" altLang="zh-CN"/>
              <a:t> schema?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 sz="2400"/>
              <a:t>CSV2</a:t>
            </a:r>
            <a:r>
              <a:rPr lang="en-US" altLang="zh-CN" sz="2400"/>
              <a:t>RDF/RDB2RDF within Virtuoso: ontology can be automatically generated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RDFs,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</a:t>
            </a:r>
            <a:endParaRPr lang="en-US"/>
          </a:p>
          <a:p>
            <a:pPr lvl="1"/>
            <a:r>
              <a:rPr lang="en-US"/>
              <a:t>rdfs:range</a:t>
            </a:r>
            <a:endParaRPr lang="en-US"/>
          </a:p>
          <a:p>
            <a:pPr lvl="0"/>
            <a:r>
              <a:rPr lang="en-US"/>
              <a:t>(2) OWL: object property; data property; inverseOf...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Issue-1: LLMs can not concertrate when the ontology is too large</a:t>
            </a:r>
            <a:endParaRPr lang="en-US"/>
          </a:p>
          <a:p>
            <a:pPr lvl="1"/>
            <a:r>
              <a:rPr lang="en-US"/>
              <a:t>(why)</a:t>
            </a:r>
            <a:endParaRPr lang="en-US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/>
            <a:r>
              <a:rPr lang="en-US" sz="2800"/>
              <a:t>Chinese Traditional Music Culture Knowledge Base (CTM)</a:t>
            </a:r>
            <a:endParaRPr lang="en-US" sz="2800"/>
          </a:p>
          <a:p>
            <a:pPr lvl="1"/>
            <a:r>
              <a:rPr lang="en-US" sz="2400"/>
              <a:t>which has a complicated existing ontology</a:t>
            </a:r>
            <a:endParaRPr lang="en-US" sz="2400"/>
          </a:p>
          <a:p>
            <a:pPr lvl="2"/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/>
            <a:r>
              <a:rPr lang="en-US" sz="2400"/>
              <a:t>which has visualization facilities</a:t>
            </a:r>
            <a:endParaRPr lang="en-US" sz="2400"/>
          </a:p>
          <a:p>
            <a:pPr lvl="1"/>
            <a:r>
              <a:rPr lang="en-US" sz="2400"/>
              <a:t>which aims at joining in LinkedMusic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pic>
        <p:nvPicPr>
          <p:cNvPr id="4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66205" y="682625"/>
            <a:ext cx="5299710" cy="575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Overgeneralization-&gt;base for recommendation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3.7 (2) reflection: using ontology for validation</a:t>
            </a:r>
            <a:endParaRPr lang="en-US"/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loosening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8* SPARQL2NetworkAnalysis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(1)Obtain data for h...network typed edge list data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(2)Visualization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WPS Writer</Application>
  <PresentationFormat>宽屏</PresentationFormat>
  <Paragraphs>112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Script Workflow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39</cp:revision>
  <dcterms:created xsi:type="dcterms:W3CDTF">2025-05-13T04:02:46Z</dcterms:created>
  <dcterms:modified xsi:type="dcterms:W3CDTF">2025-05-13T04:02:46Z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