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4" r:id="rId6"/>
    <p:sldId id="257" r:id="rId7"/>
    <p:sldId id="258" r:id="rId8"/>
    <p:sldId id="263" r:id="rId9"/>
    <p:sldId id="265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>
        <p:scale>
          <a:sx n="126" d="100"/>
          <a:sy n="126" d="100"/>
        </p:scale>
        <p:origin x="-5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5C052-9DFF-0540-A4A0-56E775174C83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12ECC-3B28-B646-84D5-C4078AE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9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12ECC-3B28-B646-84D5-C4078AE4DB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7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12ECC-3B28-B646-84D5-C4078AE4DB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3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B530-4E46-B74F-878F-EF5DF7990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910D7-39E5-0D44-889C-ED006F06E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9471-1D49-EB47-AB99-E14E9474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0711-0012-B943-8AA8-2B4B22CD282D}" type="datetime1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644B-B223-1C4F-BA34-FAA70F7C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83ABC-E47C-CA4A-96BE-14578912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4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44C1-90C8-134A-8E6C-DA999849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ECB67-A5B4-B942-9ADB-84452D963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7E01F-DE0F-0D40-AFB0-0128A5B3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5BF0-55EF-CF48-A51A-0E10A5E9C4FB}" type="datetime1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84B09-A8E7-0843-B9BB-1DDFD945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F9696-E854-5A45-BA22-0050495C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3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FAF9E-6CB3-8541-8726-39B260547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CA516-F294-0D49-8631-159B3583A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0A81-2D21-BA4C-980F-5309F42A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26FE-C312-AD49-83E1-1A56699B4C75}" type="datetime1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D2C6B-87B0-DA4F-9952-7795284A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38F9-6503-634F-8C5E-3D993CE3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EE70-D138-1C41-BE42-66F2EE64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9199-E246-E94D-A208-C3641568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8FE9B-CB51-E74D-B68E-4B5696A4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15F8-3224-C54D-BA27-7BCE5EEED14A}" type="datetime1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FD3A9-58F2-3648-ACCB-CBD6D662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0C12A-0644-4A43-9307-1DCDBC95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8876-1C9C-7F42-A1A2-F7D1A9AC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F666A-9948-D54C-8345-195AE4A75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EC50-AA86-8A49-9BE7-DDA2EB91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8A56-ADC2-304A-A686-BFB38470E229}" type="datetime1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DB1A2-6135-8A4C-BBAE-C802BAAD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1934A-80AC-EF4F-AE12-76DEFE86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6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2145-29E7-774F-AFA3-BF2CF8DB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65D1C-F60B-4C45-8A01-6245DF3E8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9D5EE-2803-6140-8F76-57571B8FB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70A9A-88EF-0D4E-8CFA-E91857FD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836E-3EF4-2D48-A5B3-4522848E7CF7}" type="datetime1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6DAF0-7238-F642-9263-C203107A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29143-5B01-104B-84F3-1AD599C2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4C90-CC8D-304E-A223-28261B21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C5998-6822-B14C-9FAC-4C26E0278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082BF-F0E5-EC42-8A2C-F4A533104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2061A-7DF9-E54E-B24A-D143173C2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E159A-32C4-D346-BD01-C99584F1F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E1D47-373A-9443-B950-20357784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92BF-2187-1E4D-A0B9-FC492E92B411}" type="datetime1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F771A-745D-FE49-A508-33917DCD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13325-37A4-1140-A87E-D086E43E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9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450F-C135-AF4F-8794-2A779C83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719CE-7AD0-134B-8881-F5D87FFB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9508-B16C-F941-B337-5FE3C9220546}" type="datetime1">
              <a:rPr lang="en-US" smtClean="0"/>
              <a:t>3/6/21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17769-FE36-4049-B829-E3233651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F9C0C-1FB6-AC45-86C0-A7B0F01D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4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C599D-B40A-6342-B7A1-E1028389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2A7D-D121-BF4F-8397-9ED880F24538}" type="datetime1">
              <a:rPr lang="en-US" smtClean="0"/>
              <a:t>3/6/21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532BC-E310-E141-88AC-2CD29C9C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B527C-0AA1-5849-80C2-08AF4C60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1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B58C-5C88-FE41-BAAD-E9FB3B52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D09C-7491-F141-9FE0-68201F100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DEDCB-C03A-114A-9585-BB59F8ECB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62C6B-0AE7-E44E-9A0F-0C87C46D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B5AC-E223-6C4C-BF9D-A90772A912E9}" type="datetime1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27AA4-DA9E-F04F-BF00-17941E38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411A2-4783-A246-B70B-C4A24D2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9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41B2-58E8-9A4B-9B40-68A3695E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69EEB-6DFD-9F48-8C30-503FAB9AB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9E164-AD54-1349-B21F-5F85F3A12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6BED2-601F-E046-85A8-2E01FB61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AC7D-AC5B-974E-84FE-2647076D7590}" type="datetime1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A2985-27D4-FA47-BDF6-609AB21C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1AF0A-BFD3-AE47-8583-22B5470F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3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2D791-F79A-C348-AAAF-7B99039A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B14DD-BDA2-8D46-9485-DB10EA91E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5124B-3100-3943-89BF-79F711A85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B6C2-03DB-584E-8955-6C836EF0F673}" type="datetime1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E845B-65F4-D840-A9FB-57A6A06D9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A75EF-19AD-0D4C-BBAB-A80047818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8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ehha.ca.gov/proposition-65/crnr/chemical-listed-effective-december-4-2015-known-state-california-caus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F53D-7B65-EA49-947D-421016089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Contaminant source identification with neural network surrogates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78469-8D0A-FB41-9B5B-43D958932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Zitong Zhou, 03/05/21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9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2F08-AC8D-F547-9730-551D6977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things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9A91-BDCB-A948-B56B-C7603875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hydraulic conductivity field with low dimensional latent variable z, from standard normal distribution.</a:t>
            </a:r>
          </a:p>
          <a:p>
            <a:r>
              <a:rPr lang="en-US" dirty="0"/>
              <a:t>Build Bayesian forward surrogate model, ~20 neural networks as an ensemble.</a:t>
            </a:r>
          </a:p>
          <a:p>
            <a:r>
              <a:rPr lang="en-US" dirty="0"/>
              <a:t>Inverse process: sample from the posterior distribution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8D605-6B67-A54A-B154-3E6B5709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870" y="4243070"/>
            <a:ext cx="73025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5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3A3C-B718-1D42-80FA-AE3C58D9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experiments(NN part)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220E-9BD0-4A4C-A72C-CD5B476D9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985"/>
            <a:ext cx="10515600" cy="4351338"/>
          </a:xfrm>
        </p:spPr>
        <p:txBody>
          <a:bodyPr/>
          <a:lstStyle/>
          <a:p>
            <a:r>
              <a:rPr lang="en-US" dirty="0"/>
              <a:t>Surrogate forward model Dataset:</a:t>
            </a:r>
          </a:p>
          <a:p>
            <a:pPr lvl="1"/>
            <a:r>
              <a:rPr lang="en-US" dirty="0"/>
              <a:t>Conductivity fields from a big image</a:t>
            </a:r>
          </a:p>
          <a:p>
            <a:pPr lvl="1"/>
            <a:r>
              <a:rPr lang="en-US" dirty="0"/>
              <a:t>Source, through well injection in the first 20 years</a:t>
            </a:r>
          </a:p>
          <a:p>
            <a:pPr lvl="1"/>
            <a:r>
              <a:rPr lang="en-US" dirty="0"/>
              <a:t>Hydraulic head fixed on x=0, L</a:t>
            </a:r>
          </a:p>
          <a:p>
            <a:pPr lvl="1"/>
            <a:r>
              <a:rPr lang="en-US" dirty="0"/>
              <a:t>Simulation time, 40 years in total</a:t>
            </a:r>
          </a:p>
          <a:p>
            <a:pPr lvl="1"/>
            <a:r>
              <a:rPr lang="en-US" dirty="0"/>
              <a:t>Injection happened in 1 of the 20 wells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1C8ACE0B-302C-7248-BB0C-9E2DDF39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7673"/>
            <a:ext cx="11988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0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8F38-EA38-6141-9FBF-E90A84CF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experiments(NN part)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6D29-F41F-4146-AD55-884DCF3D6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1984375"/>
          </a:xfrm>
        </p:spPr>
        <p:txBody>
          <a:bodyPr>
            <a:normAutofit/>
          </a:bodyPr>
          <a:lstStyle/>
          <a:p>
            <a:r>
              <a:rPr lang="en-US" dirty="0"/>
              <a:t>CAAE for the </a:t>
            </a:r>
            <a:r>
              <a:rPr lang="en-US" dirty="0" err="1"/>
              <a:t>hk</a:t>
            </a:r>
            <a:r>
              <a:rPr lang="en-US" dirty="0"/>
              <a:t> field:</a:t>
            </a:r>
          </a:p>
        </p:txBody>
      </p:sp>
      <p:pic>
        <p:nvPicPr>
          <p:cNvPr id="5" name="Picture 4" descr="A picture containing text, colorful&#10;&#10;Description automatically generated">
            <a:extLst>
              <a:ext uri="{FF2B5EF4-FFF2-40B4-BE49-F238E27FC236}">
                <a16:creationId xmlns:a16="http://schemas.microsoft.com/office/drawing/2014/main" id="{E0423953-8E85-FE40-BE5A-91788C3F3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2528804"/>
            <a:ext cx="4306570" cy="29449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8D0FEA-E751-8646-990F-8D6270DE4523}"/>
              </a:ext>
            </a:extLst>
          </p:cNvPr>
          <p:cNvSpPr txBox="1"/>
          <p:nvPr/>
        </p:nvSpPr>
        <p:spPr>
          <a:xfrm>
            <a:off x="6471920" y="1812290"/>
            <a:ext cx="446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 forward surrogate model: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C8D9DD-DD06-4441-81B2-8AF15FDB5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754" y="2470447"/>
            <a:ext cx="6399246" cy="301667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BAB3EE-6576-194B-85F7-918380FFAB93}"/>
              </a:ext>
            </a:extLst>
          </p:cNvPr>
          <p:cNvCxnSpPr/>
          <p:nvPr/>
        </p:nvCxnSpPr>
        <p:spPr>
          <a:xfrm>
            <a:off x="5598160" y="1524000"/>
            <a:ext cx="0" cy="511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5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DE1C-025C-9B40-9892-13FF45C1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82DC-CF88-DE42-94F4-A396780B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9825" cy="42179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Organic contaminants such as Trichloropropane (TCP, used in industrial solvent production) enters drinking water[1].</a:t>
            </a:r>
          </a:p>
          <a:p>
            <a:r>
              <a:rPr lang="en-US" dirty="0"/>
              <a:t>TCP is on the list of cancer causes[2].</a:t>
            </a:r>
          </a:p>
          <a:p>
            <a:r>
              <a:rPr lang="en-US" dirty="0"/>
              <a:t>TCP is banned from use in soil fumigants now, but breakdown of it in the soil is slow.</a:t>
            </a:r>
          </a:p>
          <a:p>
            <a:r>
              <a:rPr lang="en-US" dirty="0"/>
              <a:t>Source identification is needed for further removal of TCP!</a:t>
            </a:r>
          </a:p>
        </p:txBody>
      </p:sp>
      <p:pic>
        <p:nvPicPr>
          <p:cNvPr id="1026" name="Picture 2" descr="Water systems where significant levels of contaminant 123-TCP have been detected.">
            <a:extLst>
              <a:ext uri="{FF2B5EF4-FFF2-40B4-BE49-F238E27FC236}">
                <a16:creationId xmlns:a16="http://schemas.microsoft.com/office/drawing/2014/main" id="{CCA33184-1E56-8343-ACBF-247492382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05" y="547067"/>
            <a:ext cx="4661183" cy="519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753688-B724-DF47-B0D4-08D6D9D28AC1}"/>
              </a:ext>
            </a:extLst>
          </p:cNvPr>
          <p:cNvSpPr txBox="1"/>
          <p:nvPr/>
        </p:nvSpPr>
        <p:spPr>
          <a:xfrm>
            <a:off x="490811" y="6178550"/>
            <a:ext cx="69445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1: https://</a:t>
            </a:r>
            <a:r>
              <a:rPr lang="en-US" sz="1100" dirty="0" err="1"/>
              <a:t>www.cleanwateraction.org</a:t>
            </a:r>
            <a:r>
              <a:rPr lang="en-US" sz="1100" dirty="0"/>
              <a:t>/features/</a:t>
            </a:r>
            <a:r>
              <a:rPr lang="en-US" sz="1100" dirty="0" err="1"/>
              <a:t>tcp</a:t>
            </a:r>
            <a:r>
              <a:rPr lang="en-US" sz="1100" dirty="0"/>
              <a:t>-</a:t>
            </a:r>
            <a:r>
              <a:rPr lang="en-US" sz="1100" dirty="0" err="1"/>
              <a:t>californias</a:t>
            </a:r>
            <a:r>
              <a:rPr lang="en-US" sz="1100" dirty="0"/>
              <a:t>-drinking-water</a:t>
            </a:r>
          </a:p>
          <a:p>
            <a:r>
              <a:rPr lang="en-US" sz="1100" dirty="0"/>
              <a:t>2: </a:t>
            </a:r>
            <a:r>
              <a:rPr lang="en-US" sz="1100" dirty="0">
                <a:hlinkClick r:id="rId4"/>
              </a:rPr>
              <a:t>https://oehha.ca.gov/proposition-65/crnr/chemical-listed-effective-december-4-2015-known-state-california-cause</a:t>
            </a:r>
            <a:endParaRPr lang="en-US" sz="1100" dirty="0"/>
          </a:p>
          <a:p>
            <a:r>
              <a:rPr lang="en-US" sz="1100" dirty="0"/>
              <a:t>3: SOURCE: CALIFORNIA STATE WATER RESOURCES CONTROL BOARD, MAP: </a:t>
            </a:r>
            <a:r>
              <a:rPr lang="en-US" sz="1100" dirty="0" err="1"/>
              <a:t>Teodros</a:t>
            </a:r>
            <a:r>
              <a:rPr lang="en-US" sz="1100" dirty="0"/>
              <a:t> </a:t>
            </a:r>
            <a:r>
              <a:rPr lang="en-US" sz="1100" dirty="0" err="1"/>
              <a:t>Hailye</a:t>
            </a:r>
            <a:r>
              <a:rPr lang="en-US" sz="1100" dirty="0"/>
              <a:t>, KQED Science</a:t>
            </a:r>
          </a:p>
        </p:txBody>
      </p:sp>
    </p:spTree>
    <p:extLst>
      <p:ext uri="{BB962C8B-B14F-4D97-AF65-F5344CB8AC3E}">
        <p14:creationId xmlns:p14="http://schemas.microsoft.com/office/powerpoint/2010/main" val="304695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D88B-56E6-434D-AEC4-49DC55F3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Problem Formulation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58704-AF2E-7A49-ACAD-714FDD99F298}"/>
              </a:ext>
            </a:extLst>
          </p:cNvPr>
          <p:cNvSpPr txBox="1"/>
          <p:nvPr/>
        </p:nvSpPr>
        <p:spPr>
          <a:xfrm>
            <a:off x="1073888" y="1558457"/>
            <a:ext cx="744114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In general: </a:t>
            </a:r>
          </a:p>
          <a:p>
            <a:r>
              <a:rPr lang="en-US" b="1" dirty="0"/>
              <a:t>	Advection-diffusion-reaction</a:t>
            </a:r>
            <a:r>
              <a:rPr lang="en-US" dirty="0"/>
              <a:t> transport equation: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The </a:t>
            </a:r>
            <a:r>
              <a:rPr lang="en-US" b="1" dirty="0"/>
              <a:t>reaction terms</a:t>
            </a:r>
            <a:r>
              <a:rPr lang="en-US" dirty="0"/>
              <a:t> represent </a:t>
            </a:r>
            <a:r>
              <a:rPr lang="en-US" b="1" dirty="0"/>
              <a:t>sorption</a:t>
            </a:r>
            <a:r>
              <a:rPr lang="en-US" dirty="0"/>
              <a:t> and first-order rate reaction: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2. In our study:</a:t>
            </a:r>
          </a:p>
          <a:p>
            <a:r>
              <a:rPr lang="en-US" b="1" dirty="0"/>
              <a:t>	single specie, Freundlich sorption</a:t>
            </a:r>
            <a:r>
              <a:rPr lang="en-US" dirty="0"/>
              <a:t>, </a:t>
            </a:r>
            <a:r>
              <a:rPr lang="en-US" b="1" dirty="0"/>
              <a:t>no degradation: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dirty="0"/>
              <a:t>Sorption constants: 0.1, 0.9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3C4E2-2763-D449-875A-57E169E3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115" y="2163018"/>
            <a:ext cx="5892800" cy="58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606BEF-464C-4D4E-8FAF-C2C179BFF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584" y="3322253"/>
            <a:ext cx="3352800" cy="52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BD1A34-5F29-3648-BDB3-B47A0214D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438" y="4716414"/>
            <a:ext cx="7099300" cy="55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A4F2A9-8CA7-1747-BAAD-DE58D6E32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438" y="5480909"/>
            <a:ext cx="1384300" cy="520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A3C80-283A-204E-B6FB-5409D72CB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372" y="5644969"/>
            <a:ext cx="10668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0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CEC8-D4D9-1544-AAA5-560559DE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3D model visualization</a:t>
            </a:r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E1CF49D4-92DB-8A46-98DF-28937A76D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3487113"/>
            <a:ext cx="11988800" cy="2628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28098B-DEDA-7442-9FA6-18D138926AFA}"/>
              </a:ext>
            </a:extLst>
          </p:cNvPr>
          <p:cNvSpPr txBox="1"/>
          <p:nvPr/>
        </p:nvSpPr>
        <p:spPr>
          <a:xfrm>
            <a:off x="838200" y="1877302"/>
            <a:ext cx="6569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Discretization: 300m*1250m*2500m; 6*41*81 grids</a:t>
            </a:r>
          </a:p>
          <a:p>
            <a:r>
              <a:rPr lang="en-US" dirty="0"/>
              <a:t>Source term: release from 1 of the injecting wells</a:t>
            </a:r>
          </a:p>
          <a:p>
            <a:r>
              <a:rPr lang="en-US" dirty="0"/>
              <a:t>Releasing time: 5 periods, 4 years each, with different concentration</a:t>
            </a:r>
          </a:p>
          <a:p>
            <a:r>
              <a:rPr lang="en-US" dirty="0"/>
              <a:t>Hydraulic conductivity: channelized, shown below</a:t>
            </a:r>
          </a:p>
          <a:p>
            <a:r>
              <a:rPr lang="en-US" dirty="0"/>
              <a:t>Time step: 4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4CFDB-631F-454C-B9BC-3CBA0C833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378" y="1314398"/>
            <a:ext cx="3070679" cy="1949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0C528B-4F19-4643-B8C3-211674819DD6}"/>
              </a:ext>
            </a:extLst>
          </p:cNvPr>
          <p:cNvSpPr txBox="1"/>
          <p:nvPr/>
        </p:nvSpPr>
        <p:spPr>
          <a:xfrm>
            <a:off x="8683524" y="2891356"/>
            <a:ext cx="2931533" cy="671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Hydraulic head profile; injecting well in the 4th layer</a:t>
            </a:r>
          </a:p>
        </p:txBody>
      </p:sp>
    </p:spTree>
    <p:extLst>
      <p:ext uri="{BB962C8B-B14F-4D97-AF65-F5344CB8AC3E}">
        <p14:creationId xmlns:p14="http://schemas.microsoft.com/office/powerpoint/2010/main" val="168968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77AC-38AC-A743-8889-DB84EA8F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452354-E10C-D44A-B98D-B5257479C6B6}"/>
              </a:ext>
            </a:extLst>
          </p:cNvPr>
          <p:cNvSpPr txBox="1"/>
          <p:nvPr/>
        </p:nvSpPr>
        <p:spPr>
          <a:xfrm>
            <a:off x="1147762" y="1681053"/>
            <a:ext cx="636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Measurements</a:t>
            </a:r>
            <a:r>
              <a:rPr lang="en-US" dirty="0"/>
              <a:t> on </a:t>
            </a:r>
            <a:r>
              <a:rPr lang="en-US" dirty="0" err="1"/>
              <a:t>x_i</a:t>
            </a:r>
            <a:r>
              <a:rPr lang="en-US" dirty="0"/>
              <a:t> locations: concentration and hydraulic head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A479D-2A0D-4D40-A14B-F5F7DCFDB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925" y="2050385"/>
            <a:ext cx="3644900" cy="58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675F6C-A412-3C4C-9F25-DF32D40E6714}"/>
              </a:ext>
            </a:extLst>
          </p:cNvPr>
          <p:cNvSpPr txBox="1"/>
          <p:nvPr/>
        </p:nvSpPr>
        <p:spPr>
          <a:xfrm>
            <a:off x="1147762" y="2875112"/>
            <a:ext cx="81035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Unknowns</a:t>
            </a:r>
            <a:r>
              <a:rPr lang="en-US" dirty="0"/>
              <a:t>: injecting concentration and hydraulic conductivity field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1 location &amp;&amp; 5 release concentration &amp;&amp; 6*41*81 </a:t>
            </a:r>
            <a:r>
              <a:rPr lang="en-US" dirty="0" err="1"/>
              <a:t>hk</a:t>
            </a:r>
            <a:r>
              <a:rPr lang="en-US" dirty="0"/>
              <a:t> ~ 19932 parameters</a:t>
            </a:r>
          </a:p>
          <a:p>
            <a:endParaRPr lang="en-US" i="1" dirty="0"/>
          </a:p>
          <a:p>
            <a:r>
              <a:rPr lang="en-US" i="1" dirty="0"/>
              <a:t>Uncertainty quantification</a:t>
            </a:r>
            <a:r>
              <a:rPr lang="en-US" dirty="0"/>
              <a:t>:</a:t>
            </a:r>
          </a:p>
          <a:p>
            <a:r>
              <a:rPr lang="en-US" dirty="0"/>
              <a:t>	distribution of the unknow parameters</a:t>
            </a:r>
          </a:p>
          <a:p>
            <a:endParaRPr lang="en-US" i="1" dirty="0"/>
          </a:p>
          <a:p>
            <a:r>
              <a:rPr lang="en-US" i="1" dirty="0"/>
              <a:t>Challenge</a:t>
            </a:r>
            <a:r>
              <a:rPr lang="en-US" dirty="0"/>
              <a:t>: parameterization of the 3D conductivity field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426E4-A8C8-2F4C-8A54-823347B5E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925" y="3191282"/>
            <a:ext cx="50165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4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1B2DACDD-F1AA-2440-A75E-76C229DCA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107" y="2226081"/>
            <a:ext cx="3089071" cy="2057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89B4A-2A89-9744-9002-F138C9CC6726}"/>
              </a:ext>
            </a:extLst>
          </p:cNvPr>
          <p:cNvSpPr txBox="1"/>
          <p:nvPr/>
        </p:nvSpPr>
        <p:spPr>
          <a:xfrm>
            <a:off x="2295559" y="4283298"/>
            <a:ext cx="164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Conductivity field: 6*41*81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1E39A5-31E2-E44E-86F0-F3108677B0E1}"/>
              </a:ext>
            </a:extLst>
          </p:cNvPr>
          <p:cNvSpPr/>
          <p:nvPr/>
        </p:nvSpPr>
        <p:spPr>
          <a:xfrm>
            <a:off x="5931243" y="1538738"/>
            <a:ext cx="164757" cy="345920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B213-28BF-824D-8DA6-8170A7F080A4}"/>
              </a:ext>
            </a:extLst>
          </p:cNvPr>
          <p:cNvSpPr txBox="1"/>
          <p:nvPr/>
        </p:nvSpPr>
        <p:spPr>
          <a:xfrm>
            <a:off x="6057159" y="4350667"/>
            <a:ext cx="11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Latent var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z</a:t>
            </a:r>
            <a:r>
              <a:rPr lang="en-US" dirty="0"/>
              <a:t>: 924*1</a:t>
            </a:r>
          </a:p>
        </p:txBody>
      </p:sp>
      <p:pic>
        <p:nvPicPr>
          <p:cNvPr id="9" name="Picture 8" descr="Chart, diagram&#10;&#10;Description automatically generated">
            <a:extLst>
              <a:ext uri="{FF2B5EF4-FFF2-40B4-BE49-F238E27FC236}">
                <a16:creationId xmlns:a16="http://schemas.microsoft.com/office/drawing/2014/main" id="{95607034-70BB-1542-8F32-3AF57ADB6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037" y="2253092"/>
            <a:ext cx="3089071" cy="2057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E721B4-BBD5-8444-8A02-E79C59ED4CF0}"/>
              </a:ext>
            </a:extLst>
          </p:cNvPr>
          <p:cNvSpPr txBox="1"/>
          <p:nvPr/>
        </p:nvSpPr>
        <p:spPr>
          <a:xfrm>
            <a:off x="8457058" y="4283297"/>
            <a:ext cx="167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Conductivity field: 6*41*81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81EFF-012C-2742-87E8-177655A000F0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431178" y="3254690"/>
            <a:ext cx="1500065" cy="1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091EF9-4E50-EE41-8CB3-48DD0405579B}"/>
              </a:ext>
            </a:extLst>
          </p:cNvPr>
          <p:cNvSpPr txBox="1"/>
          <p:nvPr/>
        </p:nvSpPr>
        <p:spPr>
          <a:xfrm>
            <a:off x="4729649" y="2966085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B870AC-9076-9046-8137-64817AECD67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096000" y="3268342"/>
            <a:ext cx="1251037" cy="1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A61B19-365F-6A4B-8CA1-A540BA2FE7D8}"/>
              </a:ext>
            </a:extLst>
          </p:cNvPr>
          <p:cNvSpPr txBox="1"/>
          <p:nvPr/>
        </p:nvSpPr>
        <p:spPr>
          <a:xfrm>
            <a:off x="6225287" y="2966085"/>
            <a:ext cx="95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98E5538-B413-2849-9F53-08000196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Parameterization of the conductivity field:</a:t>
            </a:r>
            <a:br>
              <a:rPr lang="en-US" dirty="0"/>
            </a:br>
            <a:r>
              <a:rPr lang="en-US" sz="2400" dirty="0"/>
              <a:t>Convolutional adversarial autoencoder(CAAE)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394E6-D993-0442-BEB2-EA53ED5BAA9A}"/>
              </a:ext>
            </a:extLst>
          </p:cNvPr>
          <p:cNvSpPr txBox="1"/>
          <p:nvPr/>
        </p:nvSpPr>
        <p:spPr>
          <a:xfrm>
            <a:off x="842334" y="5202821"/>
            <a:ext cx="10610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x: the conductivity field. </a:t>
            </a:r>
            <a:r>
              <a:rPr lang="en-US" dirty="0" err="1"/>
              <a:t>p_data</a:t>
            </a:r>
            <a:r>
              <a:rPr lang="en-US" dirty="0"/>
              <a:t>(x): the data distribution, high dimensional, with complicated spatial correlation</a:t>
            </a:r>
          </a:p>
          <a:p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D: discriminator, computes if the sample x is from </a:t>
            </a:r>
            <a:r>
              <a:rPr lang="en-US" dirty="0" err="1"/>
              <a:t>p_data</a:t>
            </a:r>
            <a:r>
              <a:rPr lang="en-US" dirty="0"/>
              <a:t>(x);</a:t>
            </a:r>
          </a:p>
          <a:p>
            <a:r>
              <a:rPr lang="en-US" dirty="0"/>
              <a:t>G: generator, the decoder in the above image.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70424-40A3-D946-AED5-B147AFF11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375" y="5551103"/>
            <a:ext cx="6070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4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05A2-0D19-2546-B2E6-8539B844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Surrogate 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DEC59-E1A2-484B-AFAA-ECC994515A5A}"/>
              </a:ext>
            </a:extLst>
          </p:cNvPr>
          <p:cNvSpPr txBox="1"/>
          <p:nvPr/>
        </p:nvSpPr>
        <p:spPr>
          <a:xfrm>
            <a:off x="804795" y="1889090"/>
            <a:ext cx="400507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Dataset: </a:t>
            </a:r>
          </a:p>
          <a:p>
            <a:pPr algn="r"/>
            <a:endParaRPr lang="en-US" altLang="zh-CN" dirty="0"/>
          </a:p>
          <a:p>
            <a:pPr algn="r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deterministic neural network:</a:t>
            </a:r>
          </a:p>
          <a:p>
            <a:pPr algn="r"/>
            <a:endParaRPr lang="en-US" altLang="zh-CN" dirty="0"/>
          </a:p>
          <a:p>
            <a:pPr algn="r"/>
            <a:r>
              <a:rPr lang="en-US" altLang="zh-CN" dirty="0"/>
              <a:t>Obtain of the parameters:</a:t>
            </a:r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r>
              <a:rPr lang="en-US" altLang="zh-CN" dirty="0"/>
              <a:t>Bayesian neural network:</a:t>
            </a:r>
          </a:p>
          <a:p>
            <a:pPr algn="r"/>
            <a:endParaRPr lang="en-US" altLang="zh-CN" dirty="0"/>
          </a:p>
          <a:p>
            <a:pPr algn="r"/>
            <a:r>
              <a:rPr lang="en-US" altLang="zh-CN" dirty="0"/>
              <a:t>Obtain of the distribution of parameters:</a:t>
            </a:r>
          </a:p>
          <a:p>
            <a:pPr algn="r"/>
            <a:endParaRPr lang="en-US" altLang="zh-CN" dirty="0"/>
          </a:p>
          <a:p>
            <a:pPr algn="r"/>
            <a:r>
              <a:rPr lang="en-US" altLang="zh-CN" sz="3200" dirty="0"/>
              <a:t>🤔🤔🤔🤔🤔🤔</a:t>
            </a:r>
          </a:p>
          <a:p>
            <a:pPr algn="r"/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CB619-83AE-4147-BA58-5C3ECBBA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968430"/>
            <a:ext cx="1714500" cy="26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DDB314-830B-C441-AA16-85F8569C9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526467"/>
            <a:ext cx="1066800" cy="241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A97705-1B10-4543-884F-94C424E44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059104"/>
            <a:ext cx="2489200" cy="406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4487A5-E1AC-944A-AD92-61155AD0377E}"/>
              </a:ext>
            </a:extLst>
          </p:cNvPr>
          <p:cNvCxnSpPr>
            <a:cxnSpLocks/>
          </p:cNvCxnSpPr>
          <p:nvPr/>
        </p:nvCxnSpPr>
        <p:spPr>
          <a:xfrm>
            <a:off x="975360" y="2367280"/>
            <a:ext cx="10078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AAB743-3D6B-964C-9BD9-011BC9FA575D}"/>
              </a:ext>
            </a:extLst>
          </p:cNvPr>
          <p:cNvCxnSpPr>
            <a:cxnSpLocks/>
          </p:cNvCxnSpPr>
          <p:nvPr/>
        </p:nvCxnSpPr>
        <p:spPr>
          <a:xfrm>
            <a:off x="975360" y="3586480"/>
            <a:ext cx="10078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69CC79B-D688-DF4B-A688-A899907E6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866316"/>
            <a:ext cx="1587500" cy="241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04A643-020A-A04E-96C1-65851C31C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405194"/>
            <a:ext cx="7239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0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4BA8-26EB-6940-819C-06A2549B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Surrogate neural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59D23-C8EA-794A-9DB0-32D80CC4F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if an ensemble of samples could be obtained</a:t>
            </a:r>
          </a:p>
          <a:p>
            <a:r>
              <a:rPr lang="en-US" dirty="0"/>
              <a:t>Bayesian Inference: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247A84-2F61-2848-80A9-895E3585D87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DFC7BA-FE7B-4947-A5AE-B64EFD4DBF30}"/>
              </a:ext>
            </a:extLst>
          </p:cNvPr>
          <p:cNvSpPr/>
          <p:nvPr/>
        </p:nvSpPr>
        <p:spPr>
          <a:xfrm>
            <a:off x="8331200" y="2885440"/>
            <a:ext cx="772160" cy="26416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91B9D-3B81-A948-8B9D-27DA7A1409EF}"/>
              </a:ext>
            </a:extLst>
          </p:cNvPr>
          <p:cNvSpPr txBox="1"/>
          <p:nvPr/>
        </p:nvSpPr>
        <p:spPr>
          <a:xfrm>
            <a:off x="7426960" y="3386137"/>
            <a:ext cx="287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Unnormalized posterior of 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750C56-D65E-F141-A8CF-34D76469587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717280" y="3149600"/>
            <a:ext cx="146612" cy="23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7A05866B-ACCF-9142-8182-D387B047A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70" y="3779836"/>
            <a:ext cx="7861300" cy="229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58F65A-B21C-DA41-ABB9-53FEE2E92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680" y="2914809"/>
            <a:ext cx="77724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6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046E-E2FE-8440-A5D7-7F88DAD2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Surrogate neural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BCC4-E26E-0647-962E-2363F5CE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~20 samples obtained for the parameters: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C696C-1D1E-2A4A-9264-7BCCEBEB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10" y="2303780"/>
            <a:ext cx="25273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1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532</Words>
  <Application>Microsoft Macintosh PowerPoint</Application>
  <PresentationFormat>Widescreen</PresentationFormat>
  <Paragraphs>95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Contaminant source identification with neural network surrogates</vt:lpstr>
      <vt:lpstr>Problem Background</vt:lpstr>
      <vt:lpstr>Forward Problem Formulation</vt:lpstr>
      <vt:lpstr>Forward 3D model visualization</vt:lpstr>
      <vt:lpstr>Problem description</vt:lpstr>
      <vt:lpstr>Parameterization of the conductivity field: Convolutional adversarial autoencoder(CAAE)</vt:lpstr>
      <vt:lpstr>Bayesian Surrogate neural network </vt:lpstr>
      <vt:lpstr>Bayesian Surrogate neural network </vt:lpstr>
      <vt:lpstr>Bayesian Surrogate neural network </vt:lpstr>
      <vt:lpstr>Putting things together</vt:lpstr>
      <vt:lpstr>Numerical experiments(NN part)</vt:lpstr>
      <vt:lpstr>Numerical experiments(NN part)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Zitong Zhou</dc:creator>
  <cp:lastModifiedBy>Zitong Zhou</cp:lastModifiedBy>
  <cp:revision>22</cp:revision>
  <dcterms:created xsi:type="dcterms:W3CDTF">2020-12-03T19:28:23Z</dcterms:created>
  <dcterms:modified xsi:type="dcterms:W3CDTF">2021-03-06T13:12:26Z</dcterms:modified>
</cp:coreProperties>
</file>