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86F886-653A-4B60-AC25-A56C898B45B3}" type="datetimeFigureOut">
              <a:rPr lang="en-US" smtClean="0"/>
              <a:t>1/24/2023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6D31F46-BB96-414A-BD7B-B4101BF77F2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3430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6F886-653A-4B60-AC25-A56C898B45B3}"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31F46-BB96-414A-BD7B-B4101BF77F2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430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6F886-653A-4B60-AC25-A56C898B45B3}"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31F46-BB96-414A-BD7B-B4101BF77F2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365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6F886-653A-4B60-AC25-A56C898B45B3}"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31F46-BB96-414A-BD7B-B4101BF77F2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27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86F886-653A-4B60-AC25-A56C898B45B3}"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31F46-BB96-414A-BD7B-B4101BF77F2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0862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86F886-653A-4B60-AC25-A56C898B45B3}"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D31F46-BB96-414A-BD7B-B4101BF77F2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1215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86F886-653A-4B60-AC25-A56C898B45B3}"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D31F46-BB96-414A-BD7B-B4101BF77F2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088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86F886-653A-4B60-AC25-A56C898B45B3}"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D31F46-BB96-414A-BD7B-B4101BF77F2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572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86F886-653A-4B60-AC25-A56C898B45B3}"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D31F46-BB96-414A-BD7B-B4101BF77F27}" type="slidenum">
              <a:rPr lang="en-US" smtClean="0"/>
              <a:t>‹#›</a:t>
            </a:fld>
            <a:endParaRPr lang="en-US"/>
          </a:p>
        </p:txBody>
      </p:sp>
    </p:spTree>
    <p:extLst>
      <p:ext uri="{BB962C8B-B14F-4D97-AF65-F5344CB8AC3E}">
        <p14:creationId xmlns:p14="http://schemas.microsoft.com/office/powerpoint/2010/main" val="3971257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86F886-653A-4B60-AC25-A56C898B45B3}"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D31F46-BB96-414A-BD7B-B4101BF77F2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890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786F886-653A-4B60-AC25-A56C898B45B3}" type="datetimeFigureOut">
              <a:rPr lang="en-US" smtClean="0"/>
              <a:t>1/24/2023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6D31F46-BB96-414A-BD7B-B4101BF77F2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649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786F886-653A-4B60-AC25-A56C898B45B3}" type="datetimeFigureOut">
              <a:rPr lang="en-US" smtClean="0"/>
              <a:t>1/24/2023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6D31F46-BB96-414A-BD7B-B4101BF77F2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2974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03D8459-4073-EE3F-AC65-357E97F36C67}"/>
              </a:ext>
            </a:extLst>
          </p:cNvPr>
          <p:cNvSpPr>
            <a:spLocks noGrp="1"/>
          </p:cNvSpPr>
          <p:nvPr>
            <p:ph type="subTitle" idx="1"/>
          </p:nvPr>
        </p:nvSpPr>
        <p:spPr>
          <a:xfrm>
            <a:off x="1021583" y="909078"/>
            <a:ext cx="9144000" cy="2519921"/>
          </a:xfrm>
        </p:spPr>
        <p:txBody>
          <a:bodyPr>
            <a:normAutofit fontScale="85000" lnSpcReduction="10000"/>
          </a:bodyPr>
          <a:lstStyle/>
          <a:p>
            <a:pPr algn="l"/>
            <a:r>
              <a:rPr lang="en-US" dirty="0"/>
              <a:t>An </a:t>
            </a:r>
            <a:r>
              <a:rPr lang="en-US" dirty="0" err="1"/>
              <a:t>organisation</a:t>
            </a:r>
            <a:r>
              <a:rPr lang="en-US" dirty="0"/>
              <a:t> called X Education offers online training for business professionals. The company lists its courses on a number of well-known websites, including </a:t>
            </a:r>
            <a:r>
              <a:rPr lang="en-US" dirty="0" err="1"/>
              <a:t>Google.The</a:t>
            </a:r>
            <a:r>
              <a:rPr lang="en-US" dirty="0"/>
              <a:t> most promising leads that can become paying clients should be chosen by X </a:t>
            </a:r>
            <a:r>
              <a:rPr lang="en-US" dirty="0" err="1"/>
              <a:t>Education.Even</a:t>
            </a:r>
            <a:r>
              <a:rPr lang="en-US" dirty="0"/>
              <a:t> while the business generates a large number of leads, only a small percentage of those leads end up becoming paying customers. Numerous channels, including email, website adverts, Google searches, etc., are used to generate </a:t>
            </a:r>
            <a:r>
              <a:rPr lang="en-US" dirty="0" err="1"/>
              <a:t>leads.By</a:t>
            </a:r>
            <a:r>
              <a:rPr lang="en-US" dirty="0"/>
              <a:t> engaging leads who are known to be interested in taking the course, the </a:t>
            </a:r>
            <a:r>
              <a:rPr lang="en-US" dirty="0" err="1"/>
              <a:t>organisation</a:t>
            </a:r>
            <a:r>
              <a:rPr lang="en-US" dirty="0"/>
              <a:t> has experienced a 30% conversion rate for the entire process of converting leads into clients. Implementing lead-generating qualities is ineffective at assisting conversions.</a:t>
            </a:r>
          </a:p>
        </p:txBody>
      </p:sp>
      <p:sp>
        <p:nvSpPr>
          <p:cNvPr id="4" name="TextBox 3">
            <a:extLst>
              <a:ext uri="{FF2B5EF4-FFF2-40B4-BE49-F238E27FC236}">
                <a16:creationId xmlns:a16="http://schemas.microsoft.com/office/drawing/2014/main" id="{0580D4D1-1DAE-F449-541F-0BC81160464F}"/>
              </a:ext>
            </a:extLst>
          </p:cNvPr>
          <p:cNvSpPr txBox="1"/>
          <p:nvPr/>
        </p:nvSpPr>
        <p:spPr>
          <a:xfrm>
            <a:off x="8390374" y="5044273"/>
            <a:ext cx="2974312" cy="369332"/>
          </a:xfrm>
          <a:prstGeom prst="rect">
            <a:avLst/>
          </a:prstGeom>
          <a:noFill/>
        </p:spPr>
        <p:txBody>
          <a:bodyPr wrap="square" rtlCol="0">
            <a:spAutoFit/>
          </a:bodyPr>
          <a:lstStyle/>
          <a:p>
            <a:r>
              <a:rPr lang="en-US" dirty="0"/>
              <a:t>Dhananjaya Dutt Mishra</a:t>
            </a:r>
          </a:p>
        </p:txBody>
      </p:sp>
    </p:spTree>
    <p:extLst>
      <p:ext uri="{BB962C8B-B14F-4D97-AF65-F5344CB8AC3E}">
        <p14:creationId xmlns:p14="http://schemas.microsoft.com/office/powerpoint/2010/main" val="121435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7669-2C67-8136-C244-FEDB6B40D7E6}"/>
              </a:ext>
            </a:extLst>
          </p:cNvPr>
          <p:cNvSpPr>
            <a:spLocks noGrp="1"/>
          </p:cNvSpPr>
          <p:nvPr>
            <p:ph type="title"/>
          </p:nvPr>
        </p:nvSpPr>
        <p:spPr/>
        <p:txBody>
          <a:bodyPr/>
          <a:lstStyle/>
          <a:p>
            <a:r>
              <a:rPr lang="en-US" dirty="0"/>
              <a:t>Objectives of the Case Study</a:t>
            </a:r>
            <a:br>
              <a:rPr lang="en-US" dirty="0"/>
            </a:br>
            <a:endParaRPr lang="en-US" dirty="0"/>
          </a:p>
        </p:txBody>
      </p:sp>
      <p:sp>
        <p:nvSpPr>
          <p:cNvPr id="3" name="Content Placeholder 2">
            <a:extLst>
              <a:ext uri="{FF2B5EF4-FFF2-40B4-BE49-F238E27FC236}">
                <a16:creationId xmlns:a16="http://schemas.microsoft.com/office/drawing/2014/main" id="{EE13ED1E-75BF-EDC7-6B18-B5AE91915CB2}"/>
              </a:ext>
            </a:extLst>
          </p:cNvPr>
          <p:cNvSpPr>
            <a:spLocks noGrp="1"/>
          </p:cNvSpPr>
          <p:nvPr>
            <p:ph idx="1"/>
          </p:nvPr>
        </p:nvSpPr>
        <p:spPr/>
        <p:txBody>
          <a:bodyPr/>
          <a:lstStyle/>
          <a:p>
            <a:r>
              <a:rPr lang="en-US" dirty="0"/>
              <a:t>This case study has a lot of objectives.</a:t>
            </a:r>
          </a:p>
          <a:p>
            <a:r>
              <a:rPr lang="en-US" dirty="0"/>
              <a:t>Create a logistic regression model to provide each lead a lead score between 0 and 100 that the business may use to target potential prospects. </a:t>
            </a:r>
          </a:p>
          <a:p>
            <a:r>
              <a:rPr lang="en-US" dirty="0"/>
              <a:t>In contrast, a lower number would indicate that the lead is chilly and unlikely to convert, while a higher score would indicate that the lead is hot and most likely to convert. </a:t>
            </a:r>
          </a:p>
          <a:p>
            <a:r>
              <a:rPr lang="en-US" dirty="0"/>
              <a:t>You will also need to deal with some additional issues that the firm has raised and that your model should be prepared to address if the company's requirements change in the future.</a:t>
            </a:r>
          </a:p>
        </p:txBody>
      </p:sp>
    </p:spTree>
    <p:extLst>
      <p:ext uri="{BB962C8B-B14F-4D97-AF65-F5344CB8AC3E}">
        <p14:creationId xmlns:p14="http://schemas.microsoft.com/office/powerpoint/2010/main" val="4129930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CECA0-1879-C2C0-7F49-1D74239EC893}"/>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5F0599AB-FEA2-ADB9-E5F8-BB3B1BF9C27B}"/>
              </a:ext>
            </a:extLst>
          </p:cNvPr>
          <p:cNvSpPr>
            <a:spLocks noGrp="1"/>
          </p:cNvSpPr>
          <p:nvPr>
            <p:ph idx="1"/>
          </p:nvPr>
        </p:nvSpPr>
        <p:spPr/>
        <p:txBody>
          <a:bodyPr>
            <a:normAutofit fontScale="62500" lnSpcReduction="20000"/>
          </a:bodyPr>
          <a:lstStyle/>
          <a:p>
            <a:r>
              <a:rPr lang="en-US" dirty="0"/>
              <a:t>Source the data For analysis</a:t>
            </a:r>
          </a:p>
          <a:p>
            <a:r>
              <a:rPr lang="en-US" dirty="0"/>
              <a:t>Reading &amp; Understanding the data</a:t>
            </a:r>
          </a:p>
          <a:p>
            <a:r>
              <a:rPr lang="en-US" dirty="0"/>
              <a:t>Data Cleaning</a:t>
            </a:r>
          </a:p>
          <a:p>
            <a:r>
              <a:rPr lang="en-US" dirty="0"/>
              <a:t>EDA</a:t>
            </a:r>
          </a:p>
          <a:p>
            <a:r>
              <a:rPr lang="en-US" dirty="0"/>
              <a:t>Feature scaling</a:t>
            </a:r>
          </a:p>
          <a:p>
            <a:r>
              <a:rPr lang="en-US" dirty="0"/>
              <a:t>Splitting the data into test &amp; train dataset</a:t>
            </a:r>
          </a:p>
          <a:p>
            <a:r>
              <a:rPr lang="en-US" dirty="0"/>
              <a:t>Prepare the data for modelling</a:t>
            </a:r>
          </a:p>
          <a:p>
            <a:r>
              <a:rPr lang="en-US" dirty="0"/>
              <a:t>Model building </a:t>
            </a:r>
          </a:p>
          <a:p>
            <a:r>
              <a:rPr lang="en-US" dirty="0"/>
              <a:t>Model evaluation-specificity &amp; sensitivity or precision recall</a:t>
            </a:r>
          </a:p>
          <a:p>
            <a:r>
              <a:rPr lang="en-US" dirty="0"/>
              <a:t>Making predictions on the test set</a:t>
            </a:r>
          </a:p>
        </p:txBody>
      </p:sp>
    </p:spTree>
    <p:extLst>
      <p:ext uri="{BB962C8B-B14F-4D97-AF65-F5344CB8AC3E}">
        <p14:creationId xmlns:p14="http://schemas.microsoft.com/office/powerpoint/2010/main" val="884471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FFC38-32AE-5109-31BD-4C62FABF7376}"/>
              </a:ext>
            </a:extLst>
          </p:cNvPr>
          <p:cNvSpPr>
            <a:spLocks noGrp="1"/>
          </p:cNvSpPr>
          <p:nvPr>
            <p:ph type="title"/>
          </p:nvPr>
        </p:nvSpPr>
        <p:spPr/>
        <p:txBody>
          <a:bodyPr/>
          <a:lstStyle/>
          <a:p>
            <a:r>
              <a:rPr lang="en-US" dirty="0"/>
              <a:t>Data Sourcing, Cleaning &amp; </a:t>
            </a:r>
            <a:r>
              <a:rPr lang="en-US" dirty="0" err="1"/>
              <a:t>PreparationRead</a:t>
            </a:r>
            <a:endParaRPr lang="en-US" dirty="0"/>
          </a:p>
        </p:txBody>
      </p:sp>
      <p:sp>
        <p:nvSpPr>
          <p:cNvPr id="3" name="Content Placeholder 2">
            <a:extLst>
              <a:ext uri="{FF2B5EF4-FFF2-40B4-BE49-F238E27FC236}">
                <a16:creationId xmlns:a16="http://schemas.microsoft.com/office/drawing/2014/main" id="{3F5B37E8-1553-4477-B6CF-2C29AB04E801}"/>
              </a:ext>
            </a:extLst>
          </p:cNvPr>
          <p:cNvSpPr>
            <a:spLocks noGrp="1"/>
          </p:cNvSpPr>
          <p:nvPr>
            <p:ph idx="1"/>
          </p:nvPr>
        </p:nvSpPr>
        <p:spPr/>
        <p:txBody>
          <a:bodyPr>
            <a:normAutofit fontScale="85000" lnSpcReduction="20000"/>
          </a:bodyPr>
          <a:lstStyle/>
          <a:p>
            <a:r>
              <a:rPr lang="en-US" dirty="0"/>
              <a:t>the data from CSV File</a:t>
            </a:r>
          </a:p>
          <a:p>
            <a:r>
              <a:rPr lang="en-US" dirty="0"/>
              <a:t>Outlier treatment</a:t>
            </a:r>
          </a:p>
          <a:p>
            <a:r>
              <a:rPr lang="en-US" dirty="0"/>
              <a:t>Data cleaning -Handling Null Values &amp; removing higher Null values data</a:t>
            </a:r>
          </a:p>
          <a:p>
            <a:r>
              <a:rPr lang="en-US" dirty="0"/>
              <a:t>Removing Redundant columns in the data</a:t>
            </a:r>
          </a:p>
          <a:p>
            <a:r>
              <a:rPr lang="en-US" dirty="0"/>
              <a:t>Imputing Null Values</a:t>
            </a:r>
          </a:p>
          <a:p>
            <a:r>
              <a:rPr lang="en-US" dirty="0"/>
              <a:t>Exploratory data analysis-approx.</a:t>
            </a:r>
          </a:p>
          <a:p>
            <a:r>
              <a:rPr lang="en-US" dirty="0"/>
              <a:t> Conversion Rate is 38%</a:t>
            </a:r>
          </a:p>
          <a:p>
            <a:r>
              <a:rPr lang="en-US" dirty="0"/>
              <a:t>Feature standardization</a:t>
            </a:r>
          </a:p>
        </p:txBody>
      </p:sp>
    </p:spTree>
    <p:extLst>
      <p:ext uri="{BB962C8B-B14F-4D97-AF65-F5344CB8AC3E}">
        <p14:creationId xmlns:p14="http://schemas.microsoft.com/office/powerpoint/2010/main" val="2644072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3605-A6F1-5418-B06A-2B68F4135330}"/>
              </a:ext>
            </a:extLst>
          </p:cNvPr>
          <p:cNvSpPr>
            <a:spLocks noGrp="1"/>
          </p:cNvSpPr>
          <p:nvPr>
            <p:ph type="title"/>
          </p:nvPr>
        </p:nvSpPr>
        <p:spPr/>
        <p:txBody>
          <a:bodyPr/>
          <a:lstStyle/>
          <a:p>
            <a:r>
              <a:rPr lang="en-US" b="1" i="0" dirty="0">
                <a:solidFill>
                  <a:srgbClr val="000000"/>
                </a:solidFill>
                <a:effectLst/>
                <a:latin typeface="Helvetica Neue"/>
              </a:rPr>
              <a:t>Get the data ready for modelling.</a:t>
            </a:r>
            <a:br>
              <a:rPr lang="en-US" b="1" i="0" dirty="0">
                <a:solidFill>
                  <a:srgbClr val="000000"/>
                </a:solidFill>
                <a:effectLst/>
                <a:latin typeface="Helvetica Neue"/>
              </a:rPr>
            </a:br>
            <a:endParaRPr lang="en-US" dirty="0"/>
          </a:p>
        </p:txBody>
      </p:sp>
      <p:pic>
        <p:nvPicPr>
          <p:cNvPr id="5" name="Content Placeholder 4">
            <a:extLst>
              <a:ext uri="{FF2B5EF4-FFF2-40B4-BE49-F238E27FC236}">
                <a16:creationId xmlns:a16="http://schemas.microsoft.com/office/drawing/2014/main" id="{3E9DF275-327C-AC7A-6673-CA91EBCD8FE1}"/>
              </a:ext>
            </a:extLst>
          </p:cNvPr>
          <p:cNvPicPr>
            <a:picLocks noGrp="1" noChangeAspect="1"/>
          </p:cNvPicPr>
          <p:nvPr>
            <p:ph idx="1"/>
          </p:nvPr>
        </p:nvPicPr>
        <p:blipFill>
          <a:blip r:embed="rId2"/>
          <a:stretch>
            <a:fillRect/>
          </a:stretch>
        </p:blipFill>
        <p:spPr>
          <a:xfrm>
            <a:off x="5332895" y="1690688"/>
            <a:ext cx="6859105" cy="3757416"/>
          </a:xfrm>
        </p:spPr>
      </p:pic>
      <p:sp>
        <p:nvSpPr>
          <p:cNvPr id="6" name="TextBox 5">
            <a:extLst>
              <a:ext uri="{FF2B5EF4-FFF2-40B4-BE49-F238E27FC236}">
                <a16:creationId xmlns:a16="http://schemas.microsoft.com/office/drawing/2014/main" id="{047A4591-C64E-4808-2CBF-9F6F26D8B2DD}"/>
              </a:ext>
            </a:extLst>
          </p:cNvPr>
          <p:cNvSpPr txBox="1"/>
          <p:nvPr/>
        </p:nvSpPr>
        <p:spPr>
          <a:xfrm>
            <a:off x="760325" y="5776573"/>
            <a:ext cx="7187921" cy="307777"/>
          </a:xfrm>
          <a:prstGeom prst="rect">
            <a:avLst/>
          </a:prstGeom>
          <a:noFill/>
        </p:spPr>
        <p:txBody>
          <a:bodyPr wrap="square" rtlCol="0">
            <a:spAutoFit/>
          </a:bodyPr>
          <a:lstStyle/>
          <a:p>
            <a:pPr algn="l"/>
            <a:r>
              <a:rPr lang="en-US" sz="1400" i="0" dirty="0">
                <a:solidFill>
                  <a:srgbClr val="000000"/>
                </a:solidFill>
                <a:effectLst/>
                <a:latin typeface="Helvetica Neue"/>
              </a:rPr>
              <a:t>Using Dummy Variables to Get more </a:t>
            </a:r>
            <a:r>
              <a:rPr lang="en-US" sz="1400" dirty="0">
                <a:latin typeface="arial" panose="020B0604020202020204" pitchFamily="34" charset="0"/>
              </a:rPr>
              <a:t>statistical</a:t>
            </a:r>
            <a:r>
              <a:rPr lang="en-US" sz="1400" i="0" dirty="0">
                <a:solidFill>
                  <a:srgbClr val="000000"/>
                </a:solidFill>
                <a:effectLst/>
                <a:latin typeface="Helvetica Neue"/>
              </a:rPr>
              <a:t> insight</a:t>
            </a:r>
          </a:p>
        </p:txBody>
      </p:sp>
      <p:pic>
        <p:nvPicPr>
          <p:cNvPr id="8" name="Picture 7">
            <a:extLst>
              <a:ext uri="{FF2B5EF4-FFF2-40B4-BE49-F238E27FC236}">
                <a16:creationId xmlns:a16="http://schemas.microsoft.com/office/drawing/2014/main" id="{BC545399-D640-C21E-ACF7-F6E50AA26B46}"/>
              </a:ext>
            </a:extLst>
          </p:cNvPr>
          <p:cNvPicPr>
            <a:picLocks noChangeAspect="1"/>
          </p:cNvPicPr>
          <p:nvPr/>
        </p:nvPicPr>
        <p:blipFill>
          <a:blip r:embed="rId3"/>
          <a:stretch>
            <a:fillRect/>
          </a:stretch>
        </p:blipFill>
        <p:spPr>
          <a:xfrm>
            <a:off x="355612" y="1690688"/>
            <a:ext cx="6281140" cy="3757417"/>
          </a:xfrm>
          <a:prstGeom prst="rect">
            <a:avLst/>
          </a:prstGeom>
        </p:spPr>
      </p:pic>
    </p:spTree>
    <p:extLst>
      <p:ext uri="{BB962C8B-B14F-4D97-AF65-F5344CB8AC3E}">
        <p14:creationId xmlns:p14="http://schemas.microsoft.com/office/powerpoint/2010/main" val="355632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ED1C-392A-EAAF-6DA2-DFBD68C5B51F}"/>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0D8B2E93-45EF-91C1-AD2A-B2F03235CE77}"/>
              </a:ext>
            </a:extLst>
          </p:cNvPr>
          <p:cNvSpPr>
            <a:spLocks noGrp="1"/>
          </p:cNvSpPr>
          <p:nvPr>
            <p:ph idx="1"/>
          </p:nvPr>
        </p:nvSpPr>
        <p:spPr/>
        <p:txBody>
          <a:bodyPr>
            <a:normAutofit fontScale="55000" lnSpcReduction="20000"/>
          </a:bodyPr>
          <a:lstStyle/>
          <a:p>
            <a:r>
              <a:rPr lang="en-US" dirty="0"/>
              <a:t>Splitting into train and test set</a:t>
            </a:r>
          </a:p>
          <a:p>
            <a:r>
              <a:rPr lang="en-US" dirty="0"/>
              <a:t>Scale variables in train set</a:t>
            </a:r>
          </a:p>
          <a:p>
            <a:r>
              <a:rPr lang="en-US" dirty="0"/>
              <a:t>Build the first model</a:t>
            </a:r>
          </a:p>
          <a:p>
            <a:r>
              <a:rPr lang="en-US" dirty="0"/>
              <a:t>Use RFE to eliminate less relevant variables</a:t>
            </a:r>
          </a:p>
          <a:p>
            <a:r>
              <a:rPr lang="en-US" dirty="0"/>
              <a:t>Build the next model</a:t>
            </a:r>
          </a:p>
          <a:p>
            <a:r>
              <a:rPr lang="en-US" dirty="0"/>
              <a:t>Eliminate variables based on high p-values</a:t>
            </a:r>
          </a:p>
          <a:p>
            <a:r>
              <a:rPr lang="en-US" dirty="0"/>
              <a:t>Check VIF value for all the existing columns</a:t>
            </a:r>
          </a:p>
          <a:p>
            <a:r>
              <a:rPr lang="en-US" dirty="0"/>
              <a:t>Predict using train set</a:t>
            </a:r>
          </a:p>
          <a:p>
            <a:r>
              <a:rPr lang="en-US" dirty="0"/>
              <a:t>Evaluate accuracy and other metric</a:t>
            </a:r>
          </a:p>
          <a:p>
            <a:r>
              <a:rPr lang="en-US" dirty="0"/>
              <a:t>Predict using test set</a:t>
            </a:r>
          </a:p>
          <a:p>
            <a:r>
              <a:rPr lang="en-US" dirty="0"/>
              <a:t>Precision and recall analysis on test predictions</a:t>
            </a:r>
          </a:p>
        </p:txBody>
      </p:sp>
    </p:spTree>
    <p:extLst>
      <p:ext uri="{BB962C8B-B14F-4D97-AF65-F5344CB8AC3E}">
        <p14:creationId xmlns:p14="http://schemas.microsoft.com/office/powerpoint/2010/main" val="1177659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496A-CF16-9E4D-D6E5-6E8ADC2C078C}"/>
              </a:ext>
            </a:extLst>
          </p:cNvPr>
          <p:cNvSpPr>
            <a:spLocks noGrp="1"/>
          </p:cNvSpPr>
          <p:nvPr>
            <p:ph type="title"/>
          </p:nvPr>
        </p:nvSpPr>
        <p:spPr/>
        <p:txBody>
          <a:bodyPr/>
          <a:lstStyle/>
          <a:p>
            <a:r>
              <a:rPr lang="en-US" dirty="0"/>
              <a:t>Model Evaluation(Training)</a:t>
            </a:r>
          </a:p>
        </p:txBody>
      </p:sp>
      <p:pic>
        <p:nvPicPr>
          <p:cNvPr id="5" name="Content Placeholder 4">
            <a:extLst>
              <a:ext uri="{FF2B5EF4-FFF2-40B4-BE49-F238E27FC236}">
                <a16:creationId xmlns:a16="http://schemas.microsoft.com/office/drawing/2014/main" id="{A167A35F-0801-F771-7E22-E6DE16168279}"/>
              </a:ext>
            </a:extLst>
          </p:cNvPr>
          <p:cNvPicPr>
            <a:picLocks noGrp="1" noChangeAspect="1"/>
          </p:cNvPicPr>
          <p:nvPr>
            <p:ph idx="1"/>
          </p:nvPr>
        </p:nvPicPr>
        <p:blipFill>
          <a:blip r:embed="rId2"/>
          <a:stretch>
            <a:fillRect/>
          </a:stretch>
        </p:blipFill>
        <p:spPr>
          <a:xfrm>
            <a:off x="1451579" y="1939331"/>
            <a:ext cx="3673158" cy="2376233"/>
          </a:xfrm>
          <a:effectLst>
            <a:softEdge rad="0"/>
          </a:effectLst>
        </p:spPr>
      </p:pic>
      <p:pic>
        <p:nvPicPr>
          <p:cNvPr id="7" name="Picture 6">
            <a:extLst>
              <a:ext uri="{FF2B5EF4-FFF2-40B4-BE49-F238E27FC236}">
                <a16:creationId xmlns:a16="http://schemas.microsoft.com/office/drawing/2014/main" id="{229C3CC6-EF1E-691E-2CB5-A4E03D86DA24}"/>
              </a:ext>
            </a:extLst>
          </p:cNvPr>
          <p:cNvPicPr>
            <a:picLocks noChangeAspect="1"/>
          </p:cNvPicPr>
          <p:nvPr/>
        </p:nvPicPr>
        <p:blipFill>
          <a:blip r:embed="rId3"/>
          <a:stretch>
            <a:fillRect/>
          </a:stretch>
        </p:blipFill>
        <p:spPr>
          <a:xfrm>
            <a:off x="1451579" y="4458371"/>
            <a:ext cx="3673158" cy="2144916"/>
          </a:xfrm>
          <a:prstGeom prst="rect">
            <a:avLst/>
          </a:prstGeom>
        </p:spPr>
      </p:pic>
      <p:sp>
        <p:nvSpPr>
          <p:cNvPr id="9" name="TextBox 8">
            <a:extLst>
              <a:ext uri="{FF2B5EF4-FFF2-40B4-BE49-F238E27FC236}">
                <a16:creationId xmlns:a16="http://schemas.microsoft.com/office/drawing/2014/main" id="{2D9B5702-FAFB-D4E3-226D-299DD219658B}"/>
              </a:ext>
            </a:extLst>
          </p:cNvPr>
          <p:cNvSpPr txBox="1"/>
          <p:nvPr/>
        </p:nvSpPr>
        <p:spPr>
          <a:xfrm>
            <a:off x="5817996" y="2391508"/>
            <a:ext cx="4012642" cy="3139321"/>
          </a:xfrm>
          <a:prstGeom prst="rect">
            <a:avLst/>
          </a:prstGeom>
          <a:noFill/>
        </p:spPr>
        <p:txBody>
          <a:bodyPr wrap="square" rtlCol="0">
            <a:spAutoFit/>
          </a:bodyPr>
          <a:lstStyle/>
          <a:p>
            <a:r>
              <a:rPr lang="en-US" dirty="0"/>
              <a:t>Accuracy , Sensitivity and Specificity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75.9% Accuracy</a:t>
            </a:r>
          </a:p>
          <a:p>
            <a:pPr marL="285750" indent="-285750">
              <a:buFont typeface="Arial" panose="020B0604020202020204" pitchFamily="34" charset="0"/>
              <a:buChar char="•"/>
            </a:pPr>
            <a:r>
              <a:rPr lang="en-US" dirty="0"/>
              <a:t>79.7% Sensitivity</a:t>
            </a:r>
          </a:p>
          <a:p>
            <a:pPr marL="285750" indent="-285750">
              <a:buFont typeface="Arial" panose="020B0604020202020204" pitchFamily="34" charset="0"/>
              <a:buChar char="•"/>
            </a:pPr>
            <a:r>
              <a:rPr lang="en-US" dirty="0"/>
              <a:t>68.9% Specificity</a:t>
            </a:r>
          </a:p>
          <a:p>
            <a:pPr marL="285750" indent="-285750">
              <a:buFont typeface="Arial" panose="020B0604020202020204" pitchFamily="34" charset="0"/>
              <a:buChar char="•"/>
            </a:pPr>
            <a:endParaRPr lang="en-US" dirty="0"/>
          </a:p>
          <a:p>
            <a:r>
              <a:rPr lang="en-US" dirty="0"/>
              <a:t>PRECISION AND RECALL</a:t>
            </a:r>
          </a:p>
          <a:p>
            <a:r>
              <a:rPr lang="en-US" dirty="0"/>
              <a:t> </a:t>
            </a:r>
          </a:p>
          <a:p>
            <a:pPr marL="285750" indent="-285750">
              <a:buFont typeface="Arial" panose="020B0604020202020204" pitchFamily="34" charset="0"/>
              <a:buChar char="•"/>
            </a:pPr>
            <a:r>
              <a:rPr lang="en-US" dirty="0"/>
              <a:t>73.0% Precision</a:t>
            </a:r>
          </a:p>
          <a:p>
            <a:pPr marL="285750" indent="-285750">
              <a:buFont typeface="Arial" panose="020B0604020202020204" pitchFamily="34" charset="0"/>
              <a:buChar char="•"/>
            </a:pPr>
            <a:r>
              <a:rPr lang="en-US" dirty="0"/>
              <a:t> 79.1% Recall</a:t>
            </a:r>
          </a:p>
        </p:txBody>
      </p:sp>
    </p:spTree>
    <p:extLst>
      <p:ext uri="{BB962C8B-B14F-4D97-AF65-F5344CB8AC3E}">
        <p14:creationId xmlns:p14="http://schemas.microsoft.com/office/powerpoint/2010/main" val="19113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987F-B5E9-0EA1-BC82-9ABF276567BB}"/>
              </a:ext>
            </a:extLst>
          </p:cNvPr>
          <p:cNvSpPr>
            <a:spLocks noGrp="1"/>
          </p:cNvSpPr>
          <p:nvPr>
            <p:ph type="title"/>
          </p:nvPr>
        </p:nvSpPr>
        <p:spPr/>
        <p:txBody>
          <a:bodyPr/>
          <a:lstStyle/>
          <a:p>
            <a:r>
              <a:rPr lang="en-US" dirty="0"/>
              <a:t>Model Evaluation(Testing)</a:t>
            </a:r>
          </a:p>
        </p:txBody>
      </p:sp>
      <p:sp>
        <p:nvSpPr>
          <p:cNvPr id="3" name="Content Placeholder 2">
            <a:extLst>
              <a:ext uri="{FF2B5EF4-FFF2-40B4-BE49-F238E27FC236}">
                <a16:creationId xmlns:a16="http://schemas.microsoft.com/office/drawing/2014/main" id="{76D7D5C8-EF13-4836-6C9B-A33B154DB539}"/>
              </a:ext>
            </a:extLst>
          </p:cNvPr>
          <p:cNvSpPr>
            <a:spLocks noGrp="1"/>
          </p:cNvSpPr>
          <p:nvPr>
            <p:ph idx="1"/>
          </p:nvPr>
        </p:nvSpPr>
        <p:spPr>
          <a:xfrm>
            <a:off x="6410010" y="1929283"/>
            <a:ext cx="4943790" cy="4451421"/>
          </a:xfrm>
        </p:spPr>
        <p:txBody>
          <a:bodyPr>
            <a:normAutofit/>
          </a:bodyPr>
          <a:lstStyle/>
          <a:p>
            <a:pPr marL="0" indent="0">
              <a:buNone/>
            </a:pPr>
            <a:endParaRPr lang="en-US" dirty="0"/>
          </a:p>
          <a:p>
            <a:pPr marL="0" indent="0">
              <a:buNone/>
            </a:pPr>
            <a:r>
              <a:rPr lang="en-US" dirty="0"/>
              <a:t>PRECISION AND RECALL</a:t>
            </a:r>
          </a:p>
          <a:p>
            <a:pPr marL="0" indent="0">
              <a:buNone/>
            </a:pPr>
            <a:endParaRPr lang="en-US" dirty="0"/>
          </a:p>
          <a:p>
            <a:pPr marL="285750" indent="-285750">
              <a:buFont typeface="Arial" panose="020B0604020202020204" pitchFamily="34" charset="0"/>
              <a:buChar char="•"/>
            </a:pPr>
            <a:r>
              <a:rPr lang="en-US" dirty="0"/>
              <a:t>71.2% Precision</a:t>
            </a:r>
          </a:p>
          <a:p>
            <a:pPr marL="285750" indent="-285750">
              <a:buFont typeface="Arial" panose="020B0604020202020204" pitchFamily="34" charset="0"/>
              <a:buChar char="•"/>
            </a:pPr>
            <a:r>
              <a:rPr lang="en-US" dirty="0"/>
              <a:t> 78.7% Recall</a:t>
            </a:r>
          </a:p>
          <a:p>
            <a:endParaRPr lang="en-US" dirty="0"/>
          </a:p>
        </p:txBody>
      </p:sp>
      <p:pic>
        <p:nvPicPr>
          <p:cNvPr id="4" name="Picture 3">
            <a:extLst>
              <a:ext uri="{FF2B5EF4-FFF2-40B4-BE49-F238E27FC236}">
                <a16:creationId xmlns:a16="http://schemas.microsoft.com/office/drawing/2014/main" id="{BCDA427F-9B1E-6029-E620-796618E9F814}"/>
              </a:ext>
            </a:extLst>
          </p:cNvPr>
          <p:cNvPicPr>
            <a:picLocks noChangeAspect="1"/>
          </p:cNvPicPr>
          <p:nvPr/>
        </p:nvPicPr>
        <p:blipFill>
          <a:blip r:embed="rId2"/>
          <a:stretch>
            <a:fillRect/>
          </a:stretch>
        </p:blipFill>
        <p:spPr>
          <a:xfrm>
            <a:off x="1451579" y="2175124"/>
            <a:ext cx="4842996" cy="3147460"/>
          </a:xfrm>
          <a:prstGeom prst="rect">
            <a:avLst/>
          </a:prstGeom>
        </p:spPr>
      </p:pic>
    </p:spTree>
    <p:extLst>
      <p:ext uri="{BB962C8B-B14F-4D97-AF65-F5344CB8AC3E}">
        <p14:creationId xmlns:p14="http://schemas.microsoft.com/office/powerpoint/2010/main" val="222380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C06D-39A3-5BF2-417A-7B6918FD37AB}"/>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9D145EBE-2FB5-7E88-D369-BFF687F31F1B}"/>
              </a:ext>
            </a:extLst>
          </p:cNvPr>
          <p:cNvSpPr>
            <a:spLocks noGrp="1"/>
          </p:cNvSpPr>
          <p:nvPr>
            <p:ph idx="1"/>
          </p:nvPr>
        </p:nvSpPr>
        <p:spPr/>
        <p:txBody>
          <a:bodyPr>
            <a:normAutofit fontScale="70000" lnSpcReduction="20000"/>
          </a:bodyPr>
          <a:lstStyle/>
          <a:p>
            <a:pPr algn="l">
              <a:buFont typeface="+mj-lt"/>
              <a:buAutoNum type="arabicPeriod"/>
            </a:pPr>
            <a:r>
              <a:rPr lang="en-US" b="0" i="0" dirty="0">
                <a:solidFill>
                  <a:srgbClr val="000000"/>
                </a:solidFill>
                <a:effectLst/>
                <a:latin typeface="Helvetica Neue"/>
              </a:rPr>
              <a:t>Many leads are generated in the first stage (top), but few of them turn into paying clients in the second stage. To increase lead conversion, you must properly nurture the potential leads during the middle stage (e.g., by educating the leads about the product and maintaining ongoing communication). Sort out the top prospects first from your generated leads. The factors that have the biggest impact on the likelihood that a lead will be converted are "Total Visits," "Total Time Spent on Website," and "Page Views Per Visit."</a:t>
            </a:r>
            <a:br>
              <a:rPr lang="en-US" b="0" i="0" dirty="0">
                <a:solidFill>
                  <a:srgbClr val="000000"/>
                </a:solidFill>
                <a:effectLst/>
                <a:latin typeface="Helvetica Neue"/>
              </a:rPr>
            </a:br>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We need you need to keep a list of leads close to hand so you can let them know about new </a:t>
            </a:r>
            <a:r>
              <a:rPr lang="en-US" b="0" i="0" dirty="0" err="1">
                <a:solidFill>
                  <a:srgbClr val="000000"/>
                </a:solidFill>
                <a:effectLst/>
                <a:latin typeface="Helvetica Neue"/>
              </a:rPr>
              <a:t>programmes</a:t>
            </a:r>
            <a:r>
              <a:rPr lang="en-US" b="0" i="0" dirty="0">
                <a:solidFill>
                  <a:srgbClr val="000000"/>
                </a:solidFill>
                <a:effectLst/>
                <a:latin typeface="Helvetica Neue"/>
              </a:rPr>
              <a:t>, services, job openings, and upcoming higher education. Keep a close eye on each lead so you can </a:t>
            </a:r>
            <a:r>
              <a:rPr lang="en-US" b="0" i="0" dirty="0" err="1">
                <a:solidFill>
                  <a:srgbClr val="000000"/>
                </a:solidFill>
                <a:effectLst/>
                <a:latin typeface="Helvetica Neue"/>
              </a:rPr>
              <a:t>customise</a:t>
            </a:r>
            <a:r>
              <a:rPr lang="en-US" b="0" i="0" dirty="0">
                <a:solidFill>
                  <a:srgbClr val="000000"/>
                </a:solidFill>
                <a:effectLst/>
                <a:latin typeface="Helvetica Neue"/>
              </a:rPr>
              <a:t> the information you provide to them. Carefully present career opportunities, information, or training </a:t>
            </a:r>
            <a:r>
              <a:rPr lang="en-US" b="0" i="0" dirty="0" err="1">
                <a:solidFill>
                  <a:srgbClr val="000000"/>
                </a:solidFill>
                <a:effectLst/>
                <a:latin typeface="Helvetica Neue"/>
              </a:rPr>
              <a:t>programmes</a:t>
            </a:r>
            <a:r>
              <a:rPr lang="en-US" b="0" i="0" dirty="0">
                <a:solidFill>
                  <a:srgbClr val="000000"/>
                </a:solidFill>
                <a:effectLst/>
                <a:latin typeface="Helvetica Neue"/>
              </a:rPr>
              <a:t> that best suit the leads' interests. A good strategy for identifying each lead's demands can help you convert leads into customers.</a:t>
            </a:r>
            <a:br>
              <a:rPr lang="en-US" b="0" i="0" dirty="0">
                <a:solidFill>
                  <a:srgbClr val="000000"/>
                </a:solidFill>
                <a:effectLst/>
                <a:latin typeface="Helvetica Neue"/>
              </a:rPr>
            </a:br>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Pay attention to leads that have been converted. Engage leads in question-and-answer sessions to gather the pertinent data you require about them. To find out if the leads want to </a:t>
            </a:r>
            <a:r>
              <a:rPr lang="en-US" b="0" i="0" dirty="0" err="1">
                <a:solidFill>
                  <a:srgbClr val="000000"/>
                </a:solidFill>
                <a:effectLst/>
                <a:latin typeface="Helvetica Neue"/>
              </a:rPr>
              <a:t>enrol</a:t>
            </a:r>
            <a:r>
              <a:rPr lang="en-US" b="0" i="0" dirty="0">
                <a:solidFill>
                  <a:srgbClr val="000000"/>
                </a:solidFill>
                <a:effectLst/>
                <a:latin typeface="Helvetica Neue"/>
              </a:rPr>
              <a:t> in online courses, make more enquiries and appointments with them.</a:t>
            </a:r>
          </a:p>
          <a:p>
            <a:endParaRPr lang="en-US" dirty="0"/>
          </a:p>
        </p:txBody>
      </p:sp>
    </p:spTree>
    <p:extLst>
      <p:ext uri="{BB962C8B-B14F-4D97-AF65-F5344CB8AC3E}">
        <p14:creationId xmlns:p14="http://schemas.microsoft.com/office/powerpoint/2010/main" val="21585246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66</TotalTime>
  <Words>690</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vt:lpstr>
      <vt:lpstr>Gill Sans MT</vt:lpstr>
      <vt:lpstr>Helvetica Neue</vt:lpstr>
      <vt:lpstr>Gallery</vt:lpstr>
      <vt:lpstr>PowerPoint Presentation</vt:lpstr>
      <vt:lpstr>Objectives of the Case Study </vt:lpstr>
      <vt:lpstr>Approach</vt:lpstr>
      <vt:lpstr>Data Sourcing, Cleaning &amp; PreparationRead</vt:lpstr>
      <vt:lpstr>Get the data ready for modelling. </vt:lpstr>
      <vt:lpstr>Model Building</vt:lpstr>
      <vt:lpstr>Model Evaluation(Training)</vt:lpstr>
      <vt:lpstr>Model Evaluation(Testing)</vt:lpstr>
      <vt:lpstr>Eda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Dhananjaya Dutt Mishra</dc:creator>
  <cp:lastModifiedBy>Dhananjaya Dutt Mishra</cp:lastModifiedBy>
  <cp:revision>3</cp:revision>
  <dcterms:created xsi:type="dcterms:W3CDTF">2023-01-24T14:51:57Z</dcterms:created>
  <dcterms:modified xsi:type="dcterms:W3CDTF">2023-01-24T15:58:36Z</dcterms:modified>
</cp:coreProperties>
</file>