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1" r:id="rId4"/>
    <p:sldId id="259" r:id="rId5"/>
    <p:sldId id="258" r:id="rId6"/>
    <p:sldId id="260" r:id="rId7"/>
    <p:sldId id="266" r:id="rId8"/>
    <p:sldId id="263" r:id="rId9"/>
    <p:sldId id="264" r:id="rId10"/>
    <p:sldId id="262" r:id="rId11"/>
    <p:sldId id="265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0E8B76-B959-41E4-BA5A-CBCE357D75FB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29ECA3-8F25-40DB-BEFD-FBCCD7899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993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C9EAF-2A29-4E78-ACA7-0ED5AF6A0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68A729-8B6A-4451-BEF9-E09691E94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BF0202-93A2-4382-A376-0653D12C1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9305A-3E83-4C7C-9355-B887A7A978DD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183EDD-AD06-472F-810B-AF36A28E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AD400B-DE3D-482C-A29C-69D644112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0515-A165-47BF-85FE-032C7AE61B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761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A2BCC-9C4E-47FE-ADDC-593580D3C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56648D-1580-4497-AADB-C6C46A387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42BABF-40EF-4696-BF7C-2570E8CA0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9305A-3E83-4C7C-9355-B887A7A978DD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532530-C0C1-45F2-9EC5-0FCE74FC2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532A95-E70C-4BA9-908E-DE7C9DDB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0515-A165-47BF-85FE-032C7AE61B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327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60F703-D7F5-4D26-869A-E176A6265D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9D6F1E-1B98-4F2C-B53A-B4E59C01D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3F9484-1A7A-41E7-9771-B65415065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9305A-3E83-4C7C-9355-B887A7A978DD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AADB99-3AEA-4FE4-8D17-6052032C8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F090C3-28A8-429E-A586-6345BAFDE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0515-A165-47BF-85FE-032C7AE61B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3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4BC34-ED1E-4816-9646-C08E2D057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D175F-B5D5-4FA2-A7DE-2F8C11101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A67240-0321-4C30-A7B6-B87CEA2BE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9305A-3E83-4C7C-9355-B887A7A978DD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BD7800-3A73-4D57-9302-DF1C79A2A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3B536F-C3CF-4347-9CE4-5E555B278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0515-A165-47BF-85FE-032C7AE61B8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85E519-7E6F-4435-91AD-FDE4F945B51A}"/>
              </a:ext>
            </a:extLst>
          </p:cNvPr>
          <p:cNvSpPr/>
          <p:nvPr userDrawn="1"/>
        </p:nvSpPr>
        <p:spPr>
          <a:xfrm>
            <a:off x="588628" y="0"/>
            <a:ext cx="11014745" cy="1174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533098-7BC2-4A1C-AD25-C5CC5F702EF1}"/>
              </a:ext>
            </a:extLst>
          </p:cNvPr>
          <p:cNvSpPr/>
          <p:nvPr userDrawn="1"/>
        </p:nvSpPr>
        <p:spPr>
          <a:xfrm>
            <a:off x="588628" y="6740553"/>
            <a:ext cx="11014745" cy="1174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92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D3079-9B00-45E0-AB8F-0AF6A888E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67BCF0-C66F-47BB-83F9-C82921DC8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8128B0-5E91-41BB-98B4-DE0766FB3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9305A-3E83-4C7C-9355-B887A7A978DD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F30DA-2C64-4B50-B358-B0510E2A8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C6867-157D-4DD1-83B4-EC90086C4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0515-A165-47BF-85FE-032C7AE61B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657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B927DB-4C23-48E8-95B5-26C467569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60DD33-D383-4CF3-84A7-921601660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6DC5B5-09DD-45C5-B488-F2EC92333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B39822-7063-407F-830B-5408427E3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9305A-3E83-4C7C-9355-B887A7A978DD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FCB4A1-86CC-47D2-9C43-2DED32A6F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5F16D5-0E46-43C0-915D-CDB48B839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0515-A165-47BF-85FE-032C7AE61B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076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FA739-7E36-46B9-AABA-132543A2C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F628A5-CE6E-4727-84C2-C4776CCB7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4F98EC-5385-4709-AB5D-8CDBE7454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01DA3C-D364-4187-A420-38F4DC7278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71BA7A-9241-4297-94B2-F4CB885E35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8454F4-8DCA-45E7-88C1-079FBBCCE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9305A-3E83-4C7C-9355-B887A7A978DD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D77143-97F3-470C-91E4-80BFB3DCE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93D413-2846-4FCC-932E-62B55DDA3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0515-A165-47BF-85FE-032C7AE61B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7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489BE-865C-4E9F-802C-0EAB74124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74351A-1356-46A9-B2BA-036648030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9305A-3E83-4C7C-9355-B887A7A978DD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2C3448-7660-4F39-84BA-E079CD4FA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6779D6-153D-42CC-A319-3B35A61E9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0515-A165-47BF-85FE-032C7AE61B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588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79AF58-E56A-4CA9-80DC-AF5EC775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9305A-3E83-4C7C-9355-B887A7A978DD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23C39AD-1269-44B4-9102-CA96A763A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C305F4-83CD-4F8C-B750-45C8854A6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0515-A165-47BF-85FE-032C7AE61B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356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7D0F4-0BC3-4EBF-8D7E-6487E591B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6BFCD7-6D83-442D-8D9F-21281BCD8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5CF165-C1DF-4A61-A60D-48F6E8C3A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398B66-215E-4E8E-AE70-5B1A2F825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9305A-3E83-4C7C-9355-B887A7A978DD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31EE70-176F-49AB-838A-7B27663F5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6F7F53-4FC6-41F0-B371-B25ED51B2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0515-A165-47BF-85FE-032C7AE61B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92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5E553-881E-4A9C-A5E9-B78A7AEDC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DEF715-8E44-4C57-AFA6-EEC252C40C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1F9D0E-175C-4F1B-BB8D-3EE02D6A5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D3202D-A826-43DC-88F2-9D1A9C19D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9305A-3E83-4C7C-9355-B887A7A978DD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F7E308-4DB0-460E-B87A-2B0257480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D5FE49-A284-4A6D-B565-80073BA36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0515-A165-47BF-85FE-032C7AE61B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22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2126527-813B-4E69-BF9E-FA27AB454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97AA04-93B6-410E-91BD-FAE48C186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E92FD1-9A54-4F96-9D18-783D46C3E6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9305A-3E83-4C7C-9355-B887A7A978DD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EC9016-B78D-4108-A549-D0A24A2090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5F90E6-FB67-4D63-8385-C434B2530C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F0515-A165-47BF-85FE-032C7AE61B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939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E2E0BB3-F518-4E14-BC1C-D64B9943A1FC}"/>
              </a:ext>
            </a:extLst>
          </p:cNvPr>
          <p:cNvSpPr txBox="1"/>
          <p:nvPr/>
        </p:nvSpPr>
        <p:spPr>
          <a:xfrm>
            <a:off x="4093689" y="3105834"/>
            <a:ext cx="4004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latin typeface="Rix고딕 B" panose="02020603020101020101" pitchFamily="18" charset="-127"/>
                <a:ea typeface="Rix고딕 B" panose="02020603020101020101" pitchFamily="18" charset="-127"/>
              </a:rPr>
              <a:t>Openrefine</a:t>
            </a:r>
            <a:r>
              <a:rPr lang="en-US" altLang="ko-KR" sz="3600" dirty="0">
                <a:latin typeface="Rix고딕 B" panose="02020603020101020101" pitchFamily="18" charset="-127"/>
                <a:ea typeface="Rix고딕 B" panose="02020603020101020101" pitchFamily="18" charset="-127"/>
              </a:rPr>
              <a:t> &amp; CNN</a:t>
            </a:r>
            <a:endParaRPr lang="ko-KR" altLang="en-US" sz="360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2040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F7F4784-5E5A-449D-9851-B02B70269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7447"/>
            <a:ext cx="10515600" cy="746620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Rix고딕 B" panose="02020603020101020101" pitchFamily="18" charset="-127"/>
                <a:ea typeface="Rix고딕 B" panose="02020603020101020101" pitchFamily="18" charset="-127"/>
              </a:rPr>
              <a:t>2.3 </a:t>
            </a:r>
            <a:r>
              <a:rPr lang="ko-KR" altLang="en-US" sz="3200" dirty="0">
                <a:latin typeface="Rix고딕 B" panose="02020603020101020101" pitchFamily="18" charset="-127"/>
                <a:ea typeface="Rix고딕 B" panose="02020603020101020101" pitchFamily="18" charset="-127"/>
              </a:rPr>
              <a:t>프로젝트 진행 과정</a:t>
            </a:r>
            <a:r>
              <a:rPr lang="en-US" altLang="ko-KR" sz="3200" dirty="0">
                <a:latin typeface="Rix고딕 B" panose="02020603020101020101" pitchFamily="18" charset="-127"/>
                <a:ea typeface="Rix고딕 B" panose="02020603020101020101" pitchFamily="18" charset="-127"/>
              </a:rPr>
              <a:t>(1. </a:t>
            </a:r>
            <a:r>
              <a:rPr lang="ko-KR" altLang="en-US" sz="3200" dirty="0">
                <a:latin typeface="Rix고딕 B" panose="02020603020101020101" pitchFamily="18" charset="-127"/>
                <a:ea typeface="Rix고딕 B" panose="02020603020101020101" pitchFamily="18" charset="-127"/>
              </a:rPr>
              <a:t>데이터 로드</a:t>
            </a:r>
            <a:r>
              <a:rPr lang="en-US" altLang="ko-KR" sz="3200" dirty="0">
                <a:latin typeface="Rix고딕 B" panose="02020603020101020101" pitchFamily="18" charset="-127"/>
                <a:ea typeface="Rix고딕 B" panose="02020603020101020101" pitchFamily="18" charset="-127"/>
              </a:rPr>
              <a:t>)</a:t>
            </a:r>
            <a:endParaRPr lang="ko-KR" altLang="en-US" sz="320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A455D6-5F17-48EB-B799-926B3839F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187" y="1654537"/>
            <a:ext cx="3419952" cy="221963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A2EAC5DB-E529-4908-9CD4-C7C7A76CA03B}"/>
              </a:ext>
            </a:extLst>
          </p:cNvPr>
          <p:cNvGrpSpPr/>
          <p:nvPr/>
        </p:nvGrpSpPr>
        <p:grpSpPr>
          <a:xfrm>
            <a:off x="5557762" y="2236127"/>
            <a:ext cx="1076475" cy="1196238"/>
            <a:chOff x="6848392" y="2238319"/>
            <a:chExt cx="1076475" cy="1196238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F228A4CF-4257-4F1C-A948-B0C3D1B64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48392" y="2238319"/>
              <a:ext cx="1076475" cy="7240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3B20764-2056-48DB-97DD-905A39ED12D3}"/>
                </a:ext>
              </a:extLst>
            </p:cNvPr>
            <p:cNvSpPr txBox="1"/>
            <p:nvPr/>
          </p:nvSpPr>
          <p:spPr>
            <a:xfrm>
              <a:off x="6936826" y="3126780"/>
              <a:ext cx="8996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latin typeface="Rix고딕 B" panose="02020603020101020101" pitchFamily="18" charset="-127"/>
                  <a:ea typeface="Rix고딕 B" panose="02020603020101020101" pitchFamily="18" charset="-127"/>
                </a:rPr>
                <a:t>train_set</a:t>
              </a:r>
              <a:endParaRPr lang="ko-KR" altLang="en-US" sz="1400" dirty="0"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7C9AB98-24A2-416D-9B85-51EE72890E7C}"/>
              </a:ext>
            </a:extLst>
          </p:cNvPr>
          <p:cNvGrpSpPr/>
          <p:nvPr/>
        </p:nvGrpSpPr>
        <p:grpSpPr>
          <a:xfrm>
            <a:off x="7158848" y="2236127"/>
            <a:ext cx="1076475" cy="1196238"/>
            <a:chOff x="8474579" y="2238319"/>
            <a:chExt cx="1076475" cy="1196238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2039C4C2-1155-492C-8244-ACBBCEA23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74579" y="2238319"/>
              <a:ext cx="1076475" cy="7240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8F67B41-C3C3-4CD0-85E9-30D7AA262582}"/>
                </a:ext>
              </a:extLst>
            </p:cNvPr>
            <p:cNvSpPr txBox="1"/>
            <p:nvPr/>
          </p:nvSpPr>
          <p:spPr>
            <a:xfrm>
              <a:off x="8596676" y="3126780"/>
              <a:ext cx="8322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latin typeface="Rix고딕 B" panose="02020603020101020101" pitchFamily="18" charset="-127"/>
                  <a:ea typeface="Rix고딕 B" panose="02020603020101020101" pitchFamily="18" charset="-127"/>
                </a:rPr>
                <a:t>test_set</a:t>
              </a:r>
              <a:endParaRPr lang="ko-KR" altLang="en-US" sz="1400" dirty="0"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5165BC6-3E5C-4E42-9A1E-B1BC2F12BC92}"/>
              </a:ext>
            </a:extLst>
          </p:cNvPr>
          <p:cNvSpPr txBox="1"/>
          <p:nvPr/>
        </p:nvSpPr>
        <p:spPr>
          <a:xfrm>
            <a:off x="888672" y="1124970"/>
            <a:ext cx="23374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null</a:t>
            </a:r>
            <a:r>
              <a:rPr lang="ko-KR" altLang="en-US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 및 누락된 값 확인</a:t>
            </a:r>
            <a:endParaRPr lang="en-US" altLang="ko-KR" sz="160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590049-49E3-424D-8A5D-08FE48F9EE0E}"/>
              </a:ext>
            </a:extLst>
          </p:cNvPr>
          <p:cNvSpPr txBox="1"/>
          <p:nvPr/>
        </p:nvSpPr>
        <p:spPr>
          <a:xfrm>
            <a:off x="888672" y="4687187"/>
            <a:ext cx="309411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정규화</a:t>
            </a:r>
            <a:r>
              <a:rPr lang="en-US" altLang="ko-KR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(</a:t>
            </a:r>
            <a:r>
              <a:rPr lang="ko-KR" altLang="en-US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픽셀 채널 값</a:t>
            </a:r>
            <a:r>
              <a:rPr lang="en-US" altLang="ko-KR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모양 변경</a:t>
            </a:r>
            <a:r>
              <a:rPr lang="en-US" altLang="ko-KR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(</a:t>
            </a:r>
            <a:r>
              <a:rPr lang="ko-KR" altLang="en-US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채널 수</a:t>
            </a:r>
            <a:r>
              <a:rPr lang="en-US" altLang="ko-KR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, </a:t>
            </a:r>
            <a:r>
              <a:rPr lang="ko-KR" altLang="en-US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다차원 형태</a:t>
            </a:r>
            <a:r>
              <a:rPr lang="en-US" altLang="ko-KR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600" b="1" dirty="0">
                <a:latin typeface="Rix고딕 B" panose="02020603020101020101" pitchFamily="18" charset="-127"/>
                <a:ea typeface="Rix고딕 B" panose="02020603020101020101" pitchFamily="18" charset="-127"/>
              </a:rPr>
              <a:t>라벨 인코딩</a:t>
            </a:r>
            <a:r>
              <a:rPr lang="en-US" altLang="ko-KR" sz="1600" b="1" dirty="0">
                <a:latin typeface="Rix고딕 B" panose="02020603020101020101" pitchFamily="18" charset="-127"/>
                <a:ea typeface="Rix고딕 B" panose="02020603020101020101" pitchFamily="18" charset="-127"/>
              </a:rPr>
              <a:t>(</a:t>
            </a:r>
            <a:r>
              <a:rPr lang="ko-KR" altLang="en-US" sz="1600" b="1" dirty="0">
                <a:latin typeface="Rix고딕 B" panose="02020603020101020101" pitchFamily="18" charset="-127"/>
                <a:ea typeface="Rix고딕 B" panose="02020603020101020101" pitchFamily="18" charset="-127"/>
              </a:rPr>
              <a:t>원 핫 벡터</a:t>
            </a:r>
            <a:r>
              <a:rPr lang="en-US" altLang="ko-KR" sz="1600" b="1" dirty="0">
                <a:latin typeface="Rix고딕 B" panose="02020603020101020101" pitchFamily="18" charset="-127"/>
                <a:ea typeface="Rix고딕 B" panose="02020603020101020101" pitchFamily="18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훈련 및 검증세트 분할</a:t>
            </a:r>
            <a:r>
              <a:rPr lang="en-US" altLang="ko-KR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(9:1)</a:t>
            </a: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B14925CE-7997-4748-A55C-BAFB3A7F7239}"/>
              </a:ext>
            </a:extLst>
          </p:cNvPr>
          <p:cNvSpPr/>
          <p:nvPr/>
        </p:nvSpPr>
        <p:spPr>
          <a:xfrm>
            <a:off x="5142451" y="5009236"/>
            <a:ext cx="562063" cy="55623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6952209D-B317-47AE-9045-2B013659B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5725" y="4772930"/>
            <a:ext cx="3315163" cy="10288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53551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3C6E7EC-F6CB-4764-950D-20780180C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7447"/>
            <a:ext cx="10515600" cy="746620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Rix고딕 B" panose="02020603020101020101" pitchFamily="18" charset="-127"/>
                <a:ea typeface="Rix고딕 B" panose="02020603020101020101" pitchFamily="18" charset="-127"/>
              </a:rPr>
              <a:t>2.3 </a:t>
            </a:r>
            <a:r>
              <a:rPr lang="ko-KR" altLang="en-US" sz="3200" dirty="0">
                <a:latin typeface="Rix고딕 B" panose="02020603020101020101" pitchFamily="18" charset="-127"/>
                <a:ea typeface="Rix고딕 B" panose="02020603020101020101" pitchFamily="18" charset="-127"/>
              </a:rPr>
              <a:t>프로젝트 진행 과정</a:t>
            </a:r>
            <a:r>
              <a:rPr lang="en-US" altLang="ko-KR" sz="3200" dirty="0">
                <a:latin typeface="Rix고딕 B" panose="02020603020101020101" pitchFamily="18" charset="-127"/>
                <a:ea typeface="Rix고딕 B" panose="02020603020101020101" pitchFamily="18" charset="-127"/>
              </a:rPr>
              <a:t>(2. CNN)</a:t>
            </a:r>
            <a:endParaRPr lang="ko-KR" altLang="en-US" sz="320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258004-9150-442A-9CF8-BBDBF215790A}"/>
              </a:ext>
            </a:extLst>
          </p:cNvPr>
          <p:cNvSpPr txBox="1"/>
          <p:nvPr/>
        </p:nvSpPr>
        <p:spPr>
          <a:xfrm>
            <a:off x="989901" y="1551963"/>
            <a:ext cx="6638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CNN </a:t>
            </a:r>
            <a:r>
              <a:rPr lang="ko-KR" altLang="en-US" dirty="0"/>
              <a:t>레이어 층 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Convolutional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/>
              <a:t>Pooling </a:t>
            </a:r>
            <a:r>
              <a:rPr lang="en-US" altLang="ko-KR" dirty="0">
                <a:sym typeface="Wingdings" panose="05000000000000000000" pitchFamily="2" charset="2"/>
              </a:rPr>
              <a:t> Neural Network  Classification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356224-C543-4CE9-A5C4-BBD6664058F2}"/>
              </a:ext>
            </a:extLst>
          </p:cNvPr>
          <p:cNvSpPr txBox="1"/>
          <p:nvPr/>
        </p:nvSpPr>
        <p:spPr>
          <a:xfrm>
            <a:off x="989901" y="3313651"/>
            <a:ext cx="9925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프로젝트 진행 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[ [Convolutional(</a:t>
            </a:r>
            <a:r>
              <a:rPr lang="en-US" altLang="ko-KR" dirty="0" err="1"/>
              <a:t>relu</a:t>
            </a:r>
            <a:r>
              <a:rPr lang="en-US" altLang="ko-KR" dirty="0"/>
              <a:t>)]*2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/>
              <a:t>Pooling(Max) </a:t>
            </a:r>
            <a:r>
              <a:rPr lang="en-US" altLang="ko-KR" dirty="0">
                <a:sym typeface="Wingdings" panose="05000000000000000000" pitchFamily="2" charset="2"/>
              </a:rPr>
              <a:t> Dropout ]*2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Neural Network  Classification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9639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AB0C501-B7F5-41EE-9C08-3F295B31F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7447"/>
            <a:ext cx="10515600" cy="746620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Rix고딕 B" panose="02020603020101020101" pitchFamily="18" charset="-127"/>
                <a:ea typeface="Rix고딕 B" panose="02020603020101020101" pitchFamily="18" charset="-127"/>
              </a:rPr>
              <a:t>2.3 </a:t>
            </a:r>
            <a:r>
              <a:rPr lang="ko-KR" altLang="en-US" sz="3200" dirty="0">
                <a:latin typeface="Rix고딕 B" panose="02020603020101020101" pitchFamily="18" charset="-127"/>
                <a:ea typeface="Rix고딕 B" panose="02020603020101020101" pitchFamily="18" charset="-127"/>
              </a:rPr>
              <a:t>프로젝트 진행 과정</a:t>
            </a:r>
            <a:r>
              <a:rPr lang="en-US" altLang="ko-KR" sz="3200" dirty="0">
                <a:latin typeface="Rix고딕 B" panose="02020603020101020101" pitchFamily="18" charset="-127"/>
                <a:ea typeface="Rix고딕 B" panose="02020603020101020101" pitchFamily="18" charset="-127"/>
              </a:rPr>
              <a:t>(3. </a:t>
            </a:r>
            <a:r>
              <a:rPr lang="ko-KR" altLang="en-US" sz="3200" dirty="0">
                <a:latin typeface="Rix고딕 B" panose="02020603020101020101" pitchFamily="18" charset="-127"/>
                <a:ea typeface="Rix고딕 B" panose="02020603020101020101" pitchFamily="18" charset="-127"/>
              </a:rPr>
              <a:t>모델 평가</a:t>
            </a:r>
            <a:r>
              <a:rPr lang="en-US" altLang="ko-KR" sz="3200" dirty="0">
                <a:latin typeface="Rix고딕 B" panose="02020603020101020101" pitchFamily="18" charset="-127"/>
                <a:ea typeface="Rix고딕 B" panose="02020603020101020101" pitchFamily="18" charset="-127"/>
              </a:rPr>
              <a:t>)</a:t>
            </a:r>
            <a:endParaRPr lang="ko-KR" altLang="en-US" sz="320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C3EF9D-950E-413A-BB0F-0B7790B09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378" y="3146392"/>
            <a:ext cx="3333635" cy="10710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9E1E4D1-F043-4D7A-8433-E23AED83C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378" y="1348066"/>
            <a:ext cx="7548328" cy="10710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9BCAFB-96B7-45B9-A15E-3B0D619FD9B1}"/>
              </a:ext>
            </a:extLst>
          </p:cNvPr>
          <p:cNvSpPr txBox="1"/>
          <p:nvPr/>
        </p:nvSpPr>
        <p:spPr>
          <a:xfrm>
            <a:off x="3112316" y="255192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Rix고딕 B" panose="02020603020101020101" pitchFamily="18" charset="-127"/>
                <a:ea typeface="Rix고딕 B" panose="02020603020101020101" pitchFamily="18" charset="-127"/>
              </a:rPr>
              <a:t>==</a:t>
            </a:r>
            <a:endParaRPr lang="ko-KR" altLang="en-US" sz="240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9DD930D-3821-4F49-B880-B8584DBF7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0542" y="3076367"/>
            <a:ext cx="3765591" cy="32744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DC8669-615C-4013-A56F-03BC31223785}"/>
              </a:ext>
            </a:extLst>
          </p:cNvPr>
          <p:cNvSpPr/>
          <p:nvPr/>
        </p:nvSpPr>
        <p:spPr>
          <a:xfrm>
            <a:off x="4560839" y="2234555"/>
            <a:ext cx="447389" cy="1845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A30CB8-7EE2-492C-96B2-BC9FDE9DAF47}"/>
              </a:ext>
            </a:extLst>
          </p:cNvPr>
          <p:cNvSpPr/>
          <p:nvPr/>
        </p:nvSpPr>
        <p:spPr>
          <a:xfrm>
            <a:off x="7289642" y="2234555"/>
            <a:ext cx="447389" cy="1845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CE1856-CC6C-412E-9A1F-AFDF6E879484}"/>
              </a:ext>
            </a:extLst>
          </p:cNvPr>
          <p:cNvSpPr/>
          <p:nvPr/>
        </p:nvSpPr>
        <p:spPr>
          <a:xfrm>
            <a:off x="2997797" y="3368471"/>
            <a:ext cx="696301" cy="1845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D14988F-A19D-47A8-BD01-F4C8B0D93450}"/>
              </a:ext>
            </a:extLst>
          </p:cNvPr>
          <p:cNvSpPr/>
          <p:nvPr/>
        </p:nvSpPr>
        <p:spPr>
          <a:xfrm>
            <a:off x="3345948" y="3775108"/>
            <a:ext cx="440226" cy="1845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16F791C-4F2C-4250-973D-072F39618370}"/>
              </a:ext>
            </a:extLst>
          </p:cNvPr>
          <p:cNvSpPr/>
          <p:nvPr/>
        </p:nvSpPr>
        <p:spPr>
          <a:xfrm>
            <a:off x="8126398" y="4037647"/>
            <a:ext cx="257175" cy="248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4B29346-0ADD-454F-8FE4-A6F0E96C03B4}"/>
              </a:ext>
            </a:extLst>
          </p:cNvPr>
          <p:cNvSpPr/>
          <p:nvPr/>
        </p:nvSpPr>
        <p:spPr>
          <a:xfrm>
            <a:off x="8383573" y="4284118"/>
            <a:ext cx="257175" cy="248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038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6A869-052E-441C-8C34-59AC97D38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ix고딕 B" panose="02020603020101020101" pitchFamily="18" charset="-127"/>
                <a:ea typeface="Rix고딕 B" panose="02020603020101020101" pitchFamily="18" charset="-127"/>
              </a:rPr>
              <a:t>Index</a:t>
            </a:r>
            <a:endParaRPr lang="ko-KR" altLang="en-US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0DB871-0391-4552-96BB-6E1F064BD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0538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Rix고딕 B" panose="02020603020101020101" pitchFamily="18" charset="-127"/>
                <a:ea typeface="Rix고딕 B" panose="02020603020101020101" pitchFamily="18" charset="-127"/>
              </a:rPr>
              <a:t>1. </a:t>
            </a:r>
            <a:r>
              <a:rPr lang="en-US" altLang="ko-KR" sz="2000" dirty="0" err="1">
                <a:latin typeface="Rix고딕 B" panose="02020603020101020101" pitchFamily="18" charset="-127"/>
                <a:ea typeface="Rix고딕 B" panose="02020603020101020101" pitchFamily="18" charset="-127"/>
              </a:rPr>
              <a:t>OpenRefine</a:t>
            </a:r>
            <a:r>
              <a:rPr lang="ko-KR" altLang="en-US" sz="2000" dirty="0">
                <a:latin typeface="Rix고딕 B" panose="02020603020101020101" pitchFamily="18" charset="-127"/>
                <a:ea typeface="Rix고딕 B" panose="02020603020101020101" pitchFamily="18" charset="-127"/>
              </a:rPr>
              <a:t>이란</a:t>
            </a:r>
            <a:r>
              <a:rPr lang="en-US" altLang="ko-KR" sz="2000" dirty="0">
                <a:latin typeface="Rix고딕 B" panose="02020603020101020101" pitchFamily="18" charset="-127"/>
                <a:ea typeface="Rix고딕 B" panose="02020603020101020101" pitchFamily="18" charset="-127"/>
              </a:rPr>
              <a:t>?</a:t>
            </a:r>
          </a:p>
          <a:p>
            <a:pPr marL="0" indent="0">
              <a:buNone/>
            </a:pPr>
            <a:r>
              <a:rPr lang="en-US" altLang="ko-KR" sz="2000" dirty="0">
                <a:latin typeface="Rix고딕 B" panose="02020603020101020101" pitchFamily="18" charset="-127"/>
                <a:ea typeface="Rix고딕 B" panose="02020603020101020101" pitchFamily="18" charset="-127"/>
              </a:rPr>
              <a:t>	1.1 </a:t>
            </a:r>
            <a:r>
              <a:rPr lang="en-US" altLang="ko-KR" sz="2000" dirty="0" err="1">
                <a:latin typeface="Rix고딕 B" panose="02020603020101020101" pitchFamily="18" charset="-127"/>
                <a:ea typeface="Rix고딕 B" panose="02020603020101020101" pitchFamily="18" charset="-127"/>
              </a:rPr>
              <a:t>OpenRefine</a:t>
            </a:r>
            <a:r>
              <a:rPr lang="en-US" altLang="ko-KR" sz="2000" dirty="0">
                <a:latin typeface="Rix고딕 B" panose="02020603020101020101" pitchFamily="18" charset="-127"/>
                <a:ea typeface="Rix고딕 B" panose="02020603020101020101" pitchFamily="18" charset="-127"/>
              </a:rPr>
              <a:t> </a:t>
            </a:r>
            <a:r>
              <a:rPr lang="ko-KR" altLang="en-US" sz="2000" dirty="0">
                <a:latin typeface="Rix고딕 B" panose="02020603020101020101" pitchFamily="18" charset="-127"/>
                <a:ea typeface="Rix고딕 B" panose="02020603020101020101" pitchFamily="18" charset="-127"/>
              </a:rPr>
              <a:t>기능</a:t>
            </a:r>
            <a:endParaRPr lang="en-US" altLang="ko-KR" sz="200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Rix고딕 B" panose="02020603020101020101" pitchFamily="18" charset="-127"/>
                <a:ea typeface="Rix고딕 B" panose="02020603020101020101" pitchFamily="18" charset="-127"/>
              </a:rPr>
              <a:t>2. CNN</a:t>
            </a:r>
            <a:r>
              <a:rPr lang="ko-KR" altLang="en-US" sz="2000" dirty="0">
                <a:latin typeface="Rix고딕 B" panose="02020603020101020101" pitchFamily="18" charset="-127"/>
                <a:ea typeface="Rix고딕 B" panose="02020603020101020101" pitchFamily="18" charset="-127"/>
              </a:rPr>
              <a:t>이란</a:t>
            </a:r>
            <a:r>
              <a:rPr lang="en-US" altLang="ko-KR" sz="2000" dirty="0">
                <a:latin typeface="Rix고딕 B" panose="02020603020101020101" pitchFamily="18" charset="-127"/>
                <a:ea typeface="Rix고딕 B" panose="02020603020101020101" pitchFamily="18" charset="-127"/>
              </a:rPr>
              <a:t>?</a:t>
            </a:r>
          </a:p>
          <a:p>
            <a:pPr marL="0" indent="0">
              <a:buNone/>
            </a:pPr>
            <a:r>
              <a:rPr lang="en-US" altLang="ko-KR" sz="2000" dirty="0">
                <a:latin typeface="Rix고딕 B" panose="02020603020101020101" pitchFamily="18" charset="-127"/>
                <a:ea typeface="Rix고딕 B" panose="02020603020101020101" pitchFamily="18" charset="-127"/>
              </a:rPr>
              <a:t>	2.1 </a:t>
            </a:r>
            <a:r>
              <a:rPr lang="ko-KR" altLang="en-US" sz="2000" dirty="0">
                <a:latin typeface="Rix고딕 B" panose="02020603020101020101" pitchFamily="18" charset="-127"/>
                <a:ea typeface="Rix고딕 B" panose="02020603020101020101" pitchFamily="18" charset="-127"/>
              </a:rPr>
              <a:t>프로젝트 진행 순서</a:t>
            </a:r>
            <a:endParaRPr lang="en-US" altLang="ko-KR" sz="200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Rix고딕 B" panose="02020603020101020101" pitchFamily="18" charset="-127"/>
                <a:ea typeface="Rix고딕 B" panose="02020603020101020101" pitchFamily="18" charset="-127"/>
              </a:rPr>
              <a:t>	2.2 Data</a:t>
            </a:r>
            <a:r>
              <a:rPr lang="ko-KR" altLang="en-US" sz="2000" dirty="0">
                <a:latin typeface="Rix고딕 B" panose="02020603020101020101" pitchFamily="18" charset="-127"/>
                <a:ea typeface="Rix고딕 B" panose="02020603020101020101" pitchFamily="18" charset="-127"/>
              </a:rPr>
              <a:t> </a:t>
            </a:r>
            <a:r>
              <a:rPr lang="en-US" altLang="ko-KR" sz="2000" dirty="0">
                <a:latin typeface="Rix고딕 B" panose="02020603020101020101" pitchFamily="18" charset="-127"/>
                <a:ea typeface="Rix고딕 B" panose="02020603020101020101" pitchFamily="18" charset="-127"/>
              </a:rPr>
              <a:t>Set(MNIST)</a:t>
            </a:r>
          </a:p>
          <a:p>
            <a:pPr marL="0" indent="0">
              <a:buNone/>
            </a:pPr>
            <a:r>
              <a:rPr lang="en-US" altLang="ko-KR" sz="2000" dirty="0">
                <a:latin typeface="Rix고딕 B" panose="02020603020101020101" pitchFamily="18" charset="-127"/>
                <a:ea typeface="Rix고딕 B" panose="02020603020101020101" pitchFamily="18" charset="-127"/>
              </a:rPr>
              <a:t>	2.3 </a:t>
            </a:r>
            <a:r>
              <a:rPr lang="ko-KR" altLang="en-US" sz="2000" dirty="0">
                <a:latin typeface="Rix고딕 B" panose="02020603020101020101" pitchFamily="18" charset="-127"/>
                <a:ea typeface="Rix고딕 B" panose="02020603020101020101" pitchFamily="18" charset="-127"/>
              </a:rPr>
              <a:t>프로젝트</a:t>
            </a:r>
            <a:r>
              <a:rPr lang="en-US" altLang="ko-KR" sz="2000" dirty="0">
                <a:latin typeface="Rix고딕 B" panose="02020603020101020101" pitchFamily="18" charset="-127"/>
                <a:ea typeface="Rix고딕 B" panose="02020603020101020101" pitchFamily="18" charset="-127"/>
              </a:rPr>
              <a:t> </a:t>
            </a:r>
            <a:r>
              <a:rPr lang="ko-KR" altLang="en-US" sz="2000" dirty="0">
                <a:latin typeface="Rix고딕 B" panose="02020603020101020101" pitchFamily="18" charset="-127"/>
                <a:ea typeface="Rix고딕 B" panose="02020603020101020101" pitchFamily="18" charset="-127"/>
              </a:rPr>
              <a:t>진행 과정</a:t>
            </a:r>
          </a:p>
        </p:txBody>
      </p:sp>
    </p:spTree>
    <p:extLst>
      <p:ext uri="{BB962C8B-B14F-4D97-AF65-F5344CB8AC3E}">
        <p14:creationId xmlns:p14="http://schemas.microsoft.com/office/powerpoint/2010/main" val="2400035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848BECD-773E-4EF5-9590-5D984525A19D}"/>
              </a:ext>
            </a:extLst>
          </p:cNvPr>
          <p:cNvSpPr txBox="1">
            <a:spLocks/>
          </p:cNvSpPr>
          <p:nvPr/>
        </p:nvSpPr>
        <p:spPr>
          <a:xfrm>
            <a:off x="0" y="117447"/>
            <a:ext cx="10515600" cy="746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Rix고딕 B" panose="02020603020101020101" pitchFamily="18" charset="-127"/>
                <a:ea typeface="Rix고딕 B" panose="02020603020101020101" pitchFamily="18" charset="-127"/>
              </a:rPr>
              <a:t>1. </a:t>
            </a:r>
            <a:r>
              <a:rPr lang="en-US" altLang="ko-KR" sz="3200" dirty="0" err="1">
                <a:latin typeface="Rix고딕 B" panose="02020603020101020101" pitchFamily="18" charset="-127"/>
                <a:ea typeface="Rix고딕 B" panose="02020603020101020101" pitchFamily="18" charset="-127"/>
              </a:rPr>
              <a:t>OpenRefine</a:t>
            </a:r>
            <a:r>
              <a:rPr lang="ko-KR" altLang="en-US" sz="3200" dirty="0">
                <a:latin typeface="Rix고딕 B" panose="02020603020101020101" pitchFamily="18" charset="-127"/>
                <a:ea typeface="Rix고딕 B" panose="02020603020101020101" pitchFamily="18" charset="-127"/>
              </a:rPr>
              <a:t>이란</a:t>
            </a:r>
            <a:r>
              <a:rPr lang="en-US" altLang="ko-KR" sz="3200" dirty="0">
                <a:latin typeface="Rix고딕 B" panose="02020603020101020101" pitchFamily="18" charset="-127"/>
                <a:ea typeface="Rix고딕 B" panose="02020603020101020101" pitchFamily="18" charset="-127"/>
              </a:rPr>
              <a:t>?</a:t>
            </a:r>
            <a:endParaRPr lang="ko-KR" altLang="en-US" sz="320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9F7106-D35D-47A4-9A21-19D0BA9ADABE}"/>
              </a:ext>
            </a:extLst>
          </p:cNvPr>
          <p:cNvSpPr txBox="1"/>
          <p:nvPr/>
        </p:nvSpPr>
        <p:spPr>
          <a:xfrm>
            <a:off x="1348710" y="1786855"/>
            <a:ext cx="8336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>
                <a:latin typeface="Rix고딕 B" panose="02020603020101020101" pitchFamily="18" charset="-127"/>
                <a:ea typeface="Rix고딕 B" panose="02020603020101020101" pitchFamily="18" charset="-127"/>
              </a:rPr>
              <a:t>OpenRefine</a:t>
            </a:r>
            <a:r>
              <a:rPr lang="en-US" altLang="ko-KR" sz="2000" dirty="0">
                <a:latin typeface="Rix고딕 B" panose="02020603020101020101" pitchFamily="18" charset="-127"/>
                <a:ea typeface="Rix고딕 B" panose="02020603020101020101" pitchFamily="18" charset="-127"/>
              </a:rPr>
              <a:t>(</a:t>
            </a:r>
            <a:r>
              <a:rPr lang="ko-KR" altLang="en-US" sz="2000" dirty="0">
                <a:latin typeface="Rix고딕 B" panose="02020603020101020101" pitchFamily="18" charset="-127"/>
                <a:ea typeface="Rix고딕 B" panose="02020603020101020101" pitchFamily="18" charset="-127"/>
              </a:rPr>
              <a:t>이전 </a:t>
            </a:r>
            <a:r>
              <a:rPr lang="en-US" altLang="ko-KR" sz="2000" dirty="0">
                <a:latin typeface="Rix고딕 B" panose="02020603020101020101" pitchFamily="18" charset="-127"/>
                <a:ea typeface="Rix고딕 B" panose="02020603020101020101" pitchFamily="18" charset="-127"/>
              </a:rPr>
              <a:t>Google Refine)</a:t>
            </a:r>
            <a:r>
              <a:rPr lang="ko-KR" altLang="en-US" sz="2000" dirty="0">
                <a:latin typeface="Rix고딕 B" panose="02020603020101020101" pitchFamily="18" charset="-127"/>
                <a:ea typeface="Rix고딕 B" panose="02020603020101020101" pitchFamily="18" charset="-127"/>
              </a:rPr>
              <a:t>은 자바 기반 웹 데이터 처리 오픈 소스 도구</a:t>
            </a:r>
          </a:p>
        </p:txBody>
      </p:sp>
    </p:spTree>
    <p:extLst>
      <p:ext uri="{BB962C8B-B14F-4D97-AF65-F5344CB8AC3E}">
        <p14:creationId xmlns:p14="http://schemas.microsoft.com/office/powerpoint/2010/main" val="2249575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9D3DD1D-E80A-4A83-9DD5-A57ED85FAD1B}"/>
              </a:ext>
            </a:extLst>
          </p:cNvPr>
          <p:cNvSpPr txBox="1">
            <a:spLocks/>
          </p:cNvSpPr>
          <p:nvPr/>
        </p:nvSpPr>
        <p:spPr>
          <a:xfrm>
            <a:off x="0" y="117447"/>
            <a:ext cx="10515600" cy="746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Rix고딕 B" panose="02020603020101020101" pitchFamily="18" charset="-127"/>
                <a:ea typeface="Rix고딕 B" panose="02020603020101020101" pitchFamily="18" charset="-127"/>
              </a:rPr>
              <a:t>1.1 </a:t>
            </a:r>
            <a:r>
              <a:rPr lang="en-US" altLang="ko-KR" sz="3200" dirty="0" err="1">
                <a:latin typeface="Rix고딕 B" panose="02020603020101020101" pitchFamily="18" charset="-127"/>
                <a:ea typeface="Rix고딕 B" panose="02020603020101020101" pitchFamily="18" charset="-127"/>
              </a:rPr>
              <a:t>OpenRefine</a:t>
            </a:r>
            <a:r>
              <a:rPr lang="en-US" altLang="ko-KR" sz="3200" dirty="0">
                <a:latin typeface="Rix고딕 B" panose="02020603020101020101" pitchFamily="18" charset="-127"/>
                <a:ea typeface="Rix고딕 B" panose="02020603020101020101" pitchFamily="18" charset="-127"/>
              </a:rPr>
              <a:t> </a:t>
            </a:r>
            <a:r>
              <a:rPr lang="ko-KR" altLang="en-US" sz="3200" dirty="0">
                <a:latin typeface="Rix고딕 B" panose="02020603020101020101" pitchFamily="18" charset="-127"/>
                <a:ea typeface="Rix고딕 B" panose="02020603020101020101" pitchFamily="18" charset="-127"/>
              </a:rPr>
              <a:t>기능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26C3489-B98D-4723-A9FF-CC5BF5A1F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72" y="1390001"/>
            <a:ext cx="9672657" cy="40779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613A26-381C-4E81-BC4C-266E3794105C}"/>
              </a:ext>
            </a:extLst>
          </p:cNvPr>
          <p:cNvSpPr txBox="1"/>
          <p:nvPr/>
        </p:nvSpPr>
        <p:spPr>
          <a:xfrm>
            <a:off x="4527301" y="5775710"/>
            <a:ext cx="313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Rix고딕 B" panose="02020603020101020101" pitchFamily="18" charset="-127"/>
                <a:ea typeface="Rix고딕 B" panose="02020603020101020101" pitchFamily="18" charset="-127"/>
              </a:rPr>
              <a:t>전국 무료 와이파이 표준 데이터</a:t>
            </a:r>
          </a:p>
        </p:txBody>
      </p:sp>
    </p:spTree>
    <p:extLst>
      <p:ext uri="{BB962C8B-B14F-4D97-AF65-F5344CB8AC3E}">
        <p14:creationId xmlns:p14="http://schemas.microsoft.com/office/powerpoint/2010/main" val="3469266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55D9FD2-4C04-4865-A802-97BEC98B4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102" y="1266736"/>
            <a:ext cx="5995271" cy="266456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D021A8D5-8E58-443C-8678-2EE160302BE8}"/>
              </a:ext>
            </a:extLst>
          </p:cNvPr>
          <p:cNvGrpSpPr/>
          <p:nvPr/>
        </p:nvGrpSpPr>
        <p:grpSpPr>
          <a:xfrm>
            <a:off x="777189" y="1266736"/>
            <a:ext cx="2625568" cy="2663184"/>
            <a:chOff x="5382745" y="3881721"/>
            <a:chExt cx="2625568" cy="2663184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C09C5B07-EAA7-4408-B307-2A5268E53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82745" y="3881721"/>
              <a:ext cx="2625568" cy="26631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55FC3C7-B209-44C0-8354-1A496D3D9014}"/>
                </a:ext>
              </a:extLst>
            </p:cNvPr>
            <p:cNvSpPr/>
            <p:nvPr/>
          </p:nvSpPr>
          <p:spPr>
            <a:xfrm>
              <a:off x="7229475" y="4362989"/>
              <a:ext cx="222331" cy="13984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4BF2E55-23FE-4014-A2CB-93D4829F65D4}"/>
                </a:ext>
              </a:extLst>
            </p:cNvPr>
            <p:cNvSpPr/>
            <p:nvPr/>
          </p:nvSpPr>
          <p:spPr>
            <a:xfrm>
              <a:off x="7486650" y="4107795"/>
              <a:ext cx="468913" cy="18321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297927C-753B-486D-9DF8-BE3CF9A974F9}"/>
              </a:ext>
            </a:extLst>
          </p:cNvPr>
          <p:cNvCxnSpPr>
            <a:stCxn id="20" idx="3"/>
            <a:endCxn id="7" idx="1"/>
          </p:cNvCxnSpPr>
          <p:nvPr/>
        </p:nvCxnSpPr>
        <p:spPr>
          <a:xfrm>
            <a:off x="3350007" y="1584419"/>
            <a:ext cx="2258095" cy="1014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6DAC4569-EEE4-4768-ABE9-BFE5AE90D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189" y="4410776"/>
            <a:ext cx="3989978" cy="19949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525CA2F9-EB77-40DA-BAD0-75027990A0B7}"/>
              </a:ext>
            </a:extLst>
          </p:cNvPr>
          <p:cNvSpPr txBox="1"/>
          <p:nvPr/>
        </p:nvSpPr>
        <p:spPr>
          <a:xfrm>
            <a:off x="473312" y="931948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Rix고딕 B" panose="02020603020101020101" pitchFamily="18" charset="-127"/>
                <a:ea typeface="Rix고딕 B" panose="02020603020101020101" pitchFamily="18" charset="-127"/>
              </a:rPr>
              <a:t>1)</a:t>
            </a:r>
            <a:endParaRPr lang="ko-KR" altLang="en-US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CAF41A8-63D5-4BBD-8FD6-F55293F0F177}"/>
              </a:ext>
            </a:extLst>
          </p:cNvPr>
          <p:cNvSpPr txBox="1"/>
          <p:nvPr/>
        </p:nvSpPr>
        <p:spPr>
          <a:xfrm>
            <a:off x="473312" y="4116064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Rix고딕 B" panose="02020603020101020101" pitchFamily="18" charset="-127"/>
                <a:ea typeface="Rix고딕 B" panose="02020603020101020101" pitchFamily="18" charset="-127"/>
              </a:rPr>
              <a:t>2)</a:t>
            </a:r>
            <a:endParaRPr lang="ko-KR" altLang="en-US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729B42EE-7BB2-4E2D-8C50-E8E634F16A9E}"/>
              </a:ext>
            </a:extLst>
          </p:cNvPr>
          <p:cNvSpPr txBox="1">
            <a:spLocks/>
          </p:cNvSpPr>
          <p:nvPr/>
        </p:nvSpPr>
        <p:spPr>
          <a:xfrm>
            <a:off x="0" y="117447"/>
            <a:ext cx="10515600" cy="746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Rix고딕 B" panose="02020603020101020101" pitchFamily="18" charset="-127"/>
                <a:ea typeface="Rix고딕 B" panose="02020603020101020101" pitchFamily="18" charset="-127"/>
              </a:rPr>
              <a:t>1.1 </a:t>
            </a:r>
            <a:r>
              <a:rPr lang="en-US" altLang="ko-KR" sz="3200" dirty="0" err="1">
                <a:latin typeface="Rix고딕 B" panose="02020603020101020101" pitchFamily="18" charset="-127"/>
                <a:ea typeface="Rix고딕 B" panose="02020603020101020101" pitchFamily="18" charset="-127"/>
              </a:rPr>
              <a:t>OpenRefine</a:t>
            </a:r>
            <a:r>
              <a:rPr lang="en-US" altLang="ko-KR" sz="3200" dirty="0">
                <a:latin typeface="Rix고딕 B" panose="02020603020101020101" pitchFamily="18" charset="-127"/>
                <a:ea typeface="Rix고딕 B" panose="02020603020101020101" pitchFamily="18" charset="-127"/>
              </a:rPr>
              <a:t> </a:t>
            </a:r>
            <a:r>
              <a:rPr lang="ko-KR" altLang="en-US" sz="3200" dirty="0">
                <a:latin typeface="Rix고딕 B" panose="02020603020101020101" pitchFamily="18" charset="-127"/>
                <a:ea typeface="Rix고딕 B" panose="02020603020101020101" pitchFamily="18" charset="-127"/>
              </a:rPr>
              <a:t>기능</a:t>
            </a:r>
          </a:p>
        </p:txBody>
      </p:sp>
    </p:spTree>
    <p:extLst>
      <p:ext uri="{BB962C8B-B14F-4D97-AF65-F5344CB8AC3E}">
        <p14:creationId xmlns:p14="http://schemas.microsoft.com/office/powerpoint/2010/main" val="598387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9E9B6B-A2B9-4FFE-B2AB-63D5C0FB2AA9}"/>
              </a:ext>
            </a:extLst>
          </p:cNvPr>
          <p:cNvSpPr txBox="1"/>
          <p:nvPr/>
        </p:nvSpPr>
        <p:spPr>
          <a:xfrm>
            <a:off x="9301165" y="3216093"/>
            <a:ext cx="2581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Rix고딕 B" panose="02020603020101020101" pitchFamily="18" charset="-127"/>
                <a:ea typeface="Rix고딕 B" panose="02020603020101020101" pitchFamily="18" charset="-127"/>
              </a:rPr>
              <a:t>6) Add column </a:t>
            </a:r>
            <a:r>
              <a:rPr lang="ko-KR" altLang="en-US" dirty="0">
                <a:latin typeface="Rix고딕 B" panose="02020603020101020101" pitchFamily="18" charset="-127"/>
                <a:ea typeface="Rix고딕 B" panose="02020603020101020101" pitchFamily="18" charset="-127"/>
              </a:rPr>
              <a:t>기능 등</a:t>
            </a:r>
            <a:r>
              <a:rPr lang="en-US" altLang="ko-KR" dirty="0">
                <a:latin typeface="Rix고딕 B" panose="02020603020101020101" pitchFamily="18" charset="-127"/>
                <a:ea typeface="Rix고딕 B" panose="02020603020101020101" pitchFamily="18" charset="-127"/>
              </a:rPr>
              <a:t>..</a:t>
            </a:r>
            <a:endParaRPr lang="ko-KR" altLang="en-US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465A169-DF19-4592-9F64-4A3AAA5DC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304" y="3585425"/>
            <a:ext cx="3296110" cy="24387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B06A8A8-6EE5-4F8D-8225-BB67FDA10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998" y="1518462"/>
            <a:ext cx="3836032" cy="38210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6181D24-0A06-47DF-B3AB-6D3C7BFCD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200" y="1518462"/>
            <a:ext cx="3298006" cy="13757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E0CA8A3-F380-401D-B4D8-A7FC917C7C2A}"/>
              </a:ext>
            </a:extLst>
          </p:cNvPr>
          <p:cNvSpPr txBox="1"/>
          <p:nvPr/>
        </p:nvSpPr>
        <p:spPr>
          <a:xfrm>
            <a:off x="473312" y="121112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Rix고딕 B" panose="02020603020101020101" pitchFamily="18" charset="-127"/>
                <a:ea typeface="Rix고딕 B" panose="02020603020101020101" pitchFamily="18" charset="-127"/>
              </a:rPr>
              <a:t>3)</a:t>
            </a:r>
            <a:endParaRPr lang="ko-KR" altLang="en-US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03C37A-ED40-441C-96D7-010B19A061F8}"/>
              </a:ext>
            </a:extLst>
          </p:cNvPr>
          <p:cNvSpPr txBox="1"/>
          <p:nvPr/>
        </p:nvSpPr>
        <p:spPr>
          <a:xfrm>
            <a:off x="473312" y="3318964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Rix고딕 B" panose="02020603020101020101" pitchFamily="18" charset="-127"/>
                <a:ea typeface="Rix고딕 B" panose="02020603020101020101" pitchFamily="18" charset="-127"/>
              </a:rPr>
              <a:t>4)</a:t>
            </a:r>
            <a:endParaRPr lang="ko-KR" altLang="en-US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6083A0-21CB-4EBC-B9F6-292580251858}"/>
              </a:ext>
            </a:extLst>
          </p:cNvPr>
          <p:cNvSpPr txBox="1"/>
          <p:nvPr/>
        </p:nvSpPr>
        <p:spPr>
          <a:xfrm>
            <a:off x="4512162" y="121112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Rix고딕 B" panose="02020603020101020101" pitchFamily="18" charset="-127"/>
                <a:ea typeface="Rix고딕 B" panose="02020603020101020101" pitchFamily="18" charset="-127"/>
              </a:rPr>
              <a:t>5)</a:t>
            </a:r>
            <a:endParaRPr lang="ko-KR" altLang="en-US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9B7B0112-E541-4609-9E06-B65201E6492F}"/>
              </a:ext>
            </a:extLst>
          </p:cNvPr>
          <p:cNvSpPr txBox="1">
            <a:spLocks/>
          </p:cNvSpPr>
          <p:nvPr/>
        </p:nvSpPr>
        <p:spPr>
          <a:xfrm>
            <a:off x="0" y="117447"/>
            <a:ext cx="10515600" cy="746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Rix고딕 B" panose="02020603020101020101" pitchFamily="18" charset="-127"/>
                <a:ea typeface="Rix고딕 B" panose="02020603020101020101" pitchFamily="18" charset="-127"/>
              </a:rPr>
              <a:t>1.1 </a:t>
            </a:r>
            <a:r>
              <a:rPr lang="en-US" altLang="ko-KR" sz="3200" dirty="0" err="1">
                <a:latin typeface="Rix고딕 B" panose="02020603020101020101" pitchFamily="18" charset="-127"/>
                <a:ea typeface="Rix고딕 B" panose="02020603020101020101" pitchFamily="18" charset="-127"/>
              </a:rPr>
              <a:t>OpenRefine</a:t>
            </a:r>
            <a:r>
              <a:rPr lang="en-US" altLang="ko-KR" sz="3200" dirty="0">
                <a:latin typeface="Rix고딕 B" panose="02020603020101020101" pitchFamily="18" charset="-127"/>
                <a:ea typeface="Rix고딕 B" panose="02020603020101020101" pitchFamily="18" charset="-127"/>
              </a:rPr>
              <a:t> </a:t>
            </a:r>
            <a:r>
              <a:rPr lang="ko-KR" altLang="en-US" sz="3200" dirty="0">
                <a:latin typeface="Rix고딕 B" panose="02020603020101020101" pitchFamily="18" charset="-127"/>
                <a:ea typeface="Rix고딕 B" panose="02020603020101020101" pitchFamily="18" charset="-127"/>
              </a:rPr>
              <a:t>기능</a:t>
            </a:r>
          </a:p>
        </p:txBody>
      </p:sp>
    </p:spTree>
    <p:extLst>
      <p:ext uri="{BB962C8B-B14F-4D97-AF65-F5344CB8AC3E}">
        <p14:creationId xmlns:p14="http://schemas.microsoft.com/office/powerpoint/2010/main" val="2847455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BBF1E33-B0EC-445F-A53D-58ADB7EE3E60}"/>
              </a:ext>
            </a:extLst>
          </p:cNvPr>
          <p:cNvSpPr txBox="1">
            <a:spLocks/>
          </p:cNvSpPr>
          <p:nvPr/>
        </p:nvSpPr>
        <p:spPr>
          <a:xfrm>
            <a:off x="0" y="117447"/>
            <a:ext cx="10515600" cy="746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Rix고딕 B" panose="02020603020101020101" pitchFamily="18" charset="-127"/>
                <a:ea typeface="Rix고딕 B" panose="02020603020101020101" pitchFamily="18" charset="-127"/>
              </a:rPr>
              <a:t>2. CNN</a:t>
            </a:r>
            <a:r>
              <a:rPr lang="ko-KR" altLang="en-US" sz="3200" dirty="0">
                <a:latin typeface="Rix고딕 B" panose="02020603020101020101" pitchFamily="18" charset="-127"/>
                <a:ea typeface="Rix고딕 B" panose="02020603020101020101" pitchFamily="18" charset="-127"/>
              </a:rPr>
              <a:t>이란</a:t>
            </a:r>
            <a:r>
              <a:rPr lang="en-US" altLang="ko-KR" sz="3200" dirty="0">
                <a:latin typeface="Rix고딕 B" panose="02020603020101020101" pitchFamily="18" charset="-127"/>
                <a:ea typeface="Rix고딕 B" panose="02020603020101020101" pitchFamily="18" charset="-127"/>
              </a:rPr>
              <a:t>?</a:t>
            </a:r>
            <a:endParaRPr lang="ko-KR" altLang="en-US" sz="320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07550E-8740-4414-BD9E-51039F31B42A}"/>
              </a:ext>
            </a:extLst>
          </p:cNvPr>
          <p:cNvSpPr txBox="1"/>
          <p:nvPr/>
        </p:nvSpPr>
        <p:spPr>
          <a:xfrm>
            <a:off x="1219675" y="1362697"/>
            <a:ext cx="8202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</a:t>
            </a:r>
            <a:r>
              <a:rPr lang="en-US" altLang="ko-KR" dirty="0"/>
              <a:t>onvolutional </a:t>
            </a:r>
            <a:r>
              <a:rPr lang="en-US" altLang="ko-KR" b="1" dirty="0"/>
              <a:t>N</a:t>
            </a:r>
            <a:r>
              <a:rPr lang="en-US" altLang="ko-KR" dirty="0"/>
              <a:t>eural </a:t>
            </a:r>
            <a:r>
              <a:rPr lang="en-US" altLang="ko-KR" b="1" dirty="0"/>
              <a:t>N</a:t>
            </a:r>
            <a:r>
              <a:rPr lang="en-US" altLang="ko-KR" dirty="0"/>
              <a:t>etwork</a:t>
            </a:r>
            <a:r>
              <a:rPr lang="ko-KR" altLang="en-US" dirty="0"/>
              <a:t>의 약자로 일반 </a:t>
            </a:r>
            <a:r>
              <a:rPr lang="en-US" altLang="ko-KR" b="1" dirty="0"/>
              <a:t>D</a:t>
            </a:r>
            <a:r>
              <a:rPr lang="en-US" altLang="ko-KR" dirty="0"/>
              <a:t>eep </a:t>
            </a:r>
            <a:r>
              <a:rPr lang="en-US" altLang="ko-KR" b="1" dirty="0"/>
              <a:t>N</a:t>
            </a:r>
            <a:r>
              <a:rPr lang="en-US" altLang="ko-KR" dirty="0"/>
              <a:t>eural</a:t>
            </a:r>
            <a:r>
              <a:rPr lang="ko-KR" altLang="en-US" dirty="0"/>
              <a:t> </a:t>
            </a:r>
            <a:r>
              <a:rPr lang="en-US" altLang="ko-KR" b="1" dirty="0"/>
              <a:t>N</a:t>
            </a:r>
            <a:r>
              <a:rPr lang="en-US" altLang="ko-KR" dirty="0"/>
              <a:t>etwork</a:t>
            </a:r>
            <a:r>
              <a:rPr lang="ko-KR" altLang="en-US" dirty="0"/>
              <a:t>에서</a:t>
            </a:r>
            <a:endParaRPr lang="en-US" altLang="ko-KR" dirty="0"/>
          </a:p>
          <a:p>
            <a:r>
              <a:rPr lang="ko-KR" altLang="en-US" dirty="0"/>
              <a:t>이미지나 영상과 같은 데이터를 처리할 때 발생하는 문제점</a:t>
            </a:r>
            <a:r>
              <a:rPr lang="en-US" altLang="ko-KR" baseline="30000" dirty="0"/>
              <a:t>1)</a:t>
            </a:r>
            <a:r>
              <a:rPr lang="ko-KR" altLang="en-US" dirty="0"/>
              <a:t>들을 보완한 방법</a:t>
            </a:r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AFB01948-7363-4A74-8AEB-2496376E5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2815" y="6356350"/>
            <a:ext cx="9306370" cy="365125"/>
          </a:xfrm>
        </p:spPr>
        <p:txBody>
          <a:bodyPr/>
          <a:lstStyle/>
          <a:p>
            <a:r>
              <a:rPr lang="en-US" altLang="ko-KR" dirty="0"/>
              <a:t>1) DNN</a:t>
            </a:r>
            <a:r>
              <a:rPr lang="ko-KR" altLang="en-US" dirty="0"/>
              <a:t>은 </a:t>
            </a:r>
            <a:r>
              <a:rPr lang="en-US" altLang="ko-KR" dirty="0"/>
              <a:t>1</a:t>
            </a:r>
            <a:r>
              <a:rPr lang="ko-KR" altLang="en-US" dirty="0"/>
              <a:t>차원 데이터의 입출력으로 학습</a:t>
            </a:r>
            <a:r>
              <a:rPr lang="en-US" altLang="ko-KR" dirty="0"/>
              <a:t>, </a:t>
            </a:r>
            <a:r>
              <a:rPr lang="ko-KR" altLang="en-US" dirty="0"/>
              <a:t>이미지 파일은 </a:t>
            </a:r>
            <a:r>
              <a:rPr lang="en-US" altLang="ko-KR" dirty="0"/>
              <a:t>2</a:t>
            </a:r>
            <a:r>
              <a:rPr lang="ko-KR" altLang="en-US" dirty="0"/>
              <a:t>차원 형태의 데이터</a:t>
            </a:r>
            <a:r>
              <a:rPr lang="en-US" altLang="ko-KR" dirty="0"/>
              <a:t>(</a:t>
            </a:r>
            <a:r>
              <a:rPr lang="ko-KR" altLang="en-US" dirty="0"/>
              <a:t>한 점을 기준으로 주변 점들 간의 상관관계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050" name="Picture 2" descr="딥러닝(DL) - CNN 모델">
            <a:extLst>
              <a:ext uri="{FF2B5EF4-FFF2-40B4-BE49-F238E27FC236}">
                <a16:creationId xmlns:a16="http://schemas.microsoft.com/office/drawing/2014/main" id="{BC270280-B0D7-4462-ACC8-DF4CF4377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652" y="2323279"/>
            <a:ext cx="6403509" cy="338966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23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1991F4C-F2C2-4CAD-BFE4-B1A0A7231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7447"/>
            <a:ext cx="10515600" cy="746620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Rix고딕 B" panose="02020603020101020101" pitchFamily="18" charset="-127"/>
                <a:ea typeface="Rix고딕 B" panose="02020603020101020101" pitchFamily="18" charset="-127"/>
              </a:rPr>
              <a:t>2.1 CNN </a:t>
            </a:r>
            <a:r>
              <a:rPr lang="ko-KR" altLang="en-US" sz="3200" dirty="0">
                <a:latin typeface="Rix고딕 B" panose="02020603020101020101" pitchFamily="18" charset="-127"/>
                <a:ea typeface="Rix고딕 B" panose="02020603020101020101" pitchFamily="18" charset="-127"/>
              </a:rPr>
              <a:t>진행 순서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4D9A26-969D-404D-8546-85D75967021D}"/>
              </a:ext>
            </a:extLst>
          </p:cNvPr>
          <p:cNvSpPr txBox="1"/>
          <p:nvPr/>
        </p:nvSpPr>
        <p:spPr>
          <a:xfrm>
            <a:off x="1768420" y="1421220"/>
            <a:ext cx="366459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Rix고딕 B" panose="02020603020101020101" pitchFamily="18" charset="-127"/>
                <a:ea typeface="Rix고딕 B" panose="02020603020101020101" pitchFamily="18" charset="-127"/>
              </a:rPr>
              <a:t>데이터 로드</a:t>
            </a:r>
            <a:endParaRPr lang="en-US" altLang="ko-KR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400" dirty="0">
                <a:latin typeface="Rix고딕 B" panose="02020603020101020101" pitchFamily="18" charset="-127"/>
                <a:ea typeface="Rix고딕 B" panose="02020603020101020101" pitchFamily="18" charset="-127"/>
              </a:rPr>
              <a:t>null</a:t>
            </a:r>
            <a:r>
              <a:rPr lang="ko-KR" altLang="en-US" sz="1400" dirty="0">
                <a:latin typeface="Rix고딕 B" panose="02020603020101020101" pitchFamily="18" charset="-127"/>
                <a:ea typeface="Rix고딕 B" panose="02020603020101020101" pitchFamily="18" charset="-127"/>
              </a:rPr>
              <a:t> 및 누락된 값 확인</a:t>
            </a:r>
            <a:endParaRPr lang="en-US" altLang="ko-KR" sz="140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400" dirty="0">
                <a:latin typeface="Rix고딕 B" panose="02020603020101020101" pitchFamily="18" charset="-127"/>
                <a:ea typeface="Rix고딕 B" panose="02020603020101020101" pitchFamily="18" charset="-127"/>
              </a:rPr>
              <a:t>정규화</a:t>
            </a:r>
            <a:endParaRPr lang="en-US" altLang="ko-KR" sz="140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400" dirty="0">
                <a:latin typeface="Rix고딕 B" panose="02020603020101020101" pitchFamily="18" charset="-127"/>
                <a:ea typeface="Rix고딕 B" panose="02020603020101020101" pitchFamily="18" charset="-127"/>
              </a:rPr>
              <a:t>모양 변경</a:t>
            </a:r>
            <a:endParaRPr lang="en-US" altLang="ko-KR" sz="140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400" dirty="0">
                <a:latin typeface="Rix고딕 B" panose="02020603020101020101" pitchFamily="18" charset="-127"/>
                <a:ea typeface="Rix고딕 B" panose="02020603020101020101" pitchFamily="18" charset="-127"/>
              </a:rPr>
              <a:t>라벨 인코딩</a:t>
            </a:r>
            <a:endParaRPr lang="en-US" altLang="ko-KR" sz="140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400" dirty="0">
                <a:latin typeface="Rix고딕 B" panose="02020603020101020101" pitchFamily="18" charset="-127"/>
                <a:ea typeface="Rix고딕 B" panose="02020603020101020101" pitchFamily="18" charset="-127"/>
              </a:rPr>
              <a:t>훈련 및 검증 세트 분할</a:t>
            </a:r>
            <a:endParaRPr lang="en-US" altLang="ko-KR" sz="140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lvl="1"/>
            <a:endParaRPr lang="en-US" altLang="ko-KR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r>
              <a:rPr lang="en-US" altLang="ko-KR" dirty="0">
                <a:latin typeface="Rix고딕 B" panose="02020603020101020101" pitchFamily="18" charset="-127"/>
                <a:ea typeface="Rix고딕 B" panose="02020603020101020101" pitchFamily="18" charset="-127"/>
              </a:rPr>
              <a:t>2. CNN</a:t>
            </a:r>
          </a:p>
          <a:p>
            <a:pPr marL="742950" lvl="1" indent="-285750">
              <a:buFontTx/>
              <a:buChar char="-"/>
            </a:pPr>
            <a:r>
              <a:rPr lang="ko-KR" altLang="en-US" sz="1400" dirty="0">
                <a:latin typeface="Rix고딕 B" panose="02020603020101020101" pitchFamily="18" charset="-127"/>
                <a:ea typeface="Rix고딕 B" panose="02020603020101020101" pitchFamily="18" charset="-127"/>
              </a:rPr>
              <a:t>모델 정의</a:t>
            </a:r>
            <a:endParaRPr lang="en-US" altLang="ko-KR" sz="140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400" dirty="0">
                <a:latin typeface="Rix고딕 B" panose="02020603020101020101" pitchFamily="18" charset="-127"/>
                <a:ea typeface="Rix고딕 B" panose="02020603020101020101" pitchFamily="18" charset="-127"/>
              </a:rPr>
              <a:t>Optimizer</a:t>
            </a:r>
            <a:r>
              <a:rPr lang="ko-KR" altLang="en-US" sz="1400" dirty="0">
                <a:latin typeface="Rix고딕 B" panose="02020603020101020101" pitchFamily="18" charset="-127"/>
                <a:ea typeface="Rix고딕 B" panose="02020603020101020101" pitchFamily="18" charset="-127"/>
              </a:rPr>
              <a:t> </a:t>
            </a:r>
            <a:r>
              <a:rPr lang="en-US" altLang="ko-KR" sz="1400" dirty="0">
                <a:latin typeface="Rix고딕 B" panose="02020603020101020101" pitchFamily="18" charset="-127"/>
                <a:ea typeface="Rix고딕 B" panose="02020603020101020101" pitchFamily="18" charset="-127"/>
              </a:rPr>
              <a:t>and</a:t>
            </a:r>
            <a:r>
              <a:rPr lang="ko-KR" altLang="en-US" sz="1400" dirty="0">
                <a:latin typeface="Rix고딕 B" panose="02020603020101020101" pitchFamily="18" charset="-127"/>
                <a:ea typeface="Rix고딕 B" panose="02020603020101020101" pitchFamily="18" charset="-127"/>
              </a:rPr>
              <a:t> </a:t>
            </a:r>
            <a:r>
              <a:rPr lang="en-US" altLang="ko-KR" sz="1400" dirty="0">
                <a:latin typeface="Rix고딕 B" panose="02020603020101020101" pitchFamily="18" charset="-127"/>
                <a:ea typeface="Rix고딕 B" panose="02020603020101020101" pitchFamily="18" charset="-127"/>
              </a:rPr>
              <a:t>Learning rate </a:t>
            </a:r>
            <a:r>
              <a:rPr lang="ko-KR" altLang="en-US" sz="1400" dirty="0">
                <a:latin typeface="Rix고딕 B" panose="02020603020101020101" pitchFamily="18" charset="-127"/>
                <a:ea typeface="Rix고딕 B" panose="02020603020101020101" pitchFamily="18" charset="-127"/>
              </a:rPr>
              <a:t>설정</a:t>
            </a:r>
            <a:endParaRPr lang="en-US" altLang="ko-KR" sz="140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400" dirty="0">
                <a:latin typeface="Rix고딕 B" panose="02020603020101020101" pitchFamily="18" charset="-127"/>
                <a:ea typeface="Rix고딕 B" panose="02020603020101020101" pitchFamily="18" charset="-127"/>
              </a:rPr>
              <a:t>데이터 보강</a:t>
            </a:r>
            <a:endParaRPr lang="en-US" altLang="ko-KR" sz="140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lvl="1"/>
            <a:endParaRPr lang="en-US" altLang="ko-KR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r>
              <a:rPr lang="en-US" altLang="ko-KR" dirty="0">
                <a:latin typeface="Rix고딕 B" panose="02020603020101020101" pitchFamily="18" charset="-127"/>
                <a:ea typeface="Rix고딕 B" panose="02020603020101020101" pitchFamily="18" charset="-127"/>
              </a:rPr>
              <a:t>3. </a:t>
            </a:r>
            <a:r>
              <a:rPr lang="ko-KR" altLang="en-US" dirty="0">
                <a:latin typeface="Rix고딕 B" panose="02020603020101020101" pitchFamily="18" charset="-127"/>
                <a:ea typeface="Rix고딕 B" panose="02020603020101020101" pitchFamily="18" charset="-127"/>
              </a:rPr>
              <a:t>모델 평가</a:t>
            </a:r>
            <a:endParaRPr lang="en-US" altLang="ko-KR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400" dirty="0">
                <a:latin typeface="Rix고딕 B" panose="02020603020101020101" pitchFamily="18" charset="-127"/>
                <a:ea typeface="Rix고딕 B" panose="02020603020101020101" pitchFamily="18" charset="-127"/>
              </a:rPr>
              <a:t>Confusion matrix</a:t>
            </a:r>
          </a:p>
          <a:p>
            <a:pPr marL="742950" lvl="1" indent="-285750">
              <a:buFontTx/>
              <a:buChar char="-"/>
            </a:pPr>
            <a:r>
              <a:rPr lang="ko-KR" altLang="en-US" sz="1400" dirty="0">
                <a:latin typeface="Rix고딕 B" panose="02020603020101020101" pitchFamily="18" charset="-127"/>
                <a:ea typeface="Rix고딕 B" panose="02020603020101020101" pitchFamily="18" charset="-127"/>
              </a:rPr>
              <a:t>결과 예측</a:t>
            </a:r>
            <a:endParaRPr lang="en-US" altLang="ko-KR" sz="140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441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D54D92A-3D7C-478F-84A2-28138ABE9C9B}"/>
              </a:ext>
            </a:extLst>
          </p:cNvPr>
          <p:cNvSpPr txBox="1">
            <a:spLocks/>
          </p:cNvSpPr>
          <p:nvPr/>
        </p:nvSpPr>
        <p:spPr>
          <a:xfrm>
            <a:off x="0" y="117447"/>
            <a:ext cx="10515600" cy="746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Rix고딕 B" panose="02020603020101020101" pitchFamily="18" charset="-127"/>
                <a:ea typeface="Rix고딕 B" panose="02020603020101020101" pitchFamily="18" charset="-127"/>
              </a:rPr>
              <a:t>2.2 Data</a:t>
            </a:r>
            <a:r>
              <a:rPr lang="ko-KR" altLang="en-US" sz="3200" dirty="0">
                <a:latin typeface="Rix고딕 B" panose="02020603020101020101" pitchFamily="18" charset="-127"/>
                <a:ea typeface="Rix고딕 B" panose="02020603020101020101" pitchFamily="18" charset="-127"/>
              </a:rPr>
              <a:t> </a:t>
            </a:r>
            <a:r>
              <a:rPr lang="en-US" altLang="ko-KR" sz="3200" dirty="0">
                <a:latin typeface="Rix고딕 B" panose="02020603020101020101" pitchFamily="18" charset="-127"/>
                <a:ea typeface="Rix고딕 B" panose="02020603020101020101" pitchFamily="18" charset="-127"/>
              </a:rPr>
              <a:t>Set(MNIST)</a:t>
            </a:r>
            <a:endParaRPr lang="ko-KR" altLang="en-US" sz="320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57E2BB-78CD-4241-B0A8-753F7EEA869A}"/>
              </a:ext>
            </a:extLst>
          </p:cNvPr>
          <p:cNvSpPr txBox="1"/>
          <p:nvPr/>
        </p:nvSpPr>
        <p:spPr>
          <a:xfrm>
            <a:off x="1142005" y="1641766"/>
            <a:ext cx="50952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숫자 </a:t>
            </a:r>
            <a:r>
              <a:rPr lang="en-US" altLang="ko-KR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0~9</a:t>
            </a:r>
            <a:r>
              <a:rPr lang="ko-KR" altLang="en-US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까지의 </a:t>
            </a:r>
            <a:r>
              <a:rPr lang="ko-KR" altLang="en-US" sz="1600" dirty="0" err="1">
                <a:latin typeface="Rix고딕 B" panose="02020603020101020101" pitchFamily="18" charset="-127"/>
                <a:ea typeface="Rix고딕 B" panose="02020603020101020101" pitchFamily="18" charset="-127"/>
              </a:rPr>
              <a:t>손글씨</a:t>
            </a:r>
            <a:r>
              <a:rPr lang="ko-KR" altLang="en-US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 이미지 데이터</a:t>
            </a:r>
            <a:endParaRPr lang="en-US" altLang="ko-KR" sz="160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60000</a:t>
            </a:r>
            <a:r>
              <a:rPr lang="ko-KR" altLang="en-US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개의 </a:t>
            </a:r>
            <a:r>
              <a:rPr lang="en-US" altLang="ko-KR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Training Set 10000</a:t>
            </a:r>
            <a:r>
              <a:rPr lang="ko-KR" altLang="en-US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개의 </a:t>
            </a:r>
            <a:r>
              <a:rPr lang="en-US" altLang="ko-KR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Test Set</a:t>
            </a:r>
            <a:r>
              <a:rPr lang="ko-KR" altLang="en-US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로 구성</a:t>
            </a:r>
            <a:endParaRPr lang="en-US" altLang="ko-KR" sz="160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52268CB-43A7-47C4-9222-EB9916D58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3149" y="1302122"/>
            <a:ext cx="2476846" cy="19719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51688DA-19C9-4289-85B9-EC6A36553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2755" y="3712127"/>
            <a:ext cx="1857634" cy="18671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F18814D-3E91-4E7F-AECF-73E4EB826F66}"/>
              </a:ext>
            </a:extLst>
          </p:cNvPr>
          <p:cNvSpPr txBox="1"/>
          <p:nvPr/>
        </p:nvSpPr>
        <p:spPr>
          <a:xfrm>
            <a:off x="1142005" y="4032630"/>
            <a:ext cx="5290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28 x 28</a:t>
            </a:r>
            <a:r>
              <a:rPr lang="ko-KR" altLang="en-US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 </a:t>
            </a:r>
            <a:r>
              <a:rPr lang="en-US" altLang="ko-KR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pixel</a:t>
            </a:r>
            <a:r>
              <a:rPr lang="ko-KR" altLang="en-US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 </a:t>
            </a:r>
            <a:r>
              <a:rPr lang="en-US" altLang="ko-KR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size(2</a:t>
            </a:r>
            <a:r>
              <a:rPr lang="ko-KR" altLang="en-US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차원 행렬</a:t>
            </a:r>
            <a:r>
              <a:rPr lang="en-US" altLang="ko-KR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) </a:t>
            </a:r>
            <a:r>
              <a:rPr lang="en-US" altLang="ko-KR" sz="1600" dirty="0">
                <a:latin typeface="Rix고딕 B" panose="02020603020101020101" pitchFamily="18" charset="-127"/>
                <a:ea typeface="Rix고딕 B" panose="02020603020101020101" pitchFamily="18" charset="-127"/>
                <a:sym typeface="Wingdings" panose="05000000000000000000" pitchFamily="2" charset="2"/>
              </a:rPr>
              <a:t> 784</a:t>
            </a:r>
            <a:r>
              <a:rPr lang="ko-KR" altLang="en-US" sz="1600" dirty="0">
                <a:latin typeface="Rix고딕 B" panose="02020603020101020101" pitchFamily="18" charset="-127"/>
                <a:ea typeface="Rix고딕 B" panose="02020603020101020101" pitchFamily="18" charset="-127"/>
                <a:sym typeface="Wingdings" panose="05000000000000000000" pitchFamily="2" charset="2"/>
              </a:rPr>
              <a:t>개의</a:t>
            </a:r>
            <a:r>
              <a:rPr lang="en-US" altLang="ko-KR" sz="1600" dirty="0">
                <a:latin typeface="Rix고딕 B" panose="02020603020101020101" pitchFamily="18" charset="-127"/>
                <a:ea typeface="Rix고딕 B" panose="02020603020101020101" pitchFamily="18" charset="-127"/>
                <a:sym typeface="Wingdings" panose="05000000000000000000" pitchFamily="2" charset="2"/>
              </a:rPr>
              <a:t>(1</a:t>
            </a:r>
            <a:r>
              <a:rPr lang="ko-KR" altLang="en-US" sz="1600" dirty="0">
                <a:latin typeface="Rix고딕 B" panose="02020603020101020101" pitchFamily="18" charset="-127"/>
                <a:ea typeface="Rix고딕 B" panose="02020603020101020101" pitchFamily="18" charset="-127"/>
                <a:sym typeface="Wingdings" panose="05000000000000000000" pitchFamily="2" charset="2"/>
              </a:rPr>
              <a:t>차원 행렬</a:t>
            </a:r>
            <a:r>
              <a:rPr lang="en-US" altLang="ko-KR" sz="1600" dirty="0">
                <a:latin typeface="Rix고딕 B" panose="02020603020101020101" pitchFamily="18" charset="-127"/>
                <a:ea typeface="Rix고딕 B" panose="02020603020101020101" pitchFamily="18" charset="-127"/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Rix고딕 B" panose="02020603020101020101" pitchFamily="18" charset="-127"/>
                <a:ea typeface="Rix고딕 B" panose="02020603020101020101" pitchFamily="18" charset="-127"/>
                <a:sym typeface="Wingdings" panose="05000000000000000000" pitchFamily="2" charset="2"/>
              </a:rPr>
              <a:t>이미지의 값은 </a:t>
            </a:r>
            <a:r>
              <a:rPr lang="en-US" altLang="ko-KR" sz="1600" dirty="0">
                <a:latin typeface="Rix고딕 B" panose="02020603020101020101" pitchFamily="18" charset="-127"/>
                <a:ea typeface="Rix고딕 B" panose="02020603020101020101" pitchFamily="18" charset="-127"/>
                <a:sym typeface="Wingdings" panose="05000000000000000000" pitchFamily="2" charset="2"/>
              </a:rPr>
              <a:t>0 </a:t>
            </a:r>
            <a:r>
              <a:rPr lang="ko-KR" altLang="en-US" sz="1600" dirty="0">
                <a:latin typeface="Rix고딕 B" panose="02020603020101020101" pitchFamily="18" charset="-127"/>
                <a:ea typeface="Rix고딕 B" panose="02020603020101020101" pitchFamily="18" charset="-127"/>
                <a:sym typeface="Wingdings" panose="05000000000000000000" pitchFamily="2" charset="2"/>
              </a:rPr>
              <a:t>또는 </a:t>
            </a:r>
            <a:r>
              <a:rPr lang="en-US" altLang="ko-KR" sz="1600" dirty="0">
                <a:latin typeface="Rix고딕 B" panose="02020603020101020101" pitchFamily="18" charset="-127"/>
                <a:ea typeface="Rix고딕 B" panose="02020603020101020101" pitchFamily="18" charset="-127"/>
                <a:sym typeface="Wingdings" panose="05000000000000000000" pitchFamily="2" charset="2"/>
              </a:rPr>
              <a:t>1 (</a:t>
            </a:r>
            <a:r>
              <a:rPr lang="ko-KR" altLang="en-US" sz="1600" dirty="0">
                <a:latin typeface="Rix고딕 B" panose="02020603020101020101" pitchFamily="18" charset="-127"/>
                <a:ea typeface="Rix고딕 B" panose="02020603020101020101" pitchFamily="18" charset="-127"/>
                <a:sym typeface="Wingdings" panose="05000000000000000000" pitchFamily="2" charset="2"/>
              </a:rPr>
              <a:t>흑</a:t>
            </a:r>
            <a:r>
              <a:rPr lang="en-US" altLang="ko-KR" sz="1600" dirty="0">
                <a:latin typeface="Rix고딕 B" panose="02020603020101020101" pitchFamily="18" charset="-127"/>
                <a:ea typeface="Rix고딕 B" panose="0202060302010102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Rix고딕 B" panose="02020603020101020101" pitchFamily="18" charset="-127"/>
                <a:ea typeface="Rix고딕 B" panose="02020603020101020101" pitchFamily="18" charset="-127"/>
                <a:sym typeface="Wingdings" panose="05000000000000000000" pitchFamily="2" charset="2"/>
              </a:rPr>
              <a:t>백</a:t>
            </a:r>
            <a:r>
              <a:rPr lang="en-US" altLang="ko-KR" sz="1600" dirty="0">
                <a:latin typeface="Rix고딕 B" panose="02020603020101020101" pitchFamily="18" charset="-127"/>
                <a:ea typeface="Rix고딕 B" panose="02020603020101020101" pitchFamily="18" charset="-127"/>
                <a:sym typeface="Wingdings" panose="05000000000000000000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87257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1646</TotalTime>
  <Words>336</Words>
  <Application>Microsoft Office PowerPoint</Application>
  <PresentationFormat>와이드스크린</PresentationFormat>
  <Paragraphs>60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Rix고딕 B</vt:lpstr>
      <vt:lpstr>맑은 고딕</vt:lpstr>
      <vt:lpstr>Arial</vt:lpstr>
      <vt:lpstr>Office 테마</vt:lpstr>
      <vt:lpstr>PowerPoint 프레젠테이션</vt:lpstr>
      <vt:lpstr>Index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2.1 CNN 진행 순서</vt:lpstr>
      <vt:lpstr>PowerPoint 프레젠테이션</vt:lpstr>
      <vt:lpstr>2.3 프로젝트 진행 과정(1. 데이터 로드)</vt:lpstr>
      <vt:lpstr>2.3 프로젝트 진행 과정(2. CNN)</vt:lpstr>
      <vt:lpstr>2.3 프로젝트 진행 과정(3. 모델 평가)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DOEON</dc:creator>
  <cp:lastModifiedBy>DOEON</cp:lastModifiedBy>
  <cp:revision>55</cp:revision>
  <dcterms:created xsi:type="dcterms:W3CDTF">2021-08-26T01:09:58Z</dcterms:created>
  <dcterms:modified xsi:type="dcterms:W3CDTF">2021-08-27T04:35:59Z</dcterms:modified>
</cp:coreProperties>
</file>