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0"/>
    <a:srgbClr val="0000FF"/>
    <a:srgbClr val="FF0000"/>
    <a:srgbClr val="00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EF23B-970D-4C9B-A505-15C9A8A84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D9C52-B235-43FA-8C56-78530E842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37617-A54F-4CBA-8D53-D060994A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4A73C-AC53-4BC8-A23E-E3467D53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2868B-3162-453E-814A-F153BDBC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25693-B8B2-4C52-A324-730E0D44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6767E-29AC-48C3-948D-838C0632B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7AC4C-C8BA-4E4C-8CBC-5B1C0C76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CF660-8743-48A1-B7C9-F648D54A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1B40E-F0FF-44A4-8454-C2757FE9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2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3D7DD8-4447-4599-AB23-380B3B74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4FDA7-E29C-4C62-BC25-9810C40A4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58050-00F5-42B7-990F-C5C1B268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3252D-865E-4F9D-BD9D-DDC7AE79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0E5A2-1564-4863-A90D-B6758CF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4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EC89F-8E0B-4D76-998D-99BD62AE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4B77B-2AB8-4397-B42E-34C0A802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6DBCC-C530-49B8-93FE-DC9D1FC5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10617-0411-4504-BDF1-CCD84C78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49F48-54CB-445B-A223-B998D0DE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7EB1-8327-42E4-A4EF-39D95145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EDFDF-169D-4AD3-9B93-403FF300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A8DAD-7AAA-4546-91D4-43327FB7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FABDB-DF13-4D83-BBA8-C13F19F5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14BCA-138B-4B33-9B19-23C21CD6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7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4E60-E82E-4794-A44E-B064932D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824A8-9A87-4CC5-BEC2-2418B86D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89335-16BC-42B8-B808-FF92FEEA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3D800-CDD2-439E-8A2F-CCA4FDA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FA729-9BB5-406C-A78C-19B70308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7C599-A605-46A0-9C9F-3784C4AF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7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ECDBC-0817-4D10-A5F3-751CA835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36207-6C92-412B-8AD7-BAD6B590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8A83C-67BD-47B9-817C-62A14A36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C0AABE-C831-45F2-AC18-4941766A2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C4FF99-A5DF-40F5-8A71-2B06A9750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CF688-6FA6-4A11-B84E-50EA32F4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D292C8-5D6D-47C3-8DAA-8503B68A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ACDA4-3D82-4C5E-9990-FE50F740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6DBE1-46B5-4066-A2F4-955608AE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6DBC1-3B8F-49A8-9D55-BBF76C36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DE5B8-B41B-4477-B309-42029D5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FF0B1-6AF5-4E82-84FD-EDD82BB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2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56AB5C-75F1-4EC5-AE44-21F007E3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CFD960-8717-4FD7-9468-15B867E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89C84-E8A7-4ECB-B180-6374B61A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5F4F-D8B7-457D-AD27-07F20C36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930D-CDCA-4AFF-A302-B193DFE5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05734-6E91-40B3-8605-EB0FFFD03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6B8C9-FEC9-4AF1-86BF-BB65A32F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491E1-4EB7-492D-96AA-CAF33DA2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E7C42-CC77-492C-B6F7-4C47D99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5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FCCF9-CE14-4420-AD18-9A944B9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882A2E-7FF3-46FE-87D8-2B319B40C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80521-5A8F-48BF-8728-8CA6C3EB6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C6618-FBBB-47D6-A442-5B26DFE6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A690D-016A-415E-9912-DDA08D69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82E14-2240-4A45-B7EF-48CDA347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3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C1CD09-5934-4B67-982D-F298D412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FD613-7ED1-42A8-BDD0-3C41A27C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BE4F8-87B9-4C3B-931F-84C3F8D7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0791-3A65-4714-8B59-9A30AE0765A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6CE2A-9E64-4220-B240-4B262E7C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EE60-0B75-40BF-930F-DF1D8541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8803-DC97-47AA-8174-21E861B6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0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D73F96-728B-4055-8BEE-A15EAB1D5DCE}"/>
              </a:ext>
            </a:extLst>
          </p:cNvPr>
          <p:cNvSpPr txBox="1"/>
          <p:nvPr/>
        </p:nvSpPr>
        <p:spPr>
          <a:xfrm>
            <a:off x="2828919" y="3105834"/>
            <a:ext cx="653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두 점 사이의 거리 구하기 공식</a:t>
            </a:r>
          </a:p>
        </p:txBody>
      </p:sp>
    </p:spTree>
    <p:extLst>
      <p:ext uri="{BB962C8B-B14F-4D97-AF65-F5344CB8AC3E}">
        <p14:creationId xmlns:p14="http://schemas.microsoft.com/office/powerpoint/2010/main" val="657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39B50-E7E4-475F-AAF6-E320C68D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점 사이의 거리를 구하는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091B8-8D33-4467-852B-F643EC58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일종의 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Graphik"/>
              </a:rPr>
              <a:t>유사도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Graphik"/>
              </a:rPr>
              <a:t>(Similarity)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 개념이기 때문</a:t>
            </a:r>
            <a:endParaRPr lang="en-US" altLang="ko-KR" b="0" i="0" dirty="0">
              <a:solidFill>
                <a:srgbClr val="404248"/>
              </a:solidFill>
              <a:effectLst/>
              <a:latin typeface="Graphik"/>
            </a:endParaRPr>
          </a:p>
          <a:p>
            <a:pPr lvl="1"/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거리가 가까울수록 그 특성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(feature)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들이 비슷하다는 뜻</a:t>
            </a:r>
            <a:endParaRPr lang="en-US" altLang="ko-KR" dirty="0">
              <a:solidFill>
                <a:srgbClr val="404248"/>
              </a:solidFill>
              <a:latin typeface="Graphik"/>
            </a:endParaRPr>
          </a:p>
          <a:p>
            <a:pPr lvl="1"/>
            <a:r>
              <a:rPr lang="ko-KR" altLang="en-US" b="0" i="0" dirty="0" err="1">
                <a:solidFill>
                  <a:srgbClr val="404248"/>
                </a:solidFill>
                <a:effectLst/>
                <a:latin typeface="Graphik"/>
              </a:rPr>
              <a:t>머신러닝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알고리즘에서도 매우 널리 사용된다</a:t>
            </a:r>
            <a:b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</a:b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(ex K-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최근접 이웃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(K-Nearest Neighbor)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알고리즘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8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6B986-DE26-42B2-9B4C-9226CBD5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8D4DB-751E-468B-9E7E-2BA56F66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518"/>
            <a:ext cx="5101206" cy="896147"/>
          </a:xfrm>
        </p:spPr>
        <p:txBody>
          <a:bodyPr>
            <a:noAutofit/>
          </a:bodyPr>
          <a:lstStyle/>
          <a:p>
            <a:r>
              <a:rPr lang="ko-KR" altLang="en-US" sz="1600" b="0" i="0" dirty="0">
                <a:solidFill>
                  <a:srgbClr val="404248"/>
                </a:solidFill>
                <a:effectLst/>
                <a:latin typeface="Graphik"/>
              </a:rPr>
              <a:t>가장 널리 쓰이는 거리 계산 방법</a:t>
            </a:r>
            <a:endParaRPr lang="en-US" altLang="ko-KR" sz="1600" b="0" i="0" dirty="0">
              <a:solidFill>
                <a:srgbClr val="404248"/>
              </a:solidFill>
              <a:effectLst/>
              <a:latin typeface="Graphik"/>
            </a:endParaRP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Iropke Batang"/>
              </a:rPr>
              <a:t>L2 Distance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Iropke Batang"/>
              </a:rPr>
              <a:t>라고도 불린다</a:t>
            </a:r>
            <a:endParaRPr lang="en-US" altLang="ko-KR" sz="1600" b="0" i="0" dirty="0">
              <a:solidFill>
                <a:srgbClr val="222222"/>
              </a:solidFill>
              <a:effectLst/>
              <a:latin typeface="Iropke Batang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Iropke Batang"/>
              </a:rPr>
              <a:t>각각의 차이에 제곱을 하고 마지막에 루트를 씌움</a:t>
            </a:r>
            <a:endParaRPr lang="en-US" altLang="ko-KR" sz="1600" b="0" i="0" dirty="0">
              <a:solidFill>
                <a:srgbClr val="222222"/>
              </a:solidFill>
              <a:effectLst/>
              <a:latin typeface="Iropke Batang"/>
            </a:endParaRPr>
          </a:p>
          <a:p>
            <a:endParaRPr lang="en-US" altLang="ko-KR" sz="1600" dirty="0">
              <a:solidFill>
                <a:srgbClr val="222222"/>
              </a:solidFill>
              <a:latin typeface="Iropke Batang"/>
            </a:endParaRPr>
          </a:p>
          <a:p>
            <a:endParaRPr lang="ko-KR" alt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BDD134-7D16-406C-A488-F5A6EA487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69" y="3585439"/>
            <a:ext cx="33432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125BE6-948F-4F16-AB67-1E1AC0CE9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69" y="4755034"/>
            <a:ext cx="45529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1C645-4099-4ABA-997D-4A23A1C87DB8}"/>
              </a:ext>
            </a:extLst>
          </p:cNvPr>
          <p:cNvSpPr txBox="1"/>
          <p:nvPr/>
        </p:nvSpPr>
        <p:spPr>
          <a:xfrm>
            <a:off x="1035211" y="321707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2</a:t>
            </a:r>
            <a:r>
              <a:rPr lang="ko-KR" altLang="en-US" b="1" dirty="0"/>
              <a:t>차원 식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B4C80-E118-4007-865C-D6AEB47D6C55}"/>
              </a:ext>
            </a:extLst>
          </p:cNvPr>
          <p:cNvSpPr txBox="1"/>
          <p:nvPr/>
        </p:nvSpPr>
        <p:spPr>
          <a:xfrm>
            <a:off x="1035211" y="445705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n</a:t>
            </a:r>
            <a:r>
              <a:rPr lang="ko-KR" altLang="en-US" b="1" dirty="0"/>
              <a:t>차원 이상에서의 식</a:t>
            </a:r>
            <a:endParaRPr lang="en-US" altLang="ko-KR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99C0F5-F8CC-4AEA-8278-1F96C1FF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64" y="1903518"/>
            <a:ext cx="5429250" cy="3676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6B986-DE26-42B2-9B4C-9226CBD5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맨하탄</a:t>
            </a:r>
            <a:r>
              <a:rPr lang="ko-KR" altLang="en-US" dirty="0"/>
              <a:t> 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8D4DB-751E-468B-9E7E-2BA56F66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518"/>
            <a:ext cx="5257800" cy="1217885"/>
          </a:xfrm>
        </p:spPr>
        <p:txBody>
          <a:bodyPr>
            <a:normAutofit lnSpcReduction="10000"/>
          </a:bodyPr>
          <a:lstStyle/>
          <a:p>
            <a:r>
              <a:rPr lang="ko-KR" altLang="en-US" sz="1600" b="0" i="0" dirty="0">
                <a:solidFill>
                  <a:srgbClr val="404248"/>
                </a:solidFill>
                <a:effectLst/>
                <a:latin typeface="Graphik"/>
              </a:rPr>
              <a:t>각 차원의 차를 제곱해서 사용하는 게 아니라 그냥 절대값을 바로 합산</a:t>
            </a:r>
            <a:endParaRPr lang="en-US" altLang="ko-KR" sz="1600" b="0" i="0" dirty="0">
              <a:solidFill>
                <a:srgbClr val="404248"/>
              </a:solidFill>
              <a:effectLst/>
              <a:latin typeface="Graphik"/>
            </a:endParaRP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Iropke Batang"/>
              </a:rPr>
              <a:t>L1 Distance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Iropke Batang"/>
              </a:rPr>
              <a:t>라고도 불린다</a:t>
            </a:r>
            <a:endParaRPr lang="en-US" altLang="ko-KR" sz="1600" b="0" i="0" dirty="0">
              <a:solidFill>
                <a:srgbClr val="222222"/>
              </a:solidFill>
              <a:effectLst/>
              <a:latin typeface="Iropke Batang"/>
            </a:endParaRPr>
          </a:p>
          <a:p>
            <a:r>
              <a:rPr lang="en-US" altLang="ko-KR" sz="1600" dirty="0">
                <a:solidFill>
                  <a:srgbClr val="222222"/>
                </a:solidFill>
                <a:latin typeface="Iropke Batang"/>
              </a:rPr>
              <a:t>X</a:t>
            </a:r>
            <a:r>
              <a:rPr lang="ko-KR" altLang="en-US" sz="1600" dirty="0">
                <a:solidFill>
                  <a:srgbClr val="222222"/>
                </a:solidFill>
                <a:latin typeface="Iropke Batang"/>
              </a:rPr>
              <a:t>값의 차와 </a:t>
            </a:r>
            <a:r>
              <a:rPr lang="en-US" altLang="ko-KR" sz="1600" dirty="0">
                <a:solidFill>
                  <a:srgbClr val="222222"/>
                </a:solidFill>
                <a:latin typeface="Iropke Batang"/>
              </a:rPr>
              <a:t>y</a:t>
            </a:r>
            <a:r>
              <a:rPr lang="ko-KR" altLang="en-US" sz="1600" dirty="0">
                <a:solidFill>
                  <a:srgbClr val="222222"/>
                </a:solidFill>
                <a:latin typeface="Iropke Batang"/>
              </a:rPr>
              <a:t>값의 차를 절대값으로 바꾼 후 합한 값</a:t>
            </a:r>
            <a:endParaRPr lang="en-US" altLang="ko-KR" sz="1600" dirty="0">
              <a:solidFill>
                <a:srgbClr val="222222"/>
              </a:solidFill>
              <a:latin typeface="Iropke Batang"/>
            </a:endParaRPr>
          </a:p>
          <a:p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1C645-4099-4ABA-997D-4A23A1C87DB8}"/>
              </a:ext>
            </a:extLst>
          </p:cNvPr>
          <p:cNvSpPr txBox="1"/>
          <p:nvPr/>
        </p:nvSpPr>
        <p:spPr>
          <a:xfrm>
            <a:off x="1035211" y="343518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2</a:t>
            </a:r>
            <a:r>
              <a:rPr lang="ko-KR" altLang="en-US" b="1" dirty="0"/>
              <a:t>차원 식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B4C80-E118-4007-865C-D6AEB47D6C55}"/>
              </a:ext>
            </a:extLst>
          </p:cNvPr>
          <p:cNvSpPr txBox="1"/>
          <p:nvPr/>
        </p:nvSpPr>
        <p:spPr>
          <a:xfrm>
            <a:off x="1035211" y="4574504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n</a:t>
            </a:r>
            <a:r>
              <a:rPr lang="ko-KR" altLang="en-US" b="1" dirty="0"/>
              <a:t>차원 이상에서의 식</a:t>
            </a:r>
            <a:endParaRPr lang="en-US" altLang="ko-KR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1675695-2721-4C68-AF60-E6BB5674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011" y="1923016"/>
            <a:ext cx="5419725" cy="3629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051FF45-F670-475D-8F02-9D73FCAF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4" y="3859944"/>
            <a:ext cx="29241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2E746AB-421E-4CF0-9331-B6775EAE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4" y="5039505"/>
            <a:ext cx="45529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7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BB0E21-7178-4CF4-96F4-2B7881F27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35" y="500062"/>
            <a:ext cx="585787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5FA57-E5E1-4167-B15F-F05D767B2E75}"/>
              </a:ext>
            </a:extLst>
          </p:cNvPr>
          <p:cNvSpPr txBox="1"/>
          <p:nvPr/>
        </p:nvSpPr>
        <p:spPr>
          <a:xfrm>
            <a:off x="274830" y="61732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B0C3D-345C-4C06-8369-6E3EC0F493D6}"/>
              </a:ext>
            </a:extLst>
          </p:cNvPr>
          <p:cNvSpPr txBox="1"/>
          <p:nvPr/>
        </p:nvSpPr>
        <p:spPr>
          <a:xfrm>
            <a:off x="6314904" y="353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도착점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88A23-D7E4-40C0-9E21-CFE2276F22DE}"/>
              </a:ext>
            </a:extLst>
          </p:cNvPr>
          <p:cNvSpPr txBox="1"/>
          <p:nvPr/>
        </p:nvSpPr>
        <p:spPr>
          <a:xfrm>
            <a:off x="10177456" y="92268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유클리드 거리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980735-9AEE-46F0-A0D7-1349E7768C4C}"/>
              </a:ext>
            </a:extLst>
          </p:cNvPr>
          <p:cNvCxnSpPr/>
          <p:nvPr/>
        </p:nvCxnSpPr>
        <p:spPr>
          <a:xfrm>
            <a:off x="8992997" y="1107347"/>
            <a:ext cx="1006679" cy="0"/>
          </a:xfrm>
          <a:prstGeom prst="line">
            <a:avLst/>
          </a:prstGeom>
          <a:ln w="57150">
            <a:solidFill>
              <a:srgbClr val="00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5EA303-6F92-407F-B894-392570FD8198}"/>
              </a:ext>
            </a:extLst>
          </p:cNvPr>
          <p:cNvCxnSpPr/>
          <p:nvPr/>
        </p:nvCxnSpPr>
        <p:spPr>
          <a:xfrm>
            <a:off x="8992997" y="1778466"/>
            <a:ext cx="10066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7D7EC8-B3B2-4E5F-8B56-D4BEA33B87AD}"/>
              </a:ext>
            </a:extLst>
          </p:cNvPr>
          <p:cNvCxnSpPr/>
          <p:nvPr/>
        </p:nvCxnSpPr>
        <p:spPr>
          <a:xfrm>
            <a:off x="8992997" y="2072081"/>
            <a:ext cx="1006679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FE23F20-ADCF-439F-AE40-DDEB70368F83}"/>
              </a:ext>
            </a:extLst>
          </p:cNvPr>
          <p:cNvCxnSpPr/>
          <p:nvPr/>
        </p:nvCxnSpPr>
        <p:spPr>
          <a:xfrm>
            <a:off x="8992997" y="2348918"/>
            <a:ext cx="1006679" cy="0"/>
          </a:xfrm>
          <a:prstGeom prst="line">
            <a:avLst/>
          </a:prstGeom>
          <a:ln w="57150">
            <a:solidFill>
              <a:srgbClr val="FFD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93CBEC-1641-4FE3-A2D4-8E309F740955}"/>
              </a:ext>
            </a:extLst>
          </p:cNvPr>
          <p:cNvSpPr txBox="1"/>
          <p:nvPr/>
        </p:nvSpPr>
        <p:spPr>
          <a:xfrm>
            <a:off x="10177456" y="18874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맨하탄</a:t>
            </a:r>
            <a:r>
              <a:rPr lang="ko-KR" altLang="en-US" dirty="0"/>
              <a:t> 거리</a:t>
            </a: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7E127BF-C615-49E7-BF1D-D1EF09462DBF}"/>
              </a:ext>
            </a:extLst>
          </p:cNvPr>
          <p:cNvSpPr/>
          <p:nvPr/>
        </p:nvSpPr>
        <p:spPr>
          <a:xfrm>
            <a:off x="8581937" y="1778466"/>
            <a:ext cx="310393" cy="5704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7DBD8-7331-4DDC-9370-A6550F1D300E}"/>
              </a:ext>
            </a:extLst>
          </p:cNvPr>
          <p:cNvSpPr txBox="1"/>
          <p:nvPr/>
        </p:nvSpPr>
        <p:spPr>
          <a:xfrm>
            <a:off x="7161355" y="18790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거리가 같다</a:t>
            </a:r>
          </a:p>
        </p:txBody>
      </p:sp>
    </p:spTree>
    <p:extLst>
      <p:ext uri="{BB962C8B-B14F-4D97-AF65-F5344CB8AC3E}">
        <p14:creationId xmlns:p14="http://schemas.microsoft.com/office/powerpoint/2010/main" val="41673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119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Graphik</vt:lpstr>
      <vt:lpstr>Iropke Batang</vt:lpstr>
      <vt:lpstr>Arial</vt:lpstr>
      <vt:lpstr>맑은 고딕</vt:lpstr>
      <vt:lpstr>Office 테마</vt:lpstr>
      <vt:lpstr>PowerPoint 프레젠테이션</vt:lpstr>
      <vt:lpstr>두 점 사이의 거리를 구하는 이유</vt:lpstr>
      <vt:lpstr>유클리드 거리</vt:lpstr>
      <vt:lpstr>맨하탄 거리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DOEON</dc:creator>
  <cp:lastModifiedBy>DOEON</cp:lastModifiedBy>
  <cp:revision>1</cp:revision>
  <dcterms:created xsi:type="dcterms:W3CDTF">2021-08-17T05:13:25Z</dcterms:created>
  <dcterms:modified xsi:type="dcterms:W3CDTF">2021-08-17T05:27:16Z</dcterms:modified>
</cp:coreProperties>
</file>