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10694-82E6-4B20-B063-AC82D8377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CDB07-40C9-4F63-B0E3-78A4FE71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BDF13-6995-4FBB-81D3-143FE269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D5E46-AC82-4F35-96A2-95C2FE02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2EA2E-2F29-4305-87E1-18CDF6DA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2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A2D0-9CB5-4503-9756-86263FED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C3564-BBB8-4C3C-87A2-A89A73E6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88612-7AEF-4CBB-9A3A-582FC70B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F5DE3-0F66-4A45-B9E5-4F2BAA0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FE7CD-4359-4ADF-B678-27D0275C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897B4-B909-440B-8817-E5669137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C4842-E86C-44B0-8E28-80553211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28B60-858E-4CC7-AABF-4C7B832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91CF5-9B8E-4D79-A585-A9B2A179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4F706-D42E-43E3-B169-EA3427E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7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DEB1-2718-48B7-9242-45A44CF1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7519D-D9EA-445E-88DE-622F7F3E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FBD29-A8D8-4148-BA34-2886F62E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15838-7600-4908-B611-93B81CAA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75E50-3B5E-4BD2-91C6-30F998DA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84B96-B84A-4FCD-AA80-9D1179D6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20B57-1B75-41B4-8F9F-24AAD232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593ED-F6E4-4F0E-BA6B-9CE67E3E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BEB20-54B0-41AB-ACB1-53C12CAA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4E5A0-E16E-443E-9B46-FA302BED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6E999-458D-4A17-9256-94CD61CB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EA37-49DB-4BF0-830C-AF55B94E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69230-E79C-40EC-B4A7-3C75C49A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26082-91B0-4305-B2EA-C04722F9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D5BBD-C4C8-470C-BFE3-A8FF216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3B36C-6613-4C46-B681-9C3402C4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07B3-5E02-4C7F-A855-4E7FB5DA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4599E-6263-4CF3-8579-C6B39FF6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1C71F-C921-4831-B352-D78308537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D14AF-FEDA-4A0B-A7F9-CBCD795A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F4565-4061-42D3-8D5A-8751F370C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FA67E9-23BD-49C0-AF80-1E4CA595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7154D3-395E-412E-AF16-B688861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46E45-E001-4750-8027-26030431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D573-7CED-4353-BE66-79775939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FE9A98-79F6-4F75-A210-1F23282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4C89F-28DF-40AA-A65B-6C73D76A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6D0A0-D6CA-4803-98D8-01055D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6ECCF3-3506-4CF0-A66F-14870E7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535F37-DC60-495E-8014-15959AFB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620D7-52A9-4B36-8F21-5EA0E65A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1E99-6A07-49C7-8BC5-914B718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10D67-6FE3-4A54-AEA3-09A755E6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BFF3B-D1BB-4029-986F-B446C99E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99AA5-B367-46DF-8A41-5DAA0338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48440-468B-46BE-9FF4-EADBF669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768C9-3895-4FFC-811D-182806E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4E9B-ABF9-449A-B67F-45FCFF27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A3021E-9DE5-4EC6-A151-3CEC392AA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E6A7B-230B-4D35-ACA7-83F508A0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AEBE9-4821-41CF-8D81-93D37235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F403B-F4ED-45A7-AA51-1E7393E0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8D9C0-F7AF-42C7-B2C4-09A3BE77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C7AC1-E46B-4DE3-A684-74E6D48A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3C41-7ADF-41DF-B37E-EF97A08E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AAEFC-5D28-4C82-A560-527C7BE3A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F207-8605-453F-8E7D-51873B3D6F8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A8B6F-ECBF-455F-AFAA-4C094B89E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B5FA9-51BD-4419-83C7-8FD80BDE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6FC8-4E2A-43E9-A45C-C1BC1DB9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1879-0B5C-40CA-BD25-BD763182A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172"/>
            <a:ext cx="9144000" cy="1001655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LSTM</a:t>
            </a:r>
            <a:br>
              <a:rPr lang="en-US" altLang="ko-KR" sz="4400" dirty="0"/>
            </a:br>
            <a:r>
              <a:rPr lang="en-US" altLang="ko-KR" sz="4400" dirty="0"/>
              <a:t>(Long-Short-Term-Memory)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430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23C7-FB85-4620-B3A6-B6AC494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483D2-9B5D-4A07-B6E9-9EAEA96E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931554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Sequence data : </a:t>
            </a:r>
            <a:r>
              <a:rPr lang="ko-KR" altLang="en-US" sz="2000" dirty="0"/>
              <a:t>순서가 있는 데이터</a:t>
            </a:r>
            <a:endParaRPr lang="en-US" altLang="ko-KR" sz="2000" dirty="0"/>
          </a:p>
          <a:p>
            <a:r>
              <a:rPr lang="en-US" altLang="ko-KR" sz="2000" dirty="0"/>
              <a:t>Sequence data</a:t>
            </a:r>
            <a:r>
              <a:rPr lang="ko-KR" altLang="en-US" sz="2000" dirty="0"/>
              <a:t>를 다루는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</a:t>
            </a:r>
            <a:r>
              <a:rPr lang="en-US" altLang="ko-KR" sz="2000" dirty="0"/>
              <a:t>Sequence model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기존의 독립적인 </a:t>
            </a:r>
            <a:r>
              <a:rPr lang="en-US" altLang="ko-KR" sz="2000" dirty="0"/>
              <a:t>Input </a:t>
            </a:r>
            <a:r>
              <a:rPr lang="ko-KR" altLang="en-US" sz="2000" dirty="0"/>
              <a:t>들과 다르게</a:t>
            </a:r>
            <a:r>
              <a:rPr lang="en-US" altLang="ko-KR" sz="2000" dirty="0"/>
              <a:t>, </a:t>
            </a:r>
            <a:r>
              <a:rPr lang="ko-KR" altLang="en-US" sz="2000" dirty="0"/>
              <a:t>이전 정보가 의미가 있는 순차적 </a:t>
            </a:r>
            <a:r>
              <a:rPr lang="en-US" altLang="ko-KR" sz="2000" dirty="0"/>
              <a:t>data model)</a:t>
            </a:r>
          </a:p>
          <a:p>
            <a:r>
              <a:rPr lang="en-US" altLang="ko-KR" sz="2000" dirty="0"/>
              <a:t>Sequence model</a:t>
            </a:r>
            <a:r>
              <a:rPr lang="ko-KR" altLang="en-US" sz="2000" dirty="0"/>
              <a:t>에는 대표적으로 </a:t>
            </a:r>
            <a:r>
              <a:rPr lang="en-US" altLang="ko-KR" sz="2000" dirty="0"/>
              <a:t>RNN, LSTM, GRU 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Sequence model </a:t>
            </a:r>
            <a:r>
              <a:rPr lang="ko-KR" altLang="en-US" sz="2000" dirty="0"/>
              <a:t>들은 모두 </a:t>
            </a:r>
            <a:r>
              <a:rPr lang="en-US" altLang="ko-KR" sz="2000" dirty="0"/>
              <a:t>RNN </a:t>
            </a:r>
            <a:r>
              <a:rPr lang="ko-KR" altLang="en-US" sz="2000" dirty="0"/>
              <a:t>을 기반으로 하고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RNN</a:t>
            </a:r>
            <a:r>
              <a:rPr lang="ko-KR" altLang="en-US" sz="2000" dirty="0"/>
              <a:t>을 개선한 </a:t>
            </a:r>
            <a:r>
              <a:rPr lang="en-US" altLang="ko-KR" sz="2000" dirty="0"/>
              <a:t>model</a:t>
            </a:r>
            <a:r>
              <a:rPr lang="ko-KR" altLang="en-US" sz="2000" dirty="0"/>
              <a:t>이 </a:t>
            </a:r>
            <a:r>
              <a:rPr lang="en-US" altLang="ko-KR" sz="2000" dirty="0"/>
              <a:t>LSTM, LSTM</a:t>
            </a:r>
            <a:r>
              <a:rPr lang="ko-KR" altLang="en-US" sz="2000" dirty="0"/>
              <a:t>의 식을 단순화 한 </a:t>
            </a:r>
            <a:r>
              <a:rPr lang="en-US" altLang="ko-KR" sz="2000" dirty="0"/>
              <a:t>model</a:t>
            </a:r>
            <a:r>
              <a:rPr lang="ko-KR" altLang="en-US" sz="2000" dirty="0"/>
              <a:t>이 </a:t>
            </a:r>
            <a:r>
              <a:rPr lang="en-US" altLang="ko-KR" sz="2000" dirty="0"/>
              <a:t>GRU</a:t>
            </a:r>
            <a:r>
              <a:rPr lang="ko-KR" altLang="en-US" sz="2000" dirty="0"/>
              <a:t>이지만</a:t>
            </a:r>
            <a:br>
              <a:rPr lang="en-US" altLang="ko-KR" sz="2000" dirty="0"/>
            </a:br>
            <a:r>
              <a:rPr lang="en-US" altLang="ko-KR" sz="2000" dirty="0"/>
              <a:t>RNN</a:t>
            </a:r>
            <a:r>
              <a:rPr lang="ko-KR" altLang="en-US" sz="2000" dirty="0"/>
              <a:t>보다 </a:t>
            </a:r>
            <a:r>
              <a:rPr lang="en-US" altLang="ko-KR" sz="2000" dirty="0"/>
              <a:t>LSTM, LSTM</a:t>
            </a:r>
            <a:r>
              <a:rPr lang="ko-KR" altLang="en-US" sz="2000" dirty="0"/>
              <a:t>보다 </a:t>
            </a:r>
            <a:r>
              <a:rPr lang="en-US" altLang="ko-KR" sz="2000" dirty="0"/>
              <a:t>GRU</a:t>
            </a:r>
            <a:r>
              <a:rPr lang="ko-KR" altLang="en-US" sz="2000" dirty="0"/>
              <a:t>가 더 좋다고 할 수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어떤 문제를 접근 하는가에</a:t>
            </a:r>
            <a:br>
              <a:rPr lang="en-US" altLang="ko-KR" sz="2000" dirty="0"/>
            </a:br>
            <a:r>
              <a:rPr lang="ko-KR" altLang="en-US" sz="2000" dirty="0"/>
              <a:t>따라서 각 모델들이 다른 모델들보다 좋은 성능을 낼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06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014D-DCD2-47B0-A0B3-2A5B6A0E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06" y="365124"/>
            <a:ext cx="3398240" cy="1325563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구조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EB80A5-574B-4752-83B7-5EA66C6D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8" y="1463543"/>
            <a:ext cx="4572836" cy="5029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FBBD59-8745-44AF-89F9-368F2B97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77" y="1802117"/>
            <a:ext cx="6525241" cy="4352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757B27D-4126-4E40-B458-E5D41EEDF120}"/>
              </a:ext>
            </a:extLst>
          </p:cNvPr>
          <p:cNvSpPr txBox="1">
            <a:spLocks/>
          </p:cNvSpPr>
          <p:nvPr/>
        </p:nvSpPr>
        <p:spPr>
          <a:xfrm>
            <a:off x="6726155" y="365124"/>
            <a:ext cx="3628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3333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DA05-F150-427C-B3FA-5B18D92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0055F-324E-454B-ABEA-5C78D93A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effectLst/>
                <a:latin typeface="Nanum Gothic"/>
              </a:rPr>
              <a:t>이전 셀의 </a:t>
            </a:r>
            <a:r>
              <a:rPr lang="en-US" altLang="ko-KR" sz="2000" b="0" i="0" dirty="0">
                <a:effectLst/>
                <a:latin typeface="Nanum Gothic"/>
              </a:rPr>
              <a:t>output</a:t>
            </a:r>
            <a:r>
              <a:rPr lang="ko-KR" altLang="en-US" sz="2000" b="0" i="0" dirty="0">
                <a:effectLst/>
                <a:latin typeface="Nanum Gothic"/>
              </a:rPr>
              <a:t>과 </a:t>
            </a:r>
            <a:r>
              <a:rPr lang="en-US" altLang="ko-KR" sz="2000" b="0" i="0" dirty="0">
                <a:effectLst/>
                <a:latin typeface="Nanum Gothic"/>
              </a:rPr>
              <a:t>input</a:t>
            </a:r>
            <a:r>
              <a:rPr lang="ko-KR" altLang="en-US" sz="2000" b="0" i="0" dirty="0">
                <a:effectLst/>
                <a:latin typeface="Nanum Gothic"/>
              </a:rPr>
              <a:t>이 합쳐져 새로운 </a:t>
            </a:r>
            <a:r>
              <a:rPr lang="en-US" altLang="ko-KR" sz="2000" b="0" i="0" dirty="0">
                <a:effectLst/>
                <a:latin typeface="Nanum Gothic"/>
              </a:rPr>
              <a:t>output</a:t>
            </a:r>
            <a:r>
              <a:rPr lang="ko-KR" altLang="en-US" sz="2000" b="0" i="0" dirty="0">
                <a:effectLst/>
                <a:latin typeface="Nanum Gothic"/>
              </a:rPr>
              <a:t>이 나오는 간단한 모델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910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870E-B648-43E6-B936-5EC089FE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F875-570D-4D80-A59B-D2C2CDE4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RNN</a:t>
            </a:r>
            <a:r>
              <a:rPr lang="ko-KR" altLang="en-US" sz="2000" dirty="0"/>
              <a:t>의 단점을 개선한 단</a:t>
            </a:r>
            <a:r>
              <a:rPr lang="en-US" altLang="ko-KR" sz="2000" dirty="0"/>
              <a:t>-</a:t>
            </a:r>
            <a:r>
              <a:rPr lang="ko-KR" altLang="en-US" sz="2000" dirty="0"/>
              <a:t>장기 기억 메모리</a:t>
            </a:r>
            <a:endParaRPr lang="en-US" altLang="ko-KR" sz="2000" dirty="0"/>
          </a:p>
          <a:p>
            <a:r>
              <a:rPr lang="en-US" altLang="ko-KR" sz="2000" dirty="0"/>
              <a:t>RNN</a:t>
            </a:r>
            <a:r>
              <a:rPr lang="ko-KR" altLang="en-US" sz="2000" dirty="0"/>
              <a:t>과의 다른 점 </a:t>
            </a:r>
            <a:r>
              <a:rPr lang="en-US" altLang="ko-KR" sz="2000" dirty="0"/>
              <a:t>: cell state</a:t>
            </a:r>
            <a:r>
              <a:rPr lang="ko-KR" altLang="en-US" sz="2000" dirty="0"/>
              <a:t>함수</a:t>
            </a:r>
            <a:r>
              <a:rPr lang="en-US" altLang="ko-KR" sz="2000" dirty="0"/>
              <a:t>(LSTM</a:t>
            </a:r>
            <a:r>
              <a:rPr lang="ko-KR" altLang="en-US" sz="2000" dirty="0"/>
              <a:t>의 핵심</a:t>
            </a:r>
            <a:r>
              <a:rPr lang="en-US" altLang="ko-KR" sz="2000" dirty="0"/>
              <a:t>) </a:t>
            </a:r>
            <a:r>
              <a:rPr lang="ko-KR" altLang="en-US" sz="2000" dirty="0"/>
              <a:t>기존의 정보를 얼마나 기억하고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버릴 것인지</a:t>
            </a:r>
            <a:r>
              <a:rPr lang="en-US" altLang="ko-KR" sz="2000" dirty="0"/>
              <a:t>(</a:t>
            </a:r>
            <a:r>
              <a:rPr lang="ko-KR" altLang="en-US" sz="2000" dirty="0"/>
              <a:t>예측 하려고 하는 정보에 도움이 안되는 정보는 버린다</a:t>
            </a:r>
            <a:r>
              <a:rPr lang="en-US" altLang="ko-KR" sz="2000" dirty="0"/>
              <a:t>.)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794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DCC1C-A3D3-4E4E-8850-5D8CF7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05AF0-D24D-4C4C-9F14-4E43BCF3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6" y="1670022"/>
            <a:ext cx="5923326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단순 </a:t>
            </a:r>
            <a:r>
              <a:rPr lang="en-US" altLang="ko-KR" sz="1800" dirty="0"/>
              <a:t>RNN</a:t>
            </a:r>
            <a:r>
              <a:rPr lang="ko-KR" altLang="en-US" sz="1800" dirty="0"/>
              <a:t>은 장기 의존성 문제를 가진다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RNN</a:t>
            </a:r>
            <a:r>
              <a:rPr lang="ko-KR" altLang="en-US" sz="1600" dirty="0"/>
              <a:t>은 구조적 특성상 많은 단어를 기억할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일반적인 </a:t>
            </a:r>
            <a:r>
              <a:rPr lang="en-US" altLang="ko-KR" sz="1600" dirty="0"/>
              <a:t>RNN</a:t>
            </a:r>
            <a:r>
              <a:rPr lang="ko-KR" altLang="en-US" sz="1600" dirty="0"/>
              <a:t>의 경우 짧은 시퀀스를 처리할 경우 유리하며</a:t>
            </a:r>
            <a:r>
              <a:rPr lang="en-US" altLang="ko-KR" sz="1600" dirty="0"/>
              <a:t>, </a:t>
            </a:r>
            <a:r>
              <a:rPr lang="ko-KR" altLang="en-US" sz="1600" dirty="0"/>
              <a:t>관련 정보와 그 정보를 사용하는 지점 사이 거리가 멀어지는 경우 학습 능력이 현저하게 저하된다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0" i="0" dirty="0">
                <a:effectLst/>
                <a:latin typeface="Nanum Gothic"/>
              </a:rPr>
              <a:t>＂</a:t>
            </a:r>
            <a:r>
              <a:rPr lang="ko-KR" altLang="en-US" sz="1600" b="0" i="0" dirty="0">
                <a:effectLst/>
                <a:latin typeface="Nanum Gothic"/>
              </a:rPr>
              <a:t>나의</a:t>
            </a:r>
            <a:r>
              <a:rPr lang="en-US" altLang="ko-KR" sz="1600" b="0" i="0" dirty="0">
                <a:effectLst/>
                <a:latin typeface="Nanum Gothic"/>
              </a:rPr>
              <a:t>＂, ＂</a:t>
            </a:r>
            <a:r>
              <a:rPr lang="ko-KR" altLang="en-US" sz="1600" b="0" i="0" dirty="0">
                <a:effectLst/>
                <a:latin typeface="Nanum Gothic"/>
              </a:rPr>
              <a:t>영희가</a:t>
            </a:r>
            <a:r>
              <a:rPr lang="en-US" altLang="ko-KR" sz="1600" b="0" i="0" dirty="0">
                <a:effectLst/>
                <a:latin typeface="Nanum Gothic"/>
              </a:rPr>
              <a:t>＂, ＂</a:t>
            </a:r>
            <a:r>
              <a:rPr lang="ko-KR" altLang="en-US" sz="1600" b="0" i="0" dirty="0">
                <a:effectLst/>
                <a:latin typeface="Nanum Gothic"/>
              </a:rPr>
              <a:t>사랑해 마지않는</a:t>
            </a:r>
            <a:r>
              <a:rPr lang="en-US" altLang="ko-KR" sz="1600" b="0" i="0" dirty="0">
                <a:effectLst/>
                <a:latin typeface="Nanum Gothic"/>
              </a:rPr>
              <a:t>＂, ＂</a:t>
            </a:r>
            <a:r>
              <a:rPr lang="ko-KR" altLang="en-US" sz="1600" b="0" i="0" dirty="0">
                <a:effectLst/>
                <a:latin typeface="Nanum Gothic"/>
              </a:rPr>
              <a:t>케이크는</a:t>
            </a:r>
            <a:r>
              <a:rPr lang="en-US" altLang="ko-KR" sz="1600" b="0" i="0" dirty="0">
                <a:effectLst/>
                <a:latin typeface="Nanum Gothic"/>
              </a:rPr>
              <a:t>＂ </a:t>
            </a:r>
            <a:r>
              <a:rPr lang="ko-KR" altLang="en-US" sz="1600" b="0" i="0" dirty="0">
                <a:effectLst/>
                <a:latin typeface="Nanum Gothic"/>
              </a:rPr>
              <a:t>이라는 문장의 마지막 단어를 맞출 수 없다</a:t>
            </a:r>
            <a:r>
              <a:rPr lang="en-US" altLang="ko-KR" sz="1600" b="0" i="0" dirty="0">
                <a:effectLst/>
                <a:latin typeface="Nanum Gothic"/>
              </a:rPr>
              <a:t>. </a:t>
            </a:r>
            <a:r>
              <a:rPr lang="ko-KR" altLang="en-US" sz="1600" b="0" i="0" dirty="0">
                <a:effectLst/>
                <a:latin typeface="Nanum Gothic"/>
              </a:rPr>
              <a:t>하지만 기억 범위가 더 넓어져서 </a:t>
            </a:r>
            <a:r>
              <a:rPr lang="en-US" altLang="ko-KR" sz="1600" b="0" i="0" dirty="0">
                <a:effectLst/>
                <a:latin typeface="Nanum Gothic"/>
              </a:rPr>
              <a:t>＂</a:t>
            </a:r>
            <a:r>
              <a:rPr lang="ko-KR" altLang="en-US" sz="1600" b="0" i="0" dirty="0">
                <a:effectLst/>
                <a:latin typeface="Nanum Gothic"/>
              </a:rPr>
              <a:t>영희가 순자와 너무나 행복한 표정으로 생크림 케이크를 먹는 모습을 봤습니다</a:t>
            </a:r>
            <a:r>
              <a:rPr lang="en-US" altLang="ko-KR" sz="1600" b="0" i="0" dirty="0">
                <a:effectLst/>
                <a:latin typeface="Nanum Gothic"/>
              </a:rPr>
              <a:t>＂</a:t>
            </a:r>
            <a:r>
              <a:rPr lang="ko-KR" altLang="en-US" sz="1600" b="0" i="0" dirty="0">
                <a:effectLst/>
                <a:latin typeface="Nanum Gothic"/>
              </a:rPr>
              <a:t>라는 글의 바로 뒤에</a:t>
            </a:r>
            <a:r>
              <a:rPr lang="en-US" altLang="ko-KR" sz="1600" b="0" i="0" dirty="0">
                <a:effectLst/>
                <a:latin typeface="Nanum Gothic"/>
              </a:rPr>
              <a:t>, ＂</a:t>
            </a:r>
            <a:r>
              <a:rPr lang="ko-KR" altLang="en-US" sz="1600" b="0" i="0" dirty="0">
                <a:effectLst/>
                <a:latin typeface="Nanum Gothic"/>
              </a:rPr>
              <a:t>영희가</a:t>
            </a:r>
            <a:r>
              <a:rPr lang="en-US" altLang="ko-KR" sz="1600" b="0" i="0" dirty="0">
                <a:effectLst/>
                <a:latin typeface="Nanum Gothic"/>
              </a:rPr>
              <a:t>＂, ＂</a:t>
            </a:r>
            <a:r>
              <a:rPr lang="ko-KR" altLang="en-US" sz="1600" b="0" i="0" dirty="0">
                <a:effectLst/>
                <a:latin typeface="Nanum Gothic"/>
              </a:rPr>
              <a:t>사랑해 마지않는</a:t>
            </a:r>
            <a:r>
              <a:rPr lang="en-US" altLang="ko-KR" sz="1600" b="0" i="0" dirty="0">
                <a:effectLst/>
                <a:latin typeface="Nanum Gothic"/>
              </a:rPr>
              <a:t>＂, ＂</a:t>
            </a:r>
            <a:r>
              <a:rPr lang="ko-KR" altLang="en-US" sz="1600" b="0" i="0" dirty="0">
                <a:effectLst/>
                <a:latin typeface="Nanum Gothic"/>
              </a:rPr>
              <a:t>케이크</a:t>
            </a:r>
            <a:r>
              <a:rPr lang="en-US" altLang="ko-KR" sz="1600" b="0" i="0" dirty="0">
                <a:effectLst/>
                <a:latin typeface="Nanum Gothic"/>
              </a:rPr>
              <a:t>＂</a:t>
            </a:r>
            <a:r>
              <a:rPr lang="ko-KR" altLang="en-US" sz="1600" b="0" i="0" dirty="0">
                <a:effectLst/>
                <a:latin typeface="Nanum Gothic"/>
              </a:rPr>
              <a:t>가 오면 </a:t>
            </a:r>
            <a:r>
              <a:rPr lang="en-US" altLang="ko-KR" sz="1600" b="0" i="0" dirty="0">
                <a:effectLst/>
                <a:latin typeface="Nanum Gothic"/>
              </a:rPr>
              <a:t>＂</a:t>
            </a:r>
            <a:r>
              <a:rPr lang="ko-KR" altLang="en-US" sz="1600" dirty="0">
                <a:latin typeface="Nanum Gothic"/>
              </a:rPr>
              <a:t>생크림</a:t>
            </a:r>
            <a:r>
              <a:rPr lang="en-US" altLang="ko-KR" sz="1600" b="0" i="0" dirty="0">
                <a:effectLst/>
                <a:latin typeface="Nanum Gothic"/>
              </a:rPr>
              <a:t>＂ </a:t>
            </a:r>
            <a:r>
              <a:rPr lang="ko-KR" altLang="en-US" sz="1600" b="0" i="0" dirty="0">
                <a:effectLst/>
                <a:latin typeface="Nanum Gothic"/>
              </a:rPr>
              <a:t>이란 단어가 떠오른다</a:t>
            </a:r>
            <a:r>
              <a:rPr lang="en-US" altLang="ko-KR" sz="1600" b="0" i="0" dirty="0">
                <a:effectLst/>
                <a:latin typeface="Nanum Gothic"/>
              </a:rPr>
              <a:t>.</a:t>
            </a:r>
          </a:p>
          <a:p>
            <a:pPr lvl="1"/>
            <a:r>
              <a:rPr lang="ko-KR" altLang="en-US" sz="1600" b="0" i="0" dirty="0">
                <a:effectLst/>
                <a:latin typeface="Nanum Gothic"/>
              </a:rPr>
              <a:t>이처럼 바로 직전의 정보 뿐만 아니라 필요에 따라서 더 이전의 문장 정보도 이용하고 있는 것</a:t>
            </a:r>
            <a:endParaRPr lang="en-US" altLang="ko-KR" sz="1600" b="0" i="0" dirty="0">
              <a:effectLst/>
              <a:latin typeface="Nanum Gothic"/>
            </a:endParaRPr>
          </a:p>
          <a:p>
            <a:pPr lvl="1"/>
            <a:r>
              <a:rPr lang="ko-KR" altLang="en-US" sz="1600" b="0" i="0" dirty="0">
                <a:effectLst/>
                <a:latin typeface="Nanum Gothic"/>
              </a:rPr>
              <a:t>이 문제를 해결하기 위해 등장한 것이</a:t>
            </a:r>
            <a:r>
              <a:rPr lang="en-US" altLang="ko-KR" sz="1600" dirty="0">
                <a:latin typeface="Nanum Gothic"/>
              </a:rPr>
              <a:t> </a:t>
            </a:r>
            <a:r>
              <a:rPr lang="en-US" altLang="ko-KR" sz="1600" b="0" i="0" dirty="0">
                <a:effectLst/>
                <a:latin typeface="Nanum Gothic"/>
              </a:rPr>
              <a:t>“LSTM”</a:t>
            </a:r>
            <a:br>
              <a:rPr lang="en-US" altLang="ko-KR" sz="1600" b="0" i="0" dirty="0">
                <a:effectLst/>
                <a:latin typeface="Nanum Gothic"/>
              </a:rPr>
            </a:br>
            <a:r>
              <a:rPr lang="ko-KR" altLang="en-US" sz="1600" b="0" i="0" dirty="0">
                <a:effectLst/>
                <a:latin typeface="Nanum Gothic"/>
              </a:rPr>
              <a:t>장기 의존을 학습할 수 있도록 </a:t>
            </a:r>
            <a:r>
              <a:rPr lang="en-US" altLang="ko-KR" sz="1600" b="0" i="0" dirty="0">
                <a:effectLst/>
                <a:latin typeface="Nanum Gothic"/>
              </a:rPr>
              <a:t>RNN</a:t>
            </a:r>
            <a:r>
              <a:rPr lang="ko-KR" altLang="en-US" sz="1600" b="0" i="0" dirty="0">
                <a:effectLst/>
                <a:latin typeface="Nanum Gothic"/>
              </a:rPr>
              <a:t>을 </a:t>
            </a:r>
            <a:r>
              <a:rPr lang="ko-KR" altLang="en-US" sz="1600" dirty="0">
                <a:latin typeface="Nanum Gothic"/>
              </a:rPr>
              <a:t>개량한 모델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8FB8-9111-4C2D-BD37-2E848683A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90688"/>
            <a:ext cx="5586844" cy="31762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6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B528-46C3-435C-9126-BAC3C10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알고리즘을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4104-1882-44B8-AB3C-D8B07DFA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RNN</a:t>
            </a:r>
            <a:r>
              <a:rPr lang="ko-KR" altLang="en-US" sz="2000" dirty="0"/>
              <a:t>과 </a:t>
            </a:r>
            <a:r>
              <a:rPr lang="en-US" altLang="ko-KR" sz="2000" dirty="0"/>
              <a:t>GRU</a:t>
            </a:r>
            <a:r>
              <a:rPr lang="ko-KR" altLang="en-US" sz="2000" dirty="0"/>
              <a:t>는 </a:t>
            </a:r>
            <a:r>
              <a:rPr lang="en-US" altLang="ko-KR" sz="2000" dirty="0"/>
              <a:t>LSTM</a:t>
            </a:r>
            <a:r>
              <a:rPr lang="ko-KR" altLang="en-US" sz="2000" dirty="0"/>
              <a:t>과 음악</a:t>
            </a:r>
            <a:r>
              <a:rPr lang="en-US" altLang="ko-KR" sz="2000" dirty="0"/>
              <a:t>, </a:t>
            </a:r>
            <a:r>
              <a:rPr lang="ko-KR" altLang="en-US" sz="2000" dirty="0"/>
              <a:t>음성 데이터 세트에 대해서는 비슷한 성능을 보여주지만</a:t>
            </a:r>
            <a:r>
              <a:rPr lang="en-US" altLang="ko-KR" sz="2000" dirty="0"/>
              <a:t>, </a:t>
            </a:r>
            <a:r>
              <a:rPr lang="ko-KR" altLang="en-US" sz="2000" dirty="0"/>
              <a:t>소규모 데이터 세트에서는 더 나은 성능을 보여준다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GRU</a:t>
            </a:r>
            <a:r>
              <a:rPr lang="ko-KR" altLang="en-US" sz="2000" dirty="0"/>
              <a:t>는 </a:t>
            </a:r>
            <a:r>
              <a:rPr lang="en-US" altLang="ko-KR" sz="2000" dirty="0"/>
              <a:t>LSTM</a:t>
            </a:r>
            <a:r>
              <a:rPr lang="ko-KR" altLang="en-US" sz="2000" dirty="0"/>
              <a:t>의 식에서 매개변수의 개수를 더 적게 하여 변형한 최신 알고리즘이지만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둘 간의 성능 차이가 명확하지 않아 대규모 데이터 세트에는 </a:t>
            </a:r>
            <a:r>
              <a:rPr lang="en-US" altLang="ko-KR" sz="2000" dirty="0"/>
              <a:t>LSTM</a:t>
            </a:r>
            <a:r>
              <a:rPr lang="ko-KR" altLang="en-US" sz="2000" dirty="0"/>
              <a:t>을 많이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6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372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 Gothic</vt:lpstr>
      <vt:lpstr>Arial</vt:lpstr>
      <vt:lpstr>맑은 고딕</vt:lpstr>
      <vt:lpstr>Office 테마</vt:lpstr>
      <vt:lpstr>LSTM (Long-Short-Term-Memory)</vt:lpstr>
      <vt:lpstr>Sequence data</vt:lpstr>
      <vt:lpstr>RNN의 구조</vt:lpstr>
      <vt:lpstr>RNN 이란?</vt:lpstr>
      <vt:lpstr>LSTM 이란?</vt:lpstr>
      <vt:lpstr>RNN의 단점</vt:lpstr>
      <vt:lpstr>LSTM 알고리즘을 사용하는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(Long-Short-Term-Memory)</dc:title>
  <dc:creator>DOEON</dc:creator>
  <cp:lastModifiedBy>DOEON</cp:lastModifiedBy>
  <cp:revision>13</cp:revision>
  <dcterms:created xsi:type="dcterms:W3CDTF">2021-08-17T05:49:08Z</dcterms:created>
  <dcterms:modified xsi:type="dcterms:W3CDTF">2021-08-17T06:36:35Z</dcterms:modified>
</cp:coreProperties>
</file>