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63" r:id="rId4"/>
    <p:sldId id="265" r:id="rId5"/>
    <p:sldId id="260" r:id="rId6"/>
    <p:sldId id="274" r:id="rId7"/>
    <p:sldId id="275" r:id="rId8"/>
    <p:sldId id="278" r:id="rId9"/>
    <p:sldId id="267" r:id="rId10"/>
    <p:sldId id="279" r:id="rId11"/>
    <p:sldId id="281" r:id="rId12"/>
    <p:sldId id="282" r:id="rId13"/>
    <p:sldId id="268" r:id="rId14"/>
    <p:sldId id="273" r:id="rId15"/>
    <p:sldId id="285" r:id="rId16"/>
    <p:sldId id="286" r:id="rId17"/>
    <p:sldId id="277"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FA428-E34B-D790-3AC1-58EA3F69132F}" v="18" vWet="19" dt="2023-04-29T22:15:04.089"/>
    <p1510:client id="{1EBF5B78-6E74-449B-BD1F-19D4DAD04A47}" v="450" dt="2023-04-30T02:30:49.390"/>
    <p1510:client id="{2AEAC7B2-E1AC-403B-C077-3AD207A3608B}" v="13" dt="2023-04-29T22:16:11.002"/>
    <p1510:client id="{46A4DD31-63F9-5200-5DB9-451DE2A62F72}" v="125" dt="2023-04-29T21:02:30.507"/>
    <p1510:client id="{865721F6-1C29-77DE-9A5D-6071D6680C0D}" v="497" dt="2023-04-30T04:14:29.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5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319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5304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097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14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893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0136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821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4/29/2023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721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4/29/2023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61535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0495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4/29/2023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54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TMNOGkwn2qhElrubmQdFmPRzBLwM1PXB/view?usp=share_link" TargetMode="External"/><Relationship Id="rId2" Type="http://schemas.openxmlformats.org/officeDocument/2006/relationships/hyperlink" Target="https://drive.google.com/file/d/1FG0TJfM_HQ3KLnH9j3n84_jpojqYPj8W/view?usp=share_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E3ED-C7BF-2130-A56C-A3335F463E1B}"/>
              </a:ext>
            </a:extLst>
          </p:cNvPr>
          <p:cNvSpPr>
            <a:spLocks noGrp="1"/>
          </p:cNvSpPr>
          <p:nvPr>
            <p:ph type="ctrTitle"/>
          </p:nvPr>
        </p:nvSpPr>
        <p:spPr>
          <a:xfrm>
            <a:off x="634807" y="744718"/>
            <a:ext cx="11139308" cy="2873612"/>
          </a:xfrm>
        </p:spPr>
        <p:txBody>
          <a:bodyPr>
            <a:normAutofit/>
          </a:bodyPr>
          <a:lstStyle/>
          <a:p>
            <a:r>
              <a:rPr lang="en-US" sz="6000">
                <a:solidFill>
                  <a:schemeClr val="tx1"/>
                </a:solidFill>
                <a:latin typeface="+mn-lt"/>
              </a:rPr>
              <a:t>Smart Home Automation System - DDoS Detection </a:t>
            </a:r>
            <a:r>
              <a:rPr lang="en-US" sz="6000" b="0" i="0">
                <a:solidFill>
                  <a:schemeClr val="tx1"/>
                </a:solidFill>
                <a:effectLst/>
                <a:latin typeface="+mn-lt"/>
              </a:rPr>
              <a:t>for IoT</a:t>
            </a:r>
            <a:r>
              <a:rPr lang="en-US" sz="6000">
                <a:solidFill>
                  <a:schemeClr val="tx1"/>
                </a:solidFill>
                <a:latin typeface="+mn-lt"/>
              </a:rPr>
              <a:t> </a:t>
            </a:r>
            <a:r>
              <a:rPr lang="en-US" sz="6000" b="0" i="0">
                <a:solidFill>
                  <a:schemeClr val="tx1"/>
                </a:solidFill>
                <a:effectLst/>
                <a:latin typeface="+mn-lt"/>
              </a:rPr>
              <a:t>Networks</a:t>
            </a:r>
            <a:endParaRPr lang="en-US" sz="6000">
              <a:solidFill>
                <a:schemeClr val="tx1"/>
              </a:solidFill>
              <a:latin typeface="+mn-lt"/>
              <a:cs typeface="Calibri Light"/>
            </a:endParaRPr>
          </a:p>
        </p:txBody>
      </p:sp>
      <p:sp>
        <p:nvSpPr>
          <p:cNvPr id="3" name="Subtitle 2">
            <a:extLst>
              <a:ext uri="{FF2B5EF4-FFF2-40B4-BE49-F238E27FC236}">
                <a16:creationId xmlns:a16="http://schemas.microsoft.com/office/drawing/2014/main" id="{FB4377AF-CD0D-5CEA-0BFB-D837DC9AA7C1}"/>
              </a:ext>
            </a:extLst>
          </p:cNvPr>
          <p:cNvSpPr>
            <a:spLocks noGrp="1"/>
          </p:cNvSpPr>
          <p:nvPr>
            <p:ph type="subTitle" idx="1"/>
          </p:nvPr>
        </p:nvSpPr>
        <p:spPr/>
        <p:txBody>
          <a:bodyPr vert="horz" lIns="91440" tIns="45720" rIns="91440" bIns="45720" rtlCol="0" anchor="t">
            <a:normAutofit fontScale="85000" lnSpcReduction="20000"/>
          </a:bodyPr>
          <a:lstStyle/>
          <a:p>
            <a:r>
              <a:rPr lang="en-US"/>
              <a:t>Jay Patel</a:t>
            </a:r>
          </a:p>
          <a:p>
            <a:r>
              <a:rPr lang="en-US"/>
              <a:t>DEEP RAKSHESHKUMAR PATEL</a:t>
            </a:r>
            <a:endParaRPr lang="en-US">
              <a:cs typeface="Calibri Light"/>
            </a:endParaRPr>
          </a:p>
          <a:p>
            <a:r>
              <a:rPr lang="en-US"/>
              <a:t>DEEPKUMAR V PATEL</a:t>
            </a:r>
            <a:endParaRPr lang="en-US">
              <a:cs typeface="Calibri Light"/>
            </a:endParaRPr>
          </a:p>
        </p:txBody>
      </p:sp>
    </p:spTree>
    <p:extLst>
      <p:ext uri="{BB962C8B-B14F-4D97-AF65-F5344CB8AC3E}">
        <p14:creationId xmlns:p14="http://schemas.microsoft.com/office/powerpoint/2010/main" val="297541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9429-FD3A-2A80-D437-B53E3BF3D9B9}"/>
              </a:ext>
            </a:extLst>
          </p:cNvPr>
          <p:cNvSpPr>
            <a:spLocks noGrp="1"/>
          </p:cNvSpPr>
          <p:nvPr>
            <p:ph type="title"/>
          </p:nvPr>
        </p:nvSpPr>
        <p:spPr>
          <a:xfrm>
            <a:off x="1097280" y="511158"/>
            <a:ext cx="10058400" cy="955497"/>
          </a:xfrm>
        </p:spPr>
        <p:txBody>
          <a:bodyPr>
            <a:normAutofit/>
          </a:bodyPr>
          <a:lstStyle/>
          <a:p>
            <a:r>
              <a:rPr kumimoji="0" lang="en-US" sz="4800" b="0" i="0" u="none" strike="noStrike" kern="1200" cap="none" spc="-50" normalizeH="0" baseline="0" noProof="0">
                <a:ln>
                  <a:noFill/>
                </a:ln>
                <a:solidFill>
                  <a:srgbClr val="000000"/>
                </a:solidFill>
                <a:effectLst/>
                <a:uLnTx/>
                <a:uFillTx/>
                <a:latin typeface="Calibri" panose="020F0502020204030204"/>
                <a:ea typeface="+mj-ea"/>
                <a:cs typeface="+mj-cs"/>
              </a:rPr>
              <a:t>Rule-based approaches</a:t>
            </a:r>
            <a:endParaRPr lang="en-US"/>
          </a:p>
        </p:txBody>
      </p:sp>
      <p:sp>
        <p:nvSpPr>
          <p:cNvPr id="3" name="Content Placeholder 2">
            <a:extLst>
              <a:ext uri="{FF2B5EF4-FFF2-40B4-BE49-F238E27FC236}">
                <a16:creationId xmlns:a16="http://schemas.microsoft.com/office/drawing/2014/main" id="{9F3B3AD6-C769-D36C-EDE8-35F84B0F6545}"/>
              </a:ext>
            </a:extLst>
          </p:cNvPr>
          <p:cNvSpPr>
            <a:spLocks noGrp="1"/>
          </p:cNvSpPr>
          <p:nvPr>
            <p:ph idx="1"/>
          </p:nvPr>
        </p:nvSpPr>
        <p:spPr>
          <a:xfrm>
            <a:off x="1097280" y="2157572"/>
            <a:ext cx="10058400" cy="3711521"/>
          </a:xfrm>
        </p:spPr>
        <p:txBody>
          <a:bodyPr/>
          <a:lstStyle/>
          <a:p>
            <a:pPr>
              <a:buFont typeface="Arial" panose="020B0604020202020204" pitchFamily="34" charset="0"/>
              <a:buChar char="•"/>
            </a:pPr>
            <a:r>
              <a:rPr lang="en-US" sz="1800">
                <a:solidFill>
                  <a:srgbClr val="0033B3"/>
                </a:solidFill>
                <a:effectLst/>
                <a:latin typeface="JetBrains Mono"/>
              </a:rPr>
              <a:t>  </a:t>
            </a:r>
            <a:r>
              <a:rPr lang="en-US">
                <a:solidFill>
                  <a:schemeClr val="tx1"/>
                </a:solidFill>
                <a:effectLst/>
              </a:rPr>
              <a:t>DDOS attack detects on specific source IP address if there are more number of packets send to   the destination address</a:t>
            </a:r>
          </a:p>
          <a:p>
            <a:r>
              <a:rPr lang="en-US" sz="1800">
                <a:solidFill>
                  <a:srgbClr val="0033B3"/>
                </a:solidFill>
                <a:effectLst/>
                <a:latin typeface="JetBrains Mono"/>
              </a:rPr>
              <a:t>for </a:t>
            </a:r>
            <a:r>
              <a:rPr lang="en-US" sz="1800" err="1">
                <a:solidFill>
                  <a:srgbClr val="080808"/>
                </a:solidFill>
                <a:effectLst/>
                <a:latin typeface="JetBrains Mono"/>
              </a:rPr>
              <a:t>key,value</a:t>
            </a:r>
            <a:r>
              <a:rPr lang="en-US" sz="1800">
                <a:solidFill>
                  <a:srgbClr val="080808"/>
                </a:solidFill>
                <a:effectLst/>
                <a:latin typeface="JetBrains Mono"/>
              </a:rPr>
              <a:t> </a:t>
            </a:r>
            <a:r>
              <a:rPr lang="en-US" sz="1800">
                <a:solidFill>
                  <a:srgbClr val="0033B3"/>
                </a:solidFill>
                <a:effectLst/>
                <a:latin typeface="JetBrains Mono"/>
              </a:rPr>
              <a:t>in </a:t>
            </a:r>
            <a:r>
              <a:rPr lang="en-US" sz="1800" err="1">
                <a:solidFill>
                  <a:srgbClr val="080808"/>
                </a:solidFill>
                <a:effectLst/>
                <a:latin typeface="JetBrains Mono"/>
              </a:rPr>
              <a:t>my_dict.items</a:t>
            </a:r>
            <a:r>
              <a:rPr lang="en-US" sz="1800">
                <a:solidFill>
                  <a:srgbClr val="080808"/>
                </a:solidFill>
                <a:effectLst/>
                <a:latin typeface="JetBrains Mono"/>
              </a:rPr>
              <a:t>(): </a:t>
            </a:r>
            <a:r>
              <a:rPr lang="en-US" sz="1800" i="1">
                <a:solidFill>
                  <a:srgbClr val="8C8C8C"/>
                </a:solidFill>
                <a:effectLst/>
                <a:latin typeface="JetBrains Mono"/>
              </a:rPr>
              <a:t># get a list of dictionary items</a:t>
            </a:r>
            <a:br>
              <a:rPr lang="en-US" sz="1800" i="1">
                <a:solidFill>
                  <a:srgbClr val="8C8C8C"/>
                </a:solidFill>
                <a:effectLst/>
                <a:latin typeface="JetBrains Mono"/>
              </a:rPr>
            </a:br>
            <a:r>
              <a:rPr lang="en-US" sz="1800" i="1">
                <a:solidFill>
                  <a:srgbClr val="8C8C8C"/>
                </a:solidFill>
                <a:effectLst/>
                <a:latin typeface="JetBrains Mono"/>
              </a:rPr>
              <a:t>    </a:t>
            </a:r>
            <a:r>
              <a:rPr lang="en-US" sz="1800">
                <a:solidFill>
                  <a:srgbClr val="0033B3"/>
                </a:solidFill>
                <a:effectLst/>
                <a:latin typeface="JetBrains Mono"/>
              </a:rPr>
              <a:t>for </a:t>
            </a:r>
            <a:r>
              <a:rPr lang="en-US" sz="1800" err="1">
                <a:solidFill>
                  <a:srgbClr val="080808"/>
                </a:solidFill>
                <a:effectLst/>
                <a:latin typeface="JetBrains Mono"/>
              </a:rPr>
              <a:t>i</a:t>
            </a:r>
            <a:r>
              <a:rPr lang="en-US" sz="1800">
                <a:solidFill>
                  <a:srgbClr val="080808"/>
                </a:solidFill>
                <a:effectLst/>
                <a:latin typeface="JetBrains Mono"/>
              </a:rPr>
              <a:t> </a:t>
            </a:r>
            <a:r>
              <a:rPr lang="en-US" sz="1800">
                <a:solidFill>
                  <a:srgbClr val="0033B3"/>
                </a:solidFill>
                <a:effectLst/>
                <a:latin typeface="JetBrains Mono"/>
              </a:rPr>
              <a:t>in </a:t>
            </a:r>
            <a:r>
              <a:rPr lang="en-US" sz="1800">
                <a:solidFill>
                  <a:srgbClr val="000080"/>
                </a:solidFill>
                <a:effectLst/>
                <a:latin typeface="JetBrains Mono"/>
              </a:rPr>
              <a:t>range</a:t>
            </a:r>
            <a:r>
              <a:rPr lang="en-US" sz="1800">
                <a:solidFill>
                  <a:srgbClr val="080808"/>
                </a:solidFill>
                <a:effectLst/>
                <a:latin typeface="JetBrains Mono"/>
              </a:rPr>
              <a:t>(</a:t>
            </a:r>
            <a:r>
              <a:rPr lang="en-US" sz="1800" err="1">
                <a:solidFill>
                  <a:srgbClr val="000080"/>
                </a:solidFill>
                <a:effectLst/>
                <a:latin typeface="JetBrains Mono"/>
              </a:rPr>
              <a:t>len</a:t>
            </a:r>
            <a:r>
              <a:rPr lang="en-US" sz="1800">
                <a:solidFill>
                  <a:srgbClr val="080808"/>
                </a:solidFill>
                <a:effectLst/>
                <a:latin typeface="JetBrains Mono"/>
              </a:rPr>
              <a:t>(value) -</a:t>
            </a:r>
            <a:r>
              <a:rPr lang="en-US" sz="1800">
                <a:solidFill>
                  <a:srgbClr val="1750EB"/>
                </a:solidFill>
                <a:effectLst/>
                <a:latin typeface="JetBrains Mono"/>
              </a:rPr>
              <a:t>1</a:t>
            </a:r>
            <a:r>
              <a:rPr lang="en-US" sz="1800">
                <a:solidFill>
                  <a:srgbClr val="080808"/>
                </a:solidFill>
                <a:effectLst/>
                <a:latin typeface="JetBrains Mono"/>
              </a:rPr>
              <a:t>):  </a:t>
            </a:r>
            <a:r>
              <a:rPr lang="en-US" sz="1800" i="1">
                <a:solidFill>
                  <a:srgbClr val="8C8C8C"/>
                </a:solidFill>
                <a:effectLst/>
                <a:latin typeface="JetBrains Mono"/>
              </a:rPr>
              <a:t># iterate over the list of items</a:t>
            </a:r>
            <a:br>
              <a:rPr lang="en-US" sz="1800" i="1">
                <a:solidFill>
                  <a:srgbClr val="8C8C8C"/>
                </a:solidFill>
                <a:effectLst/>
                <a:latin typeface="JetBrains Mono"/>
              </a:rPr>
            </a:br>
            <a:r>
              <a:rPr lang="en-US" sz="1800" i="1">
                <a:solidFill>
                  <a:srgbClr val="8C8C8C"/>
                </a:solidFill>
                <a:effectLst/>
                <a:latin typeface="JetBrains Mono"/>
              </a:rPr>
              <a:t>        </a:t>
            </a:r>
            <a:r>
              <a:rPr lang="en-US" sz="1800">
                <a:solidFill>
                  <a:srgbClr val="080808"/>
                </a:solidFill>
                <a:effectLst/>
                <a:latin typeface="JetBrains Mono"/>
              </a:rPr>
              <a:t>diff = value[i+</a:t>
            </a:r>
            <a:r>
              <a:rPr lang="en-US" sz="1800">
                <a:solidFill>
                  <a:srgbClr val="1750EB"/>
                </a:solidFill>
                <a:effectLst/>
                <a:latin typeface="JetBrains Mono"/>
              </a:rPr>
              <a:t>1</a:t>
            </a:r>
            <a:r>
              <a:rPr lang="en-US" sz="1800">
                <a:solidFill>
                  <a:srgbClr val="080808"/>
                </a:solidFill>
                <a:effectLst/>
                <a:latin typeface="JetBrains Mono"/>
              </a:rPr>
              <a:t>] - value[</a:t>
            </a:r>
            <a:r>
              <a:rPr lang="en-US" sz="1800" err="1">
                <a:solidFill>
                  <a:srgbClr val="080808"/>
                </a:solidFill>
                <a:effectLst/>
                <a:latin typeface="JetBrains Mono"/>
              </a:rPr>
              <a:t>i</a:t>
            </a:r>
            <a:r>
              <a:rPr lang="en-US" sz="1800">
                <a:solidFill>
                  <a:srgbClr val="080808"/>
                </a:solidFill>
                <a:effectLst/>
                <a:latin typeface="JetBrains Mono"/>
              </a:rPr>
              <a:t>]</a:t>
            </a:r>
            <a:br>
              <a:rPr lang="en-US" sz="1800">
                <a:solidFill>
                  <a:srgbClr val="080808"/>
                </a:solidFill>
                <a:effectLst/>
                <a:latin typeface="JetBrains Mono"/>
              </a:rPr>
            </a:br>
            <a:r>
              <a:rPr lang="en-US" sz="1800">
                <a:solidFill>
                  <a:srgbClr val="080808"/>
                </a:solidFill>
                <a:effectLst/>
                <a:latin typeface="JetBrains Mono"/>
              </a:rPr>
              <a:t>        </a:t>
            </a:r>
            <a:r>
              <a:rPr lang="en-US" sz="1800">
                <a:solidFill>
                  <a:srgbClr val="0033B3"/>
                </a:solidFill>
                <a:effectLst/>
                <a:latin typeface="JetBrains Mono"/>
              </a:rPr>
              <a:t>if </a:t>
            </a:r>
            <a:r>
              <a:rPr lang="en-US" sz="1800">
                <a:solidFill>
                  <a:srgbClr val="080808"/>
                </a:solidFill>
                <a:effectLst/>
                <a:latin typeface="JetBrains Mono"/>
              </a:rPr>
              <a:t>diff &gt;= </a:t>
            </a:r>
            <a:r>
              <a:rPr lang="en-US" sz="1800">
                <a:solidFill>
                  <a:srgbClr val="1750EB"/>
                </a:solidFill>
                <a:effectLst/>
                <a:latin typeface="JetBrains Mono"/>
              </a:rPr>
              <a:t>6</a:t>
            </a:r>
            <a:r>
              <a:rPr lang="en-US" sz="1800">
                <a:solidFill>
                  <a:srgbClr val="080808"/>
                </a:solidFill>
                <a:effectLst/>
                <a:latin typeface="JetBrains Mono"/>
              </a:rPr>
              <a:t>:</a:t>
            </a:r>
            <a:br>
              <a:rPr lang="en-US" sz="1800">
                <a:solidFill>
                  <a:srgbClr val="080808"/>
                </a:solidFill>
                <a:effectLst/>
                <a:latin typeface="JetBrains Mono"/>
              </a:rPr>
            </a:br>
            <a:r>
              <a:rPr lang="en-US" sz="1800">
                <a:solidFill>
                  <a:srgbClr val="080808"/>
                </a:solidFill>
                <a:effectLst/>
                <a:latin typeface="JetBrains Mono"/>
              </a:rPr>
              <a:t>            </a:t>
            </a:r>
            <a:r>
              <a:rPr lang="en-US" sz="1800">
                <a:solidFill>
                  <a:srgbClr val="000080"/>
                </a:solidFill>
                <a:effectLst/>
                <a:latin typeface="JetBrains Mono"/>
              </a:rPr>
              <a:t>print</a:t>
            </a:r>
            <a:r>
              <a:rPr lang="en-US" sz="1800">
                <a:solidFill>
                  <a:srgbClr val="080808"/>
                </a:solidFill>
                <a:effectLst/>
                <a:latin typeface="JetBrains Mono"/>
              </a:rPr>
              <a:t>(</a:t>
            </a:r>
            <a:r>
              <a:rPr lang="en-US" sz="1800">
                <a:solidFill>
                  <a:srgbClr val="067D17"/>
                </a:solidFill>
                <a:effectLst/>
                <a:latin typeface="JetBrains Mono"/>
              </a:rPr>
              <a:t>'DDOS attack on IP Address: '</a:t>
            </a:r>
            <a:r>
              <a:rPr lang="en-US" sz="1800">
                <a:solidFill>
                  <a:srgbClr val="080808"/>
                </a:solidFill>
                <a:effectLst/>
                <a:latin typeface="JetBrains Mono"/>
              </a:rPr>
              <a:t>, key, </a:t>
            </a:r>
            <a:r>
              <a:rPr lang="en-US" sz="1800">
                <a:solidFill>
                  <a:srgbClr val="067D17"/>
                </a:solidFill>
                <a:effectLst/>
                <a:latin typeface="JetBrains Mono"/>
              </a:rPr>
              <a:t>"with a packet difference of "</a:t>
            </a:r>
            <a:r>
              <a:rPr lang="en-US" sz="1800">
                <a:solidFill>
                  <a:srgbClr val="080808"/>
                </a:solidFill>
                <a:effectLst/>
                <a:latin typeface="JetBrains Mono"/>
              </a:rPr>
              <a:t>, diff)</a:t>
            </a:r>
            <a:br>
              <a:rPr lang="en-US" sz="1800">
                <a:solidFill>
                  <a:srgbClr val="080808"/>
                </a:solidFill>
                <a:effectLst/>
                <a:latin typeface="JetBrains Mono"/>
              </a:rPr>
            </a:br>
            <a:r>
              <a:rPr lang="en-US" sz="1800">
                <a:solidFill>
                  <a:srgbClr val="080808"/>
                </a:solidFill>
                <a:effectLst/>
                <a:latin typeface="JetBrains Mono"/>
              </a:rPr>
              <a:t>            </a:t>
            </a:r>
            <a:r>
              <a:rPr lang="en-US" sz="1800" err="1">
                <a:solidFill>
                  <a:srgbClr val="080808"/>
                </a:solidFill>
                <a:effectLst/>
                <a:latin typeface="JetBrains Mono"/>
              </a:rPr>
              <a:t>ips.append</a:t>
            </a:r>
            <a:r>
              <a:rPr lang="en-US" sz="1800">
                <a:solidFill>
                  <a:srgbClr val="080808"/>
                </a:solidFill>
                <a:effectLst/>
                <a:latin typeface="JetBrains Mono"/>
              </a:rPr>
              <a:t>(key)</a:t>
            </a:r>
            <a:br>
              <a:rPr lang="en-US" sz="1800">
                <a:solidFill>
                  <a:srgbClr val="080808"/>
                </a:solidFill>
                <a:effectLst/>
                <a:latin typeface="JetBrains Mono"/>
              </a:rPr>
            </a:br>
            <a:r>
              <a:rPr lang="en-US" sz="1800">
                <a:solidFill>
                  <a:srgbClr val="080808"/>
                </a:solidFill>
                <a:effectLst/>
                <a:latin typeface="JetBrains Mono"/>
              </a:rPr>
              <a:t>            </a:t>
            </a:r>
            <a:r>
              <a:rPr lang="en-US" sz="1800" err="1">
                <a:solidFill>
                  <a:srgbClr val="080808"/>
                </a:solidFill>
                <a:effectLst/>
                <a:latin typeface="JetBrains Mono"/>
              </a:rPr>
              <a:t>packets.append</a:t>
            </a:r>
            <a:r>
              <a:rPr lang="en-US" sz="1800">
                <a:solidFill>
                  <a:srgbClr val="080808"/>
                </a:solidFill>
                <a:effectLst/>
                <a:latin typeface="JetBrains Mono"/>
              </a:rPr>
              <a:t>(diff)</a:t>
            </a:r>
          </a:p>
          <a:p>
            <a:endParaRPr lang="en-US"/>
          </a:p>
        </p:txBody>
      </p:sp>
    </p:spTree>
    <p:extLst>
      <p:ext uri="{BB962C8B-B14F-4D97-AF65-F5344CB8AC3E}">
        <p14:creationId xmlns:p14="http://schemas.microsoft.com/office/powerpoint/2010/main" val="427543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40CB-EBE7-9200-6B01-4C862719052F}"/>
              </a:ext>
            </a:extLst>
          </p:cNvPr>
          <p:cNvSpPr>
            <a:spLocks noGrp="1"/>
          </p:cNvSpPr>
          <p:nvPr>
            <p:ph type="title"/>
          </p:nvPr>
        </p:nvSpPr>
        <p:spPr/>
        <p:txBody>
          <a:bodyPr/>
          <a:lstStyle/>
          <a:p>
            <a:r>
              <a:rPr kumimoji="0" lang="en-US" sz="4800" b="0" i="0" u="none" strike="noStrike" kern="1200" cap="none" spc="-50" normalizeH="0" baseline="0" noProof="0">
                <a:ln>
                  <a:noFill/>
                </a:ln>
                <a:solidFill>
                  <a:srgbClr val="000000"/>
                </a:solidFill>
                <a:effectLst/>
                <a:uLnTx/>
                <a:uFillTx/>
                <a:latin typeface="Calibri" panose="020F0502020204030204"/>
                <a:ea typeface="+mj-ea"/>
                <a:cs typeface="+mj-cs"/>
              </a:rPr>
              <a:t>Rule-based approaches</a:t>
            </a:r>
            <a:endParaRPr lang="en-US"/>
          </a:p>
        </p:txBody>
      </p:sp>
      <p:pic>
        <p:nvPicPr>
          <p:cNvPr id="5" name="Content Placeholder 4" descr="Chart, bar chart&#10;&#10;Description automatically generated">
            <a:extLst>
              <a:ext uri="{FF2B5EF4-FFF2-40B4-BE49-F238E27FC236}">
                <a16:creationId xmlns:a16="http://schemas.microsoft.com/office/drawing/2014/main" id="{01C78998-0646-8636-7907-C80DEB16A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333" y="1846263"/>
            <a:ext cx="8897420" cy="4379876"/>
          </a:xfrm>
        </p:spPr>
      </p:pic>
    </p:spTree>
    <p:extLst>
      <p:ext uri="{BB962C8B-B14F-4D97-AF65-F5344CB8AC3E}">
        <p14:creationId xmlns:p14="http://schemas.microsoft.com/office/powerpoint/2010/main" val="88375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40CB-EBE7-9200-6B01-4C862719052F}"/>
              </a:ext>
            </a:extLst>
          </p:cNvPr>
          <p:cNvSpPr>
            <a:spLocks noGrp="1"/>
          </p:cNvSpPr>
          <p:nvPr>
            <p:ph type="title"/>
          </p:nvPr>
        </p:nvSpPr>
        <p:spPr/>
        <p:txBody>
          <a:bodyPr/>
          <a:lstStyle/>
          <a:p>
            <a:r>
              <a:rPr kumimoji="0" lang="en-US" sz="4800" b="0" i="0" u="none" strike="noStrike" kern="1200" cap="none" spc="-50" normalizeH="0" baseline="0" noProof="0">
                <a:ln>
                  <a:noFill/>
                </a:ln>
                <a:solidFill>
                  <a:srgbClr val="000000"/>
                </a:solidFill>
                <a:effectLst/>
                <a:uLnTx/>
                <a:uFillTx/>
                <a:latin typeface="Calibri" panose="020F0502020204030204"/>
                <a:ea typeface="+mj-ea"/>
                <a:cs typeface="+mj-cs"/>
              </a:rPr>
              <a:t>Rule-based approaches</a:t>
            </a:r>
            <a:endParaRPr lang="en-US"/>
          </a:p>
        </p:txBody>
      </p:sp>
      <p:pic>
        <p:nvPicPr>
          <p:cNvPr id="7" name="Content Placeholder 6" descr="Chart, bar chart&#10;&#10;Description automatically generated">
            <a:extLst>
              <a:ext uri="{FF2B5EF4-FFF2-40B4-BE49-F238E27FC236}">
                <a16:creationId xmlns:a16="http://schemas.microsoft.com/office/drawing/2014/main" id="{74FB7A52-1912-C167-8FD6-EBF64F1C4E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155" y="1846264"/>
            <a:ext cx="8024117" cy="4143571"/>
          </a:xfrm>
        </p:spPr>
      </p:pic>
    </p:spTree>
    <p:extLst>
      <p:ext uri="{BB962C8B-B14F-4D97-AF65-F5344CB8AC3E}">
        <p14:creationId xmlns:p14="http://schemas.microsoft.com/office/powerpoint/2010/main" val="303818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9248-387B-F564-5A01-C49EF59335B8}"/>
              </a:ext>
            </a:extLst>
          </p:cNvPr>
          <p:cNvSpPr>
            <a:spLocks noGrp="1"/>
          </p:cNvSpPr>
          <p:nvPr>
            <p:ph type="title"/>
          </p:nvPr>
        </p:nvSpPr>
        <p:spPr/>
        <p:txBody>
          <a:bodyPr>
            <a:normAutofit/>
          </a:bodyPr>
          <a:lstStyle/>
          <a:p>
            <a:r>
              <a:rPr lang="en-US">
                <a:solidFill>
                  <a:schemeClr val="tx1"/>
                </a:solidFill>
                <a:latin typeface="+mn-lt"/>
              </a:rPr>
              <a:t>Machine Learning based approach</a:t>
            </a:r>
            <a:endParaRPr lang="en-US">
              <a:latin typeface="+mn-lt"/>
            </a:endParaRPr>
          </a:p>
        </p:txBody>
      </p:sp>
      <p:sp>
        <p:nvSpPr>
          <p:cNvPr id="3" name="Content Placeholder 2">
            <a:extLst>
              <a:ext uri="{FF2B5EF4-FFF2-40B4-BE49-F238E27FC236}">
                <a16:creationId xmlns:a16="http://schemas.microsoft.com/office/drawing/2014/main" id="{BCAE39A0-FA01-276A-6F16-3A693F8BEEBF}"/>
              </a:ext>
            </a:extLst>
          </p:cNvPr>
          <p:cNvSpPr>
            <a:spLocks noGrp="1"/>
          </p:cNvSpPr>
          <p:nvPr>
            <p:ph idx="1"/>
          </p:nvPr>
        </p:nvSpPr>
        <p:spPr/>
        <p:txBody>
          <a:bodyPr vert="horz" lIns="0" tIns="45720" rIns="0" bIns="45720" rtlCol="0" anchor="t">
            <a:normAutofit/>
          </a:bodyPr>
          <a:lstStyle/>
          <a:p>
            <a:endParaRPr lang="en-US" b="0" i="0">
              <a:solidFill>
                <a:schemeClr val="tx1"/>
              </a:solidFill>
              <a:effectLst/>
            </a:endParaRPr>
          </a:p>
          <a:p>
            <a:pPr>
              <a:buFont typeface="Arial" panose="020F0502020204030204" pitchFamily="34" charset="0"/>
              <a:buChar char="•"/>
            </a:pPr>
            <a:r>
              <a:rPr lang="en-US">
                <a:solidFill>
                  <a:schemeClr val="tx1"/>
                </a:solidFill>
              </a:rPr>
              <a:t> A</a:t>
            </a:r>
            <a:r>
              <a:rPr lang="en-US">
                <a:ea typeface="+mn-lt"/>
                <a:cs typeface="+mn-lt"/>
              </a:rPr>
              <a:t>nalysis of network traffic patterns to detect anomalies that may indicate DDoS attacks</a:t>
            </a:r>
            <a:r>
              <a:rPr lang="en-US">
                <a:solidFill>
                  <a:schemeClr val="tx1"/>
                </a:solidFill>
                <a:ea typeface="+mn-lt"/>
                <a:cs typeface="+mn-lt"/>
              </a:rPr>
              <a:t>.</a:t>
            </a:r>
            <a:r>
              <a:rPr lang="en-US">
                <a:solidFill>
                  <a:schemeClr val="tx1"/>
                </a:solidFill>
              </a:rPr>
              <a:t> </a:t>
            </a:r>
            <a:endParaRPr lang="en-US">
              <a:solidFill>
                <a:schemeClr val="tx1"/>
              </a:solidFill>
              <a:cs typeface="Calibri" panose="020F0502020204030204"/>
            </a:endParaRPr>
          </a:p>
          <a:p>
            <a:pPr>
              <a:buFont typeface="Arial" panose="020F0502020204030204" pitchFamily="34" charset="0"/>
              <a:buChar char="•"/>
            </a:pPr>
            <a:r>
              <a:rPr lang="en-US">
                <a:ea typeface="+mn-lt"/>
                <a:cs typeface="+mn-lt"/>
              </a:rPr>
              <a:t> Provides various features of the network traffic, such as Source IP address, Destination IP address, number of packets, packet frequency, and attack records are analyzed and used to build a model of normal traffic behavior</a:t>
            </a:r>
          </a:p>
          <a:p>
            <a:r>
              <a:rPr lang="en-US" b="1">
                <a:solidFill>
                  <a:schemeClr val="tx1"/>
                </a:solidFill>
              </a:rPr>
              <a:t>Limitations</a:t>
            </a:r>
            <a:r>
              <a:rPr lang="en-US">
                <a:solidFill>
                  <a:schemeClr val="tx1"/>
                </a:solidFill>
              </a:rPr>
              <a:t>: </a:t>
            </a:r>
            <a:r>
              <a:rPr lang="en-US">
                <a:ea typeface="+mn-lt"/>
                <a:cs typeface="+mn-lt"/>
              </a:rPr>
              <a:t>require more computational resources therefore not suitable for resource-constrained IoT devices</a:t>
            </a:r>
            <a:endParaRPr lang="en-US">
              <a:solidFill>
                <a:schemeClr val="tx1"/>
              </a:solidFill>
              <a:cs typeface="Calibri"/>
            </a:endParaRPr>
          </a:p>
          <a:p>
            <a:endParaRPr lang="en-US"/>
          </a:p>
        </p:txBody>
      </p:sp>
    </p:spTree>
    <p:extLst>
      <p:ext uri="{BB962C8B-B14F-4D97-AF65-F5344CB8AC3E}">
        <p14:creationId xmlns:p14="http://schemas.microsoft.com/office/powerpoint/2010/main" val="298458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E502ED-9D46-A3F4-36C0-548F8734CCDA}"/>
              </a:ext>
            </a:extLst>
          </p:cNvPr>
          <p:cNvSpPr>
            <a:spLocks noGrp="1"/>
          </p:cNvSpPr>
          <p:nvPr>
            <p:ph type="title"/>
          </p:nvPr>
        </p:nvSpPr>
        <p:spPr>
          <a:xfrm>
            <a:off x="226031" y="516835"/>
            <a:ext cx="3503488" cy="1342787"/>
          </a:xfrm>
        </p:spPr>
        <p:txBody>
          <a:bodyPr>
            <a:normAutofit/>
          </a:bodyPr>
          <a:lstStyle/>
          <a:p>
            <a:r>
              <a:rPr lang="en-US" sz="3600">
                <a:solidFill>
                  <a:srgbClr val="FFFFFF"/>
                </a:solidFill>
              </a:rPr>
              <a:t>Machine Learning Algorithms</a:t>
            </a:r>
          </a:p>
        </p:txBody>
      </p:sp>
      <p:sp>
        <p:nvSpPr>
          <p:cNvPr id="3" name="Content Placeholder 2">
            <a:extLst>
              <a:ext uri="{FF2B5EF4-FFF2-40B4-BE49-F238E27FC236}">
                <a16:creationId xmlns:a16="http://schemas.microsoft.com/office/drawing/2014/main" id="{C3FB0DFD-0B1A-AE79-9EE6-AAD1C81DBDBD}"/>
              </a:ext>
            </a:extLst>
          </p:cNvPr>
          <p:cNvSpPr>
            <a:spLocks noGrp="1"/>
          </p:cNvSpPr>
          <p:nvPr>
            <p:ph idx="1"/>
          </p:nvPr>
        </p:nvSpPr>
        <p:spPr>
          <a:xfrm>
            <a:off x="226031" y="2804845"/>
            <a:ext cx="3750032" cy="3184474"/>
          </a:xfrm>
        </p:spPr>
        <p:txBody>
          <a:bodyPr vert="horz" lIns="0" tIns="45720" rIns="0" bIns="45720" rtlCol="0">
            <a:normAutofit/>
          </a:bodyPr>
          <a:lstStyle/>
          <a:p>
            <a:pPr>
              <a:buFont typeface="Arial" panose="020B0604020202020204" pitchFamily="34" charset="0"/>
              <a:buChar char="•"/>
            </a:pPr>
            <a:r>
              <a:rPr lang="en-US" b="1">
                <a:solidFill>
                  <a:srgbClr val="FFFFFF"/>
                </a:solidFill>
              </a:rPr>
              <a:t> </a:t>
            </a:r>
            <a:r>
              <a:rPr lang="en-US" sz="3000" b="1">
                <a:solidFill>
                  <a:srgbClr val="FFFFFF"/>
                </a:solidFill>
              </a:rPr>
              <a:t>Logistic Regression</a:t>
            </a:r>
            <a:r>
              <a:rPr lang="en-US">
                <a:solidFill>
                  <a:srgbClr val="FFFFFF"/>
                </a:solidFill>
              </a:rPr>
              <a:t>:  Map the predicted values to the range of 0 to 1, which can be interpreted as the probability of a particular outcome and allows it to model nonlinear relationships between the predictor variables and the outcome</a:t>
            </a:r>
          </a:p>
          <a:p>
            <a:pPr>
              <a:buFont typeface="Arial" panose="020B0604020202020204" pitchFamily="34" charset="0"/>
              <a:buChar char="•"/>
            </a:pPr>
            <a:endParaRPr lang="en-US">
              <a:solidFill>
                <a:srgbClr val="FFFFFF"/>
              </a:solidFill>
            </a:endParaRPr>
          </a:p>
          <a:p>
            <a:pPr marL="457200" indent="-457200">
              <a:buFont typeface="Arial" panose="020F0502020204030204" pitchFamily="34" charset="0"/>
              <a:buChar char="•"/>
            </a:pPr>
            <a:endParaRPr lang="en-US">
              <a:solidFill>
                <a:srgbClr val="FFFFFF"/>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Graphical user interface, text&#10;&#10;Description automatically generated">
            <a:extLst>
              <a:ext uri="{FF2B5EF4-FFF2-40B4-BE49-F238E27FC236}">
                <a16:creationId xmlns:a16="http://schemas.microsoft.com/office/drawing/2014/main" id="{AEADA26D-54C9-367A-842C-CF3E79CFD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631" y="678093"/>
            <a:ext cx="7551337" cy="5311225"/>
          </a:xfrm>
          <a:prstGeom prst="rect">
            <a:avLst/>
          </a:prstGeom>
        </p:spPr>
      </p:pic>
    </p:spTree>
    <p:extLst>
      <p:ext uri="{BB962C8B-B14F-4D97-AF65-F5344CB8AC3E}">
        <p14:creationId xmlns:p14="http://schemas.microsoft.com/office/powerpoint/2010/main" val="2475992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E502ED-9D46-A3F4-36C0-548F8734CCDA}"/>
              </a:ext>
            </a:extLst>
          </p:cNvPr>
          <p:cNvSpPr>
            <a:spLocks noGrp="1"/>
          </p:cNvSpPr>
          <p:nvPr>
            <p:ph type="title"/>
          </p:nvPr>
        </p:nvSpPr>
        <p:spPr>
          <a:xfrm>
            <a:off x="205483" y="516836"/>
            <a:ext cx="3616503" cy="1322238"/>
          </a:xfrm>
        </p:spPr>
        <p:txBody>
          <a:bodyPr>
            <a:normAutofit/>
          </a:bodyPr>
          <a:lstStyle/>
          <a:p>
            <a:r>
              <a:rPr lang="en-US" sz="3600">
                <a:solidFill>
                  <a:srgbClr val="FFFFFF"/>
                </a:solidFill>
              </a:rPr>
              <a:t>Machine Learning Algorithms</a:t>
            </a:r>
          </a:p>
        </p:txBody>
      </p:sp>
      <p:sp>
        <p:nvSpPr>
          <p:cNvPr id="3" name="Content Placeholder 2">
            <a:extLst>
              <a:ext uri="{FF2B5EF4-FFF2-40B4-BE49-F238E27FC236}">
                <a16:creationId xmlns:a16="http://schemas.microsoft.com/office/drawing/2014/main" id="{C3FB0DFD-0B1A-AE79-9EE6-AAD1C81DBDBD}"/>
              </a:ext>
            </a:extLst>
          </p:cNvPr>
          <p:cNvSpPr>
            <a:spLocks noGrp="1"/>
          </p:cNvSpPr>
          <p:nvPr>
            <p:ph idx="1"/>
          </p:nvPr>
        </p:nvSpPr>
        <p:spPr>
          <a:xfrm>
            <a:off x="205483" y="2712378"/>
            <a:ext cx="3781316" cy="3276941"/>
          </a:xfrm>
        </p:spPr>
        <p:txBody>
          <a:bodyPr vert="horz" lIns="0" tIns="45720" rIns="0" bIns="45720" rtlCol="0">
            <a:normAutofit/>
          </a:bodyPr>
          <a:lstStyle/>
          <a:p>
            <a:pPr>
              <a:buFont typeface="Arial" panose="020B0604020202020204" pitchFamily="34" charset="0"/>
              <a:buChar char="•"/>
            </a:pPr>
            <a:r>
              <a:rPr lang="en-US" b="1">
                <a:solidFill>
                  <a:srgbClr val="FFFFFF"/>
                </a:solidFill>
              </a:rPr>
              <a:t> </a:t>
            </a:r>
            <a:r>
              <a:rPr lang="en-US" sz="3000" b="1">
                <a:solidFill>
                  <a:srgbClr val="FFFFFF"/>
                </a:solidFill>
              </a:rPr>
              <a:t>K-nearest neighbor (KNN)</a:t>
            </a:r>
            <a:r>
              <a:rPr lang="en-US" sz="3000">
                <a:solidFill>
                  <a:srgbClr val="FFFFFF"/>
                </a:solidFill>
              </a:rPr>
              <a:t>:</a:t>
            </a:r>
            <a:r>
              <a:rPr lang="en-US">
                <a:solidFill>
                  <a:srgbClr val="FFFFFF"/>
                </a:solidFill>
              </a:rPr>
              <a:t> It doesn't make any assumptions about the underlying distribution of the data and instead uses the entire training dataset to make predictions</a:t>
            </a:r>
          </a:p>
          <a:p>
            <a:pPr marL="457200" indent="-457200">
              <a:buFont typeface="Arial" panose="020F0502020204030204" pitchFamily="34" charset="0"/>
              <a:buChar char="•"/>
            </a:pPr>
            <a:endParaRPr lang="en-US">
              <a:solidFill>
                <a:srgbClr val="FFFFFF"/>
              </a:solidFill>
            </a:endParaRP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Graphical user interface, text, application, email&#10;&#10;Description automatically generated">
            <a:extLst>
              <a:ext uri="{FF2B5EF4-FFF2-40B4-BE49-F238E27FC236}">
                <a16:creationId xmlns:a16="http://schemas.microsoft.com/office/drawing/2014/main" id="{79890EDD-F0D2-F1DD-D277-2C9AC531A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62" y="892326"/>
            <a:ext cx="7417941" cy="4861202"/>
          </a:xfrm>
          <a:prstGeom prst="rect">
            <a:avLst/>
          </a:prstGeom>
        </p:spPr>
      </p:pic>
    </p:spTree>
    <p:extLst>
      <p:ext uri="{BB962C8B-B14F-4D97-AF65-F5344CB8AC3E}">
        <p14:creationId xmlns:p14="http://schemas.microsoft.com/office/powerpoint/2010/main" val="16361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E502ED-9D46-A3F4-36C0-548F8734CCDA}"/>
              </a:ext>
            </a:extLst>
          </p:cNvPr>
          <p:cNvSpPr>
            <a:spLocks noGrp="1"/>
          </p:cNvSpPr>
          <p:nvPr>
            <p:ph type="title"/>
          </p:nvPr>
        </p:nvSpPr>
        <p:spPr>
          <a:xfrm>
            <a:off x="195209" y="516836"/>
            <a:ext cx="3678147" cy="1537996"/>
          </a:xfrm>
        </p:spPr>
        <p:txBody>
          <a:bodyPr>
            <a:normAutofit/>
          </a:bodyPr>
          <a:lstStyle/>
          <a:p>
            <a:r>
              <a:rPr lang="en-US" sz="3600">
                <a:solidFill>
                  <a:srgbClr val="FFFFFF"/>
                </a:solidFill>
              </a:rPr>
              <a:t>Machine Learning Algorithms</a:t>
            </a:r>
          </a:p>
        </p:txBody>
      </p:sp>
      <p:sp>
        <p:nvSpPr>
          <p:cNvPr id="3" name="Content Placeholder 2">
            <a:extLst>
              <a:ext uri="{FF2B5EF4-FFF2-40B4-BE49-F238E27FC236}">
                <a16:creationId xmlns:a16="http://schemas.microsoft.com/office/drawing/2014/main" id="{C3FB0DFD-0B1A-AE79-9EE6-AAD1C81DBDBD}"/>
              </a:ext>
            </a:extLst>
          </p:cNvPr>
          <p:cNvSpPr>
            <a:spLocks noGrp="1"/>
          </p:cNvSpPr>
          <p:nvPr>
            <p:ph idx="1"/>
          </p:nvPr>
        </p:nvSpPr>
        <p:spPr>
          <a:xfrm>
            <a:off x="195209" y="2653800"/>
            <a:ext cx="3614138" cy="3335519"/>
          </a:xfrm>
        </p:spPr>
        <p:txBody>
          <a:bodyPr vert="horz" lIns="0" tIns="45720" rIns="0" bIns="45720" rtlCol="0">
            <a:normAutofit/>
          </a:bodyPr>
          <a:lstStyle/>
          <a:p>
            <a:pPr>
              <a:buFont typeface="Arial" panose="020B0604020202020204" pitchFamily="34" charset="0"/>
              <a:buChar char="•"/>
            </a:pPr>
            <a:r>
              <a:rPr lang="en-US" sz="3000" b="1">
                <a:solidFill>
                  <a:srgbClr val="FFFFFF"/>
                </a:solidFill>
              </a:rPr>
              <a:t> Decision Tree:</a:t>
            </a:r>
            <a:r>
              <a:rPr lang="en-US">
                <a:solidFill>
                  <a:srgbClr val="FFFFFF"/>
                </a:solidFill>
              </a:rPr>
              <a:t> Tree-like model where each node represents a feature or attribute, each branch represents a decision rule based on the value of that attribute, and each leaf node represents a class label </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Text&#10;&#10;Description automatically generated with medium confidence">
            <a:extLst>
              <a:ext uri="{FF2B5EF4-FFF2-40B4-BE49-F238E27FC236}">
                <a16:creationId xmlns:a16="http://schemas.microsoft.com/office/drawing/2014/main" id="{AF58EE58-108C-F4E5-418C-655FE1F49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024179"/>
            <a:ext cx="6798082" cy="4809641"/>
          </a:xfrm>
          <a:prstGeom prst="rect">
            <a:avLst/>
          </a:prstGeom>
        </p:spPr>
      </p:pic>
    </p:spTree>
    <p:extLst>
      <p:ext uri="{BB962C8B-B14F-4D97-AF65-F5344CB8AC3E}">
        <p14:creationId xmlns:p14="http://schemas.microsoft.com/office/powerpoint/2010/main" val="230478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180659-94FC-D996-F6B3-49101EA0D094}"/>
              </a:ext>
            </a:extLst>
          </p:cNvPr>
          <p:cNvSpPr>
            <a:spLocks noGrp="1"/>
          </p:cNvSpPr>
          <p:nvPr>
            <p:ph type="title"/>
          </p:nvPr>
        </p:nvSpPr>
        <p:spPr>
          <a:xfrm>
            <a:off x="492370" y="516836"/>
            <a:ext cx="3084844" cy="1268284"/>
          </a:xfrm>
        </p:spPr>
        <p:txBody>
          <a:bodyPr>
            <a:normAutofit/>
          </a:bodyPr>
          <a:lstStyle/>
          <a:p>
            <a:r>
              <a:rPr lang="en-US" sz="3600">
                <a:solidFill>
                  <a:srgbClr val="FFFFFF"/>
                </a:solidFill>
              </a:rPr>
              <a:t>Model Comparison</a:t>
            </a:r>
          </a:p>
        </p:txBody>
      </p:sp>
      <p:sp>
        <p:nvSpPr>
          <p:cNvPr id="9" name="Content Placeholder 8">
            <a:extLst>
              <a:ext uri="{FF2B5EF4-FFF2-40B4-BE49-F238E27FC236}">
                <a16:creationId xmlns:a16="http://schemas.microsoft.com/office/drawing/2014/main" id="{763DDD77-7B4A-A8A7-D7B8-CA0689DFFC2C}"/>
              </a:ext>
            </a:extLst>
          </p:cNvPr>
          <p:cNvSpPr>
            <a:spLocks noGrp="1"/>
          </p:cNvSpPr>
          <p:nvPr>
            <p:ph idx="1"/>
          </p:nvPr>
        </p:nvSpPr>
        <p:spPr>
          <a:xfrm>
            <a:off x="236306" y="2208944"/>
            <a:ext cx="3340909" cy="3780375"/>
          </a:xfrm>
        </p:spPr>
        <p:txBody>
          <a:bodyPr vert="horz" lIns="0" tIns="45720" rIns="0" bIns="45720" rtlCol="0" anchor="t">
            <a:normAutofit/>
          </a:bodyPr>
          <a:lstStyle/>
          <a:p>
            <a:pPr>
              <a:buFont typeface="Arial" panose="020B0604020202020204" pitchFamily="34" charset="0"/>
              <a:buChar char="•"/>
            </a:pPr>
            <a:r>
              <a:rPr lang="en-US" dirty="0">
                <a:solidFill>
                  <a:srgbClr val="FFFFFF"/>
                </a:solidFill>
              </a:rPr>
              <a:t> KNN performed best with very high accuracy 93% while Decision tree is not optimal for this use-case because of lower accuracy.</a:t>
            </a:r>
            <a:endParaRPr lang="en-US" dirty="0">
              <a:solidFill>
                <a:srgbClr val="FFFFFF"/>
              </a:solidFill>
              <a:cs typeface="Calibri"/>
            </a:endParaRPr>
          </a:p>
          <a:p>
            <a:pPr>
              <a:buFont typeface="Arial" panose="020B0604020202020204" pitchFamily="34" charset="0"/>
              <a:buChar char="•"/>
            </a:pPr>
            <a:r>
              <a:rPr lang="en-US" dirty="0">
                <a:solidFill>
                  <a:srgbClr val="FFFFFF"/>
                </a:solidFill>
              </a:rPr>
              <a:t> The accuracy of logistic regression is 92% which is slightly lower than the KNN.</a:t>
            </a:r>
            <a:endParaRPr lang="en-US" dirty="0">
              <a:solidFill>
                <a:srgbClr val="FFFFFF"/>
              </a:solidFill>
              <a:cs typeface="Calibri"/>
            </a:endParaRPr>
          </a:p>
          <a:p>
            <a:pPr>
              <a:buFont typeface="Arial" panose="020B0604020202020204" pitchFamily="34" charset="0"/>
              <a:buChar char="•"/>
            </a:pPr>
            <a:r>
              <a:rPr lang="en-US" dirty="0">
                <a:solidFill>
                  <a:srgbClr val="FFFFFF"/>
                </a:solidFill>
              </a:rPr>
              <a:t> When DDOS attack detects on particular source IP address, KNN gives best outcome</a:t>
            </a:r>
            <a:endParaRPr lang="en-US" dirty="0">
              <a:solidFill>
                <a:srgbClr val="FFFFFF"/>
              </a:solidFill>
              <a:cs typeface="Calibri"/>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Chart, bar chart&#10;&#10;Description automatically generated">
            <a:extLst>
              <a:ext uri="{FF2B5EF4-FFF2-40B4-BE49-F238E27FC236}">
                <a16:creationId xmlns:a16="http://schemas.microsoft.com/office/drawing/2014/main" id="{DD0D8D5E-0C28-287A-49E2-86B8F3CE4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161" y="667821"/>
            <a:ext cx="7220509" cy="5907640"/>
          </a:xfrm>
          <a:prstGeom prst="rect">
            <a:avLst/>
          </a:prstGeom>
        </p:spPr>
      </p:pic>
    </p:spTree>
    <p:extLst>
      <p:ext uri="{BB962C8B-B14F-4D97-AF65-F5344CB8AC3E}">
        <p14:creationId xmlns:p14="http://schemas.microsoft.com/office/powerpoint/2010/main" val="1578225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316A-1651-EED1-CFE5-6FC64DB100A5}"/>
              </a:ext>
            </a:extLst>
          </p:cNvPr>
          <p:cNvSpPr>
            <a:spLocks noGrp="1"/>
          </p:cNvSpPr>
          <p:nvPr>
            <p:ph type="title"/>
          </p:nvPr>
        </p:nvSpPr>
        <p:spPr/>
        <p:txBody>
          <a:bodyPr/>
          <a:lstStyle/>
          <a:p>
            <a:r>
              <a:rPr lang="en-US">
                <a:solidFill>
                  <a:schemeClr val="tx1"/>
                </a:solidFill>
                <a:latin typeface="+mn-lt"/>
                <a:cs typeface="Calibri Light"/>
              </a:rPr>
              <a:t>Conclusion</a:t>
            </a:r>
            <a:endParaRPr lang="en-US">
              <a:solidFill>
                <a:schemeClr val="tx1"/>
              </a:solidFill>
              <a:latin typeface="+mn-lt"/>
            </a:endParaRPr>
          </a:p>
        </p:txBody>
      </p:sp>
      <p:sp>
        <p:nvSpPr>
          <p:cNvPr id="3" name="Content Placeholder 2">
            <a:extLst>
              <a:ext uri="{FF2B5EF4-FFF2-40B4-BE49-F238E27FC236}">
                <a16:creationId xmlns:a16="http://schemas.microsoft.com/office/drawing/2014/main" id="{4AC23A1E-3C5D-B700-9CFB-8E8C2A21BE9D}"/>
              </a:ext>
            </a:extLst>
          </p:cNvPr>
          <p:cNvSpPr>
            <a:spLocks noGrp="1"/>
          </p:cNvSpPr>
          <p:nvPr>
            <p:ph idx="1"/>
          </p:nvPr>
        </p:nvSpPr>
        <p:spPr>
          <a:xfrm>
            <a:off x="1097280" y="2177038"/>
            <a:ext cx="10058400" cy="3692056"/>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 DDoS attacks pose a significant threat to the security and reliability of smart home automation systems that rely on IoT networks. </a:t>
            </a:r>
            <a:endParaRPr lang="en-US" strike="sngStrike" dirty="0">
              <a:ea typeface="+mn-lt"/>
              <a:cs typeface="+mn-lt"/>
            </a:endParaRPr>
          </a:p>
          <a:p>
            <a:pPr>
              <a:buFont typeface="Arial" panose="020F0502020204030204" pitchFamily="34" charset="0"/>
              <a:buChar char="•"/>
            </a:pPr>
            <a:r>
              <a:rPr lang="en-US" dirty="0">
                <a:ea typeface="+mn-lt"/>
                <a:cs typeface="+mn-lt"/>
              </a:rPr>
              <a:t> Using our novel approach to DDoS detection in smart home automation systems plays a crucial role in maintaining the security and reliability of these systems and improving the accuracy of DDoS detection compared to the existing solutions including Rule-based approach.</a:t>
            </a:r>
          </a:p>
          <a:p>
            <a:pPr>
              <a:buFont typeface="Arial,Sans-Serif" panose="020F0502020204030204" pitchFamily="34" charset="0"/>
              <a:buChar char="•"/>
            </a:pPr>
            <a:r>
              <a:rPr lang="en-US" dirty="0">
                <a:latin typeface="Calibri"/>
                <a:ea typeface="+mn-lt"/>
                <a:cs typeface="Arial"/>
              </a:rPr>
              <a:t> This research can further be extended to improve the accuracy and reliability of the ML models to better predict the DDoS and other attacks. </a:t>
            </a:r>
          </a:p>
          <a:p>
            <a:pPr>
              <a:buFont typeface="Arial,Sans-Serif" panose="020F0502020204030204" pitchFamily="34" charset="0"/>
              <a:buChar char="•"/>
            </a:pPr>
            <a:r>
              <a:rPr lang="en-US" dirty="0">
                <a:latin typeface="Calibri"/>
                <a:ea typeface="+mn-lt"/>
                <a:cs typeface="Arial"/>
              </a:rPr>
              <a:t> Accuracy can be increase by taking training the models with more data and more dependent variables.</a:t>
            </a:r>
            <a:endParaRPr lang="en-US" dirty="0">
              <a:latin typeface="Calibri"/>
              <a:ea typeface="+mn-lt"/>
              <a:cs typeface="Calibri"/>
            </a:endParaRPr>
          </a:p>
          <a:p>
            <a:pPr marL="0" indent="0">
              <a:buNone/>
            </a:pPr>
            <a:endParaRPr lang="en-US" dirty="0">
              <a:cs typeface="Calibri" panose="020F0502020204030204"/>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a:ea typeface="+mn-lt"/>
              <a:cs typeface="+mn-lt"/>
            </a:endParaRPr>
          </a:p>
          <a:p>
            <a:pPr>
              <a:buFont typeface="Arial" panose="020F0502020204030204" pitchFamily="34" charset="0"/>
              <a:buChar char="•"/>
            </a:pPr>
            <a:endParaRPr lang="en-US">
              <a:ea typeface="+mn-lt"/>
              <a:cs typeface="+mn-lt"/>
            </a:endParaRPr>
          </a:p>
          <a:p>
            <a:pPr>
              <a:buFont typeface="Arial" panose="020F0502020204030204" pitchFamily="34" charset="0"/>
              <a:buChar char="•"/>
            </a:pPr>
            <a:endParaRPr lang="en-US">
              <a:ea typeface="+mn-lt"/>
              <a:cs typeface="+mn-lt"/>
            </a:endParaRPr>
          </a:p>
          <a:p>
            <a:pPr marL="0" indent="0">
              <a:buNone/>
            </a:pPr>
            <a:endParaRPr lang="en-US">
              <a:ea typeface="+mn-lt"/>
              <a:cs typeface="+mn-lt"/>
            </a:endParaRPr>
          </a:p>
          <a:p>
            <a:pPr>
              <a:buFont typeface="Arial" panose="020F0502020204030204" pitchFamily="34" charset="0"/>
              <a:buChar char="•"/>
            </a:pPr>
            <a:endParaRPr lang="en-US">
              <a:ea typeface="+mn-lt"/>
              <a:cs typeface="+mn-lt"/>
            </a:endParaRPr>
          </a:p>
        </p:txBody>
      </p:sp>
    </p:spTree>
    <p:extLst>
      <p:ext uri="{BB962C8B-B14F-4D97-AF65-F5344CB8AC3E}">
        <p14:creationId xmlns:p14="http://schemas.microsoft.com/office/powerpoint/2010/main" val="2897502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9C91C-5D88-5767-BE70-DA359007BAB9}"/>
              </a:ext>
            </a:extLst>
          </p:cNvPr>
          <p:cNvSpPr>
            <a:spLocks noGrp="1"/>
          </p:cNvSpPr>
          <p:nvPr>
            <p:ph idx="1"/>
          </p:nvPr>
        </p:nvSpPr>
        <p:spPr>
          <a:xfrm>
            <a:off x="955877" y="1280126"/>
            <a:ext cx="10058400" cy="4023360"/>
          </a:xfrm>
        </p:spPr>
        <p:txBody>
          <a:bodyPr>
            <a:normAutofit/>
          </a:bodyPr>
          <a:lstStyle/>
          <a:p>
            <a:pPr algn="ctr"/>
            <a:endParaRPr lang="en-US" sz="6000">
              <a:solidFill>
                <a:schemeClr val="accent1">
                  <a:lumMod val="75000"/>
                </a:schemeClr>
              </a:solidFill>
            </a:endParaRPr>
          </a:p>
          <a:p>
            <a:pPr algn="ctr"/>
            <a:r>
              <a:rPr lang="en-US" sz="6000">
                <a:solidFill>
                  <a:schemeClr val="accent1">
                    <a:lumMod val="75000"/>
                  </a:schemeClr>
                </a:solidFill>
              </a:rPr>
              <a:t>THANK YOU. </a:t>
            </a:r>
          </a:p>
          <a:p>
            <a:pPr algn="ctr"/>
            <a:br>
              <a:rPr lang="en-US" sz="6000">
                <a:solidFill>
                  <a:schemeClr val="accent1">
                    <a:lumMod val="75000"/>
                  </a:schemeClr>
                </a:solidFill>
              </a:rPr>
            </a:br>
            <a:r>
              <a:rPr lang="en-US" sz="6000">
                <a:solidFill>
                  <a:schemeClr val="accent1">
                    <a:lumMod val="75000"/>
                  </a:schemeClr>
                </a:solidFill>
              </a:rPr>
              <a:t>ANY QUESTIONS?</a:t>
            </a:r>
          </a:p>
        </p:txBody>
      </p:sp>
    </p:spTree>
    <p:extLst>
      <p:ext uri="{BB962C8B-B14F-4D97-AF65-F5344CB8AC3E}">
        <p14:creationId xmlns:p14="http://schemas.microsoft.com/office/powerpoint/2010/main" val="212547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F844-D627-5EF5-8F99-C212FBEEE43D}"/>
              </a:ext>
            </a:extLst>
          </p:cNvPr>
          <p:cNvSpPr>
            <a:spLocks noGrp="1"/>
          </p:cNvSpPr>
          <p:nvPr>
            <p:ph type="title"/>
          </p:nvPr>
        </p:nvSpPr>
        <p:spPr/>
        <p:txBody>
          <a:bodyPr/>
          <a:lstStyle/>
          <a:p>
            <a:r>
              <a:rPr lang="en-US">
                <a:solidFill>
                  <a:schemeClr val="tx1"/>
                </a:solidFill>
                <a:latin typeface="+mn-lt"/>
              </a:rPr>
              <a:t>Introduction</a:t>
            </a:r>
          </a:p>
        </p:txBody>
      </p:sp>
      <p:sp>
        <p:nvSpPr>
          <p:cNvPr id="3" name="Content Placeholder 2">
            <a:extLst>
              <a:ext uri="{FF2B5EF4-FFF2-40B4-BE49-F238E27FC236}">
                <a16:creationId xmlns:a16="http://schemas.microsoft.com/office/drawing/2014/main" id="{BE53F520-A24F-AFB5-FAFE-69614C4E88EE}"/>
              </a:ext>
            </a:extLst>
          </p:cNvPr>
          <p:cNvSpPr>
            <a:spLocks noGrp="1"/>
          </p:cNvSpPr>
          <p:nvPr>
            <p:ph idx="1"/>
          </p:nvPr>
        </p:nvSpPr>
        <p:spPr>
          <a:xfrm>
            <a:off x="1097280" y="1739218"/>
            <a:ext cx="10058400" cy="4023360"/>
          </a:xfrm>
        </p:spPr>
        <p:txBody>
          <a:bodyPr vert="horz" lIns="0" tIns="45720" rIns="0" bIns="45720" rtlCol="0" anchor="t">
            <a:normAutofit/>
          </a:bodyPr>
          <a:lstStyle/>
          <a:p>
            <a:pPr marL="0" indent="0">
              <a:buNone/>
            </a:pPr>
            <a:endParaRPr lang="en-US" b="0" i="0">
              <a:solidFill>
                <a:schemeClr val="tx1"/>
              </a:solidFill>
              <a:effectLst/>
            </a:endParaRPr>
          </a:p>
          <a:p>
            <a:pPr>
              <a:buFont typeface="Arial" panose="020B0604020202020204" pitchFamily="34" charset="0"/>
              <a:buChar char="•"/>
            </a:pPr>
            <a:r>
              <a:rPr lang="en-US">
                <a:solidFill>
                  <a:schemeClr val="tx1"/>
                </a:solidFill>
                <a:cs typeface="Calibri"/>
              </a:rPr>
              <a:t> Smart home automation systems are becoming increasingly popular, with various Internet of Things (IoT) devices, such as cameras, thermostats, and smart appliances, being interconnected within homes for enhanced convenience and efficiency. </a:t>
            </a:r>
            <a:endParaRPr lang="en-US">
              <a:solidFill>
                <a:schemeClr val="tx1"/>
              </a:solidFill>
            </a:endParaRPr>
          </a:p>
          <a:p>
            <a:pPr>
              <a:buFont typeface="Arial" panose="020B0604020202020204" pitchFamily="34" charset="0"/>
              <a:buChar char="•"/>
            </a:pPr>
            <a:r>
              <a:rPr lang="en-US">
                <a:solidFill>
                  <a:schemeClr val="tx1"/>
                </a:solidFill>
              </a:rPr>
              <a:t> The increasing prevalence of IoT devices, including cameras with an internet capability, has raised concerns about their vulnerability to Distributed Denial of Service (DDoS) attacks.</a:t>
            </a:r>
            <a:endParaRPr lang="en-US">
              <a:solidFill>
                <a:schemeClr val="tx1"/>
              </a:solidFill>
              <a:cs typeface="Calibri"/>
            </a:endParaRPr>
          </a:p>
          <a:p>
            <a:pPr>
              <a:buFont typeface="Arial" panose="020B0604020202020204" pitchFamily="34" charset="0"/>
              <a:buChar char="•"/>
            </a:pPr>
            <a:r>
              <a:rPr lang="en-US">
                <a:solidFill>
                  <a:schemeClr val="tx1"/>
                </a:solidFill>
                <a:ea typeface="+mn-lt"/>
                <a:cs typeface="+mn-lt"/>
              </a:rPr>
              <a:t> DDoS attacks can cause serious disruptions to IoT networks, affecting their functionality and performance. Machine learning can be used to develop effective DDoS detection systems for IoT networks</a:t>
            </a:r>
            <a:endParaRPr lang="en-US">
              <a:solidFill>
                <a:schemeClr val="tx1"/>
              </a:solidFill>
              <a:cs typeface="Calibri"/>
            </a:endParaRPr>
          </a:p>
        </p:txBody>
      </p:sp>
    </p:spTree>
    <p:extLst>
      <p:ext uri="{BB962C8B-B14F-4D97-AF65-F5344CB8AC3E}">
        <p14:creationId xmlns:p14="http://schemas.microsoft.com/office/powerpoint/2010/main" val="89763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739E-A93A-D78F-B618-C8913CA9AEDA}"/>
              </a:ext>
            </a:extLst>
          </p:cNvPr>
          <p:cNvSpPr>
            <a:spLocks noGrp="1"/>
          </p:cNvSpPr>
          <p:nvPr>
            <p:ph type="title"/>
          </p:nvPr>
        </p:nvSpPr>
        <p:spPr/>
        <p:txBody>
          <a:bodyPr/>
          <a:lstStyle/>
          <a:p>
            <a:r>
              <a:rPr lang="en-US">
                <a:solidFill>
                  <a:schemeClr val="tx1"/>
                </a:solidFill>
                <a:latin typeface="+mn-lt"/>
                <a:cs typeface="Calibri Light"/>
              </a:rPr>
              <a:t>Approach</a:t>
            </a:r>
            <a:endParaRPr lang="en-US">
              <a:solidFill>
                <a:schemeClr val="tx1"/>
              </a:solidFill>
              <a:latin typeface="+mn-lt"/>
            </a:endParaRPr>
          </a:p>
        </p:txBody>
      </p:sp>
      <p:sp>
        <p:nvSpPr>
          <p:cNvPr id="3" name="Content Placeholder 2">
            <a:extLst>
              <a:ext uri="{FF2B5EF4-FFF2-40B4-BE49-F238E27FC236}">
                <a16:creationId xmlns:a16="http://schemas.microsoft.com/office/drawing/2014/main" id="{505F448C-A118-2D35-4DBD-A5BE7C23A019}"/>
              </a:ext>
            </a:extLst>
          </p:cNvPr>
          <p:cNvSpPr>
            <a:spLocks noGrp="1"/>
          </p:cNvSpPr>
          <p:nvPr>
            <p:ph idx="1"/>
          </p:nvPr>
        </p:nvSpPr>
        <p:spPr>
          <a:xfrm>
            <a:off x="1097280" y="2131913"/>
            <a:ext cx="10058400" cy="4123701"/>
          </a:xfrm>
        </p:spPr>
        <p:txBody>
          <a:bodyPr vert="horz" lIns="0" tIns="45720" rIns="0" bIns="45720" rtlCol="0" anchor="t">
            <a:normAutofit/>
          </a:bodyPr>
          <a:lstStyle/>
          <a:p>
            <a:pPr>
              <a:buFont typeface="Arial" panose="020F0502020204030204" pitchFamily="34" charset="0"/>
              <a:buChar char="•"/>
            </a:pPr>
            <a:r>
              <a:rPr lang="en-US">
                <a:ea typeface="+mn-lt"/>
                <a:cs typeface="+mn-lt"/>
              </a:rPr>
              <a:t> Conduct a comprehensive review of existing machine learning techniques for network traffic analysis and anomaly detection, such as supervised and unsupervised learning algorithms, clustering techniques, and deep learning models.</a:t>
            </a:r>
          </a:p>
          <a:p>
            <a:pPr>
              <a:buFont typeface="Arial" panose="020F0502020204030204" pitchFamily="34" charset="0"/>
              <a:buChar char="•"/>
            </a:pPr>
            <a:r>
              <a:rPr lang="en-US">
                <a:ea typeface="+mn-lt"/>
                <a:cs typeface="+mn-lt"/>
              </a:rPr>
              <a:t> Collect and preprocess relevant data from simulated or real-world smart home automation systems, including network traffic data, device behavior data, and other relevant features.</a:t>
            </a:r>
          </a:p>
          <a:p>
            <a:pPr>
              <a:buFont typeface="Arial" panose="020F0502020204030204" pitchFamily="34" charset="0"/>
              <a:buChar char="•"/>
            </a:pPr>
            <a:r>
              <a:rPr lang="en-US">
                <a:ea typeface="+mn-lt"/>
                <a:cs typeface="+mn-lt"/>
              </a:rPr>
              <a:t> Based on the chosen machine learning techniques, develop algorithms or models for real-time traffic analysis, feature extraction, and decision-making for DDoS detection and implement a dynamic firewall system that incorporates the developed ML algorithm. </a:t>
            </a:r>
            <a:endParaRPr lang="en-US">
              <a:solidFill>
                <a:srgbClr val="404040"/>
              </a:solidFill>
              <a:ea typeface="+mn-lt"/>
              <a:cs typeface="+mn-lt"/>
            </a:endParaRPr>
          </a:p>
          <a:p>
            <a:pPr>
              <a:buFont typeface="Arial" panose="020F0502020204030204" pitchFamily="34" charset="0"/>
              <a:buChar char="•"/>
            </a:pPr>
            <a:r>
              <a:rPr lang="en-US">
                <a:ea typeface="+mn-lt"/>
                <a:cs typeface="+mn-lt"/>
              </a:rPr>
              <a:t> Evaluate the performance of the dynamic firewall system using appropriate metrics, such as detection accuracy, false positive rate, and processing efficiency. Prepare a comprehensive report documenting the approach taken, the implementation of the dynamic firewall system, the experimental results, and the findings of the research project.</a:t>
            </a:r>
            <a:endParaRPr lang="en-US">
              <a:solidFill>
                <a:srgbClr val="404040"/>
              </a:solidFill>
              <a:ea typeface="+mn-lt"/>
              <a:cs typeface="+mn-lt"/>
            </a:endParaRPr>
          </a:p>
          <a:p>
            <a:pPr marL="0" indent="0">
              <a:buNone/>
            </a:pPr>
            <a:endParaRPr lang="en-US">
              <a:solidFill>
                <a:srgbClr val="404040"/>
              </a:solidFill>
              <a:ea typeface="+mn-lt"/>
              <a:cs typeface="+mn-lt"/>
            </a:endParaRPr>
          </a:p>
          <a:p>
            <a:pPr marL="0" indent="0">
              <a:buNone/>
            </a:pPr>
            <a:endParaRPr lang="en-US">
              <a:solidFill>
                <a:srgbClr val="404040"/>
              </a:solidFill>
              <a:ea typeface="+mn-lt"/>
              <a:cs typeface="+mn-lt"/>
            </a:endParaRPr>
          </a:p>
          <a:p>
            <a:pPr>
              <a:buFont typeface="Arial" panose="020F0502020204030204" pitchFamily="34" charset="0"/>
              <a:buChar char="•"/>
            </a:pPr>
            <a:endParaRPr lang="en-US">
              <a:solidFill>
                <a:srgbClr val="404040"/>
              </a:solidFill>
              <a:ea typeface="+mn-lt"/>
              <a:cs typeface="+mn-lt"/>
            </a:endParaRPr>
          </a:p>
          <a:p>
            <a:pPr>
              <a:buFont typeface="Arial" panose="020F0502020204030204" pitchFamily="34" charset="0"/>
              <a:buChar char="•"/>
            </a:pPr>
            <a:endParaRPr lang="en-US">
              <a:solidFill>
                <a:srgbClr val="404040"/>
              </a:solidFill>
              <a:ea typeface="+mn-lt"/>
              <a:cs typeface="+mn-lt"/>
            </a:endParaRPr>
          </a:p>
          <a:p>
            <a:pPr>
              <a:buFont typeface="Arial" panose="020F0502020204030204" pitchFamily="34" charset="0"/>
              <a:buChar char="•"/>
            </a:pPr>
            <a:endParaRPr lang="en-US">
              <a:solidFill>
                <a:srgbClr val="404040"/>
              </a:solidFill>
              <a:ea typeface="+mn-lt"/>
              <a:cs typeface="+mn-lt"/>
            </a:endParaRPr>
          </a:p>
        </p:txBody>
      </p:sp>
    </p:spTree>
    <p:extLst>
      <p:ext uri="{BB962C8B-B14F-4D97-AF65-F5344CB8AC3E}">
        <p14:creationId xmlns:p14="http://schemas.microsoft.com/office/powerpoint/2010/main" val="145565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E8F5F4-3281-F3AB-BA85-3BB6E6CC3D79}"/>
              </a:ext>
            </a:extLst>
          </p:cNvPr>
          <p:cNvSpPr>
            <a:spLocks noGrp="1"/>
          </p:cNvSpPr>
          <p:nvPr>
            <p:ph type="title"/>
          </p:nvPr>
        </p:nvSpPr>
        <p:spPr>
          <a:xfrm>
            <a:off x="492370" y="516835"/>
            <a:ext cx="3084844" cy="2103875"/>
          </a:xfrm>
        </p:spPr>
        <p:txBody>
          <a:bodyPr>
            <a:normAutofit/>
          </a:bodyPr>
          <a:lstStyle/>
          <a:p>
            <a:r>
              <a:rPr lang="en-US" sz="3600">
                <a:solidFill>
                  <a:srgbClr val="FFFFFF"/>
                </a:solidFill>
                <a:latin typeface="+mn-lt"/>
                <a:cs typeface="Calibri Light"/>
              </a:rPr>
              <a:t>Architectural Diagram</a:t>
            </a:r>
            <a:endParaRPr lang="en-US" sz="3600">
              <a:solidFill>
                <a:srgbClr val="FFFFFF"/>
              </a:solidFill>
              <a:latin typeface="+mn-lt"/>
            </a:endParaRP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9" descr="Diagram&#10;&#10;Description automatically generated">
            <a:extLst>
              <a:ext uri="{FF2B5EF4-FFF2-40B4-BE49-F238E27FC236}">
                <a16:creationId xmlns:a16="http://schemas.microsoft.com/office/drawing/2014/main" id="{8BBBEDE0-2B57-B764-BA71-42EAFD47C70B}"/>
              </a:ext>
            </a:extLst>
          </p:cNvPr>
          <p:cNvPicPr>
            <a:picLocks noChangeAspect="1"/>
          </p:cNvPicPr>
          <p:nvPr/>
        </p:nvPicPr>
        <p:blipFill>
          <a:blip r:embed="rId2"/>
          <a:stretch>
            <a:fillRect/>
          </a:stretch>
        </p:blipFill>
        <p:spPr>
          <a:xfrm>
            <a:off x="5093058" y="640080"/>
            <a:ext cx="6095999" cy="5577840"/>
          </a:xfrm>
          <a:prstGeom prst="rect">
            <a:avLst/>
          </a:prstGeom>
        </p:spPr>
      </p:pic>
    </p:spTree>
    <p:extLst>
      <p:ext uri="{BB962C8B-B14F-4D97-AF65-F5344CB8AC3E}">
        <p14:creationId xmlns:p14="http://schemas.microsoft.com/office/powerpoint/2010/main" val="25401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2A91-B31C-40A2-C8B2-6747286BCCA4}"/>
              </a:ext>
            </a:extLst>
          </p:cNvPr>
          <p:cNvSpPr>
            <a:spLocks noGrp="1"/>
          </p:cNvSpPr>
          <p:nvPr>
            <p:ph type="title"/>
          </p:nvPr>
        </p:nvSpPr>
        <p:spPr>
          <a:xfrm>
            <a:off x="1097280" y="380871"/>
            <a:ext cx="10058400" cy="1355462"/>
          </a:xfrm>
        </p:spPr>
        <p:txBody>
          <a:bodyPr>
            <a:normAutofit/>
          </a:bodyPr>
          <a:lstStyle/>
          <a:p>
            <a:r>
              <a:rPr lang="en-US">
                <a:solidFill>
                  <a:schemeClr val="tx1"/>
                </a:solidFill>
                <a:latin typeface="+mn-lt"/>
              </a:rPr>
              <a:t>Proposed new idea and research plan</a:t>
            </a:r>
          </a:p>
        </p:txBody>
      </p:sp>
      <p:sp>
        <p:nvSpPr>
          <p:cNvPr id="3" name="Content Placeholder 2">
            <a:extLst>
              <a:ext uri="{FF2B5EF4-FFF2-40B4-BE49-F238E27FC236}">
                <a16:creationId xmlns:a16="http://schemas.microsoft.com/office/drawing/2014/main" id="{BEA35834-2BF4-64F1-DFAD-BCE47BE76C53}"/>
              </a:ext>
            </a:extLst>
          </p:cNvPr>
          <p:cNvSpPr>
            <a:spLocks noGrp="1"/>
          </p:cNvSpPr>
          <p:nvPr>
            <p:ph idx="1"/>
          </p:nvPr>
        </p:nvSpPr>
        <p:spPr>
          <a:xfrm>
            <a:off x="1097280" y="2363141"/>
            <a:ext cx="10058400" cy="3955466"/>
          </a:xfrm>
        </p:spPr>
        <p:txBody>
          <a:bodyPr vert="horz" lIns="0" tIns="45720" rIns="0" bIns="45720" rtlCol="0" anchor="t">
            <a:normAutofit/>
          </a:bodyPr>
          <a:lstStyle/>
          <a:p>
            <a:pPr>
              <a:buFont typeface="Arial" panose="020F0502020204030204" pitchFamily="34" charset="0"/>
              <a:buChar char="•"/>
            </a:pPr>
            <a:r>
              <a:rPr lang="en-US">
                <a:solidFill>
                  <a:schemeClr val="tx1"/>
                </a:solidFill>
                <a:latin typeface="Calibri"/>
                <a:cs typeface="Calibri"/>
              </a:rPr>
              <a:t> Define the scope and objectives of the project</a:t>
            </a:r>
            <a:endParaRPr lang="en-US">
              <a:solidFill>
                <a:schemeClr val="tx1"/>
              </a:solidFill>
            </a:endParaRPr>
          </a:p>
          <a:p>
            <a:pPr>
              <a:buFont typeface="Arial" panose="020F0502020204030204" pitchFamily="34" charset="0"/>
              <a:buChar char="•"/>
            </a:pPr>
            <a:r>
              <a:rPr lang="en-US">
                <a:solidFill>
                  <a:schemeClr val="tx1"/>
                </a:solidFill>
                <a:latin typeface="Calibri"/>
                <a:cs typeface="Calibri"/>
              </a:rPr>
              <a:t> Review existing literature and research</a:t>
            </a:r>
          </a:p>
          <a:p>
            <a:pPr>
              <a:buFont typeface="Arial" panose="020F0502020204030204" pitchFamily="34" charset="0"/>
              <a:buChar char="•"/>
            </a:pPr>
            <a:r>
              <a:rPr lang="en-US">
                <a:ea typeface="+mn-lt"/>
                <a:cs typeface="+mn-lt"/>
              </a:rPr>
              <a:t> Choose appropriate machine-learning techniques</a:t>
            </a:r>
          </a:p>
          <a:p>
            <a:pPr>
              <a:buFont typeface="Arial" panose="020F0502020204030204" pitchFamily="34" charset="0"/>
              <a:buChar char="•"/>
            </a:pPr>
            <a:r>
              <a:rPr lang="en-US">
                <a:ea typeface="+mn-lt"/>
                <a:cs typeface="+mn-lt"/>
              </a:rPr>
              <a:t> Test and evaluate the prototype </a:t>
            </a:r>
          </a:p>
          <a:p>
            <a:pPr>
              <a:buFont typeface="Arial" panose="020F0502020204030204" pitchFamily="34" charset="0"/>
              <a:buChar char="•"/>
            </a:pPr>
            <a:r>
              <a:rPr lang="en-US">
                <a:ea typeface="+mn-lt"/>
                <a:cs typeface="+mn-lt"/>
              </a:rPr>
              <a:t> Document and communicate results</a:t>
            </a:r>
          </a:p>
        </p:txBody>
      </p:sp>
    </p:spTree>
    <p:extLst>
      <p:ext uri="{BB962C8B-B14F-4D97-AF65-F5344CB8AC3E}">
        <p14:creationId xmlns:p14="http://schemas.microsoft.com/office/powerpoint/2010/main" val="119269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4131-815C-54DA-0F73-C0729ED598AD}"/>
              </a:ext>
            </a:extLst>
          </p:cNvPr>
          <p:cNvSpPr>
            <a:spLocks noGrp="1"/>
          </p:cNvSpPr>
          <p:nvPr>
            <p:ph type="title"/>
          </p:nvPr>
        </p:nvSpPr>
        <p:spPr/>
        <p:txBody>
          <a:bodyPr/>
          <a:lstStyle/>
          <a:p>
            <a:r>
              <a:rPr lang="en-US"/>
              <a:t>Steps we took		</a:t>
            </a:r>
          </a:p>
        </p:txBody>
      </p:sp>
      <p:sp>
        <p:nvSpPr>
          <p:cNvPr id="3" name="Content Placeholder 2">
            <a:extLst>
              <a:ext uri="{FF2B5EF4-FFF2-40B4-BE49-F238E27FC236}">
                <a16:creationId xmlns:a16="http://schemas.microsoft.com/office/drawing/2014/main" id="{563087E8-3776-6898-15F2-6A58B71D3F3F}"/>
              </a:ext>
            </a:extLst>
          </p:cNvPr>
          <p:cNvSpPr>
            <a:spLocks noGrp="1"/>
          </p:cNvSpPr>
          <p:nvPr>
            <p:ph idx="1"/>
          </p:nvPr>
        </p:nvSpPr>
        <p:spPr>
          <a:xfrm>
            <a:off x="1097280" y="1920240"/>
            <a:ext cx="10058400" cy="3971714"/>
          </a:xfrm>
        </p:spPr>
        <p:txBody>
          <a:bodyPr>
            <a:normAutofit/>
          </a:bodyPr>
          <a:lstStyle/>
          <a:p>
            <a:pPr marL="457200" indent="-457200">
              <a:buFont typeface="+mj-lt"/>
              <a:buAutoNum type="arabicPeriod"/>
            </a:pPr>
            <a:r>
              <a:rPr lang="en-US" sz="2400"/>
              <a:t>Locate a high-quality dataset and perform a thorough comparative analysis to determine its suitability for the project.</a:t>
            </a:r>
          </a:p>
          <a:p>
            <a:pPr marL="457200" indent="-457200">
              <a:buFont typeface="+mj-lt"/>
              <a:buAutoNum type="arabicPeriod"/>
            </a:pPr>
            <a:r>
              <a:rPr lang="en-US" sz="2400"/>
              <a:t>Conduct a detailed analysis of the dataset, including cleaning and pre-processing of the data to ensure its quality and reliability.</a:t>
            </a:r>
          </a:p>
          <a:p>
            <a:pPr marL="457200" indent="-457200">
              <a:buFont typeface="+mj-lt"/>
              <a:buAutoNum type="arabicPeriod"/>
            </a:pPr>
            <a:r>
              <a:rPr lang="en-US" sz="2400"/>
              <a:t>Visualize the data using graphs and other appropriate tools to gain insights into the data and identify patterns or anomalies.</a:t>
            </a:r>
          </a:p>
          <a:p>
            <a:pPr marL="457200" indent="-457200">
              <a:buFont typeface="+mj-lt"/>
              <a:buAutoNum type="arabicPeriod"/>
            </a:pPr>
            <a:r>
              <a:rPr lang="en-US" sz="2400"/>
              <a:t>Select an appropriate machine learning algorithm that best fits the project's needs and objectives.</a:t>
            </a:r>
          </a:p>
          <a:p>
            <a:pPr marL="457200" indent="-457200">
              <a:buFont typeface="+mj-lt"/>
              <a:buAutoNum type="arabicPeriod"/>
            </a:pPr>
            <a:endParaRPr lang="en-US" sz="2400"/>
          </a:p>
        </p:txBody>
      </p:sp>
    </p:spTree>
    <p:extLst>
      <p:ext uri="{BB962C8B-B14F-4D97-AF65-F5344CB8AC3E}">
        <p14:creationId xmlns:p14="http://schemas.microsoft.com/office/powerpoint/2010/main" val="236429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6938-5852-B76F-FA4C-AC4A7F635B2F}"/>
              </a:ext>
            </a:extLst>
          </p:cNvPr>
          <p:cNvSpPr>
            <a:spLocks noGrp="1"/>
          </p:cNvSpPr>
          <p:nvPr>
            <p:ph type="title"/>
          </p:nvPr>
        </p:nvSpPr>
        <p:spPr/>
        <p:txBody>
          <a:bodyPr/>
          <a:lstStyle/>
          <a:p>
            <a:r>
              <a:rPr lang="en-US"/>
              <a:t>Steps we took</a:t>
            </a:r>
          </a:p>
        </p:txBody>
      </p:sp>
      <p:sp>
        <p:nvSpPr>
          <p:cNvPr id="3" name="Content Placeholder 2">
            <a:extLst>
              <a:ext uri="{FF2B5EF4-FFF2-40B4-BE49-F238E27FC236}">
                <a16:creationId xmlns:a16="http://schemas.microsoft.com/office/drawing/2014/main" id="{B646C41E-2180-6DFF-6E5E-E5BFC2796633}"/>
              </a:ext>
            </a:extLst>
          </p:cNvPr>
          <p:cNvSpPr>
            <a:spLocks noGrp="1"/>
          </p:cNvSpPr>
          <p:nvPr>
            <p:ph idx="1"/>
          </p:nvPr>
        </p:nvSpPr>
        <p:spPr>
          <a:xfrm>
            <a:off x="1097280" y="1914314"/>
            <a:ext cx="10058400" cy="4023360"/>
          </a:xfrm>
        </p:spPr>
        <p:txBody>
          <a:bodyPr>
            <a:normAutofit/>
          </a:bodyPr>
          <a:lstStyle/>
          <a:p>
            <a:pPr marL="457200" indent="-457200">
              <a:buFont typeface="+mj-lt"/>
              <a:buAutoNum type="arabicPeriod" startAt="5"/>
            </a:pPr>
            <a:r>
              <a:rPr lang="en-US" sz="2400"/>
              <a:t>Train the machine learning model using the pre-processed data to learn from patterns and relationships within the dataset.</a:t>
            </a:r>
          </a:p>
          <a:p>
            <a:pPr marL="457200" indent="-457200">
              <a:buFont typeface="+mj-lt"/>
              <a:buAutoNum type="arabicPeriod" startAt="5"/>
            </a:pPr>
            <a:r>
              <a:rPr lang="en-US" sz="2400"/>
              <a:t>Evaluate the machine learning model's performance using appropriate metrics to assess its accuracy and effectiveness.</a:t>
            </a:r>
          </a:p>
          <a:p>
            <a:pPr marL="457200" indent="-457200">
              <a:buFont typeface="+mj-lt"/>
              <a:buAutoNum type="arabicPeriod" startAt="5"/>
            </a:pPr>
            <a:r>
              <a:rPr lang="en-US" sz="2400"/>
              <a:t>Compare the performance of the machine learning model with existing detection tools to determine its advantages and limitations.</a:t>
            </a:r>
          </a:p>
          <a:p>
            <a:pPr marL="457200" indent="-457200">
              <a:buFont typeface="+mj-lt"/>
              <a:buAutoNum type="arabicPeriod" startAt="5"/>
            </a:pPr>
            <a:endParaRPr lang="en-US" sz="2400"/>
          </a:p>
        </p:txBody>
      </p:sp>
    </p:spTree>
    <p:extLst>
      <p:ext uri="{BB962C8B-B14F-4D97-AF65-F5344CB8AC3E}">
        <p14:creationId xmlns:p14="http://schemas.microsoft.com/office/powerpoint/2010/main" val="239016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0A31-34A7-B6EA-7EC6-3DC9BDD575B0}"/>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DE9E37AC-0A69-FE71-B155-D5C4A8F1B6C2}"/>
              </a:ext>
            </a:extLst>
          </p:cNvPr>
          <p:cNvSpPr>
            <a:spLocks noGrp="1"/>
          </p:cNvSpPr>
          <p:nvPr>
            <p:ph idx="1"/>
          </p:nvPr>
        </p:nvSpPr>
        <p:spPr>
          <a:xfrm>
            <a:off x="1097280" y="1845734"/>
            <a:ext cx="10058400" cy="4565340"/>
          </a:xfrm>
        </p:spPr>
        <p:txBody>
          <a:bodyPr/>
          <a:lstStyle/>
          <a:p>
            <a:r>
              <a:rPr lang="en-US">
                <a:solidFill>
                  <a:srgbClr val="00B0F0"/>
                </a:solidFill>
                <a:hlinkClick r:id="rId2">
                  <a:extLst>
                    <a:ext uri="{A12FA001-AC4F-418D-AE19-62706E023703}">
                      <ahyp:hlinkClr xmlns:ahyp="http://schemas.microsoft.com/office/drawing/2018/hyperlinkcolor" val="tx"/>
                    </a:ext>
                  </a:extLst>
                </a:hlinkClick>
              </a:rPr>
              <a:t>DDOS Attack Dataset</a:t>
            </a:r>
            <a:r>
              <a:rPr lang="en-US">
                <a:solidFill>
                  <a:srgbClr val="00B0F0"/>
                </a:solidFill>
              </a:rPr>
              <a:t>		</a:t>
            </a:r>
            <a:r>
              <a:rPr lang="en-US" sz="2000" b="0" i="0" u="none" strike="noStrike" kern="1200" baseline="0">
                <a:solidFill>
                  <a:srgbClr val="00B0F0"/>
                </a:solidFill>
                <a:latin typeface="+mn-lt"/>
                <a:ea typeface="+mn-ea"/>
                <a:cs typeface="+mn-cs"/>
                <a:hlinkClick r:id="rId3">
                  <a:extLst>
                    <a:ext uri="{A12FA001-AC4F-418D-AE19-62706E023703}">
                      <ahyp:hlinkClr xmlns:ahyp="http://schemas.microsoft.com/office/drawing/2018/hyperlinkcolor" val="tx"/>
                    </a:ext>
                  </a:extLst>
                </a:hlinkClick>
              </a:rPr>
              <a:t>Selected Features</a:t>
            </a:r>
            <a:endParaRPr lang="en-US">
              <a:solidFill>
                <a:srgbClr val="00B0F0"/>
              </a:solidFill>
            </a:endParaRPr>
          </a:p>
          <a:p>
            <a:endParaRPr lang="en-US">
              <a:solidFill>
                <a:srgbClr val="00B0F0"/>
              </a:solidFill>
            </a:endParaRPr>
          </a:p>
          <a:p>
            <a:endParaRPr lang="en-US">
              <a:solidFill>
                <a:srgbClr val="00B0F0"/>
              </a:solidFill>
            </a:endParaRPr>
          </a:p>
        </p:txBody>
      </p:sp>
      <p:graphicFrame>
        <p:nvGraphicFramePr>
          <p:cNvPr id="4" name="Table 4">
            <a:extLst>
              <a:ext uri="{FF2B5EF4-FFF2-40B4-BE49-F238E27FC236}">
                <a16:creationId xmlns:a16="http://schemas.microsoft.com/office/drawing/2014/main" id="{3B4817EB-E91C-40C9-FCB0-5FFFE97D4C9C}"/>
              </a:ext>
            </a:extLst>
          </p:cNvPr>
          <p:cNvGraphicFramePr>
            <a:graphicFrameLocks noGrp="1"/>
          </p:cNvGraphicFramePr>
          <p:nvPr>
            <p:extLst>
              <p:ext uri="{D42A27DB-BD31-4B8C-83A1-F6EECF244321}">
                <p14:modId xmlns:p14="http://schemas.microsoft.com/office/powerpoint/2010/main" val="3800448715"/>
              </p:ext>
            </p:extLst>
          </p:nvPr>
        </p:nvGraphicFramePr>
        <p:xfrm>
          <a:off x="1220570" y="2517644"/>
          <a:ext cx="8128000" cy="2966720"/>
        </p:xfrm>
        <a:graphic>
          <a:graphicData uri="http://schemas.openxmlformats.org/drawingml/2006/table">
            <a:tbl>
              <a:tblPr firstRow="1" bandRow="1">
                <a:tableStyleId>{5C22544A-7EE6-4342-B048-85BDC9FD1C3A}</a:tableStyleId>
              </a:tblPr>
              <a:tblGrid>
                <a:gridCol w="3300059">
                  <a:extLst>
                    <a:ext uri="{9D8B030D-6E8A-4147-A177-3AD203B41FA5}">
                      <a16:colId xmlns:a16="http://schemas.microsoft.com/office/drawing/2014/main" val="1916076186"/>
                    </a:ext>
                  </a:extLst>
                </a:gridCol>
                <a:gridCol w="4827941">
                  <a:extLst>
                    <a:ext uri="{9D8B030D-6E8A-4147-A177-3AD203B41FA5}">
                      <a16:colId xmlns:a16="http://schemas.microsoft.com/office/drawing/2014/main" val="1264077049"/>
                    </a:ext>
                  </a:extLst>
                </a:gridCol>
              </a:tblGrid>
              <a:tr h="370840">
                <a:tc>
                  <a:txBody>
                    <a:bodyPr/>
                    <a:lstStyle/>
                    <a:p>
                      <a:pPr algn="ctr"/>
                      <a:r>
                        <a:rPr lang="en-US" b="1" dirty="0"/>
                        <a:t>Selected Features</a:t>
                      </a:r>
                    </a:p>
                  </a:txBody>
                  <a:tcPr/>
                </a:tc>
                <a:tc>
                  <a:txBody>
                    <a:bodyPr/>
                    <a:lstStyle/>
                    <a:p>
                      <a:pPr algn="ctr"/>
                      <a:r>
                        <a:rPr lang="en-US" dirty="0"/>
                        <a:t>Description</a:t>
                      </a:r>
                    </a:p>
                  </a:txBody>
                  <a:tcPr/>
                </a:tc>
                <a:extLst>
                  <a:ext uri="{0D108BD9-81ED-4DB2-BD59-A6C34878D82A}">
                    <a16:rowId xmlns:a16="http://schemas.microsoft.com/office/drawing/2014/main" val="1746761137"/>
                  </a:ext>
                </a:extLst>
              </a:tr>
              <a:tr h="370840">
                <a:tc>
                  <a:txBody>
                    <a:bodyPr/>
                    <a:lstStyle/>
                    <a:p>
                      <a:pPr algn="l"/>
                      <a:r>
                        <a:rPr lang="en-US" sz="1800" b="0" i="0" u="none" strike="noStrike" kern="1200" baseline="0" err="1">
                          <a:solidFill>
                            <a:schemeClr val="dk1"/>
                          </a:solidFill>
                          <a:latin typeface="+mn-lt"/>
                          <a:ea typeface="+mn-ea"/>
                          <a:cs typeface="+mn-cs"/>
                        </a:rPr>
                        <a:t>pkSeqID</a:t>
                      </a:r>
                      <a:endParaRPr lang="en-US"/>
                    </a:p>
                  </a:txBody>
                  <a:tcPr/>
                </a:tc>
                <a:tc>
                  <a:txBody>
                    <a:bodyPr/>
                    <a:lstStyle/>
                    <a:p>
                      <a:r>
                        <a:rPr lang="en-US" sz="1800" b="0" i="0" u="none" strike="noStrike" kern="1200" baseline="0" dirty="0">
                          <a:solidFill>
                            <a:schemeClr val="dk1"/>
                          </a:solidFill>
                          <a:latin typeface="+mn-lt"/>
                          <a:ea typeface="+mn-ea"/>
                          <a:cs typeface="+mn-cs"/>
                        </a:rPr>
                        <a:t>Row Identifier</a:t>
                      </a:r>
                      <a:endParaRPr lang="en-US" dirty="0"/>
                    </a:p>
                  </a:txBody>
                  <a:tcPr/>
                </a:tc>
                <a:extLst>
                  <a:ext uri="{0D108BD9-81ED-4DB2-BD59-A6C34878D82A}">
                    <a16:rowId xmlns:a16="http://schemas.microsoft.com/office/drawing/2014/main" val="537821554"/>
                  </a:ext>
                </a:extLst>
              </a:tr>
              <a:tr h="370840">
                <a:tc>
                  <a:txBody>
                    <a:bodyPr/>
                    <a:lstStyle/>
                    <a:p>
                      <a:pPr algn="l"/>
                      <a:r>
                        <a:rPr lang="en-US" sz="1800" b="0" i="0" u="none" strike="noStrike" kern="1200" baseline="0" err="1">
                          <a:solidFill>
                            <a:schemeClr val="dk1"/>
                          </a:solidFill>
                          <a:latin typeface="+mn-lt"/>
                          <a:ea typeface="+mn-ea"/>
                          <a:cs typeface="+mn-cs"/>
                        </a:rPr>
                        <a:t>saddr</a:t>
                      </a:r>
                      <a:endParaRPr lang="en-US"/>
                    </a:p>
                  </a:txBody>
                  <a:tcPr/>
                </a:tc>
                <a:tc>
                  <a:txBody>
                    <a:bodyPr/>
                    <a:lstStyle/>
                    <a:p>
                      <a:r>
                        <a:rPr lang="en-US" sz="1800" b="0" i="0" u="none" strike="noStrike" kern="1200" baseline="0" dirty="0">
                          <a:solidFill>
                            <a:schemeClr val="dk1"/>
                          </a:solidFill>
                          <a:latin typeface="+mn-lt"/>
                          <a:ea typeface="+mn-ea"/>
                          <a:cs typeface="+mn-cs"/>
                        </a:rPr>
                        <a:t>Source IP address</a:t>
                      </a:r>
                      <a:endParaRPr lang="en-US" dirty="0"/>
                    </a:p>
                  </a:txBody>
                  <a:tcPr/>
                </a:tc>
                <a:extLst>
                  <a:ext uri="{0D108BD9-81ED-4DB2-BD59-A6C34878D82A}">
                    <a16:rowId xmlns:a16="http://schemas.microsoft.com/office/drawing/2014/main" val="1573921987"/>
                  </a:ext>
                </a:extLst>
              </a:tr>
              <a:tr h="370840">
                <a:tc>
                  <a:txBody>
                    <a:bodyPr/>
                    <a:lstStyle/>
                    <a:p>
                      <a:pPr algn="l"/>
                      <a:r>
                        <a:rPr lang="en-US" sz="1800" b="0" i="0" u="none" strike="noStrike" kern="1200" baseline="0" err="1">
                          <a:solidFill>
                            <a:schemeClr val="dk1"/>
                          </a:solidFill>
                          <a:latin typeface="+mn-lt"/>
                          <a:ea typeface="+mn-ea"/>
                          <a:cs typeface="+mn-cs"/>
                        </a:rPr>
                        <a:t>daddr</a:t>
                      </a:r>
                      <a:endParaRPr lang="en-US"/>
                    </a:p>
                  </a:txBody>
                  <a:tcPr/>
                </a:tc>
                <a:tc>
                  <a:txBody>
                    <a:bodyPr/>
                    <a:lstStyle/>
                    <a:p>
                      <a:r>
                        <a:rPr lang="en-US" sz="1800" b="0" i="0" u="none" strike="noStrike" kern="1200" baseline="0" dirty="0">
                          <a:solidFill>
                            <a:schemeClr val="dk1"/>
                          </a:solidFill>
                          <a:latin typeface="+mn-lt"/>
                          <a:ea typeface="+mn-ea"/>
                          <a:cs typeface="+mn-cs"/>
                        </a:rPr>
                        <a:t>Destination IP address</a:t>
                      </a:r>
                      <a:endParaRPr lang="en-US" dirty="0"/>
                    </a:p>
                  </a:txBody>
                  <a:tcPr/>
                </a:tc>
                <a:extLst>
                  <a:ext uri="{0D108BD9-81ED-4DB2-BD59-A6C34878D82A}">
                    <a16:rowId xmlns:a16="http://schemas.microsoft.com/office/drawing/2014/main" val="1985700499"/>
                  </a:ext>
                </a:extLst>
              </a:tr>
              <a:tr h="370840">
                <a:tc>
                  <a:txBody>
                    <a:bodyPr/>
                    <a:lstStyle/>
                    <a:p>
                      <a:pPr algn="l"/>
                      <a:r>
                        <a:rPr lang="en-US" sz="1800" b="0" i="0" u="none" strike="noStrike" kern="1200" baseline="0" dirty="0">
                          <a:solidFill>
                            <a:schemeClr val="dk1"/>
                          </a:solidFill>
                          <a:latin typeface="+mn-lt"/>
                          <a:ea typeface="+mn-ea"/>
                          <a:cs typeface="+mn-cs"/>
                        </a:rPr>
                        <a:t>pkts</a:t>
                      </a:r>
                      <a:endParaRPr lang="en-US" dirty="0"/>
                    </a:p>
                  </a:txBody>
                  <a:tcPr/>
                </a:tc>
                <a:tc>
                  <a:txBody>
                    <a:bodyPr/>
                    <a:lstStyle/>
                    <a:p>
                      <a:r>
                        <a:rPr lang="en-US" sz="1800" b="0" i="0" u="none" strike="noStrike" kern="1200" baseline="0" dirty="0">
                          <a:solidFill>
                            <a:schemeClr val="dk1"/>
                          </a:solidFill>
                          <a:latin typeface="+mn-lt"/>
                          <a:ea typeface="+mn-ea"/>
                          <a:cs typeface="+mn-cs"/>
                        </a:rPr>
                        <a:t>Total count of packets in transaction</a:t>
                      </a:r>
                      <a:endParaRPr lang="en-US" dirty="0"/>
                    </a:p>
                  </a:txBody>
                  <a:tcPr/>
                </a:tc>
                <a:extLst>
                  <a:ext uri="{0D108BD9-81ED-4DB2-BD59-A6C34878D82A}">
                    <a16:rowId xmlns:a16="http://schemas.microsoft.com/office/drawing/2014/main" val="3045064661"/>
                  </a:ext>
                </a:extLst>
              </a:tr>
              <a:tr h="370840">
                <a:tc>
                  <a:txBody>
                    <a:bodyPr/>
                    <a:lstStyle/>
                    <a:p>
                      <a:pPr algn="l"/>
                      <a:r>
                        <a:rPr lang="en-US" sz="1800" b="0" i="0" u="none" strike="noStrike" kern="1200" baseline="0" dirty="0">
                          <a:solidFill>
                            <a:schemeClr val="dk1"/>
                          </a:solidFill>
                          <a:latin typeface="+mn-lt"/>
                          <a:ea typeface="+mn-ea"/>
                          <a:cs typeface="+mn-cs"/>
                        </a:rPr>
                        <a:t>bytes</a:t>
                      </a:r>
                      <a:endParaRPr lang="en-US" dirty="0"/>
                    </a:p>
                  </a:txBody>
                  <a:tcPr/>
                </a:tc>
                <a:tc>
                  <a:txBody>
                    <a:bodyPr/>
                    <a:lstStyle/>
                    <a:p>
                      <a:r>
                        <a:rPr lang="en-US" sz="1800" b="0" i="0" u="none" strike="noStrike" kern="1200" baseline="0" dirty="0">
                          <a:solidFill>
                            <a:schemeClr val="dk1"/>
                          </a:solidFill>
                          <a:latin typeface="+mn-lt"/>
                          <a:ea typeface="+mn-ea"/>
                          <a:cs typeface="+mn-cs"/>
                        </a:rPr>
                        <a:t>Total number of bytes in transaction</a:t>
                      </a:r>
                      <a:endParaRPr lang="en-US" dirty="0"/>
                    </a:p>
                  </a:txBody>
                  <a:tcPr/>
                </a:tc>
                <a:extLst>
                  <a:ext uri="{0D108BD9-81ED-4DB2-BD59-A6C34878D82A}">
                    <a16:rowId xmlns:a16="http://schemas.microsoft.com/office/drawing/2014/main" val="3563662481"/>
                  </a:ext>
                </a:extLst>
              </a:tr>
              <a:tr h="370840">
                <a:tc>
                  <a:txBody>
                    <a:bodyPr/>
                    <a:lstStyle/>
                    <a:p>
                      <a:pPr algn="l"/>
                      <a:r>
                        <a:rPr lang="en-US" sz="1800" b="0" i="0" u="none" strike="noStrike" kern="1200" baseline="0" dirty="0">
                          <a:solidFill>
                            <a:schemeClr val="dk1"/>
                          </a:solidFill>
                          <a:latin typeface="+mn-lt"/>
                          <a:ea typeface="+mn-ea"/>
                          <a:cs typeface="+mn-cs"/>
                        </a:rPr>
                        <a:t>attack</a:t>
                      </a:r>
                      <a:endParaRPr lang="en-US" dirty="0"/>
                    </a:p>
                  </a:txBody>
                  <a:tcPr/>
                </a:tc>
                <a:tc>
                  <a:txBody>
                    <a:bodyPr/>
                    <a:lstStyle/>
                    <a:p>
                      <a:r>
                        <a:rPr lang="en-US" dirty="0"/>
                        <a:t>0: Normal traffic, 1: DDoS attack</a:t>
                      </a:r>
                    </a:p>
                  </a:txBody>
                  <a:tcPr/>
                </a:tc>
                <a:extLst>
                  <a:ext uri="{0D108BD9-81ED-4DB2-BD59-A6C34878D82A}">
                    <a16:rowId xmlns:a16="http://schemas.microsoft.com/office/drawing/2014/main" val="1584100693"/>
                  </a:ext>
                </a:extLst>
              </a:tr>
              <a:tr h="370840">
                <a:tc>
                  <a:txBody>
                    <a:bodyPr/>
                    <a:lstStyle/>
                    <a:p>
                      <a:pPr algn="l"/>
                      <a:r>
                        <a:rPr lang="en-US" sz="1800" b="0" i="0" u="none" strike="noStrike" kern="1200" baseline="0" dirty="0">
                          <a:solidFill>
                            <a:schemeClr val="dk1"/>
                          </a:solidFill>
                          <a:latin typeface="+mn-lt"/>
                          <a:ea typeface="+mn-ea"/>
                          <a:cs typeface="+mn-cs"/>
                        </a:rPr>
                        <a:t>category</a:t>
                      </a:r>
                      <a:endParaRPr lang="en-US" dirty="0"/>
                    </a:p>
                  </a:txBody>
                  <a:tcPr/>
                </a:tc>
                <a:tc>
                  <a:txBody>
                    <a:bodyPr/>
                    <a:lstStyle/>
                    <a:p>
                      <a:r>
                        <a:rPr lang="en-US" dirty="0"/>
                        <a:t>Traffic category</a:t>
                      </a:r>
                    </a:p>
                  </a:txBody>
                  <a:tcPr/>
                </a:tc>
                <a:extLst>
                  <a:ext uri="{0D108BD9-81ED-4DB2-BD59-A6C34878D82A}">
                    <a16:rowId xmlns:a16="http://schemas.microsoft.com/office/drawing/2014/main" val="1151341012"/>
                  </a:ext>
                </a:extLst>
              </a:tr>
            </a:tbl>
          </a:graphicData>
        </a:graphic>
      </p:graphicFrame>
    </p:spTree>
    <p:extLst>
      <p:ext uri="{BB962C8B-B14F-4D97-AF65-F5344CB8AC3E}">
        <p14:creationId xmlns:p14="http://schemas.microsoft.com/office/powerpoint/2010/main" val="384417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AC52-3D7C-33B6-D537-68C38CCAD9C5}"/>
              </a:ext>
            </a:extLst>
          </p:cNvPr>
          <p:cNvSpPr>
            <a:spLocks noGrp="1"/>
          </p:cNvSpPr>
          <p:nvPr>
            <p:ph type="title"/>
          </p:nvPr>
        </p:nvSpPr>
        <p:spPr/>
        <p:txBody>
          <a:bodyPr>
            <a:normAutofit/>
          </a:bodyPr>
          <a:lstStyle/>
          <a:p>
            <a:r>
              <a:rPr lang="en-US">
                <a:solidFill>
                  <a:schemeClr val="tx1"/>
                </a:solidFill>
                <a:latin typeface="+mn-lt"/>
              </a:rPr>
              <a:t>Rule-based approaches</a:t>
            </a:r>
            <a:endParaRPr lang="en-US"/>
          </a:p>
        </p:txBody>
      </p:sp>
      <p:sp>
        <p:nvSpPr>
          <p:cNvPr id="3" name="Content Placeholder 2">
            <a:extLst>
              <a:ext uri="{FF2B5EF4-FFF2-40B4-BE49-F238E27FC236}">
                <a16:creationId xmlns:a16="http://schemas.microsoft.com/office/drawing/2014/main" id="{E03F6F6B-B251-25DE-1A58-C1675D146BF2}"/>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 </a:t>
            </a:r>
            <a:r>
              <a:rPr lang="en-US">
                <a:solidFill>
                  <a:schemeClr val="tx1"/>
                </a:solidFill>
                <a:ea typeface="+mn-lt"/>
                <a:cs typeface="+mn-lt"/>
              </a:rPr>
              <a:t>Typically relies on predefined rules or signatures </a:t>
            </a:r>
            <a:r>
              <a:rPr lang="en-US">
                <a:solidFill>
                  <a:schemeClr val="tx1"/>
                </a:solidFill>
                <a:effectLst/>
                <a:ea typeface="+mn-lt"/>
                <a:cs typeface="+mn-lt"/>
              </a:rPr>
              <a:t>to </a:t>
            </a:r>
            <a:r>
              <a:rPr lang="en-US">
                <a:solidFill>
                  <a:schemeClr val="tx1"/>
                </a:solidFill>
                <a:ea typeface="+mn-lt"/>
                <a:cs typeface="+mn-lt"/>
              </a:rPr>
              <a:t>detect DDoS attacks based on known patterns or characteristics</a:t>
            </a:r>
            <a:r>
              <a:rPr lang="en-US">
                <a:solidFill>
                  <a:schemeClr val="tx1"/>
                </a:solidFill>
                <a:effectLst/>
                <a:ea typeface="+mn-lt"/>
                <a:cs typeface="+mn-lt"/>
              </a:rPr>
              <a:t>.</a:t>
            </a:r>
            <a:endParaRPr lang="en-US">
              <a:solidFill>
                <a:schemeClr val="tx1"/>
              </a:solidFill>
              <a:cs typeface="Calibri"/>
            </a:endParaRPr>
          </a:p>
          <a:p>
            <a:pPr marL="0" indent="0">
              <a:buNone/>
            </a:pPr>
            <a:r>
              <a:rPr lang="en-US" b="1">
                <a:solidFill>
                  <a:schemeClr val="tx1"/>
                </a:solidFill>
              </a:rPr>
              <a:t> Limitations:</a:t>
            </a:r>
            <a:r>
              <a:rPr lang="en-US">
                <a:solidFill>
                  <a:schemeClr val="tx1"/>
                </a:solidFill>
              </a:rPr>
              <a:t> </a:t>
            </a:r>
            <a:r>
              <a:rPr lang="en-US">
                <a:ea typeface="+mn-lt"/>
                <a:cs typeface="+mn-lt"/>
              </a:rPr>
              <a:t>may not be effective in detecting new or unknown types of DDoS attacks that do not match the predefined rules</a:t>
            </a:r>
            <a:endParaRPr lang="en-US">
              <a:solidFill>
                <a:schemeClr val="tx1"/>
              </a:solidFill>
              <a:cs typeface="Calibri"/>
            </a:endParaRPr>
          </a:p>
          <a:p>
            <a:pPr marL="457200" indent="-457200">
              <a:buAutoNum type="arabicPeriod"/>
            </a:pPr>
            <a:endParaRPr lang="en-US" b="0" i="0">
              <a:solidFill>
                <a:schemeClr val="tx1"/>
              </a:solidFill>
              <a:effectLst/>
            </a:endParaRPr>
          </a:p>
          <a:p>
            <a:pPr marL="457200" indent="-457200">
              <a:buAutoNum type="arabicPeriod"/>
            </a:pPr>
            <a:endParaRPr lang="en-US">
              <a:solidFill>
                <a:schemeClr val="tx1"/>
              </a:solidFill>
            </a:endParaRPr>
          </a:p>
          <a:p>
            <a:pPr marL="457200" indent="-457200">
              <a:buAutoNum type="arabicPeriod"/>
            </a:pPr>
            <a:endParaRPr lang="en-US" b="0" i="0">
              <a:solidFill>
                <a:schemeClr val="tx1"/>
              </a:solidFill>
              <a:effectLst/>
            </a:endParaRPr>
          </a:p>
          <a:p>
            <a:endParaRPr lang="en-US"/>
          </a:p>
        </p:txBody>
      </p:sp>
      <p:pic>
        <p:nvPicPr>
          <p:cNvPr id="5" name="Picture 5" descr="Table&#10;&#10;Description automatically generated">
            <a:extLst>
              <a:ext uri="{FF2B5EF4-FFF2-40B4-BE49-F238E27FC236}">
                <a16:creationId xmlns:a16="http://schemas.microsoft.com/office/drawing/2014/main" id="{64A06664-1A1C-AC0C-3B07-0D60B27013D4}"/>
              </a:ext>
            </a:extLst>
          </p:cNvPr>
          <p:cNvPicPr>
            <a:picLocks noChangeAspect="1"/>
          </p:cNvPicPr>
          <p:nvPr/>
        </p:nvPicPr>
        <p:blipFill>
          <a:blip r:embed="rId2"/>
          <a:stretch>
            <a:fillRect/>
          </a:stretch>
        </p:blipFill>
        <p:spPr>
          <a:xfrm>
            <a:off x="2516796" y="3325967"/>
            <a:ext cx="7219913" cy="2979583"/>
          </a:xfrm>
          <a:prstGeom prst="rect">
            <a:avLst/>
          </a:prstGeom>
        </p:spPr>
      </p:pic>
    </p:spTree>
    <p:extLst>
      <p:ext uri="{BB962C8B-B14F-4D97-AF65-F5344CB8AC3E}">
        <p14:creationId xmlns:p14="http://schemas.microsoft.com/office/powerpoint/2010/main" val="34712311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Smart Home Automation System - DDoS Detection for IoT Networks</vt:lpstr>
      <vt:lpstr>Introduction</vt:lpstr>
      <vt:lpstr>Approach</vt:lpstr>
      <vt:lpstr>Architectural Diagram</vt:lpstr>
      <vt:lpstr>Proposed new idea and research plan</vt:lpstr>
      <vt:lpstr>Steps we took  </vt:lpstr>
      <vt:lpstr>Steps we took</vt:lpstr>
      <vt:lpstr>Dataset</vt:lpstr>
      <vt:lpstr>Rule-based approaches</vt:lpstr>
      <vt:lpstr>Rule-based approaches</vt:lpstr>
      <vt:lpstr>Rule-based approaches</vt:lpstr>
      <vt:lpstr>Rule-based approaches</vt:lpstr>
      <vt:lpstr>Machine Learning based approach</vt:lpstr>
      <vt:lpstr>Machine Learning Algorithms</vt:lpstr>
      <vt:lpstr>Machine Learning Algorithms</vt:lpstr>
      <vt:lpstr>Machine Learning Algorithms</vt:lpstr>
      <vt:lpstr>Model Comparison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308</cp:revision>
  <dcterms:created xsi:type="dcterms:W3CDTF">2023-04-13T21:40:08Z</dcterms:created>
  <dcterms:modified xsi:type="dcterms:W3CDTF">2023-04-30T04:14:59Z</dcterms:modified>
</cp:coreProperties>
</file>