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63" r:id="rId2"/>
    <p:sldId id="290" r:id="rId3"/>
    <p:sldId id="291" r:id="rId4"/>
    <p:sldId id="292" r:id="rId5"/>
    <p:sldId id="293" r:id="rId6"/>
    <p:sldId id="296" r:id="rId7"/>
    <p:sldId id="297" r:id="rId8"/>
    <p:sldId id="264" r:id="rId9"/>
    <p:sldId id="265" r:id="rId10"/>
    <p:sldId id="266" r:id="rId11"/>
    <p:sldId id="267" r:id="rId12"/>
    <p:sldId id="268" r:id="rId13"/>
    <p:sldId id="269" r:id="rId14"/>
    <p:sldId id="270" r:id="rId15"/>
    <p:sldId id="271" r:id="rId16"/>
    <p:sldId id="300" r:id="rId17"/>
    <p:sldId id="301" r:id="rId18"/>
    <p:sldId id="272" r:id="rId19"/>
    <p:sldId id="273" r:id="rId20"/>
    <p:sldId id="274" r:id="rId21"/>
    <p:sldId id="275" r:id="rId22"/>
    <p:sldId id="276" r:id="rId23"/>
    <p:sldId id="277" r:id="rId24"/>
    <p:sldId id="278" r:id="rId25"/>
    <p:sldId id="279" r:id="rId26"/>
    <p:sldId id="286" r:id="rId27"/>
    <p:sldId id="304" r:id="rId28"/>
    <p:sldId id="305" r:id="rId29"/>
    <p:sldId id="287" r:id="rId30"/>
    <p:sldId id="288" r:id="rId31"/>
    <p:sldId id="302" r:id="rId32"/>
    <p:sldId id="289" r:id="rId33"/>
    <p:sldId id="282" r:id="rId34"/>
    <p:sldId id="283" r:id="rId35"/>
    <p:sldId id="303" r:id="rId36"/>
    <p:sldId id="2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68"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4EB794-DA02-4BCC-A6D5-CA5A7D9B11E3}" type="datetimeFigureOut">
              <a:rPr lang="en-US" smtClean="0"/>
              <a:pPr/>
              <a:t>2/11/2019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3F93A-F4B2-4929-83DC-873478E65CB6}" type="slidenum">
              <a:rPr lang="en-US" smtClean="0"/>
              <a:pPr/>
              <a:t>‹#›</a:t>
            </a:fld>
            <a:endParaRPr lang="en-US"/>
          </a:p>
        </p:txBody>
      </p:sp>
    </p:spTree>
    <p:extLst>
      <p:ext uri="{BB962C8B-B14F-4D97-AF65-F5344CB8AC3E}">
        <p14:creationId xmlns:p14="http://schemas.microsoft.com/office/powerpoint/2010/main" val="192083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3F93A-F4B2-4929-83DC-873478E65CB6}" type="slidenum">
              <a:rPr lang="en-US" smtClean="0"/>
              <a:pPr/>
              <a:t>27</a:t>
            </a:fld>
            <a:endParaRPr lang="en-US"/>
          </a:p>
        </p:txBody>
      </p:sp>
    </p:spTree>
    <p:extLst>
      <p:ext uri="{BB962C8B-B14F-4D97-AF65-F5344CB8AC3E}">
        <p14:creationId xmlns:p14="http://schemas.microsoft.com/office/powerpoint/2010/main" val="137674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3F93A-F4B2-4929-83DC-873478E65CB6}" type="slidenum">
              <a:rPr lang="en-US" smtClean="0"/>
              <a:pPr/>
              <a:t>28</a:t>
            </a:fld>
            <a:endParaRPr lang="en-US"/>
          </a:p>
        </p:txBody>
      </p:sp>
    </p:spTree>
    <p:extLst>
      <p:ext uri="{BB962C8B-B14F-4D97-AF65-F5344CB8AC3E}">
        <p14:creationId xmlns:p14="http://schemas.microsoft.com/office/powerpoint/2010/main" val="875454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38C5CB52-90CB-409D-B016-A267FE41D076}" type="datetime1">
              <a:rPr lang="en-US" smtClean="0"/>
              <a:pPr/>
              <a:t>2/11/2019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B2C5297-C6E0-4E60-8C3F-7F078B7FA65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pic>
        <p:nvPicPr>
          <p:cNvPr id="11" name="Picture 16" descr="polyLogo"/>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black">
          <a:xfrm>
            <a:off x="228600" y="6096000"/>
            <a:ext cx="715963" cy="661988"/>
          </a:xfrm>
          <a:prstGeom prst="rect">
            <a:avLst/>
          </a:prstGeom>
          <a:noFill/>
          <a:ln w="9525">
            <a:noFill/>
            <a:miter lim="800000"/>
            <a:headEnd/>
            <a:tailEnd/>
          </a:ln>
        </p:spPr>
      </p:pic>
      <p:sp>
        <p:nvSpPr>
          <p:cNvPr id="12" name="Rectangle 9"/>
          <p:cNvSpPr txBox="1">
            <a:spLocks noChangeArrowheads="1"/>
          </p:cNvSpPr>
          <p:nvPr userDrawn="1"/>
        </p:nvSpPr>
        <p:spPr>
          <a:xfrm>
            <a:off x="990600" y="6248400"/>
            <a:ext cx="3962400" cy="471488"/>
          </a:xfrm>
          <a:prstGeom prst="rect">
            <a:avLst/>
          </a:prstGeom>
        </p:spPr>
        <p:txBody>
          <a:bodyPr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Department of Electronic and Information Engineering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The Hong Kong Polytechnic University</a:t>
            </a:r>
            <a:endParaRPr kumimoji="0" lang="en-US" altLang="zh-TW"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5A469B-F06E-4AB7-A6AA-FC869965CB9D}" type="datetime1">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C5297-C6E0-4E60-8C3F-7F078B7FA6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6F05B6-6711-4324-B091-8BF6B26CE392}" type="datetime1">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C5297-C6E0-4E60-8C3F-7F078B7FA6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99401C-D4EA-40E4-9A71-7BE9A965543A}" type="datetime1">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C5297-C6E0-4E60-8C3F-7F078B7FA652}" type="slidenum">
              <a:rPr lang="en-US" smtClean="0"/>
              <a:pPr/>
              <a:t>‹#›</a:t>
            </a:fld>
            <a:endParaRPr lang="en-US"/>
          </a:p>
        </p:txBody>
      </p:sp>
      <p:pic>
        <p:nvPicPr>
          <p:cNvPr id="7" name="Picture 16" descr="polyLogo"/>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black">
          <a:xfrm>
            <a:off x="228600" y="6096000"/>
            <a:ext cx="715963" cy="661988"/>
          </a:xfrm>
          <a:prstGeom prst="rect">
            <a:avLst/>
          </a:prstGeom>
          <a:noFill/>
          <a:ln w="9525">
            <a:noFill/>
            <a:miter lim="800000"/>
            <a:headEnd/>
            <a:tailEnd/>
          </a:ln>
        </p:spPr>
      </p:pic>
      <p:sp>
        <p:nvSpPr>
          <p:cNvPr id="8" name="Rectangle 9"/>
          <p:cNvSpPr txBox="1">
            <a:spLocks noChangeArrowheads="1"/>
          </p:cNvSpPr>
          <p:nvPr userDrawn="1"/>
        </p:nvSpPr>
        <p:spPr>
          <a:xfrm>
            <a:off x="990600" y="6248400"/>
            <a:ext cx="3962400" cy="471488"/>
          </a:xfrm>
          <a:prstGeom prst="rect">
            <a:avLst/>
          </a:prstGeom>
        </p:spPr>
        <p:txBody>
          <a:bodyPr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Department of Electronic and Information Engineering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smtClean="0">
                <a:ln>
                  <a:noFill/>
                </a:ln>
                <a:solidFill>
                  <a:schemeClr val="bg2">
                    <a:shade val="50000"/>
                    <a:satMod val="200000"/>
                  </a:schemeClr>
                </a:solidFill>
                <a:effectLst/>
                <a:uLnTx/>
                <a:uFillTx/>
                <a:latin typeface="+mn-lt"/>
                <a:ea typeface="+mn-ea"/>
                <a:cs typeface="+mn-cs"/>
              </a:rPr>
              <a:t>The Hong Kong Polytechnic University</a:t>
            </a:r>
            <a:endParaRPr kumimoji="0" lang="en-US" altLang="zh-TW" sz="1200" b="0" i="0" u="none" strike="noStrike" kern="1200" cap="none" spc="0" normalizeH="0" baseline="0" noProof="0" dirty="0">
              <a:ln>
                <a:noFill/>
              </a:ln>
              <a:solidFill>
                <a:schemeClr val="bg2">
                  <a:shade val="50000"/>
                  <a:satMod val="200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CE8D90-7E81-468E-B151-D54B7FA77893}" type="datetime1">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C5297-C6E0-4E60-8C3F-7F078B7FA65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D79A71-6287-4B44-BFCC-BD99CFF01FCD}" type="datetime1">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C5297-C6E0-4E60-8C3F-7F078B7FA6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D65147-E798-4EF6-BCB6-6F7324F661EF}" type="datetime1">
              <a:rPr lang="en-US" smtClean="0"/>
              <a:pPr/>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C5297-C6E0-4E60-8C3F-7F078B7FA6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E66113-3CAA-42FF-8092-6CD7C87A810A}" type="datetime1">
              <a:rPr lang="en-US" smtClean="0"/>
              <a:pPr/>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C5297-C6E0-4E60-8C3F-7F078B7FA6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08F428A7-8574-463C-BC65-471A8A62049A}" type="datetime1">
              <a:rPr lang="en-US" smtClean="0"/>
              <a:pPr/>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C5297-C6E0-4E60-8C3F-7F078B7FA65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E1F876-5906-4D16-AD68-2CAA523A6DD2}" type="datetime1">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C5297-C6E0-4E60-8C3F-7F078B7FA6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DF71B00-C9B7-4EF1-99E1-9960756F8B41}" type="datetime1">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C5297-C6E0-4E60-8C3F-7F078B7FA65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3EFEE3E-D443-4504-A07A-48EDBD0DF447}" type="datetime1">
              <a:rPr lang="en-US" smtClean="0"/>
              <a:pPr/>
              <a:t>2/11/2019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B2C5297-C6E0-4E60-8C3F-7F078B7FA65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7.bin"/><Relationship Id="rId1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2.bin"/><Relationship Id="rId18" Type="http://schemas.openxmlformats.org/officeDocument/2006/relationships/image" Target="../media/image25.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22.wmf"/><Relationship Id="rId17" Type="http://schemas.openxmlformats.org/officeDocument/2006/relationships/oleObject" Target="../embeddings/oleObject24.bin"/><Relationship Id="rId25"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21.bin"/><Relationship Id="rId24" Type="http://schemas.openxmlformats.org/officeDocument/2006/relationships/oleObject" Target="../embeddings/oleObject28.bin"/><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10" Type="http://schemas.openxmlformats.org/officeDocument/2006/relationships/image" Target="../media/image21.wmf"/><Relationship Id="rId19" Type="http://schemas.openxmlformats.org/officeDocument/2006/relationships/oleObject" Target="../embeddings/oleObject25.bin"/><Relationship Id="rId4" Type="http://schemas.openxmlformats.org/officeDocument/2006/relationships/image" Target="../media/image18.wmf"/><Relationship Id="rId9" Type="http://schemas.openxmlformats.org/officeDocument/2006/relationships/oleObject" Target="../embeddings/oleObject20.bin"/><Relationship Id="rId14" Type="http://schemas.openxmlformats.org/officeDocument/2006/relationships/image" Target="../media/image23.wmf"/><Relationship Id="rId22" Type="http://schemas.openxmlformats.org/officeDocument/2006/relationships/image" Target="../media/image27.wmf"/></Relationships>
</file>

<file path=ppt/slides/_rels/slide2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1.png"/><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png"/><Relationship Id="rId5" Type="http://schemas.openxmlformats.org/officeDocument/2006/relationships/image" Target="../media/image28.wmf"/><Relationship Id="rId10" Type="http://schemas.openxmlformats.org/officeDocument/2006/relationships/image" Target="../media/image30.wmf"/><Relationship Id="rId4" Type="http://schemas.openxmlformats.org/officeDocument/2006/relationships/oleObject" Target="../embeddings/oleObject30.bin"/><Relationship Id="rId9"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31.png"/><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4.bin"/><Relationship Id="rId5" Type="http://schemas.openxmlformats.org/officeDocument/2006/relationships/image" Target="../media/image33.wmf"/><Relationship Id="rId4" Type="http://schemas.openxmlformats.org/officeDocument/2006/relationships/oleObject" Target="../embeddings/oleObject33.bin"/><Relationship Id="rId9" Type="http://schemas.openxmlformats.org/officeDocument/2006/relationships/image" Target="../media/image35.wmf"/></Relationships>
</file>

<file path=ppt/slides/_rels/slide2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6.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38.wmf"/><Relationship Id="rId4" Type="http://schemas.openxmlformats.org/officeDocument/2006/relationships/image" Target="../media/image36.wmf"/><Relationship Id="rId9"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3.png"/><Relationship Id="rId7"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49.wmf"/></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Convolution </a:t>
            </a:r>
            <a:r>
              <a:rPr lang="en-US" altLang="zh-TW" smtClean="0"/>
              <a:t>&amp; implementation</a:t>
            </a:r>
            <a:endParaRPr lang="zh-TW" altLang="en-US" dirty="0"/>
          </a:p>
        </p:txBody>
      </p:sp>
      <p:sp>
        <p:nvSpPr>
          <p:cNvPr id="3" name="Text Placeholder 2"/>
          <p:cNvSpPr>
            <a:spLocks noGrp="1"/>
          </p:cNvSpPr>
          <p:nvPr>
            <p:ph type="body" idx="1"/>
          </p:nvPr>
        </p:nvSpPr>
        <p:spPr/>
        <p:txBody>
          <a:bodyPr>
            <a:normAutofit/>
          </a:bodyPr>
          <a:lstStyle/>
          <a:p>
            <a:r>
              <a:rPr lang="en-US" altLang="zh-TW" sz="3200" dirty="0" smtClean="0"/>
              <a:t>Chapter 3</a:t>
            </a:r>
            <a:endParaRPr lang="zh-TW" altLang="en-US" sz="3200"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1</a:t>
            </a:fld>
            <a:endParaRPr lang="en-US"/>
          </a:p>
        </p:txBody>
      </p:sp>
      <p:sp>
        <p:nvSpPr>
          <p:cNvPr id="5" name="TextBox 4"/>
          <p:cNvSpPr txBox="1"/>
          <p:nvPr/>
        </p:nvSpPr>
        <p:spPr>
          <a:xfrm>
            <a:off x="2286000" y="4572000"/>
            <a:ext cx="6680763"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References:</a:t>
            </a:r>
          </a:p>
          <a:p>
            <a:pPr marL="342900" indent="-342900">
              <a:buFont typeface="+mj-lt"/>
              <a:buAutoNum type="arabicPeriod"/>
            </a:pPr>
            <a:r>
              <a:rPr lang="en-US" dirty="0" smtClean="0"/>
              <a:t>J. H. McClellan, R. W. Schafer and M. A. Yoder, </a:t>
            </a:r>
            <a:r>
              <a:rPr lang="en-US" i="1" dirty="0" smtClean="0"/>
              <a:t>Signal Processing First</a:t>
            </a:r>
            <a:r>
              <a:rPr lang="en-US" dirty="0" smtClean="0"/>
              <a:t>, Pearson Education, Inc. 2003, Chapter 5.</a:t>
            </a:r>
          </a:p>
          <a:p>
            <a:pPr marL="342900" indent="-342900">
              <a:buFont typeface="+mj-lt"/>
              <a:buAutoNum type="arabicPeriod"/>
            </a:pPr>
            <a:r>
              <a:rPr lang="en-US" dirty="0" smtClean="0"/>
              <a:t>S. K. </a:t>
            </a:r>
            <a:r>
              <a:rPr lang="en-US" dirty="0" err="1" smtClean="0"/>
              <a:t>Mitra</a:t>
            </a:r>
            <a:r>
              <a:rPr lang="en-US" dirty="0" smtClean="0"/>
              <a:t>, Digital Signal Processing – A Computer-Based Approach, McGraw-Hill International Edition, 4</a:t>
            </a:r>
            <a:r>
              <a:rPr lang="en-US" baseline="30000" dirty="0" smtClean="0"/>
              <a:t>th</a:t>
            </a:r>
            <a:r>
              <a:rPr lang="en-US" dirty="0" smtClean="0"/>
              <a:t> Ed., 2011, Chapter 4.</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29000" y="5638800"/>
            <a:ext cx="3429000" cy="533400"/>
          </a:xfrm>
          <a:prstGeom prst="rect">
            <a:avLst/>
          </a:prstGeom>
          <a:solidFill>
            <a:srgbClr val="FFFF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0800" y="1461294"/>
            <a:ext cx="5029200" cy="1434306"/>
          </a:xfrm>
          <a:prstGeom prst="rect">
            <a:avLst/>
          </a:prstGeom>
          <a:solidFill>
            <a:srgbClr val="FFFF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ltLang="zh-TW" dirty="0" smtClean="0"/>
              <a:t>Linear convolution</a:t>
            </a:r>
            <a:endParaRPr lang="zh-TW"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82296"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𝑦</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𝑚</m:t>
                          </m:r>
                          <m:r>
                            <a:rPr lang="en-US" altLang="zh-TW" b="0" i="1" smtClean="0">
                              <a:latin typeface="Cambria Math" panose="02040503050406030204" pitchFamily="18" charset="0"/>
                            </a:rPr>
                            <m:t>=0</m:t>
                          </m:r>
                        </m:sub>
                        <m:sup>
                          <m:r>
                            <a:rPr lang="en-US" altLang="zh-TW" b="0" i="1" smtClean="0">
                              <a:latin typeface="Cambria Math" panose="02040503050406030204" pitchFamily="18" charset="0"/>
                              <a:ea typeface="Cambria Math" panose="02040503050406030204" pitchFamily="18" charset="0"/>
                            </a:rPr>
                            <m:t>∞</m:t>
                          </m:r>
                        </m:sup>
                        <m:e>
                          <m:r>
                            <a:rPr lang="en-US" altLang="zh-TW" b="0" i="1" smtClean="0">
                              <a:latin typeface="Cambria Math" panose="02040503050406030204" pitchFamily="18" charset="0"/>
                            </a:rPr>
                            <m:t>𝑥</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𝑚</m:t>
                              </m:r>
                            </m:e>
                          </m:d>
                        </m:e>
                      </m:nary>
                      <m:r>
                        <a:rPr lang="en-US" altLang="zh-TW" b="0" i="1" smtClean="0">
                          <a:latin typeface="Cambria Math" panose="02040503050406030204" pitchFamily="18" charset="0"/>
                        </a:rPr>
                        <m:t>h</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𝑚</m:t>
                          </m:r>
                        </m:e>
                      </m:d>
                    </m:oMath>
                  </m:oMathPara>
                </a14:m>
                <a:endParaRPr lang="en-US" altLang="zh-TW" dirty="0" smtClean="0"/>
              </a:p>
              <a:p>
                <a:pPr>
                  <a:spcBef>
                    <a:spcPts val="1200"/>
                  </a:spcBef>
                </a:pPr>
                <a:r>
                  <a:rPr lang="en-US" altLang="zh-TW" dirty="0" smtClean="0"/>
                  <a:t>Such formulation is known as </a:t>
                </a:r>
                <a:r>
                  <a:rPr lang="en-US" altLang="zh-TW" dirty="0" smtClean="0">
                    <a:solidFill>
                      <a:srgbClr val="FF0000"/>
                    </a:solidFill>
                  </a:rPr>
                  <a:t>linear convolution</a:t>
                </a:r>
              </a:p>
              <a:p>
                <a:r>
                  <a:rPr lang="en-US" altLang="zh-TW" dirty="0" smtClean="0"/>
                  <a:t>It describes how an LTI system behaves with input </a:t>
                </a:r>
                <a:r>
                  <a:rPr lang="en-US" altLang="zh-TW" i="1" dirty="0" smtClean="0">
                    <a:latin typeface="Times New Roman" pitchFamily="18" charset="0"/>
                    <a:cs typeface="Times New Roman" pitchFamily="18" charset="0"/>
                  </a:rPr>
                  <a:t>x</a:t>
                </a:r>
                <a:r>
                  <a:rPr lang="en-US" altLang="zh-TW" dirty="0" smtClean="0">
                    <a:latin typeface="Times New Roman" pitchFamily="18" charset="0"/>
                    <a:cs typeface="Times New Roman" pitchFamily="18" charset="0"/>
                  </a:rPr>
                  <a:t>[</a:t>
                </a:r>
                <a:r>
                  <a:rPr lang="en-US" altLang="zh-TW" i="1" dirty="0" smtClean="0">
                    <a:latin typeface="Times New Roman" pitchFamily="18" charset="0"/>
                    <a:cs typeface="Times New Roman" pitchFamily="18" charset="0"/>
                  </a:rPr>
                  <a:t>n</a:t>
                </a:r>
                <a:r>
                  <a:rPr lang="en-US" altLang="zh-TW" dirty="0" smtClean="0">
                    <a:latin typeface="Times New Roman" pitchFamily="18" charset="0"/>
                    <a:cs typeface="Times New Roman" pitchFamily="18" charset="0"/>
                  </a:rPr>
                  <a:t>] </a:t>
                </a:r>
                <a:r>
                  <a:rPr lang="en-US" altLang="zh-TW" dirty="0" smtClean="0"/>
                  <a:t>and impulse response </a:t>
                </a:r>
                <a:r>
                  <a:rPr lang="en-US" altLang="zh-TW" i="1" dirty="0" smtClean="0">
                    <a:latin typeface="Times New Roman" pitchFamily="18" charset="0"/>
                    <a:cs typeface="Times New Roman" pitchFamily="18" charset="0"/>
                  </a:rPr>
                  <a:t>h</a:t>
                </a:r>
                <a:r>
                  <a:rPr lang="en-US" altLang="zh-TW" dirty="0" smtClean="0">
                    <a:latin typeface="Times New Roman" pitchFamily="18" charset="0"/>
                    <a:cs typeface="Times New Roman" pitchFamily="18" charset="0"/>
                  </a:rPr>
                  <a:t>[</a:t>
                </a:r>
                <a:r>
                  <a:rPr lang="en-US" altLang="zh-TW" i="1" dirty="0" smtClean="0">
                    <a:latin typeface="Times New Roman" pitchFamily="18" charset="0"/>
                    <a:cs typeface="Times New Roman" pitchFamily="18" charset="0"/>
                  </a:rPr>
                  <a:t>n</a:t>
                </a:r>
                <a:r>
                  <a:rPr lang="en-US" altLang="zh-TW" dirty="0" smtClean="0">
                    <a:latin typeface="Times New Roman" pitchFamily="18" charset="0"/>
                    <a:cs typeface="Times New Roman" pitchFamily="18" charset="0"/>
                  </a:rPr>
                  <a:t>]</a:t>
                </a:r>
              </a:p>
              <a:p>
                <a:pPr>
                  <a:spcAft>
                    <a:spcPts val="1200"/>
                  </a:spcAft>
                </a:pPr>
                <a:r>
                  <a:rPr lang="en-US" altLang="zh-TW" dirty="0" smtClean="0"/>
                  <a:t>We sometimes use the following abbreviation to represent linear convolution</a:t>
                </a:r>
              </a:p>
              <a:p>
                <a:pPr marL="82296" indent="0">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𝑦</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𝑥</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b="0" i="1" smtClean="0">
                          <a:latin typeface="Cambria Math" panose="02040503050406030204" pitchFamily="18" charset="0"/>
                        </a:rPr>
                        <m:t>∗</m:t>
                      </m:r>
                      <m:r>
                        <a:rPr lang="en-US" altLang="zh-TW" b="0" i="1" smtClean="0">
                          <a:latin typeface="Cambria Math" panose="02040503050406030204" pitchFamily="18" charset="0"/>
                        </a:rPr>
                        <m:t>h</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oMath>
                  </m:oMathPara>
                </a14:m>
                <a:endParaRPr lang="zh-TW"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18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B2C5297-C6E0-4E60-8C3F-7F078B7FA652}"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Properties of linear convolution</a:t>
            </a:r>
            <a:endParaRPr lang="zh-TW" alt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11</a:t>
            </a:fld>
            <a:endParaRPr lang="en-US"/>
          </a:p>
        </p:txBody>
      </p:sp>
      <mc:AlternateContent xmlns:mc="http://schemas.openxmlformats.org/markup-compatibility/2006" xmlns:a14="http://schemas.microsoft.com/office/drawing/2010/main">
        <mc:Choice Requires="a14">
          <p:sp>
            <p:nvSpPr>
              <p:cNvPr id="5" name="Text Box 8"/>
              <p:cNvSpPr txBox="1">
                <a:spLocks noChangeArrowheads="1"/>
              </p:cNvSpPr>
              <p:nvPr/>
            </p:nvSpPr>
            <p:spPr bwMode="auto">
              <a:xfrm>
                <a:off x="1447800" y="1230105"/>
                <a:ext cx="7696200" cy="5262979"/>
              </a:xfrm>
              <a:prstGeom prst="rect">
                <a:avLst/>
              </a:prstGeom>
              <a:noFill/>
              <a:ln w="9525">
                <a:noFill/>
                <a:miter lim="800000"/>
                <a:headEnd/>
                <a:tailEnd/>
              </a:ln>
              <a:effectLst/>
            </p:spPr>
            <p:txBody>
              <a:bodyPr wrap="square" anchor="ctr">
                <a:spAutoFit/>
              </a:bodyPr>
              <a:lstStyle/>
              <a:p>
                <a:pPr marL="387350" indent="-387350" eaLnBrk="0" hangingPunct="0">
                  <a:spcAft>
                    <a:spcPct val="50000"/>
                  </a:spcAft>
                </a:pPr>
                <a:r>
                  <a:rPr lang="en-US" altLang="zh-TW" sz="2800" dirty="0" smtClean="0">
                    <a:solidFill>
                      <a:srgbClr val="FF3300"/>
                    </a:solidFill>
                    <a:ea typeface="新細明體" charset="-120"/>
                    <a:cs typeface="Times New Roman" pitchFamily="18" charset="0"/>
                  </a:rPr>
                  <a:t>a. Commutative law</a:t>
                </a:r>
              </a:p>
              <a:p>
                <a:pPr marL="387350" indent="-387350" eaLnBrk="0" hangingPunct="0">
                  <a:spcAft>
                    <a:spcPct val="50000"/>
                  </a:spcAft>
                </a:pPr>
                <a:r>
                  <a:rPr lang="en-US" altLang="zh-TW" sz="2800" b="1" dirty="0">
                    <a:ea typeface="新細明體" charset="-120"/>
                    <a:cs typeface="Times New Roman" pitchFamily="18" charset="0"/>
                  </a:rPr>
                  <a:t>	</a:t>
                </a:r>
                <a14:m>
                  <m:oMath xmlns:m="http://schemas.openxmlformats.org/officeDocument/2006/math">
                    <m:r>
                      <a:rPr lang="en-US" altLang="zh-TW" sz="2800" b="0" i="1" smtClean="0">
                        <a:latin typeface="Cambria Math" panose="02040503050406030204" pitchFamily="18" charset="0"/>
                        <a:ea typeface="新細明體" charset="-120"/>
                        <a:cs typeface="Times New Roman" pitchFamily="18" charset="0"/>
                      </a:rPr>
                      <m:t>𝑥</m:t>
                    </m:r>
                    <m:d>
                      <m:dPr>
                        <m:begChr m:val="["/>
                        <m:endChr m:val="]"/>
                        <m:ctrlPr>
                          <a:rPr lang="en-US" altLang="zh-TW" sz="2800" i="1" smtClean="0">
                            <a:latin typeface="Cambria Math" panose="02040503050406030204" pitchFamily="18" charset="0"/>
                            <a:ea typeface="新細明體" charset="-120"/>
                            <a:cs typeface="Times New Roman" pitchFamily="18" charset="0"/>
                          </a:rPr>
                        </m:ctrlPr>
                      </m:dPr>
                      <m:e>
                        <m:r>
                          <a:rPr lang="en-US" altLang="zh-TW" sz="2800" b="0" i="1" smtClean="0">
                            <a:latin typeface="Cambria Math" panose="02040503050406030204" pitchFamily="18" charset="0"/>
                            <a:ea typeface="新細明體" charset="-120"/>
                            <a:cs typeface="Times New Roman" pitchFamily="18" charset="0"/>
                          </a:rPr>
                          <m:t>𝑛</m:t>
                        </m:r>
                      </m:e>
                    </m:d>
                    <m:r>
                      <a:rPr lang="en-US" altLang="zh-TW" sz="2800" b="0" i="1" smtClean="0">
                        <a:latin typeface="Cambria Math" panose="02040503050406030204" pitchFamily="18" charset="0"/>
                        <a:ea typeface="新細明體" charset="-120"/>
                        <a:cs typeface="Times New Roman" pitchFamily="18" charset="0"/>
                      </a:rPr>
                      <m:t>∗</m:t>
                    </m:r>
                    <m:r>
                      <a:rPr lang="en-US" altLang="zh-TW" sz="2800" b="0" i="1" smtClean="0">
                        <a:latin typeface="Cambria Math" panose="02040503050406030204" pitchFamily="18" charset="0"/>
                        <a:ea typeface="新細明體" charset="-120"/>
                        <a:cs typeface="Times New Roman" pitchFamily="18" charset="0"/>
                      </a:rPr>
                      <m:t>h</m:t>
                    </m:r>
                    <m:d>
                      <m:dPr>
                        <m:begChr m:val="["/>
                        <m:endChr m:val="]"/>
                        <m:ctrlPr>
                          <a:rPr lang="en-US" altLang="zh-TW" sz="2800" i="1" smtClean="0">
                            <a:latin typeface="Cambria Math" panose="02040503050406030204" pitchFamily="18" charset="0"/>
                            <a:ea typeface="新細明體" charset="-120"/>
                            <a:cs typeface="Times New Roman" pitchFamily="18" charset="0"/>
                          </a:rPr>
                        </m:ctrlPr>
                      </m:dPr>
                      <m:e>
                        <m:r>
                          <a:rPr lang="en-US" altLang="zh-TW" sz="2800" b="0" i="1" smtClean="0">
                            <a:latin typeface="Cambria Math" panose="02040503050406030204" pitchFamily="18" charset="0"/>
                            <a:ea typeface="新細明體" charset="-120"/>
                            <a:cs typeface="Times New Roman" pitchFamily="18" charset="0"/>
                          </a:rPr>
                          <m:t>𝑛</m:t>
                        </m:r>
                      </m:e>
                    </m:d>
                    <m:r>
                      <a:rPr lang="en-US" altLang="zh-TW" sz="2800" b="0" i="1" smtClean="0">
                        <a:latin typeface="Cambria Math" panose="02040503050406030204" pitchFamily="18" charset="0"/>
                        <a:ea typeface="新細明體" charset="-120"/>
                        <a:cs typeface="Times New Roman" pitchFamily="18" charset="0"/>
                      </a:rPr>
                      <m:t>=</m:t>
                    </m:r>
                    <m:r>
                      <a:rPr lang="en-US" altLang="zh-TW" sz="2800" b="0" i="1" smtClean="0">
                        <a:latin typeface="Cambria Math" panose="02040503050406030204" pitchFamily="18" charset="0"/>
                        <a:ea typeface="新細明體" charset="-120"/>
                        <a:cs typeface="Times New Roman" pitchFamily="18" charset="0"/>
                      </a:rPr>
                      <m:t>h</m:t>
                    </m:r>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b="0" i="1">
                            <a:latin typeface="Cambria Math" panose="02040503050406030204" pitchFamily="18" charset="0"/>
                            <a:ea typeface="新細明體" charset="-120"/>
                            <a:cs typeface="Times New Roman" pitchFamily="18" charset="0"/>
                          </a:rPr>
                          <m:t>𝑛</m:t>
                        </m:r>
                      </m:e>
                    </m:d>
                    <m:r>
                      <a:rPr lang="en-US" altLang="zh-TW" sz="2800" b="0" i="1" smtClean="0">
                        <a:latin typeface="Cambria Math" panose="02040503050406030204" pitchFamily="18" charset="0"/>
                        <a:ea typeface="新細明體" charset="-120"/>
                        <a:cs typeface="Times New Roman" pitchFamily="18" charset="0"/>
                      </a:rPr>
                      <m:t>∗</m:t>
                    </m:r>
                    <m:r>
                      <a:rPr lang="en-US" altLang="zh-TW" sz="2800" b="0" i="1" smtClean="0">
                        <a:latin typeface="Cambria Math" panose="02040503050406030204" pitchFamily="18" charset="0"/>
                        <a:ea typeface="新細明體" charset="-120"/>
                        <a:cs typeface="Times New Roman" pitchFamily="18" charset="0"/>
                      </a:rPr>
                      <m:t>𝑥</m:t>
                    </m:r>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b="0" i="1">
                            <a:latin typeface="Cambria Math" panose="02040503050406030204" pitchFamily="18" charset="0"/>
                            <a:ea typeface="新細明體" charset="-120"/>
                            <a:cs typeface="Times New Roman" pitchFamily="18" charset="0"/>
                          </a:rPr>
                          <m:t>𝑛</m:t>
                        </m:r>
                      </m:e>
                    </m:d>
                  </m:oMath>
                </a14:m>
                <a:endParaRPr lang="en-US" altLang="zh-TW" sz="2800" dirty="0">
                  <a:ea typeface="新細明體" charset="-120"/>
                  <a:cs typeface="Times New Roman" pitchFamily="18" charset="0"/>
                </a:endParaRPr>
              </a:p>
              <a:p>
                <a:pPr marL="387350" indent="-387350" eaLnBrk="0" hangingPunct="0">
                  <a:spcAft>
                    <a:spcPct val="50000"/>
                  </a:spcAft>
                </a:pPr>
                <a:r>
                  <a:rPr lang="en-US" altLang="zh-TW" sz="2800" dirty="0">
                    <a:solidFill>
                      <a:srgbClr val="FF3300"/>
                    </a:solidFill>
                    <a:ea typeface="新細明體" charset="-120"/>
                    <a:cs typeface="Times New Roman" pitchFamily="18" charset="0"/>
                  </a:rPr>
                  <a:t>b. Distributive law</a:t>
                </a:r>
              </a:p>
              <a:p>
                <a:pPr marL="387350" indent="-387350" eaLnBrk="0" hangingPunct="0">
                  <a:spcAft>
                    <a:spcPct val="50000"/>
                  </a:spcAft>
                </a:pPr>
                <a:r>
                  <a:rPr lang="en-US" altLang="zh-TW" sz="2800" b="1" dirty="0">
                    <a:ea typeface="新細明體" charset="-120"/>
                    <a:cs typeface="Times New Roman" pitchFamily="18" charset="0"/>
                  </a:rPr>
                  <a:t>    </a:t>
                </a:r>
                <a14:m>
                  <m:oMath xmlns:m="http://schemas.openxmlformats.org/officeDocument/2006/math">
                    <m:r>
                      <a:rPr lang="en-US" altLang="zh-TW" sz="2800" b="0" i="1" smtClean="0">
                        <a:latin typeface="Cambria Math" panose="02040503050406030204" pitchFamily="18" charset="0"/>
                        <a:ea typeface="新細明體" charset="-120"/>
                        <a:cs typeface="Times New Roman" pitchFamily="18" charset="0"/>
                      </a:rPr>
                      <m:t>h</m:t>
                    </m:r>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r>
                      <a:rPr lang="en-US" altLang="zh-TW" sz="2800" i="1">
                        <a:latin typeface="Cambria Math" panose="02040503050406030204" pitchFamily="18" charset="0"/>
                        <a:ea typeface="新細明體" charset="-120"/>
                        <a:cs typeface="Times New Roman" pitchFamily="18" charset="0"/>
                      </a:rPr>
                      <m:t>∗</m:t>
                    </m:r>
                    <m:d>
                      <m:dPr>
                        <m:begChr m:val="{"/>
                        <m:endChr m:val="}"/>
                        <m:ctrlPr>
                          <a:rPr lang="en-US" altLang="zh-TW" sz="2800" i="1" smtClean="0">
                            <a:latin typeface="Cambria Math" panose="02040503050406030204" pitchFamily="18" charset="0"/>
                            <a:ea typeface="新細明體" charset="-120"/>
                            <a:cs typeface="Times New Roman" pitchFamily="18" charset="0"/>
                          </a:rPr>
                        </m:ctrlPr>
                      </m:dPr>
                      <m:e>
                        <m:sSub>
                          <m:sSubPr>
                            <m:ctrlPr>
                              <a:rPr lang="en-US" altLang="zh-TW" sz="2800" i="1" smtClean="0">
                                <a:latin typeface="Cambria Math" panose="02040503050406030204" pitchFamily="18" charset="0"/>
                                <a:ea typeface="新細明體" charset="-120"/>
                                <a:cs typeface="Times New Roman" pitchFamily="18" charset="0"/>
                              </a:rPr>
                            </m:ctrlPr>
                          </m:sSubPr>
                          <m:e>
                            <m:r>
                              <a:rPr lang="en-US" altLang="zh-TW" sz="2800" b="0" i="1" smtClean="0">
                                <a:latin typeface="Cambria Math" panose="02040503050406030204" pitchFamily="18" charset="0"/>
                                <a:ea typeface="新細明體" charset="-120"/>
                                <a:cs typeface="Times New Roman" pitchFamily="18" charset="0"/>
                              </a:rPr>
                              <m:t>𝑥</m:t>
                            </m:r>
                          </m:e>
                          <m:sub>
                            <m:r>
                              <a:rPr lang="en-US" altLang="zh-TW" sz="2800" b="0" i="1" smtClean="0">
                                <a:latin typeface="Cambria Math" panose="02040503050406030204" pitchFamily="18" charset="0"/>
                                <a:ea typeface="新細明體" charset="-120"/>
                                <a:cs typeface="Times New Roman" pitchFamily="18" charset="0"/>
                              </a:rPr>
                              <m:t>1</m:t>
                            </m:r>
                          </m:sub>
                        </m:sSub>
                        <m:d>
                          <m:dPr>
                            <m:begChr m:val="["/>
                            <m:endChr m:val="]"/>
                            <m:ctrlPr>
                              <a:rPr lang="en-US" altLang="zh-TW" sz="2800" i="1" smtClean="0">
                                <a:latin typeface="Cambria Math" panose="02040503050406030204" pitchFamily="18" charset="0"/>
                                <a:ea typeface="新細明體" charset="-120"/>
                                <a:cs typeface="Times New Roman" pitchFamily="18" charset="0"/>
                              </a:rPr>
                            </m:ctrlPr>
                          </m:dPr>
                          <m:e>
                            <m:r>
                              <a:rPr lang="en-US" altLang="zh-TW" sz="2800" b="0" i="1" smtClean="0">
                                <a:latin typeface="Cambria Math" panose="02040503050406030204" pitchFamily="18" charset="0"/>
                                <a:ea typeface="新細明體" charset="-120"/>
                                <a:cs typeface="Times New Roman" pitchFamily="18" charset="0"/>
                              </a:rPr>
                              <m:t>𝑛</m:t>
                            </m:r>
                          </m:e>
                        </m:d>
                        <m:r>
                          <a:rPr lang="en-US" altLang="zh-TW" sz="2800" b="0" i="1" smtClean="0">
                            <a:latin typeface="Cambria Math" panose="02040503050406030204" pitchFamily="18" charset="0"/>
                            <a:ea typeface="新細明體" charset="-120"/>
                            <a:cs typeface="Times New Roman" pitchFamily="18" charset="0"/>
                          </a:rPr>
                          <m:t>+</m:t>
                        </m:r>
                        <m:sSub>
                          <m:sSubPr>
                            <m:ctrlPr>
                              <a:rPr lang="en-US" altLang="zh-TW" sz="2800" i="1">
                                <a:latin typeface="Cambria Math" panose="02040503050406030204" pitchFamily="18" charset="0"/>
                                <a:ea typeface="新細明體" charset="-120"/>
                                <a:cs typeface="Times New Roman" pitchFamily="18" charset="0"/>
                              </a:rPr>
                            </m:ctrlPr>
                          </m:sSubPr>
                          <m:e>
                            <m:r>
                              <a:rPr lang="en-US" altLang="zh-TW" sz="2800" i="1">
                                <a:latin typeface="Cambria Math" panose="02040503050406030204" pitchFamily="18" charset="0"/>
                                <a:ea typeface="新細明體" charset="-120"/>
                                <a:cs typeface="Times New Roman" pitchFamily="18" charset="0"/>
                              </a:rPr>
                              <m:t>𝑥</m:t>
                            </m:r>
                          </m:e>
                          <m:sub>
                            <m:r>
                              <a:rPr lang="en-US" altLang="zh-TW" sz="2800" b="0" i="1" smtClean="0">
                                <a:latin typeface="Cambria Math" panose="02040503050406030204" pitchFamily="18" charset="0"/>
                                <a:ea typeface="新細明體" charset="-120"/>
                                <a:cs typeface="Times New Roman" pitchFamily="18" charset="0"/>
                              </a:rPr>
                              <m:t>2</m:t>
                            </m:r>
                          </m:sub>
                        </m:sSub>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e>
                    </m:d>
                    <m:r>
                      <a:rPr lang="en-US" altLang="zh-TW" sz="2800" i="1">
                        <a:latin typeface="Cambria Math" panose="02040503050406030204" pitchFamily="18" charset="0"/>
                        <a:ea typeface="新細明體" charset="-120"/>
                        <a:cs typeface="Times New Roman" pitchFamily="18" charset="0"/>
                      </a:rPr>
                      <m:t>=</m:t>
                    </m:r>
                  </m:oMath>
                </a14:m>
                <a:endParaRPr lang="en-US" altLang="zh-TW" sz="2800" i="1" dirty="0" smtClean="0">
                  <a:latin typeface="Cambria Math" panose="02040503050406030204" pitchFamily="18" charset="0"/>
                  <a:ea typeface="新細明體" charset="-120"/>
                  <a:cs typeface="Times New Roman" pitchFamily="18" charset="0"/>
                </a:endParaRPr>
              </a:p>
              <a:p>
                <a:pPr marL="387350" indent="-387350" eaLnBrk="0" hangingPunct="0">
                  <a:spcAft>
                    <a:spcPct val="50000"/>
                  </a:spcAft>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ea typeface="新細明體" charset="-120"/>
                          <a:cs typeface="Times New Roman" pitchFamily="18" charset="0"/>
                        </a:rPr>
                        <m:t>h</m:t>
                      </m:r>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r>
                        <a:rPr lang="en-US" altLang="zh-TW" sz="2800" i="1">
                          <a:latin typeface="Cambria Math" panose="02040503050406030204" pitchFamily="18" charset="0"/>
                          <a:ea typeface="新細明體" charset="-120"/>
                          <a:cs typeface="Times New Roman" pitchFamily="18" charset="0"/>
                        </a:rPr>
                        <m:t>∗</m:t>
                      </m:r>
                      <m:sSub>
                        <m:sSubPr>
                          <m:ctrlPr>
                            <a:rPr lang="en-US" altLang="zh-TW" sz="2800" i="1">
                              <a:latin typeface="Cambria Math" panose="02040503050406030204" pitchFamily="18" charset="0"/>
                              <a:ea typeface="新細明體" charset="-120"/>
                              <a:cs typeface="Times New Roman" pitchFamily="18" charset="0"/>
                            </a:rPr>
                          </m:ctrlPr>
                        </m:sSubPr>
                        <m:e>
                          <m:r>
                            <a:rPr lang="en-US" altLang="zh-TW" sz="2800" i="1">
                              <a:latin typeface="Cambria Math" panose="02040503050406030204" pitchFamily="18" charset="0"/>
                              <a:ea typeface="新細明體" charset="-120"/>
                              <a:cs typeface="Times New Roman" pitchFamily="18" charset="0"/>
                            </a:rPr>
                            <m:t>𝑥</m:t>
                          </m:r>
                        </m:e>
                        <m:sub>
                          <m:r>
                            <a:rPr lang="en-US" altLang="zh-TW" sz="2800" i="1">
                              <a:latin typeface="Cambria Math" panose="02040503050406030204" pitchFamily="18" charset="0"/>
                              <a:ea typeface="新細明體" charset="-120"/>
                              <a:cs typeface="Times New Roman" pitchFamily="18" charset="0"/>
                            </a:rPr>
                            <m:t>1</m:t>
                          </m:r>
                        </m:sub>
                      </m:sSub>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r>
                        <a:rPr lang="en-US" altLang="zh-TW" sz="2800" b="0" i="1" smtClean="0">
                          <a:latin typeface="Cambria Math" panose="02040503050406030204" pitchFamily="18" charset="0"/>
                          <a:ea typeface="新細明體" charset="-120"/>
                          <a:cs typeface="Times New Roman" pitchFamily="18" charset="0"/>
                        </a:rPr>
                        <m:t>+</m:t>
                      </m:r>
                      <m:r>
                        <a:rPr lang="en-US" altLang="zh-TW" sz="2800" i="1">
                          <a:latin typeface="Cambria Math" panose="02040503050406030204" pitchFamily="18" charset="0"/>
                          <a:ea typeface="新細明體" charset="-120"/>
                          <a:cs typeface="Times New Roman" pitchFamily="18" charset="0"/>
                        </a:rPr>
                        <m:t>h</m:t>
                      </m:r>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r>
                        <a:rPr lang="en-US" altLang="zh-TW" sz="2800" i="1">
                          <a:latin typeface="Cambria Math" panose="02040503050406030204" pitchFamily="18" charset="0"/>
                          <a:ea typeface="新細明體" charset="-120"/>
                          <a:cs typeface="Times New Roman" pitchFamily="18" charset="0"/>
                        </a:rPr>
                        <m:t>∗</m:t>
                      </m:r>
                      <m:sSub>
                        <m:sSubPr>
                          <m:ctrlPr>
                            <a:rPr lang="en-US" altLang="zh-TW" sz="2800" i="1">
                              <a:latin typeface="Cambria Math" panose="02040503050406030204" pitchFamily="18" charset="0"/>
                              <a:ea typeface="新細明體" charset="-120"/>
                              <a:cs typeface="Times New Roman" pitchFamily="18" charset="0"/>
                            </a:rPr>
                          </m:ctrlPr>
                        </m:sSubPr>
                        <m:e>
                          <m:r>
                            <a:rPr lang="en-US" altLang="zh-TW" sz="2800" i="1">
                              <a:latin typeface="Cambria Math" panose="02040503050406030204" pitchFamily="18" charset="0"/>
                              <a:ea typeface="新細明體" charset="-120"/>
                              <a:cs typeface="Times New Roman" pitchFamily="18" charset="0"/>
                            </a:rPr>
                            <m:t>𝑥</m:t>
                          </m:r>
                        </m:e>
                        <m:sub>
                          <m:r>
                            <a:rPr lang="en-US" altLang="zh-TW" sz="2800" b="0" i="1" smtClean="0">
                              <a:latin typeface="Cambria Math" panose="02040503050406030204" pitchFamily="18" charset="0"/>
                              <a:ea typeface="新細明體" charset="-120"/>
                              <a:cs typeface="Times New Roman" pitchFamily="18" charset="0"/>
                            </a:rPr>
                            <m:t>2</m:t>
                          </m:r>
                        </m:sub>
                      </m:sSub>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oMath>
                  </m:oMathPara>
                </a14:m>
                <a:endParaRPr lang="en-US" altLang="zh-TW" sz="2800" b="1" dirty="0">
                  <a:ea typeface="新細明體" charset="-120"/>
                  <a:cs typeface="Times New Roman" pitchFamily="18" charset="0"/>
                </a:endParaRPr>
              </a:p>
              <a:p>
                <a:pPr marL="387350" indent="-387350" eaLnBrk="0" hangingPunct="0">
                  <a:spcAft>
                    <a:spcPct val="50000"/>
                  </a:spcAft>
                </a:pPr>
                <a:r>
                  <a:rPr lang="en-US" altLang="zh-TW" sz="2800" dirty="0">
                    <a:solidFill>
                      <a:srgbClr val="FF3300"/>
                    </a:solidFill>
                    <a:ea typeface="新細明體" charset="-120"/>
                    <a:cs typeface="Times New Roman" pitchFamily="18" charset="0"/>
                  </a:rPr>
                  <a:t>c. Associative law</a:t>
                </a:r>
              </a:p>
              <a:p>
                <a:pPr marL="387350" indent="-387350" eaLnBrk="0" hangingPunct="0">
                  <a:spcAft>
                    <a:spcPct val="50000"/>
                  </a:spcAft>
                </a:pPr>
                <a:r>
                  <a:rPr lang="en-US" altLang="zh-TW" sz="2800" b="1" dirty="0">
                    <a:ea typeface="新細明體" charset="-120"/>
                    <a:cs typeface="Times New Roman" pitchFamily="18" charset="0"/>
                  </a:rPr>
                  <a:t>    </a:t>
                </a:r>
                <a14:m>
                  <m:oMath xmlns:m="http://schemas.openxmlformats.org/officeDocument/2006/math">
                    <m:r>
                      <a:rPr lang="en-US" altLang="zh-TW" sz="2800" b="0" i="1" smtClean="0">
                        <a:latin typeface="Cambria Math" panose="02040503050406030204" pitchFamily="18" charset="0"/>
                        <a:ea typeface="新細明體" charset="-120"/>
                        <a:cs typeface="Times New Roman" pitchFamily="18" charset="0"/>
                      </a:rPr>
                      <m:t>𝑥</m:t>
                    </m:r>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r>
                      <a:rPr lang="en-US" altLang="zh-TW" sz="2800" i="1">
                        <a:latin typeface="Cambria Math" panose="02040503050406030204" pitchFamily="18" charset="0"/>
                        <a:ea typeface="新細明體" charset="-120"/>
                        <a:cs typeface="Times New Roman" pitchFamily="18" charset="0"/>
                      </a:rPr>
                      <m:t>∗</m:t>
                    </m:r>
                    <m:d>
                      <m:dPr>
                        <m:begChr m:val="{"/>
                        <m:endChr m:val="}"/>
                        <m:ctrlPr>
                          <a:rPr lang="en-US" altLang="zh-TW" sz="2800" i="1">
                            <a:latin typeface="Cambria Math" panose="02040503050406030204" pitchFamily="18" charset="0"/>
                            <a:ea typeface="新細明體" charset="-120"/>
                            <a:cs typeface="Times New Roman" pitchFamily="18" charset="0"/>
                          </a:rPr>
                        </m:ctrlPr>
                      </m:dPr>
                      <m:e>
                        <m:sSub>
                          <m:sSubPr>
                            <m:ctrlPr>
                              <a:rPr lang="en-US" altLang="zh-TW" sz="2800" i="1">
                                <a:latin typeface="Cambria Math" panose="02040503050406030204" pitchFamily="18" charset="0"/>
                                <a:ea typeface="新細明體" charset="-120"/>
                                <a:cs typeface="Times New Roman" pitchFamily="18" charset="0"/>
                              </a:rPr>
                            </m:ctrlPr>
                          </m:sSubPr>
                          <m:e>
                            <m:r>
                              <a:rPr lang="en-US" altLang="zh-TW" sz="2800" b="0" i="1" smtClean="0">
                                <a:latin typeface="Cambria Math" panose="02040503050406030204" pitchFamily="18" charset="0"/>
                                <a:ea typeface="新細明體" charset="-120"/>
                                <a:cs typeface="Times New Roman" pitchFamily="18" charset="0"/>
                              </a:rPr>
                              <m:t>h</m:t>
                            </m:r>
                          </m:e>
                          <m:sub>
                            <m:r>
                              <a:rPr lang="en-US" altLang="zh-TW" sz="2800" i="1">
                                <a:latin typeface="Cambria Math" panose="02040503050406030204" pitchFamily="18" charset="0"/>
                                <a:ea typeface="新細明體" charset="-120"/>
                                <a:cs typeface="Times New Roman" pitchFamily="18" charset="0"/>
                              </a:rPr>
                              <m:t>1</m:t>
                            </m:r>
                          </m:sub>
                        </m:sSub>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r>
                          <a:rPr lang="en-US" altLang="zh-TW" sz="2800" b="0" i="1" smtClean="0">
                            <a:latin typeface="Cambria Math" panose="02040503050406030204" pitchFamily="18" charset="0"/>
                            <a:ea typeface="新細明體" charset="-120"/>
                            <a:cs typeface="Times New Roman" pitchFamily="18" charset="0"/>
                          </a:rPr>
                          <m:t>∗</m:t>
                        </m:r>
                        <m:sSub>
                          <m:sSubPr>
                            <m:ctrlPr>
                              <a:rPr lang="en-US" altLang="zh-TW" sz="2800" i="1">
                                <a:latin typeface="Cambria Math" panose="02040503050406030204" pitchFamily="18" charset="0"/>
                                <a:ea typeface="新細明體" charset="-120"/>
                                <a:cs typeface="Times New Roman" pitchFamily="18" charset="0"/>
                              </a:rPr>
                            </m:ctrlPr>
                          </m:sSubPr>
                          <m:e>
                            <m:r>
                              <a:rPr lang="en-US" altLang="zh-TW" sz="2800" b="0" i="1" smtClean="0">
                                <a:latin typeface="Cambria Math" panose="02040503050406030204" pitchFamily="18" charset="0"/>
                                <a:ea typeface="新細明體" charset="-120"/>
                                <a:cs typeface="Times New Roman" pitchFamily="18" charset="0"/>
                              </a:rPr>
                              <m:t>h</m:t>
                            </m:r>
                          </m:e>
                          <m:sub>
                            <m:r>
                              <a:rPr lang="en-US" altLang="zh-TW" sz="2800" i="1">
                                <a:latin typeface="Cambria Math" panose="02040503050406030204" pitchFamily="18" charset="0"/>
                                <a:ea typeface="新細明體" charset="-120"/>
                                <a:cs typeface="Times New Roman" pitchFamily="18" charset="0"/>
                              </a:rPr>
                              <m:t>2</m:t>
                            </m:r>
                          </m:sub>
                        </m:sSub>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e>
                    </m:d>
                    <m:r>
                      <a:rPr lang="en-US" altLang="zh-TW" sz="2800" i="1">
                        <a:latin typeface="Cambria Math" panose="02040503050406030204" pitchFamily="18" charset="0"/>
                        <a:ea typeface="新細明體" charset="-120"/>
                        <a:cs typeface="Times New Roman" pitchFamily="18" charset="0"/>
                      </a:rPr>
                      <m:t>=</m:t>
                    </m:r>
                  </m:oMath>
                </a14:m>
                <a:endParaRPr lang="en-US" altLang="zh-TW" sz="2800" i="1" dirty="0">
                  <a:latin typeface="Cambria Math" panose="02040503050406030204" pitchFamily="18" charset="0"/>
                  <a:ea typeface="新細明體" charset="-120"/>
                  <a:cs typeface="Times New Roman" pitchFamily="18" charset="0"/>
                </a:endParaRPr>
              </a:p>
              <a:p>
                <a:pPr marL="387350" indent="-387350" eaLnBrk="0" hangingPunct="0">
                  <a:spcAft>
                    <a:spcPct val="50000"/>
                  </a:spcAft>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ea typeface="新細明體" charset="-120"/>
                              <a:cs typeface="Times New Roman" pitchFamily="18" charset="0"/>
                            </a:rPr>
                          </m:ctrlPr>
                        </m:dPr>
                        <m:e>
                          <m:r>
                            <a:rPr lang="en-US" altLang="zh-TW" sz="2800" b="0" i="1" smtClean="0">
                              <a:latin typeface="Cambria Math" panose="02040503050406030204" pitchFamily="18" charset="0"/>
                              <a:ea typeface="新細明體" charset="-120"/>
                              <a:cs typeface="Times New Roman" pitchFamily="18" charset="0"/>
                            </a:rPr>
                            <m:t>𝑥</m:t>
                          </m:r>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r>
                            <a:rPr lang="en-US" altLang="zh-TW" sz="2800" i="1">
                              <a:latin typeface="Cambria Math" panose="02040503050406030204" pitchFamily="18" charset="0"/>
                              <a:ea typeface="新細明體" charset="-120"/>
                              <a:cs typeface="Times New Roman" pitchFamily="18" charset="0"/>
                            </a:rPr>
                            <m:t>∗</m:t>
                          </m:r>
                          <m:sSub>
                            <m:sSubPr>
                              <m:ctrlPr>
                                <a:rPr lang="en-US" altLang="zh-TW" sz="2800" i="1">
                                  <a:latin typeface="Cambria Math" panose="02040503050406030204" pitchFamily="18" charset="0"/>
                                  <a:ea typeface="新細明體" charset="-120"/>
                                  <a:cs typeface="Times New Roman" pitchFamily="18" charset="0"/>
                                </a:rPr>
                              </m:ctrlPr>
                            </m:sSubPr>
                            <m:e>
                              <m:r>
                                <a:rPr lang="en-US" altLang="zh-TW" sz="2800" b="0" i="1" smtClean="0">
                                  <a:latin typeface="Cambria Math" panose="02040503050406030204" pitchFamily="18" charset="0"/>
                                  <a:ea typeface="新細明體" charset="-120"/>
                                  <a:cs typeface="Times New Roman" pitchFamily="18" charset="0"/>
                                </a:rPr>
                                <m:t>h</m:t>
                              </m:r>
                            </m:e>
                            <m:sub>
                              <m:r>
                                <a:rPr lang="en-US" altLang="zh-TW" sz="2800" i="1">
                                  <a:latin typeface="Cambria Math" panose="02040503050406030204" pitchFamily="18" charset="0"/>
                                  <a:ea typeface="新細明體" charset="-120"/>
                                  <a:cs typeface="Times New Roman" pitchFamily="18" charset="0"/>
                                </a:rPr>
                                <m:t>1</m:t>
                              </m:r>
                            </m:sub>
                          </m:sSub>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e>
                      </m:d>
                      <m:r>
                        <a:rPr lang="en-US" altLang="zh-TW" sz="2800" i="1">
                          <a:latin typeface="Cambria Math" panose="02040503050406030204" pitchFamily="18" charset="0"/>
                          <a:ea typeface="新細明體" charset="-120"/>
                          <a:cs typeface="Times New Roman" pitchFamily="18" charset="0"/>
                        </a:rPr>
                        <m:t>∗</m:t>
                      </m:r>
                      <m:sSub>
                        <m:sSubPr>
                          <m:ctrlPr>
                            <a:rPr lang="en-US" altLang="zh-TW" sz="2800" i="1">
                              <a:latin typeface="Cambria Math" panose="02040503050406030204" pitchFamily="18" charset="0"/>
                              <a:ea typeface="新細明體" charset="-120"/>
                              <a:cs typeface="Times New Roman" pitchFamily="18" charset="0"/>
                            </a:rPr>
                          </m:ctrlPr>
                        </m:sSubPr>
                        <m:e>
                          <m:r>
                            <a:rPr lang="en-US" altLang="zh-TW" sz="2800" b="0" i="1" smtClean="0">
                              <a:latin typeface="Cambria Math" panose="02040503050406030204" pitchFamily="18" charset="0"/>
                              <a:ea typeface="新細明體" charset="-120"/>
                              <a:cs typeface="Times New Roman" pitchFamily="18" charset="0"/>
                            </a:rPr>
                            <m:t>h</m:t>
                          </m:r>
                        </m:e>
                        <m:sub>
                          <m:r>
                            <a:rPr lang="en-US" altLang="zh-TW" sz="2800" i="1">
                              <a:latin typeface="Cambria Math" panose="02040503050406030204" pitchFamily="18" charset="0"/>
                              <a:ea typeface="新細明體" charset="-120"/>
                              <a:cs typeface="Times New Roman" pitchFamily="18" charset="0"/>
                            </a:rPr>
                            <m:t>2</m:t>
                          </m:r>
                        </m:sub>
                      </m:sSub>
                      <m:d>
                        <m:dPr>
                          <m:begChr m:val="["/>
                          <m:endChr m:val="]"/>
                          <m:ctrlPr>
                            <a:rPr lang="en-US" altLang="zh-TW" sz="2800" i="1">
                              <a:latin typeface="Cambria Math" panose="02040503050406030204" pitchFamily="18" charset="0"/>
                              <a:ea typeface="新細明體" charset="-120"/>
                              <a:cs typeface="Times New Roman" pitchFamily="18" charset="0"/>
                            </a:rPr>
                          </m:ctrlPr>
                        </m:dPr>
                        <m:e>
                          <m:r>
                            <a:rPr lang="en-US" altLang="zh-TW" sz="2800" i="1">
                              <a:latin typeface="Cambria Math" panose="02040503050406030204" pitchFamily="18" charset="0"/>
                              <a:ea typeface="新細明體" charset="-120"/>
                              <a:cs typeface="Times New Roman" pitchFamily="18" charset="0"/>
                            </a:rPr>
                            <m:t>𝑛</m:t>
                          </m:r>
                        </m:e>
                      </m:d>
                    </m:oMath>
                  </m:oMathPara>
                </a14:m>
                <a:endParaRPr lang="en-US" altLang="zh-TW" sz="2800" b="1" dirty="0">
                  <a:ea typeface="新細明體" charset="-120"/>
                  <a:cs typeface="Times New Roman" pitchFamily="18" charset="0"/>
                </a:endParaRPr>
              </a:p>
            </p:txBody>
          </p:sp>
        </mc:Choice>
        <mc:Fallback xmlns="">
          <p:sp>
            <p:nvSpPr>
              <p:cNvPr id="5" name="Text Box 8"/>
              <p:cNvSpPr txBox="1">
                <a:spLocks noRot="1" noChangeAspect="1" noMove="1" noResize="1" noEditPoints="1" noAdjustHandles="1" noChangeArrowheads="1" noChangeShapeType="1" noTextEdit="1"/>
              </p:cNvSpPr>
              <p:nvPr/>
            </p:nvSpPr>
            <p:spPr bwMode="auto">
              <a:xfrm>
                <a:off x="1447800" y="1230105"/>
                <a:ext cx="7696200" cy="5262979"/>
              </a:xfrm>
              <a:prstGeom prst="rect">
                <a:avLst/>
              </a:prstGeom>
              <a:blipFill>
                <a:blip r:embed="rId2"/>
                <a:stretch>
                  <a:fillRect l="-1664" t="-811"/>
                </a:stretch>
              </a:blipFill>
              <a:ln w="9525">
                <a:noFill/>
                <a:miter lim="800000"/>
                <a:headEnd/>
                <a:tailEnd/>
              </a:ln>
              <a:effectLst/>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Response of impulse chain</a:t>
            </a:r>
            <a:endParaRPr lang="zh-TW" alt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12</a:t>
            </a:fld>
            <a:endParaRPr lang="en-US"/>
          </a:p>
        </p:txBody>
      </p:sp>
      <p:sp>
        <p:nvSpPr>
          <p:cNvPr id="5" name="Rectangle 7"/>
          <p:cNvSpPr>
            <a:spLocks noChangeArrowheads="1"/>
          </p:cNvSpPr>
          <p:nvPr/>
        </p:nvSpPr>
        <p:spPr bwMode="auto">
          <a:xfrm>
            <a:off x="3733800" y="1752600"/>
            <a:ext cx="2263775" cy="1973263"/>
          </a:xfrm>
          <a:prstGeom prst="rect">
            <a:avLst/>
          </a:prstGeom>
          <a:solidFill>
            <a:schemeClr val="accent1">
              <a:lumMod val="20000"/>
              <a:lumOff val="80000"/>
            </a:schemeClr>
          </a:solidFill>
          <a:ln w="9525">
            <a:solidFill>
              <a:schemeClr val="tx1"/>
            </a:solidFill>
            <a:miter lim="800000"/>
            <a:headEnd/>
            <a:tailEnd/>
          </a:ln>
          <a:effectLst/>
        </p:spPr>
        <p:txBody>
          <a:bodyPr wrap="none"/>
          <a:lstStyle/>
          <a:p>
            <a:pPr algn="ctr"/>
            <a:r>
              <a:rPr lang="en-US" altLang="zh-TW" sz="2400" b="1" dirty="0" smtClean="0">
                <a:latin typeface="Times New Roman" pitchFamily="18" charset="0"/>
                <a:ea typeface="新細明體" charset="-120"/>
                <a:cs typeface="Times New Roman" pitchFamily="18" charset="0"/>
              </a:rPr>
              <a:t>LTI </a:t>
            </a:r>
            <a:r>
              <a:rPr lang="en-US" altLang="zh-TW" sz="2400" b="1" dirty="0">
                <a:latin typeface="Times New Roman" pitchFamily="18" charset="0"/>
                <a:ea typeface="新細明體" charset="-120"/>
                <a:cs typeface="Times New Roman" pitchFamily="18" charset="0"/>
              </a:rPr>
              <a:t>System</a:t>
            </a:r>
          </a:p>
          <a:p>
            <a:pPr algn="ctr"/>
            <a:r>
              <a:rPr lang="en-US" altLang="zh-TW" sz="2400" i="1" dirty="0">
                <a:latin typeface="Times New Roman" pitchFamily="18" charset="0"/>
                <a:ea typeface="新細明體" charset="-120"/>
                <a:cs typeface="Times New Roman" pitchFamily="18" charset="0"/>
              </a:rPr>
              <a:t>h</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6" name="Line 10"/>
          <p:cNvSpPr>
            <a:spLocks noChangeShapeType="1"/>
          </p:cNvSpPr>
          <p:nvPr/>
        </p:nvSpPr>
        <p:spPr bwMode="auto">
          <a:xfrm>
            <a:off x="1066800" y="2819400"/>
            <a:ext cx="2209800" cy="0"/>
          </a:xfrm>
          <a:prstGeom prst="line">
            <a:avLst/>
          </a:prstGeom>
          <a:noFill/>
          <a:ln w="25400">
            <a:solidFill>
              <a:srgbClr val="0000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7" name="Text Box 11"/>
          <p:cNvSpPr txBox="1">
            <a:spLocks noChangeArrowheads="1"/>
          </p:cNvSpPr>
          <p:nvPr/>
        </p:nvSpPr>
        <p:spPr bwMode="auto">
          <a:xfrm>
            <a:off x="990600" y="1828800"/>
            <a:ext cx="697627"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x</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8" name="Line 12"/>
          <p:cNvSpPr>
            <a:spLocks noChangeShapeType="1"/>
          </p:cNvSpPr>
          <p:nvPr/>
        </p:nvSpPr>
        <p:spPr bwMode="auto">
          <a:xfrm>
            <a:off x="6324600" y="2819400"/>
            <a:ext cx="2209800" cy="0"/>
          </a:xfrm>
          <a:prstGeom prst="line">
            <a:avLst/>
          </a:prstGeom>
          <a:noFill/>
          <a:ln w="25400">
            <a:solidFill>
              <a:srgbClr val="0000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9" name="Text Box 13"/>
          <p:cNvSpPr txBox="1">
            <a:spLocks noChangeArrowheads="1"/>
          </p:cNvSpPr>
          <p:nvPr/>
        </p:nvSpPr>
        <p:spPr bwMode="auto">
          <a:xfrm>
            <a:off x="2971800" y="2743200"/>
            <a:ext cx="300082" cy="369332"/>
          </a:xfrm>
          <a:prstGeom prst="rect">
            <a:avLst/>
          </a:prstGeom>
          <a:noFill/>
          <a:ln w="9525">
            <a:noFill/>
            <a:miter lim="800000"/>
            <a:headEnd/>
            <a:tailEnd/>
          </a:ln>
          <a:effectLst/>
        </p:spPr>
        <p:txBody>
          <a:bodyPr wrap="none">
            <a:spAutoFit/>
          </a:bodyPr>
          <a:lstStyle/>
          <a:p>
            <a:r>
              <a:rPr lang="en-US" altLang="zh-TW" i="1" dirty="0">
                <a:latin typeface="Times New Roman" pitchFamily="18" charset="0"/>
                <a:ea typeface="新細明體" charset="-120"/>
                <a:cs typeface="Times New Roman" pitchFamily="18" charset="0"/>
              </a:rPr>
              <a:t>n</a:t>
            </a:r>
          </a:p>
        </p:txBody>
      </p:sp>
      <p:sp>
        <p:nvSpPr>
          <p:cNvPr id="10" name="Text Box 14"/>
          <p:cNvSpPr txBox="1">
            <a:spLocks noChangeArrowheads="1"/>
          </p:cNvSpPr>
          <p:nvPr/>
        </p:nvSpPr>
        <p:spPr bwMode="auto">
          <a:xfrm>
            <a:off x="8229600" y="2743200"/>
            <a:ext cx="300082" cy="369332"/>
          </a:xfrm>
          <a:prstGeom prst="rect">
            <a:avLst/>
          </a:prstGeom>
          <a:noFill/>
          <a:ln w="9525">
            <a:noFill/>
            <a:miter lim="800000"/>
            <a:headEnd/>
            <a:tailEnd/>
          </a:ln>
          <a:effectLst/>
        </p:spPr>
        <p:txBody>
          <a:bodyPr wrap="none">
            <a:spAutoFit/>
          </a:bodyPr>
          <a:lstStyle/>
          <a:p>
            <a:r>
              <a:rPr lang="en-US" altLang="zh-TW" i="1" dirty="0">
                <a:latin typeface="Times New Roman" pitchFamily="18" charset="0"/>
                <a:ea typeface="新細明體" charset="-120"/>
                <a:cs typeface="Times New Roman" pitchFamily="18" charset="0"/>
              </a:rPr>
              <a:t>n</a:t>
            </a:r>
          </a:p>
        </p:txBody>
      </p:sp>
      <p:sp>
        <p:nvSpPr>
          <p:cNvPr id="11" name="Text Box 15"/>
          <p:cNvSpPr txBox="1">
            <a:spLocks noChangeArrowheads="1"/>
          </p:cNvSpPr>
          <p:nvPr/>
        </p:nvSpPr>
        <p:spPr bwMode="auto">
          <a:xfrm>
            <a:off x="6172200" y="1752600"/>
            <a:ext cx="679994"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y</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12" name="Text Box 16"/>
          <p:cNvSpPr txBox="1">
            <a:spLocks noChangeArrowheads="1"/>
          </p:cNvSpPr>
          <p:nvPr/>
        </p:nvSpPr>
        <p:spPr bwMode="auto">
          <a:xfrm>
            <a:off x="4191000" y="3124200"/>
            <a:ext cx="300082" cy="369332"/>
          </a:xfrm>
          <a:prstGeom prst="rect">
            <a:avLst/>
          </a:prstGeom>
          <a:noFill/>
          <a:ln w="9525">
            <a:noFill/>
            <a:miter lim="800000"/>
            <a:headEnd/>
            <a:tailEnd/>
          </a:ln>
          <a:effectLst/>
        </p:spPr>
        <p:txBody>
          <a:bodyPr wrap="none">
            <a:spAutoFit/>
          </a:bodyPr>
          <a:lstStyle/>
          <a:p>
            <a:r>
              <a:rPr lang="en-US" altLang="zh-TW">
                <a:latin typeface="Times New Roman" pitchFamily="18" charset="0"/>
                <a:ea typeface="新細明體" charset="-120"/>
                <a:cs typeface="Times New Roman" pitchFamily="18" charset="0"/>
              </a:rPr>
              <a:t>0</a:t>
            </a:r>
          </a:p>
        </p:txBody>
      </p:sp>
      <p:sp>
        <p:nvSpPr>
          <p:cNvPr id="13" name="Line 18"/>
          <p:cNvSpPr>
            <a:spLocks noChangeShapeType="1"/>
          </p:cNvSpPr>
          <p:nvPr/>
        </p:nvSpPr>
        <p:spPr bwMode="auto">
          <a:xfrm flipV="1">
            <a:off x="4343400" y="2895600"/>
            <a:ext cx="0" cy="314325"/>
          </a:xfrm>
          <a:prstGeom prst="line">
            <a:avLst/>
          </a:prstGeom>
          <a:noFill/>
          <a:ln w="25400">
            <a:solidFill>
              <a:srgbClr val="0000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14" name="Line 19"/>
          <p:cNvSpPr>
            <a:spLocks noChangeShapeType="1"/>
          </p:cNvSpPr>
          <p:nvPr/>
        </p:nvSpPr>
        <p:spPr bwMode="auto">
          <a:xfrm flipV="1">
            <a:off x="4495800" y="2895600"/>
            <a:ext cx="0" cy="314325"/>
          </a:xfrm>
          <a:prstGeom prst="line">
            <a:avLst/>
          </a:prstGeom>
          <a:noFill/>
          <a:ln w="25400">
            <a:solidFill>
              <a:srgbClr val="0000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15" name="Line 20"/>
          <p:cNvSpPr>
            <a:spLocks noChangeShapeType="1"/>
          </p:cNvSpPr>
          <p:nvPr/>
        </p:nvSpPr>
        <p:spPr bwMode="auto">
          <a:xfrm flipV="1">
            <a:off x="4648200" y="2895600"/>
            <a:ext cx="0" cy="314325"/>
          </a:xfrm>
          <a:prstGeom prst="line">
            <a:avLst/>
          </a:prstGeom>
          <a:noFill/>
          <a:ln w="25400">
            <a:solidFill>
              <a:srgbClr val="0000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16" name="Line 24"/>
          <p:cNvSpPr>
            <a:spLocks noChangeShapeType="1"/>
          </p:cNvSpPr>
          <p:nvPr/>
        </p:nvSpPr>
        <p:spPr bwMode="auto">
          <a:xfrm>
            <a:off x="4038600" y="3124200"/>
            <a:ext cx="1828800" cy="0"/>
          </a:xfrm>
          <a:prstGeom prst="line">
            <a:avLst/>
          </a:prstGeom>
          <a:noFill/>
          <a:ln w="25400">
            <a:solidFill>
              <a:srgbClr val="0000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17" name="Text Box 25"/>
          <p:cNvSpPr txBox="1">
            <a:spLocks noChangeArrowheads="1"/>
          </p:cNvSpPr>
          <p:nvPr/>
        </p:nvSpPr>
        <p:spPr bwMode="auto">
          <a:xfrm>
            <a:off x="4038600" y="2590800"/>
            <a:ext cx="300082" cy="369332"/>
          </a:xfrm>
          <a:prstGeom prst="rect">
            <a:avLst/>
          </a:prstGeom>
          <a:noFill/>
          <a:ln w="9525">
            <a:noFill/>
            <a:miter lim="800000"/>
            <a:headEnd/>
            <a:tailEnd/>
          </a:ln>
          <a:effectLst/>
        </p:spPr>
        <p:txBody>
          <a:bodyPr wrap="none">
            <a:spAutoFit/>
          </a:bodyPr>
          <a:lstStyle/>
          <a:p>
            <a:r>
              <a:rPr lang="en-US" altLang="zh-TW">
                <a:latin typeface="Times New Roman" pitchFamily="18" charset="0"/>
                <a:ea typeface="新細明體" charset="-120"/>
                <a:cs typeface="Times New Roman" pitchFamily="18" charset="0"/>
              </a:rPr>
              <a:t>1</a:t>
            </a:r>
          </a:p>
        </p:txBody>
      </p:sp>
      <p:sp>
        <p:nvSpPr>
          <p:cNvPr id="18" name="Text Box 26"/>
          <p:cNvSpPr txBox="1">
            <a:spLocks noChangeArrowheads="1"/>
          </p:cNvSpPr>
          <p:nvPr/>
        </p:nvSpPr>
        <p:spPr bwMode="auto">
          <a:xfrm>
            <a:off x="1371600" y="2895600"/>
            <a:ext cx="300082" cy="369332"/>
          </a:xfrm>
          <a:prstGeom prst="rect">
            <a:avLst/>
          </a:prstGeom>
          <a:noFill/>
          <a:ln w="9525">
            <a:noFill/>
            <a:miter lim="800000"/>
            <a:headEnd/>
            <a:tailEnd/>
          </a:ln>
          <a:effectLst/>
        </p:spPr>
        <p:txBody>
          <a:bodyPr wrap="none">
            <a:spAutoFit/>
          </a:bodyPr>
          <a:lstStyle/>
          <a:p>
            <a:r>
              <a:rPr lang="en-US" altLang="zh-TW">
                <a:latin typeface="Times New Roman" pitchFamily="18" charset="0"/>
                <a:ea typeface="新細明體" charset="-120"/>
                <a:cs typeface="Times New Roman" pitchFamily="18" charset="0"/>
              </a:rPr>
              <a:t>0</a:t>
            </a:r>
          </a:p>
        </p:txBody>
      </p:sp>
      <p:sp>
        <p:nvSpPr>
          <p:cNvPr id="19" name="Line 27"/>
          <p:cNvSpPr>
            <a:spLocks noChangeShapeType="1"/>
          </p:cNvSpPr>
          <p:nvPr/>
        </p:nvSpPr>
        <p:spPr bwMode="auto">
          <a:xfrm flipV="1">
            <a:off x="1524000" y="2438400"/>
            <a:ext cx="1588" cy="466725"/>
          </a:xfrm>
          <a:prstGeom prst="line">
            <a:avLst/>
          </a:prstGeom>
          <a:noFill/>
          <a:ln w="25400">
            <a:solidFill>
              <a:srgbClr val="FF33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20" name="Line 28"/>
          <p:cNvSpPr>
            <a:spLocks noChangeShapeType="1"/>
          </p:cNvSpPr>
          <p:nvPr/>
        </p:nvSpPr>
        <p:spPr bwMode="auto">
          <a:xfrm flipV="1">
            <a:off x="1676400" y="2438400"/>
            <a:ext cx="0" cy="466725"/>
          </a:xfrm>
          <a:prstGeom prst="line">
            <a:avLst/>
          </a:prstGeom>
          <a:noFill/>
          <a:ln w="25400">
            <a:solidFill>
              <a:schemeClr val="accent1"/>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21" name="Line 29"/>
          <p:cNvSpPr>
            <a:spLocks noChangeShapeType="1"/>
          </p:cNvSpPr>
          <p:nvPr/>
        </p:nvSpPr>
        <p:spPr bwMode="auto">
          <a:xfrm flipV="1">
            <a:off x="1827213" y="2438400"/>
            <a:ext cx="1587" cy="466725"/>
          </a:xfrm>
          <a:prstGeom prst="line">
            <a:avLst/>
          </a:prstGeom>
          <a:noFill/>
          <a:ln w="25400">
            <a:solidFill>
              <a:schemeClr val="tx1"/>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22" name="Text Box 30"/>
          <p:cNvSpPr txBox="1">
            <a:spLocks noChangeArrowheads="1"/>
          </p:cNvSpPr>
          <p:nvPr/>
        </p:nvSpPr>
        <p:spPr bwMode="auto">
          <a:xfrm>
            <a:off x="1219200" y="2362200"/>
            <a:ext cx="300082" cy="369332"/>
          </a:xfrm>
          <a:prstGeom prst="rect">
            <a:avLst/>
          </a:prstGeom>
          <a:noFill/>
          <a:ln w="9525">
            <a:noFill/>
            <a:miter lim="800000"/>
            <a:headEnd/>
            <a:tailEnd/>
          </a:ln>
          <a:effectLst/>
        </p:spPr>
        <p:txBody>
          <a:bodyPr wrap="none">
            <a:spAutoFit/>
          </a:bodyPr>
          <a:lstStyle/>
          <a:p>
            <a:r>
              <a:rPr lang="en-US" altLang="zh-TW">
                <a:latin typeface="Times New Roman" pitchFamily="18" charset="0"/>
                <a:ea typeface="新細明體" charset="-120"/>
                <a:cs typeface="Times New Roman" pitchFamily="18" charset="0"/>
              </a:rPr>
              <a:t>2</a:t>
            </a:r>
          </a:p>
        </p:txBody>
      </p:sp>
      <p:sp>
        <p:nvSpPr>
          <p:cNvPr id="23" name="Text Box 50"/>
          <p:cNvSpPr txBox="1">
            <a:spLocks noChangeArrowheads="1"/>
          </p:cNvSpPr>
          <p:nvPr/>
        </p:nvSpPr>
        <p:spPr bwMode="auto">
          <a:xfrm>
            <a:off x="6629400" y="2819400"/>
            <a:ext cx="300082" cy="369332"/>
          </a:xfrm>
          <a:prstGeom prst="rect">
            <a:avLst/>
          </a:prstGeom>
          <a:noFill/>
          <a:ln w="9525">
            <a:noFill/>
            <a:miter lim="800000"/>
            <a:headEnd/>
            <a:tailEnd/>
          </a:ln>
          <a:effectLst/>
        </p:spPr>
        <p:txBody>
          <a:bodyPr wrap="none">
            <a:spAutoFit/>
          </a:bodyPr>
          <a:lstStyle/>
          <a:p>
            <a:r>
              <a:rPr lang="en-US" altLang="zh-TW">
                <a:latin typeface="Times New Roman" pitchFamily="18" charset="0"/>
                <a:ea typeface="新細明體" charset="-120"/>
                <a:cs typeface="Times New Roman" pitchFamily="18" charset="0"/>
              </a:rPr>
              <a:t>0</a:t>
            </a:r>
          </a:p>
        </p:txBody>
      </p:sp>
      <p:sp>
        <p:nvSpPr>
          <p:cNvPr id="30" name="Line 55"/>
          <p:cNvSpPr>
            <a:spLocks noChangeShapeType="1"/>
          </p:cNvSpPr>
          <p:nvPr/>
        </p:nvSpPr>
        <p:spPr bwMode="auto">
          <a:xfrm flipV="1">
            <a:off x="6781800" y="2438400"/>
            <a:ext cx="1588" cy="466725"/>
          </a:xfrm>
          <a:prstGeom prst="line">
            <a:avLst/>
          </a:prstGeom>
          <a:noFill/>
          <a:ln w="25400">
            <a:solidFill>
              <a:srgbClr val="FF33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grpSp>
        <p:nvGrpSpPr>
          <p:cNvPr id="36" name="Group 82"/>
          <p:cNvGrpSpPr>
            <a:grpSpLocks/>
          </p:cNvGrpSpPr>
          <p:nvPr/>
        </p:nvGrpSpPr>
        <p:grpSpPr bwMode="auto">
          <a:xfrm>
            <a:off x="6934200" y="1981200"/>
            <a:ext cx="1588" cy="923925"/>
            <a:chOff x="4368" y="1248"/>
            <a:chExt cx="1" cy="582"/>
          </a:xfrm>
        </p:grpSpPr>
        <p:sp>
          <p:nvSpPr>
            <p:cNvPr id="37" name="Line 69"/>
            <p:cNvSpPr>
              <a:spLocks noChangeShapeType="1"/>
            </p:cNvSpPr>
            <p:nvPr/>
          </p:nvSpPr>
          <p:spPr bwMode="auto">
            <a:xfrm flipV="1">
              <a:off x="4368" y="1536"/>
              <a:ext cx="1" cy="294"/>
            </a:xfrm>
            <a:prstGeom prst="line">
              <a:avLst/>
            </a:prstGeom>
            <a:noFill/>
            <a:ln w="25400">
              <a:solidFill>
                <a:srgbClr val="FF33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38" name="Line 70"/>
            <p:cNvSpPr>
              <a:spLocks noChangeShapeType="1"/>
            </p:cNvSpPr>
            <p:nvPr/>
          </p:nvSpPr>
          <p:spPr bwMode="auto">
            <a:xfrm flipV="1">
              <a:off x="4368" y="1248"/>
              <a:ext cx="1" cy="294"/>
            </a:xfrm>
            <a:prstGeom prst="line">
              <a:avLst/>
            </a:prstGeom>
            <a:noFill/>
            <a:ln w="25400">
              <a:solidFill>
                <a:schemeClr val="accent1"/>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grpSp>
      <p:grpSp>
        <p:nvGrpSpPr>
          <p:cNvPr id="45" name="Group 83"/>
          <p:cNvGrpSpPr>
            <a:grpSpLocks/>
          </p:cNvGrpSpPr>
          <p:nvPr/>
        </p:nvGrpSpPr>
        <p:grpSpPr bwMode="auto">
          <a:xfrm>
            <a:off x="7086600" y="1524000"/>
            <a:ext cx="1588" cy="1381125"/>
            <a:chOff x="4464" y="960"/>
            <a:chExt cx="1" cy="870"/>
          </a:xfrm>
        </p:grpSpPr>
        <p:sp>
          <p:nvSpPr>
            <p:cNvPr id="46" name="Line 79"/>
            <p:cNvSpPr>
              <a:spLocks noChangeShapeType="1"/>
            </p:cNvSpPr>
            <p:nvPr/>
          </p:nvSpPr>
          <p:spPr bwMode="auto">
            <a:xfrm flipV="1">
              <a:off x="4464" y="1536"/>
              <a:ext cx="1" cy="294"/>
            </a:xfrm>
            <a:prstGeom prst="line">
              <a:avLst/>
            </a:prstGeom>
            <a:noFill/>
            <a:ln w="25400">
              <a:solidFill>
                <a:srgbClr val="FF3300"/>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47" name="Line 80"/>
            <p:cNvSpPr>
              <a:spLocks noChangeShapeType="1"/>
            </p:cNvSpPr>
            <p:nvPr/>
          </p:nvSpPr>
          <p:spPr bwMode="auto">
            <a:xfrm flipV="1">
              <a:off x="4464" y="1248"/>
              <a:ext cx="1" cy="294"/>
            </a:xfrm>
            <a:prstGeom prst="line">
              <a:avLst/>
            </a:prstGeom>
            <a:noFill/>
            <a:ln w="25400">
              <a:solidFill>
                <a:schemeClr val="accent1"/>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48" name="Line 81"/>
            <p:cNvSpPr>
              <a:spLocks noChangeShapeType="1"/>
            </p:cNvSpPr>
            <p:nvPr/>
          </p:nvSpPr>
          <p:spPr bwMode="auto">
            <a:xfrm flipV="1">
              <a:off x="4464" y="960"/>
              <a:ext cx="1" cy="294"/>
            </a:xfrm>
            <a:prstGeom prst="line">
              <a:avLst/>
            </a:prstGeom>
            <a:noFill/>
            <a:ln w="25400">
              <a:solidFill>
                <a:schemeClr val="tx1"/>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grpSp>
      <p:grpSp>
        <p:nvGrpSpPr>
          <p:cNvPr id="54" name="Group 93"/>
          <p:cNvGrpSpPr>
            <a:grpSpLocks/>
          </p:cNvGrpSpPr>
          <p:nvPr/>
        </p:nvGrpSpPr>
        <p:grpSpPr bwMode="auto">
          <a:xfrm>
            <a:off x="7239000" y="1981200"/>
            <a:ext cx="1588" cy="923925"/>
            <a:chOff x="4704" y="3360"/>
            <a:chExt cx="1" cy="582"/>
          </a:xfrm>
        </p:grpSpPr>
        <p:sp>
          <p:nvSpPr>
            <p:cNvPr id="55" name="Line 94"/>
            <p:cNvSpPr>
              <a:spLocks noChangeShapeType="1"/>
            </p:cNvSpPr>
            <p:nvPr/>
          </p:nvSpPr>
          <p:spPr bwMode="auto">
            <a:xfrm flipV="1">
              <a:off x="4704" y="3648"/>
              <a:ext cx="1" cy="294"/>
            </a:xfrm>
            <a:prstGeom prst="line">
              <a:avLst/>
            </a:prstGeom>
            <a:noFill/>
            <a:ln w="25400">
              <a:solidFill>
                <a:schemeClr val="accent1"/>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56" name="Line 95"/>
            <p:cNvSpPr>
              <a:spLocks noChangeShapeType="1"/>
            </p:cNvSpPr>
            <p:nvPr/>
          </p:nvSpPr>
          <p:spPr bwMode="auto">
            <a:xfrm flipV="1">
              <a:off x="4704" y="3360"/>
              <a:ext cx="1" cy="294"/>
            </a:xfrm>
            <a:prstGeom prst="line">
              <a:avLst/>
            </a:prstGeom>
            <a:noFill/>
            <a:ln w="25400">
              <a:solidFill>
                <a:schemeClr val="tx1"/>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grpSp>
      <p:sp>
        <p:nvSpPr>
          <p:cNvPr id="60" name="Line 102"/>
          <p:cNvSpPr>
            <a:spLocks noChangeShapeType="1"/>
          </p:cNvSpPr>
          <p:nvPr/>
        </p:nvSpPr>
        <p:spPr bwMode="auto">
          <a:xfrm flipV="1">
            <a:off x="7391400" y="2438400"/>
            <a:ext cx="1588" cy="466725"/>
          </a:xfrm>
          <a:prstGeom prst="line">
            <a:avLst/>
          </a:prstGeom>
          <a:noFill/>
          <a:ln w="25400">
            <a:solidFill>
              <a:schemeClr val="tx1"/>
            </a:solidFill>
            <a:round/>
            <a:headEnd type="none" w="sm" len="sm"/>
            <a:tailEnd type="triangle" w="sm" len="sm"/>
          </a:ln>
          <a:effectLst/>
        </p:spPr>
        <p:txBody>
          <a:bodyPr/>
          <a:lstStyle/>
          <a:p>
            <a:endParaRPr lang="zh-TW" altLang="en-US">
              <a:latin typeface="Times New Roman" pitchFamily="18" charset="0"/>
              <a:cs typeface="Times New Roman" pitchFamily="18" charset="0"/>
            </a:endParaRPr>
          </a:p>
        </p:txBody>
      </p:sp>
      <p:sp>
        <p:nvSpPr>
          <p:cNvPr id="61" name="Text Box 104"/>
          <p:cNvSpPr txBox="1">
            <a:spLocks noChangeArrowheads="1"/>
          </p:cNvSpPr>
          <p:nvPr/>
        </p:nvSpPr>
        <p:spPr bwMode="auto">
          <a:xfrm>
            <a:off x="838200" y="4286071"/>
            <a:ext cx="7924800" cy="1200329"/>
          </a:xfrm>
          <a:prstGeom prst="rect">
            <a:avLst/>
          </a:prstGeom>
          <a:solidFill>
            <a:srgbClr val="FFFF66"/>
          </a:solidFill>
          <a:ln w="9525">
            <a:noFill/>
            <a:miter lim="800000"/>
            <a:headEnd/>
            <a:tailEnd/>
          </a:ln>
          <a:effectLst>
            <a:outerShdw dist="107763" dir="2700000" algn="ctr" rotWithShape="0">
              <a:schemeClr val="bg2"/>
            </a:outerShdw>
          </a:effectLst>
        </p:spPr>
        <p:txBody>
          <a:bodyPr>
            <a:spAutoFit/>
          </a:bodyPr>
          <a:lstStyle/>
          <a:p>
            <a:r>
              <a:rPr lang="en-US" altLang="zh-TW" sz="2400" b="1" dirty="0">
                <a:latin typeface="Times New Roman" pitchFamily="18" charset="0"/>
                <a:ea typeface="新細明體" charset="-120"/>
                <a:cs typeface="Times New Roman" pitchFamily="18" charset="0"/>
              </a:rPr>
              <a:t>If the impulse response </a:t>
            </a:r>
            <a:r>
              <a:rPr lang="en-US" altLang="zh-TW" sz="2400" b="1" i="1" dirty="0">
                <a:latin typeface="Times New Roman" pitchFamily="18" charset="0"/>
                <a:ea typeface="新細明體" charset="-120"/>
                <a:cs typeface="Times New Roman" pitchFamily="18" charset="0"/>
              </a:rPr>
              <a:t>h</a:t>
            </a:r>
            <a:r>
              <a:rPr lang="en-US" altLang="zh-TW" sz="2400" b="1" dirty="0">
                <a:latin typeface="Times New Roman" pitchFamily="18" charset="0"/>
                <a:ea typeface="新細明體" charset="-120"/>
                <a:cs typeface="Times New Roman" pitchFamily="18" charset="0"/>
              </a:rPr>
              <a:t> has a length of </a:t>
            </a:r>
            <a:r>
              <a:rPr lang="en-US" altLang="zh-TW" sz="2400" b="1" i="1" dirty="0">
                <a:latin typeface="Times New Roman" pitchFamily="18" charset="0"/>
                <a:ea typeface="新細明體" charset="-120"/>
                <a:cs typeface="Times New Roman" pitchFamily="18" charset="0"/>
              </a:rPr>
              <a:t>p</a:t>
            </a:r>
            <a:r>
              <a:rPr lang="en-US" altLang="zh-TW" sz="2400" b="1" dirty="0">
                <a:latin typeface="Times New Roman" pitchFamily="18" charset="0"/>
                <a:ea typeface="新細明體" charset="-120"/>
                <a:cs typeface="Times New Roman" pitchFamily="18" charset="0"/>
              </a:rPr>
              <a:t> and the input </a:t>
            </a:r>
            <a:r>
              <a:rPr lang="en-US" altLang="zh-TW" sz="2400" b="1" i="1" dirty="0">
                <a:latin typeface="Times New Roman" pitchFamily="18" charset="0"/>
                <a:ea typeface="新細明體" charset="-120"/>
                <a:cs typeface="Times New Roman" pitchFamily="18" charset="0"/>
              </a:rPr>
              <a:t>x</a:t>
            </a:r>
            <a:r>
              <a:rPr lang="en-US" altLang="zh-TW" sz="2400" b="1" dirty="0">
                <a:latin typeface="Times New Roman" pitchFamily="18" charset="0"/>
                <a:ea typeface="新細明體" charset="-120"/>
                <a:cs typeface="Times New Roman" pitchFamily="18" charset="0"/>
              </a:rPr>
              <a:t> has a length of </a:t>
            </a:r>
            <a:r>
              <a:rPr lang="en-US" altLang="zh-TW" sz="2400" b="1" i="1" dirty="0">
                <a:latin typeface="Times New Roman" pitchFamily="18" charset="0"/>
                <a:ea typeface="新細明體" charset="-120"/>
                <a:cs typeface="Times New Roman" pitchFamily="18" charset="0"/>
              </a:rPr>
              <a:t>q</a:t>
            </a:r>
            <a:r>
              <a:rPr lang="en-US" altLang="zh-TW" sz="2400" b="1" dirty="0">
                <a:latin typeface="Times New Roman" pitchFamily="18" charset="0"/>
                <a:ea typeface="新細明體" charset="-120"/>
                <a:cs typeface="Times New Roman" pitchFamily="18" charset="0"/>
              </a:rPr>
              <a:t>, the output of a LTI system will have a length of </a:t>
            </a:r>
            <a:r>
              <a:rPr lang="en-US" altLang="zh-TW" sz="2400" b="1" i="1" dirty="0">
                <a:latin typeface="Times New Roman" pitchFamily="18" charset="0"/>
                <a:ea typeface="新細明體" charset="-120"/>
                <a:cs typeface="Times New Roman" pitchFamily="18" charset="0"/>
              </a:rPr>
              <a:t>p</a:t>
            </a:r>
            <a:r>
              <a:rPr lang="en-US" altLang="zh-TW" sz="2400" b="1" dirty="0">
                <a:latin typeface="Times New Roman" pitchFamily="18" charset="0"/>
                <a:ea typeface="新細明體" charset="-120"/>
                <a:cs typeface="Times New Roman" pitchFamily="18" charset="0"/>
              </a:rPr>
              <a:t>+</a:t>
            </a:r>
            <a:r>
              <a:rPr lang="en-US" altLang="zh-TW" sz="2400" b="1" i="1" dirty="0">
                <a:latin typeface="Times New Roman" pitchFamily="18" charset="0"/>
                <a:ea typeface="新細明體" charset="-120"/>
                <a:cs typeface="Times New Roman" pitchFamily="18" charset="0"/>
              </a:rPr>
              <a:t>q</a:t>
            </a:r>
            <a:r>
              <a:rPr lang="en-US" altLang="zh-TW" sz="2400" b="1" dirty="0">
                <a:latin typeface="Times New Roman" pitchFamily="18" charset="0"/>
                <a:ea typeface="新細明體" charset="-120"/>
                <a:cs typeface="Times New Roman" pitchFamily="18" charset="0"/>
              </a:rPr>
              <a:t>-1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Finite impulse response filter</a:t>
            </a:r>
            <a:endParaRPr lang="zh-TW" altLang="en-US" dirty="0"/>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r>
              <a:rPr lang="en-US" altLang="zh-TW" dirty="0" smtClean="0"/>
              <a:t>We often use the following structure to describe the operation of an LTI system</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Such structure is named as </a:t>
            </a:r>
            <a:r>
              <a:rPr lang="en-US" altLang="zh-TW" dirty="0" smtClean="0">
                <a:solidFill>
                  <a:srgbClr val="FF0000"/>
                </a:solidFill>
              </a:rPr>
              <a:t>Finite Impulse Response (FIR) Filter </a:t>
            </a:r>
            <a:r>
              <a:rPr lang="en-US" altLang="zh-TW" dirty="0" smtClean="0"/>
              <a:t>– means that the response of any input impulse is finite</a:t>
            </a:r>
          </a:p>
          <a:p>
            <a:endParaRPr lang="en-US" altLang="zh-TW" dirty="0" smtClean="0"/>
          </a:p>
          <a:p>
            <a:endParaRPr lang="zh-TW" alt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13</a:t>
            </a:fld>
            <a:endParaRPr lang="en-US"/>
          </a:p>
        </p:txBody>
      </p:sp>
      <p:sp>
        <p:nvSpPr>
          <p:cNvPr id="5" name="Rectangle 8"/>
          <p:cNvSpPr>
            <a:spLocks noChangeArrowheads="1"/>
          </p:cNvSpPr>
          <p:nvPr/>
        </p:nvSpPr>
        <p:spPr bwMode="auto">
          <a:xfrm>
            <a:off x="2484438" y="3119438"/>
            <a:ext cx="595312"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altLang="zh-TW" sz="1800" b="1">
                <a:ea typeface="新細明體" charset="-120"/>
              </a:rPr>
              <a:t>D</a:t>
            </a:r>
            <a:endParaRPr lang="en-US" altLang="zh-TW" sz="1800">
              <a:ea typeface="新細明體" charset="-120"/>
            </a:endParaRPr>
          </a:p>
        </p:txBody>
      </p:sp>
      <p:sp>
        <p:nvSpPr>
          <p:cNvPr id="6" name="Line 9"/>
          <p:cNvSpPr>
            <a:spLocks noChangeShapeType="1"/>
          </p:cNvSpPr>
          <p:nvPr/>
        </p:nvSpPr>
        <p:spPr bwMode="auto">
          <a:xfrm>
            <a:off x="1798638" y="3351213"/>
            <a:ext cx="687387" cy="1587"/>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7" name="Line 10"/>
          <p:cNvSpPr>
            <a:spLocks noChangeShapeType="1"/>
          </p:cNvSpPr>
          <p:nvPr/>
        </p:nvSpPr>
        <p:spPr bwMode="auto">
          <a:xfrm>
            <a:off x="2027238" y="3998913"/>
            <a:ext cx="458787" cy="0"/>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8" name="Line 11"/>
          <p:cNvSpPr>
            <a:spLocks noChangeShapeType="1"/>
          </p:cNvSpPr>
          <p:nvPr/>
        </p:nvSpPr>
        <p:spPr bwMode="auto">
          <a:xfrm flipH="1">
            <a:off x="2255838" y="3998913"/>
            <a:ext cx="230187" cy="365125"/>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9" name="Line 12"/>
          <p:cNvSpPr>
            <a:spLocks noChangeShapeType="1"/>
          </p:cNvSpPr>
          <p:nvPr/>
        </p:nvSpPr>
        <p:spPr bwMode="auto">
          <a:xfrm flipH="1" flipV="1">
            <a:off x="2027238" y="3998913"/>
            <a:ext cx="230187" cy="365125"/>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10" name="Line 13"/>
          <p:cNvSpPr>
            <a:spLocks noChangeShapeType="1"/>
          </p:cNvSpPr>
          <p:nvPr/>
        </p:nvSpPr>
        <p:spPr bwMode="auto">
          <a:xfrm>
            <a:off x="2255838" y="3351213"/>
            <a:ext cx="1587" cy="64135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11" name="Freeform 14"/>
          <p:cNvSpPr>
            <a:spLocks/>
          </p:cNvSpPr>
          <p:nvPr/>
        </p:nvSpPr>
        <p:spPr bwMode="auto">
          <a:xfrm>
            <a:off x="2255838" y="4367213"/>
            <a:ext cx="1189037" cy="503237"/>
          </a:xfrm>
          <a:custGeom>
            <a:avLst/>
            <a:gdLst/>
            <a:ahLst/>
            <a:cxnLst>
              <a:cxn ang="0">
                <a:pos x="0" y="0"/>
              </a:cxn>
              <a:cxn ang="0">
                <a:pos x="0" y="19975"/>
              </a:cxn>
              <a:cxn ang="0">
                <a:pos x="19989" y="19975"/>
              </a:cxn>
            </a:cxnLst>
            <a:rect l="0" t="0" r="r" b="b"/>
            <a:pathLst>
              <a:path w="20000" h="20000">
                <a:moveTo>
                  <a:pt x="0" y="0"/>
                </a:moveTo>
                <a:lnTo>
                  <a:pt x="0" y="19975"/>
                </a:lnTo>
                <a:lnTo>
                  <a:pt x="19989" y="19975"/>
                </a:lnTo>
              </a:path>
            </a:pathLst>
          </a:custGeom>
          <a:noFill/>
          <a:ln w="25400" cap="flat">
            <a:solidFill>
              <a:srgbClr val="000000"/>
            </a:solidFill>
            <a:prstDash val="solid"/>
            <a:round/>
            <a:headEnd type="none" w="sm" len="sm"/>
            <a:tailEnd type="triangle" w="sm" len="sm"/>
          </a:ln>
          <a:effectLst/>
        </p:spPr>
        <p:txBody>
          <a:bodyPr/>
          <a:lstStyle/>
          <a:p>
            <a:endParaRPr lang="zh-TW" altLang="en-US"/>
          </a:p>
        </p:txBody>
      </p:sp>
      <p:sp>
        <p:nvSpPr>
          <p:cNvPr id="12" name="Line 15"/>
          <p:cNvSpPr>
            <a:spLocks noChangeShapeType="1"/>
          </p:cNvSpPr>
          <p:nvPr/>
        </p:nvSpPr>
        <p:spPr bwMode="auto">
          <a:xfrm>
            <a:off x="3444875" y="3998913"/>
            <a:ext cx="457200" cy="0"/>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13" name="Line 16"/>
          <p:cNvSpPr>
            <a:spLocks noChangeShapeType="1"/>
          </p:cNvSpPr>
          <p:nvPr/>
        </p:nvSpPr>
        <p:spPr bwMode="auto">
          <a:xfrm flipH="1">
            <a:off x="3673475" y="3998913"/>
            <a:ext cx="228600" cy="365125"/>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14" name="Line 17"/>
          <p:cNvSpPr>
            <a:spLocks noChangeShapeType="1"/>
          </p:cNvSpPr>
          <p:nvPr/>
        </p:nvSpPr>
        <p:spPr bwMode="auto">
          <a:xfrm flipH="1" flipV="1">
            <a:off x="3444875" y="3998913"/>
            <a:ext cx="228600" cy="365125"/>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15" name="Rectangle 18"/>
          <p:cNvSpPr>
            <a:spLocks noChangeArrowheads="1"/>
          </p:cNvSpPr>
          <p:nvPr/>
        </p:nvSpPr>
        <p:spPr bwMode="auto">
          <a:xfrm>
            <a:off x="4038600" y="3119438"/>
            <a:ext cx="595313"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altLang="zh-TW" sz="1800" b="1">
                <a:ea typeface="新細明體" charset="-120"/>
              </a:rPr>
              <a:t>D</a:t>
            </a:r>
            <a:endParaRPr lang="en-US" altLang="zh-TW" sz="1800">
              <a:ea typeface="新細明體" charset="-120"/>
            </a:endParaRPr>
          </a:p>
        </p:txBody>
      </p:sp>
      <p:sp>
        <p:nvSpPr>
          <p:cNvPr id="16" name="Line 19"/>
          <p:cNvSpPr>
            <a:spLocks noChangeShapeType="1"/>
          </p:cNvSpPr>
          <p:nvPr/>
        </p:nvSpPr>
        <p:spPr bwMode="auto">
          <a:xfrm>
            <a:off x="3079750" y="3351213"/>
            <a:ext cx="960438" cy="1587"/>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17" name="Line 20"/>
          <p:cNvSpPr>
            <a:spLocks noChangeShapeType="1"/>
          </p:cNvSpPr>
          <p:nvPr/>
        </p:nvSpPr>
        <p:spPr bwMode="auto">
          <a:xfrm>
            <a:off x="3673475" y="3351213"/>
            <a:ext cx="0" cy="64135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18" name="Oval 21"/>
          <p:cNvSpPr>
            <a:spLocks noChangeArrowheads="1"/>
          </p:cNvSpPr>
          <p:nvPr/>
        </p:nvSpPr>
        <p:spPr bwMode="auto">
          <a:xfrm>
            <a:off x="3444875" y="4643438"/>
            <a:ext cx="412750" cy="412750"/>
          </a:xfrm>
          <a:prstGeom prst="ellipse">
            <a:avLst/>
          </a:prstGeom>
          <a:noFill/>
          <a:ln w="25400">
            <a:solidFill>
              <a:srgbClr val="000000"/>
            </a:solidFill>
            <a:round/>
            <a:headEnd/>
            <a:tailEnd/>
          </a:ln>
          <a:effectLst/>
        </p:spPr>
        <p:txBody>
          <a:bodyPr/>
          <a:lstStyle/>
          <a:p>
            <a:endParaRPr lang="zh-TW" altLang="en-US"/>
          </a:p>
        </p:txBody>
      </p:sp>
      <p:sp>
        <p:nvSpPr>
          <p:cNvPr id="19" name="Line 22"/>
          <p:cNvSpPr>
            <a:spLocks noChangeShapeType="1"/>
          </p:cNvSpPr>
          <p:nvPr/>
        </p:nvSpPr>
        <p:spPr bwMode="auto">
          <a:xfrm>
            <a:off x="3673475" y="4367213"/>
            <a:ext cx="0" cy="274637"/>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20" name="Line 23"/>
          <p:cNvSpPr>
            <a:spLocks noChangeShapeType="1"/>
          </p:cNvSpPr>
          <p:nvPr/>
        </p:nvSpPr>
        <p:spPr bwMode="auto">
          <a:xfrm>
            <a:off x="4999038" y="3998913"/>
            <a:ext cx="458787" cy="0"/>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21" name="Line 24"/>
          <p:cNvSpPr>
            <a:spLocks noChangeShapeType="1"/>
          </p:cNvSpPr>
          <p:nvPr/>
        </p:nvSpPr>
        <p:spPr bwMode="auto">
          <a:xfrm flipH="1">
            <a:off x="5227638" y="3998913"/>
            <a:ext cx="230187" cy="365125"/>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22" name="Line 25"/>
          <p:cNvSpPr>
            <a:spLocks noChangeShapeType="1"/>
          </p:cNvSpPr>
          <p:nvPr/>
        </p:nvSpPr>
        <p:spPr bwMode="auto">
          <a:xfrm flipH="1" flipV="1">
            <a:off x="4999038" y="3998913"/>
            <a:ext cx="230187" cy="365125"/>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23" name="Rectangle 26"/>
          <p:cNvSpPr>
            <a:spLocks noChangeArrowheads="1"/>
          </p:cNvSpPr>
          <p:nvPr/>
        </p:nvSpPr>
        <p:spPr bwMode="auto">
          <a:xfrm>
            <a:off x="5594350" y="3119438"/>
            <a:ext cx="593725"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altLang="zh-TW" sz="1800" b="1">
                <a:ea typeface="新細明體" charset="-120"/>
              </a:rPr>
              <a:t>D</a:t>
            </a:r>
            <a:endParaRPr lang="en-US" altLang="zh-TW" sz="1800">
              <a:ea typeface="新細明體" charset="-120"/>
            </a:endParaRPr>
          </a:p>
        </p:txBody>
      </p:sp>
      <p:sp>
        <p:nvSpPr>
          <p:cNvPr id="24" name="Line 27"/>
          <p:cNvSpPr>
            <a:spLocks noChangeShapeType="1"/>
          </p:cNvSpPr>
          <p:nvPr/>
        </p:nvSpPr>
        <p:spPr bwMode="auto">
          <a:xfrm>
            <a:off x="4633913" y="3351213"/>
            <a:ext cx="960437" cy="1587"/>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25" name="Line 28"/>
          <p:cNvSpPr>
            <a:spLocks noChangeShapeType="1"/>
          </p:cNvSpPr>
          <p:nvPr/>
        </p:nvSpPr>
        <p:spPr bwMode="auto">
          <a:xfrm>
            <a:off x="5227638" y="3351213"/>
            <a:ext cx="1587" cy="64135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26" name="Oval 29"/>
          <p:cNvSpPr>
            <a:spLocks noChangeArrowheads="1"/>
          </p:cNvSpPr>
          <p:nvPr/>
        </p:nvSpPr>
        <p:spPr bwMode="auto">
          <a:xfrm>
            <a:off x="4999038" y="4643438"/>
            <a:ext cx="412750" cy="412750"/>
          </a:xfrm>
          <a:prstGeom prst="ellipse">
            <a:avLst/>
          </a:prstGeom>
          <a:noFill/>
          <a:ln w="25400">
            <a:solidFill>
              <a:srgbClr val="000000"/>
            </a:solidFill>
            <a:round/>
            <a:headEnd/>
            <a:tailEnd/>
          </a:ln>
          <a:effectLst/>
        </p:spPr>
        <p:txBody>
          <a:bodyPr/>
          <a:lstStyle/>
          <a:p>
            <a:endParaRPr lang="zh-TW" altLang="en-US"/>
          </a:p>
        </p:txBody>
      </p:sp>
      <p:sp>
        <p:nvSpPr>
          <p:cNvPr id="27" name="Line 30"/>
          <p:cNvSpPr>
            <a:spLocks noChangeShapeType="1"/>
          </p:cNvSpPr>
          <p:nvPr/>
        </p:nvSpPr>
        <p:spPr bwMode="auto">
          <a:xfrm>
            <a:off x="5227638" y="4367213"/>
            <a:ext cx="1587" cy="274637"/>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28" name="Line 31"/>
          <p:cNvSpPr>
            <a:spLocks noChangeShapeType="1"/>
          </p:cNvSpPr>
          <p:nvPr/>
        </p:nvSpPr>
        <p:spPr bwMode="auto">
          <a:xfrm>
            <a:off x="3856038" y="4876800"/>
            <a:ext cx="1144587" cy="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29" name="Rectangle 32"/>
          <p:cNvSpPr>
            <a:spLocks noChangeArrowheads="1"/>
          </p:cNvSpPr>
          <p:nvPr/>
        </p:nvSpPr>
        <p:spPr bwMode="auto">
          <a:xfrm>
            <a:off x="4908550" y="4598988"/>
            <a:ext cx="593725" cy="411162"/>
          </a:xfrm>
          <a:prstGeom prst="rect">
            <a:avLst/>
          </a:prstGeom>
          <a:noFill/>
          <a:ln w="25400">
            <a:noFill/>
            <a:miter lim="800000"/>
            <a:headEnd/>
            <a:tailEnd/>
          </a:ln>
          <a:effectLst/>
        </p:spPr>
        <p:txBody>
          <a:bodyPr lIns="63500" tIns="63500" rIns="63500" bIns="63500"/>
          <a:lstStyle/>
          <a:p>
            <a:pPr algn="ctr" eaLnBrk="0" hangingPunct="0"/>
            <a:r>
              <a:rPr lang="en-US" altLang="zh-TW" b="1">
                <a:ea typeface="新細明體" charset="-120"/>
              </a:rPr>
              <a:t>+</a:t>
            </a:r>
          </a:p>
        </p:txBody>
      </p:sp>
      <p:sp>
        <p:nvSpPr>
          <p:cNvPr id="30" name="Rectangle 33"/>
          <p:cNvSpPr>
            <a:spLocks noChangeArrowheads="1"/>
          </p:cNvSpPr>
          <p:nvPr/>
        </p:nvSpPr>
        <p:spPr bwMode="auto">
          <a:xfrm>
            <a:off x="3352800" y="4598988"/>
            <a:ext cx="595313" cy="411162"/>
          </a:xfrm>
          <a:prstGeom prst="rect">
            <a:avLst/>
          </a:prstGeom>
          <a:noFill/>
          <a:ln w="25400">
            <a:noFill/>
            <a:miter lim="800000"/>
            <a:headEnd/>
            <a:tailEnd/>
          </a:ln>
          <a:effectLst/>
        </p:spPr>
        <p:txBody>
          <a:bodyPr lIns="63500" tIns="63500" rIns="63500" bIns="63500"/>
          <a:lstStyle/>
          <a:p>
            <a:pPr algn="ctr" eaLnBrk="0" hangingPunct="0"/>
            <a:r>
              <a:rPr lang="en-US" altLang="zh-TW" b="1">
                <a:ea typeface="新細明體" charset="-120"/>
              </a:rPr>
              <a:t>+</a:t>
            </a:r>
          </a:p>
        </p:txBody>
      </p:sp>
      <p:sp>
        <p:nvSpPr>
          <p:cNvPr id="31" name="Line 34"/>
          <p:cNvSpPr>
            <a:spLocks noChangeShapeType="1"/>
          </p:cNvSpPr>
          <p:nvPr/>
        </p:nvSpPr>
        <p:spPr bwMode="auto">
          <a:xfrm>
            <a:off x="6599238" y="3998913"/>
            <a:ext cx="458787" cy="0"/>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32" name="Line 35"/>
          <p:cNvSpPr>
            <a:spLocks noChangeShapeType="1"/>
          </p:cNvSpPr>
          <p:nvPr/>
        </p:nvSpPr>
        <p:spPr bwMode="auto">
          <a:xfrm flipH="1">
            <a:off x="6827838" y="3998913"/>
            <a:ext cx="230187" cy="365125"/>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33" name="Line 36"/>
          <p:cNvSpPr>
            <a:spLocks noChangeShapeType="1"/>
          </p:cNvSpPr>
          <p:nvPr/>
        </p:nvSpPr>
        <p:spPr bwMode="auto">
          <a:xfrm flipH="1" flipV="1">
            <a:off x="6599238" y="3998913"/>
            <a:ext cx="230187" cy="365125"/>
          </a:xfrm>
          <a:prstGeom prst="line">
            <a:avLst/>
          </a:prstGeom>
          <a:noFill/>
          <a:ln w="25400">
            <a:solidFill>
              <a:srgbClr val="000000"/>
            </a:solidFill>
            <a:round/>
            <a:headEnd type="none" w="sm" len="sm"/>
            <a:tailEnd type="none" w="sm" len="sm"/>
          </a:ln>
          <a:effectLst/>
        </p:spPr>
        <p:txBody>
          <a:bodyPr/>
          <a:lstStyle/>
          <a:p>
            <a:endParaRPr lang="zh-TW" altLang="en-US"/>
          </a:p>
        </p:txBody>
      </p:sp>
      <p:sp>
        <p:nvSpPr>
          <p:cNvPr id="34" name="Line 37"/>
          <p:cNvSpPr>
            <a:spLocks noChangeShapeType="1"/>
          </p:cNvSpPr>
          <p:nvPr/>
        </p:nvSpPr>
        <p:spPr bwMode="auto">
          <a:xfrm>
            <a:off x="6827838" y="3351213"/>
            <a:ext cx="1587" cy="64135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35" name="Oval 38"/>
          <p:cNvSpPr>
            <a:spLocks noChangeArrowheads="1"/>
          </p:cNvSpPr>
          <p:nvPr/>
        </p:nvSpPr>
        <p:spPr bwMode="auto">
          <a:xfrm>
            <a:off x="6599238" y="4643438"/>
            <a:ext cx="412750" cy="412750"/>
          </a:xfrm>
          <a:prstGeom prst="ellipse">
            <a:avLst/>
          </a:prstGeom>
          <a:noFill/>
          <a:ln w="25400">
            <a:solidFill>
              <a:srgbClr val="000000"/>
            </a:solidFill>
            <a:round/>
            <a:headEnd/>
            <a:tailEnd/>
          </a:ln>
          <a:effectLst/>
        </p:spPr>
        <p:txBody>
          <a:bodyPr/>
          <a:lstStyle/>
          <a:p>
            <a:endParaRPr lang="zh-TW" altLang="en-US"/>
          </a:p>
        </p:txBody>
      </p:sp>
      <p:sp>
        <p:nvSpPr>
          <p:cNvPr id="36" name="Line 39"/>
          <p:cNvSpPr>
            <a:spLocks noChangeShapeType="1"/>
          </p:cNvSpPr>
          <p:nvPr/>
        </p:nvSpPr>
        <p:spPr bwMode="auto">
          <a:xfrm>
            <a:off x="6827838" y="4367213"/>
            <a:ext cx="1587" cy="274637"/>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37" name="Rectangle 40"/>
          <p:cNvSpPr>
            <a:spLocks noChangeArrowheads="1"/>
          </p:cNvSpPr>
          <p:nvPr/>
        </p:nvSpPr>
        <p:spPr bwMode="auto">
          <a:xfrm>
            <a:off x="6508750" y="4598988"/>
            <a:ext cx="593725" cy="411162"/>
          </a:xfrm>
          <a:prstGeom prst="rect">
            <a:avLst/>
          </a:prstGeom>
          <a:noFill/>
          <a:ln w="25400">
            <a:noFill/>
            <a:miter lim="800000"/>
            <a:headEnd/>
            <a:tailEnd/>
          </a:ln>
          <a:effectLst/>
        </p:spPr>
        <p:txBody>
          <a:bodyPr lIns="63500" tIns="63500" rIns="63500" bIns="63500"/>
          <a:lstStyle/>
          <a:p>
            <a:pPr algn="ctr" eaLnBrk="0" hangingPunct="0"/>
            <a:r>
              <a:rPr lang="en-US" altLang="zh-TW" b="1">
                <a:ea typeface="新細明體" charset="-120"/>
              </a:rPr>
              <a:t>+</a:t>
            </a:r>
          </a:p>
        </p:txBody>
      </p:sp>
      <p:sp>
        <p:nvSpPr>
          <p:cNvPr id="38" name="Line 41"/>
          <p:cNvSpPr>
            <a:spLocks noChangeShapeType="1"/>
          </p:cNvSpPr>
          <p:nvPr/>
        </p:nvSpPr>
        <p:spPr bwMode="auto">
          <a:xfrm>
            <a:off x="5410200" y="4876800"/>
            <a:ext cx="1190625" cy="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39" name="Line 42"/>
          <p:cNvSpPr>
            <a:spLocks noChangeShapeType="1"/>
          </p:cNvSpPr>
          <p:nvPr/>
        </p:nvSpPr>
        <p:spPr bwMode="auto">
          <a:xfrm>
            <a:off x="7056438" y="4830763"/>
            <a:ext cx="412750" cy="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40" name="Rectangle 43"/>
          <p:cNvSpPr>
            <a:spLocks noChangeArrowheads="1"/>
          </p:cNvSpPr>
          <p:nvPr/>
        </p:nvSpPr>
        <p:spPr bwMode="auto">
          <a:xfrm>
            <a:off x="6280150" y="2890838"/>
            <a:ext cx="595313" cy="412750"/>
          </a:xfrm>
          <a:prstGeom prst="rect">
            <a:avLst/>
          </a:prstGeom>
          <a:noFill/>
          <a:ln w="25400">
            <a:noFill/>
            <a:miter lim="800000"/>
            <a:headEnd/>
            <a:tailEnd/>
          </a:ln>
          <a:effectLst/>
        </p:spPr>
        <p:txBody>
          <a:bodyPr lIns="63500" tIns="63500" rIns="63500" bIns="63500"/>
          <a:lstStyle/>
          <a:p>
            <a:pPr algn="ctr" eaLnBrk="0" hangingPunct="0"/>
            <a:r>
              <a:rPr lang="en-US" altLang="zh-TW" sz="3600" b="1">
                <a:ea typeface="新細明體" charset="-120"/>
              </a:rPr>
              <a:t>...</a:t>
            </a:r>
          </a:p>
        </p:txBody>
      </p:sp>
      <p:sp>
        <p:nvSpPr>
          <p:cNvPr id="41" name="Rectangle 44"/>
          <p:cNvSpPr>
            <a:spLocks noChangeArrowheads="1"/>
          </p:cNvSpPr>
          <p:nvPr/>
        </p:nvSpPr>
        <p:spPr bwMode="auto">
          <a:xfrm>
            <a:off x="7148513" y="4297363"/>
            <a:ext cx="777875" cy="639762"/>
          </a:xfrm>
          <a:prstGeom prst="rect">
            <a:avLst/>
          </a:prstGeom>
          <a:noFill/>
          <a:ln w="25400">
            <a:noFill/>
            <a:miter lim="800000"/>
            <a:headEnd/>
            <a:tailEnd/>
          </a:ln>
          <a:effectLst/>
        </p:spPr>
        <p:txBody>
          <a:bodyPr lIns="63500" tIns="63500" rIns="63500" bIns="63500"/>
          <a:lstStyle/>
          <a:p>
            <a:pPr algn="ctr" eaLnBrk="0" hangingPunct="0"/>
            <a:r>
              <a:rPr lang="en-US" altLang="zh-TW" sz="2400" i="1" dirty="0">
                <a:latin typeface="Times New Roman" pitchFamily="18" charset="0"/>
                <a:ea typeface="新細明體" charset="-120"/>
                <a:cs typeface="Times New Roman" pitchFamily="18" charset="0"/>
              </a:rPr>
              <a:t>y</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42" name="Rectangle 45"/>
          <p:cNvSpPr>
            <a:spLocks noChangeArrowheads="1"/>
          </p:cNvSpPr>
          <p:nvPr/>
        </p:nvSpPr>
        <p:spPr bwMode="auto">
          <a:xfrm>
            <a:off x="1250950" y="2814638"/>
            <a:ext cx="777875" cy="639762"/>
          </a:xfrm>
          <a:prstGeom prst="rect">
            <a:avLst/>
          </a:prstGeom>
          <a:noFill/>
          <a:ln w="25400">
            <a:noFill/>
            <a:miter lim="800000"/>
            <a:headEnd/>
            <a:tailEnd/>
          </a:ln>
          <a:effectLst/>
        </p:spPr>
        <p:txBody>
          <a:bodyPr lIns="63500" tIns="63500" rIns="63500" bIns="63500"/>
          <a:lstStyle/>
          <a:p>
            <a:pPr algn="ctr" eaLnBrk="0" hangingPunct="0"/>
            <a:r>
              <a:rPr lang="en-US" altLang="zh-TW" sz="2400" i="1" dirty="0">
                <a:latin typeface="Times New Roman" pitchFamily="18" charset="0"/>
                <a:ea typeface="新細明體" charset="-120"/>
                <a:cs typeface="Times New Roman" pitchFamily="18" charset="0"/>
              </a:rPr>
              <a:t>x</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43" name="Text Box 46"/>
          <p:cNvSpPr txBox="1">
            <a:spLocks noChangeArrowheads="1"/>
          </p:cNvSpPr>
          <p:nvPr/>
        </p:nvSpPr>
        <p:spPr bwMode="auto">
          <a:xfrm>
            <a:off x="6797675" y="2322513"/>
            <a:ext cx="842963" cy="457200"/>
          </a:xfrm>
          <a:prstGeom prst="rect">
            <a:avLst/>
          </a:prstGeom>
          <a:noFill/>
          <a:ln w="9525">
            <a:noFill/>
            <a:miter lim="800000"/>
            <a:headEnd/>
            <a:tailEnd/>
          </a:ln>
          <a:effectLst/>
        </p:spPr>
        <p:txBody>
          <a:bodyPr wrap="none">
            <a:spAutoFit/>
          </a:bodyPr>
          <a:lstStyle/>
          <a:p>
            <a:r>
              <a:rPr lang="en-US" altLang="zh-TW">
                <a:ea typeface="新細明體" charset="-120"/>
              </a:rPr>
              <a:t>delay</a:t>
            </a:r>
          </a:p>
        </p:txBody>
      </p:sp>
      <p:sp>
        <p:nvSpPr>
          <p:cNvPr id="44" name="Line 47"/>
          <p:cNvSpPr>
            <a:spLocks noChangeShapeType="1"/>
          </p:cNvSpPr>
          <p:nvPr/>
        </p:nvSpPr>
        <p:spPr bwMode="auto">
          <a:xfrm flipH="1">
            <a:off x="6127750" y="2738438"/>
            <a:ext cx="685800" cy="457200"/>
          </a:xfrm>
          <a:prstGeom prst="line">
            <a:avLst/>
          </a:prstGeom>
          <a:noFill/>
          <a:ln w="9525">
            <a:solidFill>
              <a:srgbClr val="FF3300"/>
            </a:solidFill>
            <a:miter lim="800000"/>
            <a:headEnd/>
            <a:tailEnd type="triangle" w="med" len="med"/>
          </a:ln>
          <a:effectLst/>
        </p:spPr>
        <p:txBody>
          <a:bodyPr wrap="none"/>
          <a:lstStyle/>
          <a:p>
            <a:endParaRPr lang="zh-TW" altLang="en-US"/>
          </a:p>
        </p:txBody>
      </p:sp>
      <p:sp>
        <p:nvSpPr>
          <p:cNvPr id="45" name="Line 48"/>
          <p:cNvSpPr>
            <a:spLocks noChangeShapeType="1"/>
          </p:cNvSpPr>
          <p:nvPr/>
        </p:nvSpPr>
        <p:spPr bwMode="auto">
          <a:xfrm flipH="1">
            <a:off x="4527550" y="2662238"/>
            <a:ext cx="2133600" cy="533400"/>
          </a:xfrm>
          <a:prstGeom prst="line">
            <a:avLst/>
          </a:prstGeom>
          <a:noFill/>
          <a:ln w="9525">
            <a:solidFill>
              <a:srgbClr val="FF3300"/>
            </a:solidFill>
            <a:miter lim="800000"/>
            <a:headEnd/>
            <a:tailEnd type="triangle" w="med" len="med"/>
          </a:ln>
          <a:effectLst/>
        </p:spPr>
        <p:txBody>
          <a:bodyPr wrap="none"/>
          <a:lstStyle/>
          <a:p>
            <a:endParaRPr lang="zh-TW" altLang="en-US"/>
          </a:p>
        </p:txBody>
      </p:sp>
      <p:sp>
        <p:nvSpPr>
          <p:cNvPr id="46" name="Line 49"/>
          <p:cNvSpPr>
            <a:spLocks noChangeShapeType="1"/>
          </p:cNvSpPr>
          <p:nvPr/>
        </p:nvSpPr>
        <p:spPr bwMode="auto">
          <a:xfrm flipH="1">
            <a:off x="2927350" y="2586038"/>
            <a:ext cx="3581400" cy="609600"/>
          </a:xfrm>
          <a:prstGeom prst="line">
            <a:avLst/>
          </a:prstGeom>
          <a:noFill/>
          <a:ln w="9525">
            <a:solidFill>
              <a:srgbClr val="FF3300"/>
            </a:solidFill>
            <a:miter lim="800000"/>
            <a:headEnd/>
            <a:tailEnd type="triangle" w="med" len="med"/>
          </a:ln>
          <a:effectLst/>
        </p:spPr>
        <p:txBody>
          <a:bodyPr wrap="none"/>
          <a:lstStyle/>
          <a:p>
            <a:endParaRPr lang="zh-TW" altLang="en-US"/>
          </a:p>
        </p:txBody>
      </p:sp>
      <p:sp>
        <p:nvSpPr>
          <p:cNvPr id="47" name="Text Box 51"/>
          <p:cNvSpPr txBox="1">
            <a:spLocks noChangeArrowheads="1"/>
          </p:cNvSpPr>
          <p:nvPr/>
        </p:nvSpPr>
        <p:spPr bwMode="auto">
          <a:xfrm>
            <a:off x="7315200" y="3276600"/>
            <a:ext cx="1382713" cy="457200"/>
          </a:xfrm>
          <a:prstGeom prst="rect">
            <a:avLst/>
          </a:prstGeom>
          <a:noFill/>
          <a:ln w="9525">
            <a:noFill/>
            <a:miter lim="800000"/>
            <a:headEnd/>
            <a:tailEnd/>
          </a:ln>
          <a:effectLst/>
        </p:spPr>
        <p:txBody>
          <a:bodyPr wrap="none">
            <a:spAutoFit/>
          </a:bodyPr>
          <a:lstStyle/>
          <a:p>
            <a:r>
              <a:rPr lang="en-US" altLang="zh-TW">
                <a:ea typeface="新細明體" charset="-120"/>
              </a:rPr>
              <a:t>multiplier</a:t>
            </a:r>
          </a:p>
        </p:txBody>
      </p:sp>
      <p:sp>
        <p:nvSpPr>
          <p:cNvPr id="48" name="Line 52"/>
          <p:cNvSpPr>
            <a:spLocks noChangeShapeType="1"/>
          </p:cNvSpPr>
          <p:nvPr/>
        </p:nvSpPr>
        <p:spPr bwMode="auto">
          <a:xfrm flipH="1">
            <a:off x="7086600" y="3657600"/>
            <a:ext cx="304800" cy="304800"/>
          </a:xfrm>
          <a:prstGeom prst="line">
            <a:avLst/>
          </a:prstGeom>
          <a:noFill/>
          <a:ln w="9525">
            <a:solidFill>
              <a:srgbClr val="FF3300"/>
            </a:solidFill>
            <a:miter lim="800000"/>
            <a:headEnd/>
            <a:tailEnd type="triangle" w="med" len="med"/>
          </a:ln>
          <a:effectLst/>
        </p:spPr>
        <p:txBody>
          <a:bodyPr wrap="none"/>
          <a:lstStyle/>
          <a:p>
            <a:endParaRPr lang="zh-TW" altLang="en-US"/>
          </a:p>
        </p:txBody>
      </p:sp>
      <p:sp>
        <p:nvSpPr>
          <p:cNvPr id="49" name="Text Box 53"/>
          <p:cNvSpPr txBox="1">
            <a:spLocks noChangeArrowheads="1"/>
          </p:cNvSpPr>
          <p:nvPr/>
        </p:nvSpPr>
        <p:spPr bwMode="auto">
          <a:xfrm>
            <a:off x="7848600" y="5029200"/>
            <a:ext cx="860425" cy="457200"/>
          </a:xfrm>
          <a:prstGeom prst="rect">
            <a:avLst/>
          </a:prstGeom>
          <a:noFill/>
          <a:ln w="9525">
            <a:noFill/>
            <a:miter lim="800000"/>
            <a:headEnd/>
            <a:tailEnd/>
          </a:ln>
          <a:effectLst/>
        </p:spPr>
        <p:txBody>
          <a:bodyPr wrap="none">
            <a:spAutoFit/>
          </a:bodyPr>
          <a:lstStyle/>
          <a:p>
            <a:r>
              <a:rPr lang="en-US" altLang="zh-TW">
                <a:ea typeface="新細明體" charset="-120"/>
              </a:rPr>
              <a:t>adder</a:t>
            </a:r>
          </a:p>
        </p:txBody>
      </p:sp>
      <p:sp>
        <p:nvSpPr>
          <p:cNvPr id="50" name="Line 54"/>
          <p:cNvSpPr>
            <a:spLocks noChangeShapeType="1"/>
          </p:cNvSpPr>
          <p:nvPr/>
        </p:nvSpPr>
        <p:spPr bwMode="auto">
          <a:xfrm flipH="1" flipV="1">
            <a:off x="7162800" y="5029200"/>
            <a:ext cx="609600" cy="228600"/>
          </a:xfrm>
          <a:prstGeom prst="line">
            <a:avLst/>
          </a:prstGeom>
          <a:noFill/>
          <a:ln w="9525">
            <a:solidFill>
              <a:srgbClr val="FF3300"/>
            </a:solidFill>
            <a:miter lim="800000"/>
            <a:headEnd/>
            <a:tailEnd type="triangle" w="med" len="med"/>
          </a:ln>
          <a:effectLst/>
        </p:spPr>
        <p:txBody>
          <a:bodyPr wrap="none"/>
          <a:lstStyle/>
          <a:p>
            <a:endParaRPr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Finite impulse response filter</a:t>
            </a:r>
            <a:endParaRPr lang="zh-TW" alt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14</a:t>
            </a:fld>
            <a:endParaRPr lang="en-US"/>
          </a:p>
        </p:txBody>
      </p:sp>
      <p:sp>
        <p:nvSpPr>
          <p:cNvPr id="5" name="Rectangle 21"/>
          <p:cNvSpPr>
            <a:spLocks noChangeArrowheads="1"/>
          </p:cNvSpPr>
          <p:nvPr/>
        </p:nvSpPr>
        <p:spPr bwMode="auto">
          <a:xfrm>
            <a:off x="3184525" y="2892425"/>
            <a:ext cx="595313"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altLang="zh-TW" sz="2400">
                <a:latin typeface="Times New Roman" pitchFamily="18" charset="0"/>
                <a:ea typeface="新細明體" charset="-120"/>
                <a:cs typeface="Times New Roman" pitchFamily="18" charset="0"/>
              </a:rPr>
              <a:t>D</a:t>
            </a:r>
          </a:p>
        </p:txBody>
      </p:sp>
      <p:sp>
        <p:nvSpPr>
          <p:cNvPr id="6" name="Line 22"/>
          <p:cNvSpPr>
            <a:spLocks noChangeShapeType="1"/>
          </p:cNvSpPr>
          <p:nvPr/>
        </p:nvSpPr>
        <p:spPr bwMode="auto">
          <a:xfrm>
            <a:off x="2498725" y="3124200"/>
            <a:ext cx="687388" cy="1588"/>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7" name="Line 23"/>
          <p:cNvSpPr>
            <a:spLocks noChangeShapeType="1"/>
          </p:cNvSpPr>
          <p:nvPr/>
        </p:nvSpPr>
        <p:spPr bwMode="auto">
          <a:xfrm>
            <a:off x="2727325" y="3771900"/>
            <a:ext cx="458788" cy="0"/>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8" name="Line 24"/>
          <p:cNvSpPr>
            <a:spLocks noChangeShapeType="1"/>
          </p:cNvSpPr>
          <p:nvPr/>
        </p:nvSpPr>
        <p:spPr bwMode="auto">
          <a:xfrm flipH="1">
            <a:off x="2955925" y="3771900"/>
            <a:ext cx="230188" cy="365125"/>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9" name="Line 25"/>
          <p:cNvSpPr>
            <a:spLocks noChangeShapeType="1"/>
          </p:cNvSpPr>
          <p:nvPr/>
        </p:nvSpPr>
        <p:spPr bwMode="auto">
          <a:xfrm flipH="1" flipV="1">
            <a:off x="2727325" y="3771900"/>
            <a:ext cx="230188" cy="365125"/>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10" name="Line 26"/>
          <p:cNvSpPr>
            <a:spLocks noChangeShapeType="1"/>
          </p:cNvSpPr>
          <p:nvPr/>
        </p:nvSpPr>
        <p:spPr bwMode="auto">
          <a:xfrm>
            <a:off x="2955925" y="3124200"/>
            <a:ext cx="1588" cy="641350"/>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11" name="Freeform 27"/>
          <p:cNvSpPr>
            <a:spLocks/>
          </p:cNvSpPr>
          <p:nvPr/>
        </p:nvSpPr>
        <p:spPr bwMode="auto">
          <a:xfrm>
            <a:off x="2955925" y="4140200"/>
            <a:ext cx="1189038" cy="503238"/>
          </a:xfrm>
          <a:custGeom>
            <a:avLst/>
            <a:gdLst/>
            <a:ahLst/>
            <a:cxnLst>
              <a:cxn ang="0">
                <a:pos x="0" y="0"/>
              </a:cxn>
              <a:cxn ang="0">
                <a:pos x="0" y="19975"/>
              </a:cxn>
              <a:cxn ang="0">
                <a:pos x="19989" y="19975"/>
              </a:cxn>
            </a:cxnLst>
            <a:rect l="0" t="0" r="r" b="b"/>
            <a:pathLst>
              <a:path w="20000" h="20000">
                <a:moveTo>
                  <a:pt x="0" y="0"/>
                </a:moveTo>
                <a:lnTo>
                  <a:pt x="0" y="19975"/>
                </a:lnTo>
                <a:lnTo>
                  <a:pt x="19989" y="19975"/>
                </a:lnTo>
              </a:path>
            </a:pathLst>
          </a:custGeom>
          <a:noFill/>
          <a:ln w="25400" cap="flat">
            <a:solidFill>
              <a:srgbClr val="000000"/>
            </a:solidFill>
            <a:prstDash val="solid"/>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12" name="Line 28"/>
          <p:cNvSpPr>
            <a:spLocks noChangeShapeType="1"/>
          </p:cNvSpPr>
          <p:nvPr/>
        </p:nvSpPr>
        <p:spPr bwMode="auto">
          <a:xfrm>
            <a:off x="4144963" y="3771900"/>
            <a:ext cx="457200" cy="0"/>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13" name="Line 29"/>
          <p:cNvSpPr>
            <a:spLocks noChangeShapeType="1"/>
          </p:cNvSpPr>
          <p:nvPr/>
        </p:nvSpPr>
        <p:spPr bwMode="auto">
          <a:xfrm flipH="1">
            <a:off x="4373563" y="3771900"/>
            <a:ext cx="228600" cy="365125"/>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14" name="Line 30"/>
          <p:cNvSpPr>
            <a:spLocks noChangeShapeType="1"/>
          </p:cNvSpPr>
          <p:nvPr/>
        </p:nvSpPr>
        <p:spPr bwMode="auto">
          <a:xfrm flipH="1" flipV="1">
            <a:off x="4144963" y="3771900"/>
            <a:ext cx="228600" cy="365125"/>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15" name="Rectangle 31"/>
          <p:cNvSpPr>
            <a:spLocks noChangeArrowheads="1"/>
          </p:cNvSpPr>
          <p:nvPr/>
        </p:nvSpPr>
        <p:spPr bwMode="auto">
          <a:xfrm>
            <a:off x="4738688" y="2892425"/>
            <a:ext cx="595312"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altLang="zh-TW" sz="2400">
                <a:latin typeface="Times New Roman" pitchFamily="18" charset="0"/>
                <a:ea typeface="新細明體" charset="-120"/>
                <a:cs typeface="Times New Roman" pitchFamily="18" charset="0"/>
              </a:rPr>
              <a:t>D</a:t>
            </a:r>
          </a:p>
        </p:txBody>
      </p:sp>
      <p:sp>
        <p:nvSpPr>
          <p:cNvPr id="16" name="Line 32"/>
          <p:cNvSpPr>
            <a:spLocks noChangeShapeType="1"/>
          </p:cNvSpPr>
          <p:nvPr/>
        </p:nvSpPr>
        <p:spPr bwMode="auto">
          <a:xfrm>
            <a:off x="3779838" y="3124200"/>
            <a:ext cx="960437" cy="1588"/>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17" name="Line 33"/>
          <p:cNvSpPr>
            <a:spLocks noChangeShapeType="1"/>
          </p:cNvSpPr>
          <p:nvPr/>
        </p:nvSpPr>
        <p:spPr bwMode="auto">
          <a:xfrm>
            <a:off x="4373563" y="3124200"/>
            <a:ext cx="0" cy="641350"/>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18" name="Oval 34"/>
          <p:cNvSpPr>
            <a:spLocks noChangeArrowheads="1"/>
          </p:cNvSpPr>
          <p:nvPr/>
        </p:nvSpPr>
        <p:spPr bwMode="auto">
          <a:xfrm>
            <a:off x="4144963" y="4416425"/>
            <a:ext cx="412750" cy="412750"/>
          </a:xfrm>
          <a:prstGeom prst="ellipse">
            <a:avLst/>
          </a:prstGeom>
          <a:noFill/>
          <a:ln w="25400">
            <a:solidFill>
              <a:srgbClr val="000000"/>
            </a:solidFill>
            <a:round/>
            <a:headEnd/>
            <a:tailEnd/>
          </a:ln>
          <a:effectLst/>
        </p:spPr>
        <p:txBody>
          <a:bodyPr/>
          <a:lstStyle/>
          <a:p>
            <a:endParaRPr lang="zh-TW" altLang="en-US" sz="2400">
              <a:latin typeface="Times New Roman" pitchFamily="18" charset="0"/>
              <a:cs typeface="Times New Roman" pitchFamily="18" charset="0"/>
            </a:endParaRPr>
          </a:p>
        </p:txBody>
      </p:sp>
      <p:sp>
        <p:nvSpPr>
          <p:cNvPr id="19" name="Line 35"/>
          <p:cNvSpPr>
            <a:spLocks noChangeShapeType="1"/>
          </p:cNvSpPr>
          <p:nvPr/>
        </p:nvSpPr>
        <p:spPr bwMode="auto">
          <a:xfrm>
            <a:off x="4373563" y="4140200"/>
            <a:ext cx="0" cy="274638"/>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20" name="Line 36"/>
          <p:cNvSpPr>
            <a:spLocks noChangeShapeType="1"/>
          </p:cNvSpPr>
          <p:nvPr/>
        </p:nvSpPr>
        <p:spPr bwMode="auto">
          <a:xfrm>
            <a:off x="5699125" y="3771900"/>
            <a:ext cx="458788" cy="0"/>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21" name="Line 37"/>
          <p:cNvSpPr>
            <a:spLocks noChangeShapeType="1"/>
          </p:cNvSpPr>
          <p:nvPr/>
        </p:nvSpPr>
        <p:spPr bwMode="auto">
          <a:xfrm flipH="1">
            <a:off x="5927725" y="3771900"/>
            <a:ext cx="230188" cy="365125"/>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22" name="Line 38"/>
          <p:cNvSpPr>
            <a:spLocks noChangeShapeType="1"/>
          </p:cNvSpPr>
          <p:nvPr/>
        </p:nvSpPr>
        <p:spPr bwMode="auto">
          <a:xfrm flipH="1" flipV="1">
            <a:off x="5699125" y="3771900"/>
            <a:ext cx="230188" cy="365125"/>
          </a:xfrm>
          <a:prstGeom prst="line">
            <a:avLst/>
          </a:prstGeom>
          <a:noFill/>
          <a:ln w="25400">
            <a:solidFill>
              <a:srgbClr val="000000"/>
            </a:solidFill>
            <a:round/>
            <a:headEnd type="none" w="sm" len="sm"/>
            <a:tailEnd type="none" w="sm" len="sm"/>
          </a:ln>
          <a:effectLst/>
        </p:spPr>
        <p:txBody>
          <a:bodyPr/>
          <a:lstStyle/>
          <a:p>
            <a:endParaRPr lang="zh-TW" altLang="en-US" sz="2400">
              <a:latin typeface="Times New Roman" pitchFamily="18" charset="0"/>
              <a:cs typeface="Times New Roman" pitchFamily="18" charset="0"/>
            </a:endParaRPr>
          </a:p>
        </p:txBody>
      </p:sp>
      <p:sp>
        <p:nvSpPr>
          <p:cNvPr id="23" name="Line 40"/>
          <p:cNvSpPr>
            <a:spLocks noChangeShapeType="1"/>
          </p:cNvSpPr>
          <p:nvPr/>
        </p:nvSpPr>
        <p:spPr bwMode="auto">
          <a:xfrm>
            <a:off x="5334000" y="3124200"/>
            <a:ext cx="547688" cy="1588"/>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24" name="Line 41"/>
          <p:cNvSpPr>
            <a:spLocks noChangeShapeType="1"/>
          </p:cNvSpPr>
          <p:nvPr/>
        </p:nvSpPr>
        <p:spPr bwMode="auto">
          <a:xfrm>
            <a:off x="5927725" y="3124200"/>
            <a:ext cx="1588" cy="641350"/>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25" name="Oval 42"/>
          <p:cNvSpPr>
            <a:spLocks noChangeArrowheads="1"/>
          </p:cNvSpPr>
          <p:nvPr/>
        </p:nvSpPr>
        <p:spPr bwMode="auto">
          <a:xfrm>
            <a:off x="5699125" y="4416425"/>
            <a:ext cx="412750" cy="412750"/>
          </a:xfrm>
          <a:prstGeom prst="ellipse">
            <a:avLst/>
          </a:prstGeom>
          <a:noFill/>
          <a:ln w="25400">
            <a:solidFill>
              <a:srgbClr val="000000"/>
            </a:solidFill>
            <a:round/>
            <a:headEnd/>
            <a:tailEnd/>
          </a:ln>
          <a:effectLst/>
        </p:spPr>
        <p:txBody>
          <a:bodyPr/>
          <a:lstStyle/>
          <a:p>
            <a:endParaRPr lang="zh-TW" altLang="en-US" sz="2400">
              <a:latin typeface="Times New Roman" pitchFamily="18" charset="0"/>
              <a:cs typeface="Times New Roman" pitchFamily="18" charset="0"/>
            </a:endParaRPr>
          </a:p>
        </p:txBody>
      </p:sp>
      <p:sp>
        <p:nvSpPr>
          <p:cNvPr id="26" name="Line 43"/>
          <p:cNvSpPr>
            <a:spLocks noChangeShapeType="1"/>
          </p:cNvSpPr>
          <p:nvPr/>
        </p:nvSpPr>
        <p:spPr bwMode="auto">
          <a:xfrm>
            <a:off x="5927725" y="4140200"/>
            <a:ext cx="1588" cy="274638"/>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27" name="Line 44"/>
          <p:cNvSpPr>
            <a:spLocks noChangeShapeType="1"/>
          </p:cNvSpPr>
          <p:nvPr/>
        </p:nvSpPr>
        <p:spPr bwMode="auto">
          <a:xfrm>
            <a:off x="4556125" y="4649788"/>
            <a:ext cx="1144588" cy="0"/>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28" name="Rectangle 45"/>
          <p:cNvSpPr>
            <a:spLocks noChangeArrowheads="1"/>
          </p:cNvSpPr>
          <p:nvPr/>
        </p:nvSpPr>
        <p:spPr bwMode="auto">
          <a:xfrm>
            <a:off x="5608638" y="4371975"/>
            <a:ext cx="593725" cy="411163"/>
          </a:xfrm>
          <a:prstGeom prst="rect">
            <a:avLst/>
          </a:prstGeom>
          <a:noFill/>
          <a:ln w="25400">
            <a:noFill/>
            <a:miter lim="800000"/>
            <a:headEnd/>
            <a:tailEnd/>
          </a:ln>
          <a:effectLst/>
        </p:spPr>
        <p:txBody>
          <a:bodyPr lIns="63500" tIns="63500" rIns="63500" bIns="63500"/>
          <a:lstStyle/>
          <a:p>
            <a:pPr algn="ctr" eaLnBrk="0" hangingPunct="0"/>
            <a:r>
              <a:rPr lang="en-US" altLang="zh-TW" sz="2400">
                <a:latin typeface="Times New Roman" pitchFamily="18" charset="0"/>
                <a:ea typeface="新細明體" charset="-120"/>
                <a:cs typeface="Times New Roman" pitchFamily="18" charset="0"/>
              </a:rPr>
              <a:t>+</a:t>
            </a:r>
          </a:p>
        </p:txBody>
      </p:sp>
      <p:sp>
        <p:nvSpPr>
          <p:cNvPr id="29" name="Rectangle 46"/>
          <p:cNvSpPr>
            <a:spLocks noChangeArrowheads="1"/>
          </p:cNvSpPr>
          <p:nvPr/>
        </p:nvSpPr>
        <p:spPr bwMode="auto">
          <a:xfrm>
            <a:off x="4052888" y="4371975"/>
            <a:ext cx="595312" cy="411163"/>
          </a:xfrm>
          <a:prstGeom prst="rect">
            <a:avLst/>
          </a:prstGeom>
          <a:noFill/>
          <a:ln w="25400">
            <a:noFill/>
            <a:miter lim="800000"/>
            <a:headEnd/>
            <a:tailEnd/>
          </a:ln>
          <a:effectLst/>
        </p:spPr>
        <p:txBody>
          <a:bodyPr lIns="63500" tIns="63500" rIns="63500" bIns="63500"/>
          <a:lstStyle/>
          <a:p>
            <a:pPr algn="ctr" eaLnBrk="0" hangingPunct="0"/>
            <a:r>
              <a:rPr lang="en-US" altLang="zh-TW" sz="2400">
                <a:latin typeface="Times New Roman" pitchFamily="18" charset="0"/>
                <a:ea typeface="新細明體" charset="-120"/>
                <a:cs typeface="Times New Roman" pitchFamily="18" charset="0"/>
              </a:rPr>
              <a:t>+</a:t>
            </a:r>
          </a:p>
        </p:txBody>
      </p:sp>
      <p:sp>
        <p:nvSpPr>
          <p:cNvPr id="30" name="Line 54"/>
          <p:cNvSpPr>
            <a:spLocks noChangeShapeType="1"/>
          </p:cNvSpPr>
          <p:nvPr/>
        </p:nvSpPr>
        <p:spPr bwMode="auto">
          <a:xfrm>
            <a:off x="6110288" y="4649788"/>
            <a:ext cx="1190625" cy="0"/>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31" name="Rectangle 57"/>
          <p:cNvSpPr>
            <a:spLocks noChangeArrowheads="1"/>
          </p:cNvSpPr>
          <p:nvPr/>
        </p:nvSpPr>
        <p:spPr bwMode="auto">
          <a:xfrm>
            <a:off x="6858000" y="3962400"/>
            <a:ext cx="777875" cy="639763"/>
          </a:xfrm>
          <a:prstGeom prst="rect">
            <a:avLst/>
          </a:prstGeom>
          <a:noFill/>
          <a:ln w="25400">
            <a:noFill/>
            <a:miter lim="800000"/>
            <a:headEnd/>
            <a:tailEnd/>
          </a:ln>
          <a:effectLst/>
        </p:spPr>
        <p:txBody>
          <a:bodyPr lIns="63500" tIns="63500" rIns="63500" bIns="63500"/>
          <a:lstStyle/>
          <a:p>
            <a:pPr algn="ctr" eaLnBrk="0" hangingPunct="0"/>
            <a:r>
              <a:rPr lang="en-US" altLang="zh-TW" sz="2400" i="1" dirty="0">
                <a:latin typeface="Times New Roman" pitchFamily="18" charset="0"/>
                <a:ea typeface="新細明體" charset="-120"/>
                <a:cs typeface="Times New Roman" pitchFamily="18" charset="0"/>
              </a:rPr>
              <a:t>y</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32" name="Rectangle 58"/>
          <p:cNvSpPr>
            <a:spLocks noChangeArrowheads="1"/>
          </p:cNvSpPr>
          <p:nvPr/>
        </p:nvSpPr>
        <p:spPr bwMode="auto">
          <a:xfrm>
            <a:off x="1905000" y="1981200"/>
            <a:ext cx="777875" cy="639763"/>
          </a:xfrm>
          <a:prstGeom prst="rect">
            <a:avLst/>
          </a:prstGeom>
          <a:noFill/>
          <a:ln w="25400">
            <a:noFill/>
            <a:miter lim="800000"/>
            <a:headEnd/>
            <a:tailEnd/>
          </a:ln>
          <a:effectLst/>
        </p:spPr>
        <p:txBody>
          <a:bodyPr lIns="63500" tIns="63500" rIns="63500" bIns="63500"/>
          <a:lstStyle/>
          <a:p>
            <a:pPr algn="ctr" eaLnBrk="0" hangingPunct="0"/>
            <a:r>
              <a:rPr lang="en-US" altLang="zh-TW" sz="2400" i="1" dirty="0">
                <a:latin typeface="Times New Roman" pitchFamily="18" charset="0"/>
                <a:ea typeface="新細明體" charset="-120"/>
                <a:cs typeface="Times New Roman" pitchFamily="18" charset="0"/>
              </a:rPr>
              <a:t>x</a:t>
            </a:r>
            <a:r>
              <a:rPr lang="en-US" altLang="zh-TW" sz="2400" dirty="0">
                <a:latin typeface="Times New Roman" pitchFamily="18" charset="0"/>
                <a:ea typeface="新細明體" charset="-120"/>
                <a:cs typeface="Times New Roman" pitchFamily="18" charset="0"/>
              </a:rPr>
              <a:t>[n]</a:t>
            </a:r>
          </a:p>
        </p:txBody>
      </p:sp>
      <p:sp>
        <p:nvSpPr>
          <p:cNvPr id="33" name="Text Box 63"/>
          <p:cNvSpPr txBox="1">
            <a:spLocks noChangeArrowheads="1"/>
          </p:cNvSpPr>
          <p:nvPr/>
        </p:nvSpPr>
        <p:spPr bwMode="auto">
          <a:xfrm>
            <a:off x="1828800" y="3886200"/>
            <a:ext cx="1178528"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h</a:t>
            </a:r>
            <a:r>
              <a:rPr lang="en-US" altLang="zh-TW" sz="2400" dirty="0">
                <a:latin typeface="Times New Roman" pitchFamily="18" charset="0"/>
                <a:ea typeface="新細明體" charset="-120"/>
                <a:cs typeface="Times New Roman" pitchFamily="18" charset="0"/>
              </a:rPr>
              <a:t>[0] = 1</a:t>
            </a:r>
          </a:p>
        </p:txBody>
      </p:sp>
      <p:sp>
        <p:nvSpPr>
          <p:cNvPr id="34" name="Text Box 64"/>
          <p:cNvSpPr txBox="1">
            <a:spLocks noChangeArrowheads="1"/>
          </p:cNvSpPr>
          <p:nvPr/>
        </p:nvSpPr>
        <p:spPr bwMode="auto">
          <a:xfrm>
            <a:off x="3276600" y="3886200"/>
            <a:ext cx="1178528"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h</a:t>
            </a:r>
            <a:r>
              <a:rPr lang="en-US" altLang="zh-TW" sz="2400" dirty="0">
                <a:latin typeface="Times New Roman" pitchFamily="18" charset="0"/>
                <a:ea typeface="新細明體" charset="-120"/>
                <a:cs typeface="Times New Roman" pitchFamily="18" charset="0"/>
              </a:rPr>
              <a:t>[1] = 1</a:t>
            </a:r>
          </a:p>
        </p:txBody>
      </p:sp>
      <p:sp>
        <p:nvSpPr>
          <p:cNvPr id="35" name="Text Box 65"/>
          <p:cNvSpPr txBox="1">
            <a:spLocks noChangeArrowheads="1"/>
          </p:cNvSpPr>
          <p:nvPr/>
        </p:nvSpPr>
        <p:spPr bwMode="auto">
          <a:xfrm>
            <a:off x="4800600" y="3886200"/>
            <a:ext cx="1178528"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h</a:t>
            </a:r>
            <a:r>
              <a:rPr lang="en-US" altLang="zh-TW" sz="2400" dirty="0">
                <a:latin typeface="Times New Roman" pitchFamily="18" charset="0"/>
                <a:ea typeface="新細明體" charset="-120"/>
                <a:cs typeface="Times New Roman" pitchFamily="18" charset="0"/>
              </a:rPr>
              <a:t>[2] = 1</a:t>
            </a:r>
          </a:p>
        </p:txBody>
      </p:sp>
      <p:grpSp>
        <p:nvGrpSpPr>
          <p:cNvPr id="36" name="Group 94"/>
          <p:cNvGrpSpPr>
            <a:grpSpLocks/>
          </p:cNvGrpSpPr>
          <p:nvPr/>
        </p:nvGrpSpPr>
        <p:grpSpPr bwMode="auto">
          <a:xfrm>
            <a:off x="2286000" y="1752600"/>
            <a:ext cx="4649788" cy="4124325"/>
            <a:chOff x="1632" y="1104"/>
            <a:chExt cx="2929" cy="2598"/>
          </a:xfrm>
        </p:grpSpPr>
        <p:sp>
          <p:nvSpPr>
            <p:cNvPr id="37" name="Line 67"/>
            <p:cNvSpPr>
              <a:spLocks noChangeShapeType="1"/>
            </p:cNvSpPr>
            <p:nvPr/>
          </p:nvSpPr>
          <p:spPr bwMode="auto">
            <a:xfrm flipV="1">
              <a:off x="1632" y="1584"/>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38" name="Text Box 68"/>
            <p:cNvSpPr txBox="1">
              <a:spLocks noChangeArrowheads="1"/>
            </p:cNvSpPr>
            <p:nvPr/>
          </p:nvSpPr>
          <p:spPr bwMode="auto">
            <a:xfrm>
              <a:off x="2688" y="1104"/>
              <a:ext cx="516" cy="291"/>
            </a:xfrm>
            <a:prstGeom prst="rect">
              <a:avLst/>
            </a:prstGeom>
            <a:noFill/>
            <a:ln w="9525">
              <a:noFill/>
              <a:miter lim="800000"/>
              <a:headEnd/>
              <a:tailEnd/>
            </a:ln>
            <a:effectLst/>
          </p:spPr>
          <p:txBody>
            <a:bodyPr wrap="none">
              <a:spAutoFit/>
            </a:bodyPr>
            <a:lstStyle/>
            <a:p>
              <a:r>
                <a:rPr lang="en-US" altLang="zh-TW" sz="2400">
                  <a:latin typeface="Times New Roman" pitchFamily="18" charset="0"/>
                  <a:ea typeface="新細明體" charset="-120"/>
                  <a:cs typeface="Times New Roman" pitchFamily="18" charset="0"/>
                </a:rPr>
                <a:t>n = 0</a:t>
              </a:r>
            </a:p>
          </p:txBody>
        </p:sp>
        <p:sp>
          <p:nvSpPr>
            <p:cNvPr id="39" name="Line 69"/>
            <p:cNvSpPr>
              <a:spLocks noChangeShapeType="1"/>
            </p:cNvSpPr>
            <p:nvPr/>
          </p:nvSpPr>
          <p:spPr bwMode="auto">
            <a:xfrm flipV="1">
              <a:off x="2352" y="2976"/>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40" name="Line 89"/>
            <p:cNvSpPr>
              <a:spLocks noChangeShapeType="1"/>
            </p:cNvSpPr>
            <p:nvPr/>
          </p:nvSpPr>
          <p:spPr bwMode="auto">
            <a:xfrm flipV="1">
              <a:off x="4560" y="3408"/>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sp>
        <p:nvSpPr>
          <p:cNvPr id="41" name="Line 90"/>
          <p:cNvSpPr>
            <a:spLocks noChangeShapeType="1"/>
          </p:cNvSpPr>
          <p:nvPr/>
        </p:nvSpPr>
        <p:spPr bwMode="auto">
          <a:xfrm>
            <a:off x="6400800" y="5791200"/>
            <a:ext cx="2209800" cy="0"/>
          </a:xfrm>
          <a:prstGeom prst="line">
            <a:avLst/>
          </a:prstGeom>
          <a:noFill/>
          <a:ln w="25400">
            <a:solidFill>
              <a:srgbClr val="0000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42" name="Text Box 91"/>
          <p:cNvSpPr txBox="1">
            <a:spLocks noChangeArrowheads="1"/>
          </p:cNvSpPr>
          <p:nvPr/>
        </p:nvSpPr>
        <p:spPr bwMode="auto">
          <a:xfrm>
            <a:off x="8305800" y="5715000"/>
            <a:ext cx="338554"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n</a:t>
            </a:r>
          </a:p>
        </p:txBody>
      </p:sp>
      <p:sp>
        <p:nvSpPr>
          <p:cNvPr id="43" name="Text Box 92"/>
          <p:cNvSpPr txBox="1">
            <a:spLocks noChangeArrowheads="1"/>
          </p:cNvSpPr>
          <p:nvPr/>
        </p:nvSpPr>
        <p:spPr bwMode="auto">
          <a:xfrm>
            <a:off x="6705600" y="5791200"/>
            <a:ext cx="338554" cy="461665"/>
          </a:xfrm>
          <a:prstGeom prst="rect">
            <a:avLst/>
          </a:prstGeom>
          <a:noFill/>
          <a:ln w="9525">
            <a:noFill/>
            <a:miter lim="800000"/>
            <a:headEnd/>
            <a:tailEnd/>
          </a:ln>
          <a:effectLst/>
        </p:spPr>
        <p:txBody>
          <a:bodyPr wrap="none">
            <a:spAutoFit/>
          </a:bodyPr>
          <a:lstStyle/>
          <a:p>
            <a:r>
              <a:rPr lang="en-US" altLang="zh-TW" sz="2400">
                <a:latin typeface="Times New Roman" pitchFamily="18" charset="0"/>
                <a:ea typeface="新細明體" charset="-120"/>
                <a:cs typeface="Times New Roman" pitchFamily="18" charset="0"/>
              </a:rPr>
              <a:t>0</a:t>
            </a:r>
          </a:p>
        </p:txBody>
      </p:sp>
      <p:grpSp>
        <p:nvGrpSpPr>
          <p:cNvPr id="44" name="Group 103"/>
          <p:cNvGrpSpPr>
            <a:grpSpLocks/>
          </p:cNvGrpSpPr>
          <p:nvPr/>
        </p:nvGrpSpPr>
        <p:grpSpPr bwMode="auto">
          <a:xfrm>
            <a:off x="2286000" y="1752600"/>
            <a:ext cx="4802188" cy="4124325"/>
            <a:chOff x="1632" y="1104"/>
            <a:chExt cx="3025" cy="2598"/>
          </a:xfrm>
        </p:grpSpPr>
        <p:sp>
          <p:nvSpPr>
            <p:cNvPr id="45" name="Text Box 72"/>
            <p:cNvSpPr txBox="1">
              <a:spLocks noChangeArrowheads="1"/>
            </p:cNvSpPr>
            <p:nvPr/>
          </p:nvSpPr>
          <p:spPr bwMode="auto">
            <a:xfrm>
              <a:off x="2688" y="1104"/>
              <a:ext cx="516" cy="291"/>
            </a:xfrm>
            <a:prstGeom prst="rect">
              <a:avLst/>
            </a:prstGeom>
            <a:noFill/>
            <a:ln w="9525">
              <a:noFill/>
              <a:miter lim="800000"/>
              <a:headEnd/>
              <a:tailEnd/>
            </a:ln>
            <a:effectLst/>
          </p:spPr>
          <p:txBody>
            <a:bodyPr wrap="none">
              <a:spAutoFit/>
            </a:bodyPr>
            <a:lstStyle/>
            <a:p>
              <a:r>
                <a:rPr lang="en-US" altLang="zh-TW" sz="2400">
                  <a:latin typeface="Times New Roman" pitchFamily="18" charset="0"/>
                  <a:ea typeface="新細明體" charset="-120"/>
                  <a:cs typeface="Times New Roman" pitchFamily="18" charset="0"/>
                </a:rPr>
                <a:t>n = 1</a:t>
              </a:r>
            </a:p>
          </p:txBody>
        </p:sp>
        <p:grpSp>
          <p:nvGrpSpPr>
            <p:cNvPr id="46" name="Group 102"/>
            <p:cNvGrpSpPr>
              <a:grpSpLocks/>
            </p:cNvGrpSpPr>
            <p:nvPr/>
          </p:nvGrpSpPr>
          <p:grpSpPr bwMode="auto">
            <a:xfrm>
              <a:off x="1632" y="1584"/>
              <a:ext cx="3025" cy="2118"/>
              <a:chOff x="1632" y="1584"/>
              <a:chExt cx="3025" cy="2118"/>
            </a:xfrm>
          </p:grpSpPr>
          <p:sp>
            <p:nvSpPr>
              <p:cNvPr id="47" name="Line 93"/>
              <p:cNvSpPr>
                <a:spLocks noChangeShapeType="1"/>
              </p:cNvSpPr>
              <p:nvPr/>
            </p:nvSpPr>
            <p:spPr bwMode="auto">
              <a:xfrm flipV="1">
                <a:off x="2736" y="1584"/>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48" name="Line 71"/>
              <p:cNvSpPr>
                <a:spLocks noChangeShapeType="1"/>
              </p:cNvSpPr>
              <p:nvPr/>
            </p:nvSpPr>
            <p:spPr bwMode="auto">
              <a:xfrm flipV="1">
                <a:off x="1632" y="1584"/>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49" name="Line 95"/>
              <p:cNvSpPr>
                <a:spLocks noChangeShapeType="1"/>
              </p:cNvSpPr>
              <p:nvPr/>
            </p:nvSpPr>
            <p:spPr bwMode="auto">
              <a:xfrm flipV="1">
                <a:off x="3312" y="3264"/>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50" name="Line 96"/>
              <p:cNvSpPr>
                <a:spLocks noChangeShapeType="1"/>
              </p:cNvSpPr>
              <p:nvPr/>
            </p:nvSpPr>
            <p:spPr bwMode="auto">
              <a:xfrm flipV="1">
                <a:off x="2352" y="2976"/>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51" name="Line 99"/>
              <p:cNvSpPr>
                <a:spLocks noChangeShapeType="1"/>
              </p:cNvSpPr>
              <p:nvPr/>
            </p:nvSpPr>
            <p:spPr bwMode="auto">
              <a:xfrm flipV="1">
                <a:off x="3312" y="2976"/>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52" name="Line 100"/>
              <p:cNvSpPr>
                <a:spLocks noChangeShapeType="1"/>
              </p:cNvSpPr>
              <p:nvPr/>
            </p:nvSpPr>
            <p:spPr bwMode="auto">
              <a:xfrm flipV="1">
                <a:off x="4656" y="3408"/>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53" name="Line 101"/>
              <p:cNvSpPr>
                <a:spLocks noChangeShapeType="1"/>
              </p:cNvSpPr>
              <p:nvPr/>
            </p:nvSpPr>
            <p:spPr bwMode="auto">
              <a:xfrm flipV="1">
                <a:off x="4656" y="3120"/>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grpSp>
      <p:grpSp>
        <p:nvGrpSpPr>
          <p:cNvPr id="54" name="Group 113"/>
          <p:cNvGrpSpPr>
            <a:grpSpLocks/>
          </p:cNvGrpSpPr>
          <p:nvPr/>
        </p:nvGrpSpPr>
        <p:grpSpPr bwMode="auto">
          <a:xfrm>
            <a:off x="2286000" y="1752600"/>
            <a:ext cx="4954588" cy="4124325"/>
            <a:chOff x="1632" y="1104"/>
            <a:chExt cx="3121" cy="2598"/>
          </a:xfrm>
        </p:grpSpPr>
        <p:sp>
          <p:nvSpPr>
            <p:cNvPr id="55" name="Text Box 77"/>
            <p:cNvSpPr txBox="1">
              <a:spLocks noChangeArrowheads="1"/>
            </p:cNvSpPr>
            <p:nvPr/>
          </p:nvSpPr>
          <p:spPr bwMode="auto">
            <a:xfrm>
              <a:off x="2688" y="1104"/>
              <a:ext cx="516" cy="291"/>
            </a:xfrm>
            <a:prstGeom prst="rect">
              <a:avLst/>
            </a:prstGeom>
            <a:noFill/>
            <a:ln w="9525">
              <a:noFill/>
              <a:miter lim="800000"/>
              <a:headEnd/>
              <a:tailEnd/>
            </a:ln>
            <a:effectLst/>
          </p:spPr>
          <p:txBody>
            <a:bodyPr wrap="none">
              <a:spAutoFit/>
            </a:bodyPr>
            <a:lstStyle/>
            <a:p>
              <a:r>
                <a:rPr lang="en-US" altLang="zh-TW" sz="2400">
                  <a:latin typeface="Times New Roman" pitchFamily="18" charset="0"/>
                  <a:ea typeface="新細明體" charset="-120"/>
                  <a:cs typeface="Times New Roman" pitchFamily="18" charset="0"/>
                </a:rPr>
                <a:t>n = 2</a:t>
              </a:r>
            </a:p>
          </p:txBody>
        </p:sp>
        <p:sp>
          <p:nvSpPr>
            <p:cNvPr id="56" name="Line 97"/>
            <p:cNvSpPr>
              <a:spLocks noChangeShapeType="1"/>
            </p:cNvSpPr>
            <p:nvPr/>
          </p:nvSpPr>
          <p:spPr bwMode="auto">
            <a:xfrm flipV="1">
              <a:off x="4752" y="3120"/>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57" name="Line 76"/>
            <p:cNvSpPr>
              <a:spLocks noChangeShapeType="1"/>
            </p:cNvSpPr>
            <p:nvPr/>
          </p:nvSpPr>
          <p:spPr bwMode="auto">
            <a:xfrm flipV="1">
              <a:off x="1632" y="1584"/>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58" name="Line 104"/>
            <p:cNvSpPr>
              <a:spLocks noChangeShapeType="1"/>
            </p:cNvSpPr>
            <p:nvPr/>
          </p:nvSpPr>
          <p:spPr bwMode="auto">
            <a:xfrm flipV="1">
              <a:off x="4752" y="2832"/>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59" name="Line 105"/>
            <p:cNvSpPr>
              <a:spLocks noChangeShapeType="1"/>
            </p:cNvSpPr>
            <p:nvPr/>
          </p:nvSpPr>
          <p:spPr bwMode="auto">
            <a:xfrm flipV="1">
              <a:off x="2736" y="1584"/>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60" name="Line 106"/>
            <p:cNvSpPr>
              <a:spLocks noChangeShapeType="1"/>
            </p:cNvSpPr>
            <p:nvPr/>
          </p:nvSpPr>
          <p:spPr bwMode="auto">
            <a:xfrm flipV="1">
              <a:off x="3696" y="1584"/>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61" name="Line 107"/>
            <p:cNvSpPr>
              <a:spLocks noChangeShapeType="1"/>
            </p:cNvSpPr>
            <p:nvPr/>
          </p:nvSpPr>
          <p:spPr bwMode="auto">
            <a:xfrm flipV="1">
              <a:off x="2352" y="2976"/>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62" name="Line 108"/>
            <p:cNvSpPr>
              <a:spLocks noChangeShapeType="1"/>
            </p:cNvSpPr>
            <p:nvPr/>
          </p:nvSpPr>
          <p:spPr bwMode="auto">
            <a:xfrm flipV="1">
              <a:off x="3312" y="3264"/>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63" name="Line 109"/>
            <p:cNvSpPr>
              <a:spLocks noChangeShapeType="1"/>
            </p:cNvSpPr>
            <p:nvPr/>
          </p:nvSpPr>
          <p:spPr bwMode="auto">
            <a:xfrm flipV="1">
              <a:off x="3312" y="2976"/>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64" name="Line 110"/>
            <p:cNvSpPr>
              <a:spLocks noChangeShapeType="1"/>
            </p:cNvSpPr>
            <p:nvPr/>
          </p:nvSpPr>
          <p:spPr bwMode="auto">
            <a:xfrm flipV="1">
              <a:off x="4752" y="3408"/>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grpSp>
        <p:nvGrpSpPr>
          <p:cNvPr id="65" name="Group 117"/>
          <p:cNvGrpSpPr>
            <a:grpSpLocks/>
          </p:cNvGrpSpPr>
          <p:nvPr/>
        </p:nvGrpSpPr>
        <p:grpSpPr bwMode="auto">
          <a:xfrm>
            <a:off x="3962400" y="1752600"/>
            <a:ext cx="3430588" cy="4124325"/>
            <a:chOff x="2688" y="1104"/>
            <a:chExt cx="2161" cy="2598"/>
          </a:xfrm>
        </p:grpSpPr>
        <p:sp>
          <p:nvSpPr>
            <p:cNvPr id="66" name="Text Box 82"/>
            <p:cNvSpPr txBox="1">
              <a:spLocks noChangeArrowheads="1"/>
            </p:cNvSpPr>
            <p:nvPr/>
          </p:nvSpPr>
          <p:spPr bwMode="auto">
            <a:xfrm>
              <a:off x="2688" y="1104"/>
              <a:ext cx="516" cy="291"/>
            </a:xfrm>
            <a:prstGeom prst="rect">
              <a:avLst/>
            </a:prstGeom>
            <a:noFill/>
            <a:ln w="9525">
              <a:noFill/>
              <a:miter lim="800000"/>
              <a:headEnd/>
              <a:tailEnd/>
            </a:ln>
            <a:effectLst/>
          </p:spPr>
          <p:txBody>
            <a:bodyPr wrap="none">
              <a:spAutoFit/>
            </a:bodyPr>
            <a:lstStyle/>
            <a:p>
              <a:r>
                <a:rPr lang="en-US" altLang="zh-TW" sz="2400">
                  <a:latin typeface="Times New Roman" pitchFamily="18" charset="0"/>
                  <a:ea typeface="新細明體" charset="-120"/>
                  <a:cs typeface="Times New Roman" pitchFamily="18" charset="0"/>
                </a:rPr>
                <a:t>n = 3</a:t>
              </a:r>
            </a:p>
          </p:txBody>
        </p:sp>
        <p:sp>
          <p:nvSpPr>
            <p:cNvPr id="67" name="Line 85"/>
            <p:cNvSpPr>
              <a:spLocks noChangeShapeType="1"/>
            </p:cNvSpPr>
            <p:nvPr/>
          </p:nvSpPr>
          <p:spPr bwMode="auto">
            <a:xfrm flipV="1">
              <a:off x="2736" y="1584"/>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68" name="Line 84"/>
            <p:cNvSpPr>
              <a:spLocks noChangeShapeType="1"/>
            </p:cNvSpPr>
            <p:nvPr/>
          </p:nvSpPr>
          <p:spPr bwMode="auto">
            <a:xfrm flipV="1">
              <a:off x="3696" y="1584"/>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69" name="Line 114"/>
            <p:cNvSpPr>
              <a:spLocks noChangeShapeType="1"/>
            </p:cNvSpPr>
            <p:nvPr/>
          </p:nvSpPr>
          <p:spPr bwMode="auto">
            <a:xfrm flipV="1">
              <a:off x="3312" y="2976"/>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70" name="Line 115"/>
            <p:cNvSpPr>
              <a:spLocks noChangeShapeType="1"/>
            </p:cNvSpPr>
            <p:nvPr/>
          </p:nvSpPr>
          <p:spPr bwMode="auto">
            <a:xfrm flipV="1">
              <a:off x="4848" y="3408"/>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71" name="Line 116"/>
            <p:cNvSpPr>
              <a:spLocks noChangeShapeType="1"/>
            </p:cNvSpPr>
            <p:nvPr/>
          </p:nvSpPr>
          <p:spPr bwMode="auto">
            <a:xfrm flipV="1">
              <a:off x="4848" y="3120"/>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grpSp>
        <p:nvGrpSpPr>
          <p:cNvPr id="72" name="Group 118"/>
          <p:cNvGrpSpPr>
            <a:grpSpLocks/>
          </p:cNvGrpSpPr>
          <p:nvPr/>
        </p:nvGrpSpPr>
        <p:grpSpPr bwMode="auto">
          <a:xfrm>
            <a:off x="3962400" y="1752600"/>
            <a:ext cx="3582988" cy="4124325"/>
            <a:chOff x="2688" y="1104"/>
            <a:chExt cx="2257" cy="2598"/>
          </a:xfrm>
        </p:grpSpPr>
        <p:sp>
          <p:nvSpPr>
            <p:cNvPr id="73" name="Text Box 87"/>
            <p:cNvSpPr txBox="1">
              <a:spLocks noChangeArrowheads="1"/>
            </p:cNvSpPr>
            <p:nvPr/>
          </p:nvSpPr>
          <p:spPr bwMode="auto">
            <a:xfrm>
              <a:off x="2688" y="1104"/>
              <a:ext cx="516" cy="291"/>
            </a:xfrm>
            <a:prstGeom prst="rect">
              <a:avLst/>
            </a:prstGeom>
            <a:noFill/>
            <a:ln w="9525">
              <a:noFill/>
              <a:miter lim="800000"/>
              <a:headEnd/>
              <a:tailEnd/>
            </a:ln>
            <a:effectLst/>
          </p:spPr>
          <p:txBody>
            <a:bodyPr wrap="none">
              <a:spAutoFit/>
            </a:bodyPr>
            <a:lstStyle/>
            <a:p>
              <a:r>
                <a:rPr lang="en-US" altLang="zh-TW" sz="2400" dirty="0">
                  <a:latin typeface="Times New Roman" pitchFamily="18" charset="0"/>
                  <a:ea typeface="新細明體" charset="-120"/>
                  <a:cs typeface="Times New Roman" pitchFamily="18" charset="0"/>
                </a:rPr>
                <a:t>n = 4</a:t>
              </a:r>
            </a:p>
          </p:txBody>
        </p:sp>
        <p:sp>
          <p:nvSpPr>
            <p:cNvPr id="74" name="Line 111"/>
            <p:cNvSpPr>
              <a:spLocks noChangeShapeType="1"/>
            </p:cNvSpPr>
            <p:nvPr/>
          </p:nvSpPr>
          <p:spPr bwMode="auto">
            <a:xfrm flipV="1">
              <a:off x="4944" y="3408"/>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75" name="Line 88"/>
            <p:cNvSpPr>
              <a:spLocks noChangeShapeType="1"/>
            </p:cNvSpPr>
            <p:nvPr/>
          </p:nvSpPr>
          <p:spPr bwMode="auto">
            <a:xfrm flipV="1">
              <a:off x="3696" y="1584"/>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grpSp>
        <p:nvGrpSpPr>
          <p:cNvPr id="76" name="Group 131"/>
          <p:cNvGrpSpPr>
            <a:grpSpLocks/>
          </p:cNvGrpSpPr>
          <p:nvPr/>
        </p:nvGrpSpPr>
        <p:grpSpPr bwMode="auto">
          <a:xfrm>
            <a:off x="6934200" y="4495800"/>
            <a:ext cx="611188" cy="1381125"/>
            <a:chOff x="4752" y="912"/>
            <a:chExt cx="385" cy="870"/>
          </a:xfrm>
        </p:grpSpPr>
        <p:sp>
          <p:nvSpPr>
            <p:cNvPr id="77" name="Line 119"/>
            <p:cNvSpPr>
              <a:spLocks noChangeShapeType="1"/>
            </p:cNvSpPr>
            <p:nvPr/>
          </p:nvSpPr>
          <p:spPr bwMode="auto">
            <a:xfrm flipV="1">
              <a:off x="4752" y="1488"/>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nvGrpSpPr>
            <p:cNvPr id="78" name="Group 120"/>
            <p:cNvGrpSpPr>
              <a:grpSpLocks/>
            </p:cNvGrpSpPr>
            <p:nvPr/>
          </p:nvGrpSpPr>
          <p:grpSpPr bwMode="auto">
            <a:xfrm>
              <a:off x="4848" y="1200"/>
              <a:ext cx="1" cy="582"/>
              <a:chOff x="4368" y="1248"/>
              <a:chExt cx="1" cy="582"/>
            </a:xfrm>
          </p:grpSpPr>
          <p:sp>
            <p:nvSpPr>
              <p:cNvPr id="87" name="Line 121"/>
              <p:cNvSpPr>
                <a:spLocks noChangeShapeType="1"/>
              </p:cNvSpPr>
              <p:nvPr/>
            </p:nvSpPr>
            <p:spPr bwMode="auto">
              <a:xfrm flipV="1">
                <a:off x="4368" y="1536"/>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88" name="Line 122"/>
              <p:cNvSpPr>
                <a:spLocks noChangeShapeType="1"/>
              </p:cNvSpPr>
              <p:nvPr/>
            </p:nvSpPr>
            <p:spPr bwMode="auto">
              <a:xfrm flipV="1">
                <a:off x="4368" y="1248"/>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grpSp>
          <p:nvGrpSpPr>
            <p:cNvPr id="79" name="Group 123"/>
            <p:cNvGrpSpPr>
              <a:grpSpLocks/>
            </p:cNvGrpSpPr>
            <p:nvPr/>
          </p:nvGrpSpPr>
          <p:grpSpPr bwMode="auto">
            <a:xfrm>
              <a:off x="4944" y="912"/>
              <a:ext cx="1" cy="870"/>
              <a:chOff x="4464" y="960"/>
              <a:chExt cx="1" cy="870"/>
            </a:xfrm>
          </p:grpSpPr>
          <p:sp>
            <p:nvSpPr>
              <p:cNvPr id="84" name="Line 124"/>
              <p:cNvSpPr>
                <a:spLocks noChangeShapeType="1"/>
              </p:cNvSpPr>
              <p:nvPr/>
            </p:nvSpPr>
            <p:spPr bwMode="auto">
              <a:xfrm flipV="1">
                <a:off x="4464" y="1536"/>
                <a:ext cx="1" cy="294"/>
              </a:xfrm>
              <a:prstGeom prst="line">
                <a:avLst/>
              </a:prstGeom>
              <a:noFill/>
              <a:ln w="25400">
                <a:solidFill>
                  <a:srgbClr val="FF3300"/>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85" name="Line 125"/>
              <p:cNvSpPr>
                <a:spLocks noChangeShapeType="1"/>
              </p:cNvSpPr>
              <p:nvPr/>
            </p:nvSpPr>
            <p:spPr bwMode="auto">
              <a:xfrm flipV="1">
                <a:off x="4464" y="1248"/>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86" name="Line 126"/>
              <p:cNvSpPr>
                <a:spLocks noChangeShapeType="1"/>
              </p:cNvSpPr>
              <p:nvPr/>
            </p:nvSpPr>
            <p:spPr bwMode="auto">
              <a:xfrm flipV="1">
                <a:off x="4464" y="960"/>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grpSp>
          <p:nvGrpSpPr>
            <p:cNvPr id="80" name="Group 127"/>
            <p:cNvGrpSpPr>
              <a:grpSpLocks/>
            </p:cNvGrpSpPr>
            <p:nvPr/>
          </p:nvGrpSpPr>
          <p:grpSpPr bwMode="auto">
            <a:xfrm>
              <a:off x="5040" y="1200"/>
              <a:ext cx="1" cy="582"/>
              <a:chOff x="4704" y="3360"/>
              <a:chExt cx="1" cy="582"/>
            </a:xfrm>
          </p:grpSpPr>
          <p:sp>
            <p:nvSpPr>
              <p:cNvPr id="82" name="Line 128"/>
              <p:cNvSpPr>
                <a:spLocks noChangeShapeType="1"/>
              </p:cNvSpPr>
              <p:nvPr/>
            </p:nvSpPr>
            <p:spPr bwMode="auto">
              <a:xfrm flipV="1">
                <a:off x="4704" y="3648"/>
                <a:ext cx="1" cy="294"/>
              </a:xfrm>
              <a:prstGeom prst="line">
                <a:avLst/>
              </a:prstGeom>
              <a:noFill/>
              <a:ln w="25400">
                <a:solidFill>
                  <a:schemeClr val="accent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sp>
            <p:nvSpPr>
              <p:cNvPr id="83" name="Line 129"/>
              <p:cNvSpPr>
                <a:spLocks noChangeShapeType="1"/>
              </p:cNvSpPr>
              <p:nvPr/>
            </p:nvSpPr>
            <p:spPr bwMode="auto">
              <a:xfrm flipV="1">
                <a:off x="4704" y="3360"/>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sp>
          <p:nvSpPr>
            <p:cNvPr id="81" name="Line 130"/>
            <p:cNvSpPr>
              <a:spLocks noChangeShapeType="1"/>
            </p:cNvSpPr>
            <p:nvPr/>
          </p:nvSpPr>
          <p:spPr bwMode="auto">
            <a:xfrm flipV="1">
              <a:off x="5136" y="1488"/>
              <a:ext cx="1" cy="294"/>
            </a:xfrm>
            <a:prstGeom prst="line">
              <a:avLst/>
            </a:prstGeom>
            <a:noFill/>
            <a:ln w="25400">
              <a:solidFill>
                <a:schemeClr val="tx1"/>
              </a:solidFill>
              <a:round/>
              <a:headEnd type="none" w="sm" len="sm"/>
              <a:tailEnd type="triangle" w="sm" len="sm"/>
            </a:ln>
            <a:effectLst/>
          </p:spPr>
          <p:txBody>
            <a:bodyPr/>
            <a:lstStyle/>
            <a:p>
              <a:endParaRPr lang="zh-TW" altLang="en-US" sz="240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57200"/>
            <a:ext cx="7498080" cy="4800600"/>
          </a:xfrm>
        </p:spPr>
        <p:txBody>
          <a:bodyPr/>
          <a:lstStyle/>
          <a:p>
            <a:pPr marL="193675" indent="-193675" eaLnBrk="0" hangingPunct="0">
              <a:spcAft>
                <a:spcPct val="50000"/>
              </a:spcAft>
              <a:buFontTx/>
              <a:buChar char="•"/>
            </a:pPr>
            <a:r>
              <a:rPr lang="en-US" sz="2800" dirty="0" smtClean="0">
                <a:cs typeface="Times New Roman" pitchFamily="18" charset="0"/>
              </a:rPr>
              <a:t>By adjusting </a:t>
            </a:r>
            <a:r>
              <a:rPr lang="en-US" sz="2800" i="1" dirty="0" smtClean="0">
                <a:latin typeface="Times New Roman" pitchFamily="18" charset="0"/>
                <a:cs typeface="Times New Roman" pitchFamily="18" charset="0"/>
              </a:rPr>
              <a:t>h</a:t>
            </a:r>
            <a:r>
              <a:rPr lang="en-US" sz="2800" dirty="0" smtClean="0">
                <a:latin typeface="Times New Roman" pitchFamily="18" charset="0"/>
                <a:cs typeface="Times New Roman" pitchFamily="18" charset="0"/>
              </a:rPr>
              <a:t>[0], </a:t>
            </a:r>
            <a:r>
              <a:rPr lang="en-US" sz="2800" i="1" dirty="0" smtClean="0">
                <a:latin typeface="Times New Roman" pitchFamily="18" charset="0"/>
                <a:cs typeface="Times New Roman" pitchFamily="18" charset="0"/>
              </a:rPr>
              <a:t>h</a:t>
            </a:r>
            <a:r>
              <a:rPr lang="en-US" sz="2800" dirty="0" smtClean="0">
                <a:latin typeface="Times New Roman" pitchFamily="18" charset="0"/>
                <a:cs typeface="Times New Roman" pitchFamily="18" charset="0"/>
              </a:rPr>
              <a:t>[1] </a:t>
            </a:r>
            <a:r>
              <a:rPr lang="en-US" sz="2800" dirty="0" smtClean="0">
                <a:cs typeface="Times New Roman" pitchFamily="18" charset="0"/>
              </a:rPr>
              <a:t>and </a:t>
            </a:r>
            <a:r>
              <a:rPr lang="en-US" sz="2800" i="1" dirty="0" smtClean="0">
                <a:latin typeface="Times New Roman" pitchFamily="18" charset="0"/>
                <a:cs typeface="Times New Roman" pitchFamily="18" charset="0"/>
              </a:rPr>
              <a:t>h</a:t>
            </a:r>
            <a:r>
              <a:rPr lang="en-US" sz="2800" dirty="0" smtClean="0">
                <a:latin typeface="Times New Roman" pitchFamily="18" charset="0"/>
                <a:cs typeface="Times New Roman" pitchFamily="18" charset="0"/>
              </a:rPr>
              <a:t>[2]</a:t>
            </a:r>
            <a:r>
              <a:rPr lang="en-US" sz="2800" i="1" dirty="0" smtClean="0">
                <a:cs typeface="Times New Roman" pitchFamily="18" charset="0"/>
              </a:rPr>
              <a:t>, </a:t>
            </a:r>
            <a:r>
              <a:rPr lang="en-US" sz="2800" dirty="0" smtClean="0">
                <a:cs typeface="Times New Roman" pitchFamily="18" charset="0"/>
              </a:rPr>
              <a:t>which are the</a:t>
            </a:r>
            <a:r>
              <a:rPr lang="en-US" sz="2800" i="1" dirty="0" smtClean="0">
                <a:cs typeface="Times New Roman" pitchFamily="18" charset="0"/>
              </a:rPr>
              <a:t> </a:t>
            </a:r>
            <a:r>
              <a:rPr lang="en-US" sz="2800" dirty="0" smtClean="0">
                <a:cs typeface="Times New Roman" pitchFamily="18" charset="0"/>
              </a:rPr>
              <a:t>so-called </a:t>
            </a:r>
            <a:r>
              <a:rPr lang="en-US" sz="2800" dirty="0" smtClean="0">
                <a:solidFill>
                  <a:srgbClr val="FF3300"/>
                </a:solidFill>
                <a:cs typeface="Times New Roman" pitchFamily="18" charset="0"/>
              </a:rPr>
              <a:t>FIR filter coefficients</a:t>
            </a:r>
            <a:r>
              <a:rPr lang="en-US" sz="2800" dirty="0" smtClean="0">
                <a:cs typeface="Times New Roman" pitchFamily="18" charset="0"/>
              </a:rPr>
              <a:t>, we can modify the input signal to our desire</a:t>
            </a:r>
          </a:p>
          <a:p>
            <a:pPr marL="193675" indent="-193675" eaLnBrk="0" hangingPunct="0">
              <a:buFontTx/>
              <a:buChar char="•"/>
            </a:pPr>
            <a:r>
              <a:rPr lang="en-US" sz="2800" dirty="0" smtClean="0">
                <a:cs typeface="Times New Roman" pitchFamily="18" charset="0"/>
              </a:rPr>
              <a:t>The above example of </a:t>
            </a:r>
            <a:r>
              <a:rPr lang="en-US" sz="2800" i="1" dirty="0" smtClean="0">
                <a:latin typeface="Times New Roman" pitchFamily="18" charset="0"/>
                <a:cs typeface="Times New Roman" pitchFamily="18" charset="0"/>
              </a:rPr>
              <a:t>h</a:t>
            </a:r>
            <a:r>
              <a:rPr lang="en-US"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a:t>
            </a:r>
            <a:r>
              <a:rPr lang="en-US" sz="2800" dirty="0" smtClean="0">
                <a:cs typeface="Times New Roman" pitchFamily="18" charset="0"/>
              </a:rPr>
              <a:t> is indeed an </a:t>
            </a:r>
            <a:r>
              <a:rPr lang="en-US" sz="2800" dirty="0" smtClean="0">
                <a:solidFill>
                  <a:srgbClr val="FF3300"/>
                </a:solidFill>
                <a:cs typeface="Times New Roman" pitchFamily="18" charset="0"/>
              </a:rPr>
              <a:t>average filter</a:t>
            </a:r>
            <a:r>
              <a:rPr lang="en-US" sz="2800" dirty="0" smtClean="0">
                <a:cs typeface="Times New Roman" pitchFamily="18" charset="0"/>
              </a:rPr>
              <a:t> (which is a kind of low pass filter)</a:t>
            </a:r>
          </a:p>
          <a:p>
            <a:pPr marL="863600" lvl="1" indent="-479425" eaLnBrk="0" hangingPunct="0"/>
            <a:r>
              <a:rPr lang="en-US" dirty="0" smtClean="0">
                <a:cs typeface="Times New Roman" pitchFamily="18" charset="0"/>
                <a:sym typeface="Symbol" pitchFamily="18" charset="2"/>
              </a:rPr>
              <a:t> That is, it can smooth out the sharp change in the signal</a:t>
            </a:r>
            <a:endParaRPr lang="en-US" dirty="0" smtClean="0">
              <a:cs typeface="Times New Roman" pitchFamily="18" charset="0"/>
            </a:endParaRPr>
          </a:p>
          <a:p>
            <a:endParaRPr lang="zh-TW" alt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15</a:t>
            </a:fld>
            <a:endParaRPr lang="en-US"/>
          </a:p>
        </p:txBody>
      </p:sp>
      <p:sp>
        <p:nvSpPr>
          <p:cNvPr id="6" name="Rectangle 107"/>
          <p:cNvSpPr>
            <a:spLocks noChangeArrowheads="1"/>
          </p:cNvSpPr>
          <p:nvPr/>
        </p:nvSpPr>
        <p:spPr bwMode="auto">
          <a:xfrm>
            <a:off x="3413125" y="4111625"/>
            <a:ext cx="595313"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sz="1800" b="1"/>
              <a:t>D</a:t>
            </a:r>
            <a:endParaRPr lang="en-US" sz="1800"/>
          </a:p>
        </p:txBody>
      </p:sp>
      <p:sp>
        <p:nvSpPr>
          <p:cNvPr id="7" name="Line 108"/>
          <p:cNvSpPr>
            <a:spLocks noChangeShapeType="1"/>
          </p:cNvSpPr>
          <p:nvPr/>
        </p:nvSpPr>
        <p:spPr bwMode="auto">
          <a:xfrm>
            <a:off x="2727325" y="4343400"/>
            <a:ext cx="687388" cy="1588"/>
          </a:xfrm>
          <a:prstGeom prst="line">
            <a:avLst/>
          </a:prstGeom>
          <a:noFill/>
          <a:ln w="25400">
            <a:solidFill>
              <a:srgbClr val="000000"/>
            </a:solidFill>
            <a:round/>
            <a:headEnd type="none" w="sm" len="sm"/>
            <a:tailEnd type="triangle" w="sm" len="sm"/>
          </a:ln>
          <a:effectLst/>
        </p:spPr>
        <p:txBody>
          <a:bodyPr/>
          <a:lstStyle/>
          <a:p>
            <a:endParaRPr lang="en-US"/>
          </a:p>
        </p:txBody>
      </p:sp>
      <p:sp>
        <p:nvSpPr>
          <p:cNvPr id="8" name="Line 109"/>
          <p:cNvSpPr>
            <a:spLocks noChangeShapeType="1"/>
          </p:cNvSpPr>
          <p:nvPr/>
        </p:nvSpPr>
        <p:spPr bwMode="auto">
          <a:xfrm>
            <a:off x="2955925" y="4991100"/>
            <a:ext cx="458788" cy="0"/>
          </a:xfrm>
          <a:prstGeom prst="line">
            <a:avLst/>
          </a:prstGeom>
          <a:noFill/>
          <a:ln w="25400">
            <a:solidFill>
              <a:srgbClr val="000000"/>
            </a:solidFill>
            <a:round/>
            <a:headEnd type="none" w="sm" len="sm"/>
            <a:tailEnd type="none" w="sm" len="sm"/>
          </a:ln>
          <a:effectLst/>
        </p:spPr>
        <p:txBody>
          <a:bodyPr/>
          <a:lstStyle/>
          <a:p>
            <a:endParaRPr lang="en-US"/>
          </a:p>
        </p:txBody>
      </p:sp>
      <p:sp>
        <p:nvSpPr>
          <p:cNvPr id="9" name="Line 110"/>
          <p:cNvSpPr>
            <a:spLocks noChangeShapeType="1"/>
          </p:cNvSpPr>
          <p:nvPr/>
        </p:nvSpPr>
        <p:spPr bwMode="auto">
          <a:xfrm flipH="1">
            <a:off x="3184525" y="4991100"/>
            <a:ext cx="230188"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10" name="Line 111"/>
          <p:cNvSpPr>
            <a:spLocks noChangeShapeType="1"/>
          </p:cNvSpPr>
          <p:nvPr/>
        </p:nvSpPr>
        <p:spPr bwMode="auto">
          <a:xfrm flipH="1" flipV="1">
            <a:off x="2955925" y="4991100"/>
            <a:ext cx="230188"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11" name="Line 112"/>
          <p:cNvSpPr>
            <a:spLocks noChangeShapeType="1"/>
          </p:cNvSpPr>
          <p:nvPr/>
        </p:nvSpPr>
        <p:spPr bwMode="auto">
          <a:xfrm>
            <a:off x="3184525" y="4343400"/>
            <a:ext cx="1588" cy="641350"/>
          </a:xfrm>
          <a:prstGeom prst="line">
            <a:avLst/>
          </a:prstGeom>
          <a:noFill/>
          <a:ln w="25400">
            <a:solidFill>
              <a:srgbClr val="000000"/>
            </a:solidFill>
            <a:round/>
            <a:headEnd type="none" w="sm" len="sm"/>
            <a:tailEnd type="triangle" w="sm" len="sm"/>
          </a:ln>
          <a:effectLst/>
        </p:spPr>
        <p:txBody>
          <a:bodyPr/>
          <a:lstStyle/>
          <a:p>
            <a:endParaRPr lang="en-US"/>
          </a:p>
        </p:txBody>
      </p:sp>
      <p:sp>
        <p:nvSpPr>
          <p:cNvPr id="12" name="Freeform 113"/>
          <p:cNvSpPr>
            <a:spLocks/>
          </p:cNvSpPr>
          <p:nvPr/>
        </p:nvSpPr>
        <p:spPr bwMode="auto">
          <a:xfrm>
            <a:off x="3184525" y="5359400"/>
            <a:ext cx="1189038" cy="503238"/>
          </a:xfrm>
          <a:custGeom>
            <a:avLst/>
            <a:gdLst/>
            <a:ahLst/>
            <a:cxnLst>
              <a:cxn ang="0">
                <a:pos x="0" y="0"/>
              </a:cxn>
              <a:cxn ang="0">
                <a:pos x="0" y="19975"/>
              </a:cxn>
              <a:cxn ang="0">
                <a:pos x="19989" y="19975"/>
              </a:cxn>
            </a:cxnLst>
            <a:rect l="0" t="0" r="r" b="b"/>
            <a:pathLst>
              <a:path w="20000" h="20000">
                <a:moveTo>
                  <a:pt x="0" y="0"/>
                </a:moveTo>
                <a:lnTo>
                  <a:pt x="0" y="19975"/>
                </a:lnTo>
                <a:lnTo>
                  <a:pt x="19989" y="19975"/>
                </a:lnTo>
              </a:path>
            </a:pathLst>
          </a:custGeom>
          <a:noFill/>
          <a:ln w="25400" cap="flat">
            <a:solidFill>
              <a:srgbClr val="000000"/>
            </a:solidFill>
            <a:prstDash val="solid"/>
            <a:round/>
            <a:headEnd type="none" w="sm" len="sm"/>
            <a:tailEnd type="triangle" w="sm" len="sm"/>
          </a:ln>
          <a:effectLst/>
        </p:spPr>
        <p:txBody>
          <a:bodyPr/>
          <a:lstStyle/>
          <a:p>
            <a:endParaRPr lang="en-US"/>
          </a:p>
        </p:txBody>
      </p:sp>
      <p:sp>
        <p:nvSpPr>
          <p:cNvPr id="13" name="Line 114"/>
          <p:cNvSpPr>
            <a:spLocks noChangeShapeType="1"/>
          </p:cNvSpPr>
          <p:nvPr/>
        </p:nvSpPr>
        <p:spPr bwMode="auto">
          <a:xfrm>
            <a:off x="4373563" y="4991100"/>
            <a:ext cx="457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4" name="Line 115"/>
          <p:cNvSpPr>
            <a:spLocks noChangeShapeType="1"/>
          </p:cNvSpPr>
          <p:nvPr/>
        </p:nvSpPr>
        <p:spPr bwMode="auto">
          <a:xfrm flipH="1">
            <a:off x="4602163" y="4991100"/>
            <a:ext cx="228600"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15" name="Line 116"/>
          <p:cNvSpPr>
            <a:spLocks noChangeShapeType="1"/>
          </p:cNvSpPr>
          <p:nvPr/>
        </p:nvSpPr>
        <p:spPr bwMode="auto">
          <a:xfrm flipH="1" flipV="1">
            <a:off x="4373563" y="4991100"/>
            <a:ext cx="228600"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16" name="Rectangle 117"/>
          <p:cNvSpPr>
            <a:spLocks noChangeArrowheads="1"/>
          </p:cNvSpPr>
          <p:nvPr/>
        </p:nvSpPr>
        <p:spPr bwMode="auto">
          <a:xfrm>
            <a:off x="4967288" y="4111625"/>
            <a:ext cx="595312"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sz="1800" b="1"/>
              <a:t>D</a:t>
            </a:r>
            <a:endParaRPr lang="en-US" sz="1800"/>
          </a:p>
        </p:txBody>
      </p:sp>
      <p:sp>
        <p:nvSpPr>
          <p:cNvPr id="17" name="Line 118"/>
          <p:cNvSpPr>
            <a:spLocks noChangeShapeType="1"/>
          </p:cNvSpPr>
          <p:nvPr/>
        </p:nvSpPr>
        <p:spPr bwMode="auto">
          <a:xfrm>
            <a:off x="4008438" y="4343400"/>
            <a:ext cx="960437" cy="1588"/>
          </a:xfrm>
          <a:prstGeom prst="line">
            <a:avLst/>
          </a:prstGeom>
          <a:noFill/>
          <a:ln w="25400">
            <a:solidFill>
              <a:srgbClr val="000000"/>
            </a:solidFill>
            <a:round/>
            <a:headEnd type="none" w="sm" len="sm"/>
            <a:tailEnd type="triangle" w="sm" len="sm"/>
          </a:ln>
          <a:effectLst/>
        </p:spPr>
        <p:txBody>
          <a:bodyPr/>
          <a:lstStyle/>
          <a:p>
            <a:endParaRPr lang="en-US"/>
          </a:p>
        </p:txBody>
      </p:sp>
      <p:sp>
        <p:nvSpPr>
          <p:cNvPr id="18" name="Line 119"/>
          <p:cNvSpPr>
            <a:spLocks noChangeShapeType="1"/>
          </p:cNvSpPr>
          <p:nvPr/>
        </p:nvSpPr>
        <p:spPr bwMode="auto">
          <a:xfrm>
            <a:off x="4602163" y="4343400"/>
            <a:ext cx="0" cy="641350"/>
          </a:xfrm>
          <a:prstGeom prst="line">
            <a:avLst/>
          </a:prstGeom>
          <a:noFill/>
          <a:ln w="25400">
            <a:solidFill>
              <a:srgbClr val="000000"/>
            </a:solidFill>
            <a:round/>
            <a:headEnd type="none" w="sm" len="sm"/>
            <a:tailEnd type="triangle" w="sm" len="sm"/>
          </a:ln>
          <a:effectLst/>
        </p:spPr>
        <p:txBody>
          <a:bodyPr/>
          <a:lstStyle/>
          <a:p>
            <a:endParaRPr lang="en-US"/>
          </a:p>
        </p:txBody>
      </p:sp>
      <p:sp>
        <p:nvSpPr>
          <p:cNvPr id="19" name="Oval 120"/>
          <p:cNvSpPr>
            <a:spLocks noChangeArrowheads="1"/>
          </p:cNvSpPr>
          <p:nvPr/>
        </p:nvSpPr>
        <p:spPr bwMode="auto">
          <a:xfrm>
            <a:off x="4373563" y="5635625"/>
            <a:ext cx="412750" cy="412750"/>
          </a:xfrm>
          <a:prstGeom prst="ellipse">
            <a:avLst/>
          </a:prstGeom>
          <a:noFill/>
          <a:ln w="25400">
            <a:solidFill>
              <a:srgbClr val="000000"/>
            </a:solidFill>
            <a:round/>
            <a:headEnd/>
            <a:tailEnd/>
          </a:ln>
          <a:effectLst/>
        </p:spPr>
        <p:txBody>
          <a:bodyPr/>
          <a:lstStyle/>
          <a:p>
            <a:endParaRPr lang="en-US"/>
          </a:p>
        </p:txBody>
      </p:sp>
      <p:sp>
        <p:nvSpPr>
          <p:cNvPr id="20" name="Line 121"/>
          <p:cNvSpPr>
            <a:spLocks noChangeShapeType="1"/>
          </p:cNvSpPr>
          <p:nvPr/>
        </p:nvSpPr>
        <p:spPr bwMode="auto">
          <a:xfrm>
            <a:off x="4602163" y="5359400"/>
            <a:ext cx="0" cy="274638"/>
          </a:xfrm>
          <a:prstGeom prst="line">
            <a:avLst/>
          </a:prstGeom>
          <a:noFill/>
          <a:ln w="25400">
            <a:solidFill>
              <a:srgbClr val="000000"/>
            </a:solidFill>
            <a:round/>
            <a:headEnd type="none" w="sm" len="sm"/>
            <a:tailEnd type="triangle" w="sm" len="sm"/>
          </a:ln>
          <a:effectLst/>
        </p:spPr>
        <p:txBody>
          <a:bodyPr/>
          <a:lstStyle/>
          <a:p>
            <a:endParaRPr lang="en-US"/>
          </a:p>
        </p:txBody>
      </p:sp>
      <p:sp>
        <p:nvSpPr>
          <p:cNvPr id="21" name="Line 122"/>
          <p:cNvSpPr>
            <a:spLocks noChangeShapeType="1"/>
          </p:cNvSpPr>
          <p:nvPr/>
        </p:nvSpPr>
        <p:spPr bwMode="auto">
          <a:xfrm>
            <a:off x="5927725" y="4991100"/>
            <a:ext cx="458788" cy="0"/>
          </a:xfrm>
          <a:prstGeom prst="line">
            <a:avLst/>
          </a:prstGeom>
          <a:noFill/>
          <a:ln w="25400">
            <a:solidFill>
              <a:srgbClr val="000000"/>
            </a:solidFill>
            <a:round/>
            <a:headEnd type="none" w="sm" len="sm"/>
            <a:tailEnd type="none" w="sm" len="sm"/>
          </a:ln>
          <a:effectLst/>
        </p:spPr>
        <p:txBody>
          <a:bodyPr/>
          <a:lstStyle/>
          <a:p>
            <a:endParaRPr lang="en-US"/>
          </a:p>
        </p:txBody>
      </p:sp>
      <p:sp>
        <p:nvSpPr>
          <p:cNvPr id="22" name="Line 123"/>
          <p:cNvSpPr>
            <a:spLocks noChangeShapeType="1"/>
          </p:cNvSpPr>
          <p:nvPr/>
        </p:nvSpPr>
        <p:spPr bwMode="auto">
          <a:xfrm flipH="1">
            <a:off x="6156325" y="4991100"/>
            <a:ext cx="230188"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23" name="Line 124"/>
          <p:cNvSpPr>
            <a:spLocks noChangeShapeType="1"/>
          </p:cNvSpPr>
          <p:nvPr/>
        </p:nvSpPr>
        <p:spPr bwMode="auto">
          <a:xfrm flipH="1" flipV="1">
            <a:off x="5927725" y="4991100"/>
            <a:ext cx="230188"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24" name="Line 125"/>
          <p:cNvSpPr>
            <a:spLocks noChangeShapeType="1"/>
          </p:cNvSpPr>
          <p:nvPr/>
        </p:nvSpPr>
        <p:spPr bwMode="auto">
          <a:xfrm>
            <a:off x="5562600" y="4343400"/>
            <a:ext cx="547688" cy="1588"/>
          </a:xfrm>
          <a:prstGeom prst="line">
            <a:avLst/>
          </a:prstGeom>
          <a:noFill/>
          <a:ln w="25400">
            <a:solidFill>
              <a:srgbClr val="000000"/>
            </a:solidFill>
            <a:round/>
            <a:headEnd type="none" w="sm" len="sm"/>
            <a:tailEnd type="triangle" w="sm" len="sm"/>
          </a:ln>
          <a:effectLst/>
        </p:spPr>
        <p:txBody>
          <a:bodyPr/>
          <a:lstStyle/>
          <a:p>
            <a:endParaRPr lang="en-US"/>
          </a:p>
        </p:txBody>
      </p:sp>
      <p:sp>
        <p:nvSpPr>
          <p:cNvPr id="25" name="Line 126"/>
          <p:cNvSpPr>
            <a:spLocks noChangeShapeType="1"/>
          </p:cNvSpPr>
          <p:nvPr/>
        </p:nvSpPr>
        <p:spPr bwMode="auto">
          <a:xfrm>
            <a:off x="6156325" y="4343400"/>
            <a:ext cx="1588" cy="641350"/>
          </a:xfrm>
          <a:prstGeom prst="line">
            <a:avLst/>
          </a:prstGeom>
          <a:noFill/>
          <a:ln w="25400">
            <a:solidFill>
              <a:srgbClr val="000000"/>
            </a:solidFill>
            <a:round/>
            <a:headEnd type="none" w="sm" len="sm"/>
            <a:tailEnd type="triangle" w="sm" len="sm"/>
          </a:ln>
          <a:effectLst/>
        </p:spPr>
        <p:txBody>
          <a:bodyPr/>
          <a:lstStyle/>
          <a:p>
            <a:endParaRPr lang="en-US"/>
          </a:p>
        </p:txBody>
      </p:sp>
      <p:sp>
        <p:nvSpPr>
          <p:cNvPr id="26" name="Oval 127"/>
          <p:cNvSpPr>
            <a:spLocks noChangeArrowheads="1"/>
          </p:cNvSpPr>
          <p:nvPr/>
        </p:nvSpPr>
        <p:spPr bwMode="auto">
          <a:xfrm>
            <a:off x="5927725" y="5635625"/>
            <a:ext cx="412750" cy="412750"/>
          </a:xfrm>
          <a:prstGeom prst="ellipse">
            <a:avLst/>
          </a:prstGeom>
          <a:noFill/>
          <a:ln w="25400">
            <a:solidFill>
              <a:srgbClr val="000000"/>
            </a:solidFill>
            <a:round/>
            <a:headEnd/>
            <a:tailEnd/>
          </a:ln>
          <a:effectLst/>
        </p:spPr>
        <p:txBody>
          <a:bodyPr/>
          <a:lstStyle/>
          <a:p>
            <a:endParaRPr lang="en-US"/>
          </a:p>
        </p:txBody>
      </p:sp>
      <p:sp>
        <p:nvSpPr>
          <p:cNvPr id="27" name="Line 128"/>
          <p:cNvSpPr>
            <a:spLocks noChangeShapeType="1"/>
          </p:cNvSpPr>
          <p:nvPr/>
        </p:nvSpPr>
        <p:spPr bwMode="auto">
          <a:xfrm>
            <a:off x="6156325" y="5359400"/>
            <a:ext cx="1588" cy="274638"/>
          </a:xfrm>
          <a:prstGeom prst="line">
            <a:avLst/>
          </a:prstGeom>
          <a:noFill/>
          <a:ln w="25400">
            <a:solidFill>
              <a:srgbClr val="000000"/>
            </a:solidFill>
            <a:round/>
            <a:headEnd type="none" w="sm" len="sm"/>
            <a:tailEnd type="triangle" w="sm" len="sm"/>
          </a:ln>
          <a:effectLst/>
        </p:spPr>
        <p:txBody>
          <a:bodyPr/>
          <a:lstStyle/>
          <a:p>
            <a:endParaRPr lang="en-US"/>
          </a:p>
        </p:txBody>
      </p:sp>
      <p:sp>
        <p:nvSpPr>
          <p:cNvPr id="28" name="Line 129"/>
          <p:cNvSpPr>
            <a:spLocks noChangeShapeType="1"/>
          </p:cNvSpPr>
          <p:nvPr/>
        </p:nvSpPr>
        <p:spPr bwMode="auto">
          <a:xfrm>
            <a:off x="4784725" y="5868988"/>
            <a:ext cx="1144588" cy="0"/>
          </a:xfrm>
          <a:prstGeom prst="line">
            <a:avLst/>
          </a:prstGeom>
          <a:noFill/>
          <a:ln w="25400">
            <a:solidFill>
              <a:srgbClr val="000000"/>
            </a:solidFill>
            <a:round/>
            <a:headEnd type="none" w="sm" len="sm"/>
            <a:tailEnd type="triangle" w="sm" len="sm"/>
          </a:ln>
          <a:effectLst/>
        </p:spPr>
        <p:txBody>
          <a:bodyPr/>
          <a:lstStyle/>
          <a:p>
            <a:endParaRPr lang="en-US"/>
          </a:p>
        </p:txBody>
      </p:sp>
      <p:sp>
        <p:nvSpPr>
          <p:cNvPr id="29" name="Rectangle 130"/>
          <p:cNvSpPr>
            <a:spLocks noChangeArrowheads="1"/>
          </p:cNvSpPr>
          <p:nvPr/>
        </p:nvSpPr>
        <p:spPr bwMode="auto">
          <a:xfrm>
            <a:off x="5837238" y="5591175"/>
            <a:ext cx="593725" cy="411163"/>
          </a:xfrm>
          <a:prstGeom prst="rect">
            <a:avLst/>
          </a:prstGeom>
          <a:noFill/>
          <a:ln w="25400">
            <a:noFill/>
            <a:miter lim="800000"/>
            <a:headEnd/>
            <a:tailEnd/>
          </a:ln>
          <a:effectLst/>
        </p:spPr>
        <p:txBody>
          <a:bodyPr lIns="63500" tIns="63500" rIns="63500" bIns="63500"/>
          <a:lstStyle/>
          <a:p>
            <a:pPr algn="ctr" eaLnBrk="0" hangingPunct="0"/>
            <a:r>
              <a:rPr lang="en-US" b="1"/>
              <a:t>+</a:t>
            </a:r>
          </a:p>
        </p:txBody>
      </p:sp>
      <p:sp>
        <p:nvSpPr>
          <p:cNvPr id="30" name="Rectangle 131"/>
          <p:cNvSpPr>
            <a:spLocks noChangeArrowheads="1"/>
          </p:cNvSpPr>
          <p:nvPr/>
        </p:nvSpPr>
        <p:spPr bwMode="auto">
          <a:xfrm>
            <a:off x="4281488" y="5591175"/>
            <a:ext cx="595312" cy="411163"/>
          </a:xfrm>
          <a:prstGeom prst="rect">
            <a:avLst/>
          </a:prstGeom>
          <a:noFill/>
          <a:ln w="25400">
            <a:noFill/>
            <a:miter lim="800000"/>
            <a:headEnd/>
            <a:tailEnd/>
          </a:ln>
          <a:effectLst/>
        </p:spPr>
        <p:txBody>
          <a:bodyPr lIns="63500" tIns="63500" rIns="63500" bIns="63500"/>
          <a:lstStyle/>
          <a:p>
            <a:pPr algn="ctr" eaLnBrk="0" hangingPunct="0"/>
            <a:r>
              <a:rPr lang="en-US" b="1"/>
              <a:t>+</a:t>
            </a:r>
          </a:p>
        </p:txBody>
      </p:sp>
      <p:sp>
        <p:nvSpPr>
          <p:cNvPr id="31" name="Line 132"/>
          <p:cNvSpPr>
            <a:spLocks noChangeShapeType="1"/>
          </p:cNvSpPr>
          <p:nvPr/>
        </p:nvSpPr>
        <p:spPr bwMode="auto">
          <a:xfrm>
            <a:off x="6338888" y="5868988"/>
            <a:ext cx="1190625" cy="0"/>
          </a:xfrm>
          <a:prstGeom prst="line">
            <a:avLst/>
          </a:prstGeom>
          <a:noFill/>
          <a:ln w="25400">
            <a:solidFill>
              <a:srgbClr val="000000"/>
            </a:solidFill>
            <a:round/>
            <a:headEnd type="none" w="sm" len="sm"/>
            <a:tailEnd type="triangle" w="sm" len="sm"/>
          </a:ln>
          <a:effectLst/>
        </p:spPr>
        <p:txBody>
          <a:bodyPr/>
          <a:lstStyle/>
          <a:p>
            <a:endParaRPr lang="en-US"/>
          </a:p>
        </p:txBody>
      </p:sp>
      <p:sp>
        <p:nvSpPr>
          <p:cNvPr id="32" name="Text Box 134"/>
          <p:cNvSpPr txBox="1">
            <a:spLocks noChangeArrowheads="1"/>
          </p:cNvSpPr>
          <p:nvPr/>
        </p:nvSpPr>
        <p:spPr bwMode="auto">
          <a:xfrm>
            <a:off x="2057400" y="5105400"/>
            <a:ext cx="1019175" cy="396875"/>
          </a:xfrm>
          <a:prstGeom prst="rect">
            <a:avLst/>
          </a:prstGeom>
          <a:noFill/>
          <a:ln w="9525">
            <a:noFill/>
            <a:miter lim="800000"/>
            <a:headEnd/>
            <a:tailEnd/>
          </a:ln>
          <a:effectLst/>
        </p:spPr>
        <p:txBody>
          <a:bodyPr wrap="none">
            <a:spAutoFit/>
          </a:bodyPr>
          <a:lstStyle/>
          <a:p>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[0] = 1</a:t>
            </a:r>
          </a:p>
        </p:txBody>
      </p:sp>
      <p:sp>
        <p:nvSpPr>
          <p:cNvPr id="33" name="Text Box 135"/>
          <p:cNvSpPr txBox="1">
            <a:spLocks noChangeArrowheads="1"/>
          </p:cNvSpPr>
          <p:nvPr/>
        </p:nvSpPr>
        <p:spPr bwMode="auto">
          <a:xfrm>
            <a:off x="3581400" y="5105400"/>
            <a:ext cx="1019175" cy="396875"/>
          </a:xfrm>
          <a:prstGeom prst="rect">
            <a:avLst/>
          </a:prstGeom>
          <a:noFill/>
          <a:ln w="9525">
            <a:noFill/>
            <a:miter lim="800000"/>
            <a:headEnd/>
            <a:tailEnd/>
          </a:ln>
          <a:effectLst/>
        </p:spPr>
        <p:txBody>
          <a:bodyPr wrap="none">
            <a:spAutoFit/>
          </a:bodyPr>
          <a:lstStyle/>
          <a:p>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[1] = 1</a:t>
            </a:r>
          </a:p>
        </p:txBody>
      </p:sp>
      <p:sp>
        <p:nvSpPr>
          <p:cNvPr id="34" name="Text Box 136"/>
          <p:cNvSpPr txBox="1">
            <a:spLocks noChangeArrowheads="1"/>
          </p:cNvSpPr>
          <p:nvPr/>
        </p:nvSpPr>
        <p:spPr bwMode="auto">
          <a:xfrm>
            <a:off x="5105400" y="5105400"/>
            <a:ext cx="1019175" cy="396875"/>
          </a:xfrm>
          <a:prstGeom prst="rect">
            <a:avLst/>
          </a:prstGeom>
          <a:noFill/>
          <a:ln w="9525">
            <a:noFill/>
            <a:miter lim="800000"/>
            <a:headEnd/>
            <a:tailEnd/>
          </a:ln>
          <a:effectLst/>
        </p:spPr>
        <p:txBody>
          <a:bodyPr wrap="none">
            <a:spAutoFit/>
          </a:bodyPr>
          <a:lstStyle/>
          <a:p>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[2] = 1</a:t>
            </a:r>
          </a:p>
        </p:txBody>
      </p:sp>
      <p:pic>
        <p:nvPicPr>
          <p:cNvPr id="35" name="Picture 137"/>
          <p:cNvPicPr>
            <a:picLocks noChangeAspect="1" noChangeArrowheads="1"/>
          </p:cNvPicPr>
          <p:nvPr/>
        </p:nvPicPr>
        <p:blipFill>
          <a:blip r:embed="rId2" cstate="print"/>
          <a:srcRect l="13863" t="31750" r="16635" b="12700"/>
          <a:stretch>
            <a:fillRect/>
          </a:stretch>
        </p:blipFill>
        <p:spPr bwMode="auto">
          <a:xfrm>
            <a:off x="669925" y="4114800"/>
            <a:ext cx="1905000" cy="1023938"/>
          </a:xfrm>
          <a:prstGeom prst="rect">
            <a:avLst/>
          </a:prstGeom>
          <a:noFill/>
          <a:ln w="9525">
            <a:noFill/>
            <a:miter lim="800000"/>
            <a:headEnd/>
            <a:tailEnd/>
          </a:ln>
        </p:spPr>
      </p:pic>
      <p:pic>
        <p:nvPicPr>
          <p:cNvPr id="36" name="Picture 139"/>
          <p:cNvPicPr>
            <a:picLocks noChangeAspect="1" noChangeArrowheads="1"/>
          </p:cNvPicPr>
          <p:nvPr/>
        </p:nvPicPr>
        <p:blipFill>
          <a:blip r:embed="rId3" cstate="print"/>
          <a:srcRect l="13863" t="31750" r="16635" b="12700"/>
          <a:stretch>
            <a:fillRect/>
          </a:stretch>
        </p:blipFill>
        <p:spPr bwMode="auto">
          <a:xfrm>
            <a:off x="6994525" y="4800600"/>
            <a:ext cx="1905000" cy="990600"/>
          </a:xfrm>
          <a:prstGeom prst="rect">
            <a:avLst/>
          </a:prstGeom>
          <a:noFill/>
          <a:ln w="9525">
            <a:noFill/>
            <a:miter lim="800000"/>
            <a:headEnd/>
            <a:tailEnd/>
          </a:ln>
        </p:spPr>
      </p:pic>
      <p:sp>
        <p:nvSpPr>
          <p:cNvPr id="37" name="Text Box 141"/>
          <p:cNvSpPr txBox="1">
            <a:spLocks noChangeArrowheads="1"/>
          </p:cNvSpPr>
          <p:nvPr/>
        </p:nvSpPr>
        <p:spPr bwMode="auto">
          <a:xfrm>
            <a:off x="1482725" y="5891213"/>
            <a:ext cx="2508250" cy="466725"/>
          </a:xfrm>
          <a:prstGeom prst="rect">
            <a:avLst/>
          </a:prstGeom>
          <a:solidFill>
            <a:srgbClr val="FFFF66"/>
          </a:solidFill>
          <a:ln w="9525">
            <a:solidFill>
              <a:schemeClr val="tx1"/>
            </a:solidFill>
            <a:miter lim="800000"/>
            <a:headEnd/>
            <a:tailEnd/>
          </a:ln>
          <a:effectLst>
            <a:outerShdw dist="107763" dir="2700000" algn="ctr" rotWithShape="0">
              <a:schemeClr val="bg2"/>
            </a:outerShdw>
          </a:effectLst>
        </p:spPr>
        <p:txBody>
          <a:bodyPr wrap="none">
            <a:spAutoFit/>
          </a:bodyPr>
          <a:lstStyle/>
          <a:p>
            <a:r>
              <a:rPr lang="en-US"/>
              <a:t>3-tap average filter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Given that an LTI system has an impulse response </a:t>
            </a:r>
            <a:r>
              <a:rPr lang="en-US" i="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[3 2 1] </a:t>
            </a:r>
            <a:r>
              <a:rPr lang="en-US" dirty="0" smtClean="0"/>
              <a:t>and the input is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[1 3 2 2]</a:t>
            </a:r>
            <a:r>
              <a:rPr lang="en-US" dirty="0" smtClean="0"/>
              <a:t>. Determine the output of the system </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a:t>
            </a:r>
          </a:p>
          <a:p>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16</a:t>
            </a:fld>
            <a:endParaRPr lang="en-US"/>
          </a:p>
        </p:txBody>
      </p:sp>
      <p:grpSp>
        <p:nvGrpSpPr>
          <p:cNvPr id="35" name="Group 34"/>
          <p:cNvGrpSpPr/>
          <p:nvPr/>
        </p:nvGrpSpPr>
        <p:grpSpPr>
          <a:xfrm>
            <a:off x="2182813" y="3811587"/>
            <a:ext cx="5359400" cy="2008188"/>
            <a:chOff x="2182813" y="3811587"/>
            <a:chExt cx="5359400" cy="2008188"/>
          </a:xfrm>
        </p:grpSpPr>
        <p:sp>
          <p:nvSpPr>
            <p:cNvPr id="5" name="Rectangle 9"/>
            <p:cNvSpPr>
              <a:spLocks noChangeArrowheads="1"/>
            </p:cNvSpPr>
            <p:nvPr/>
          </p:nvSpPr>
          <p:spPr bwMode="auto">
            <a:xfrm>
              <a:off x="4251325" y="3883025"/>
              <a:ext cx="595313"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sz="1800" b="1" dirty="0">
                  <a:cs typeface="Times New Roman" pitchFamily="18" charset="0"/>
                </a:rPr>
                <a:t>D</a:t>
              </a:r>
              <a:endParaRPr lang="en-US" sz="1800" dirty="0">
                <a:cs typeface="Times New Roman" pitchFamily="18" charset="0"/>
              </a:endParaRPr>
            </a:p>
          </p:txBody>
        </p:sp>
        <p:sp>
          <p:nvSpPr>
            <p:cNvPr id="6" name="Line 10"/>
            <p:cNvSpPr>
              <a:spLocks noChangeShapeType="1"/>
            </p:cNvSpPr>
            <p:nvPr/>
          </p:nvSpPr>
          <p:spPr bwMode="auto">
            <a:xfrm>
              <a:off x="3565525" y="4114800"/>
              <a:ext cx="687388" cy="158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7" name="Line 11"/>
            <p:cNvSpPr>
              <a:spLocks noChangeShapeType="1"/>
            </p:cNvSpPr>
            <p:nvPr/>
          </p:nvSpPr>
          <p:spPr bwMode="auto">
            <a:xfrm>
              <a:off x="3794125" y="4762500"/>
              <a:ext cx="458788" cy="0"/>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8" name="Line 12"/>
            <p:cNvSpPr>
              <a:spLocks noChangeShapeType="1"/>
            </p:cNvSpPr>
            <p:nvPr/>
          </p:nvSpPr>
          <p:spPr bwMode="auto">
            <a:xfrm flipH="1">
              <a:off x="4022725" y="4762500"/>
              <a:ext cx="230188"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9" name="Line 13"/>
            <p:cNvSpPr>
              <a:spLocks noChangeShapeType="1"/>
            </p:cNvSpPr>
            <p:nvPr/>
          </p:nvSpPr>
          <p:spPr bwMode="auto">
            <a:xfrm flipH="1" flipV="1">
              <a:off x="3794125" y="4762500"/>
              <a:ext cx="230188"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0" name="Line 14"/>
            <p:cNvSpPr>
              <a:spLocks noChangeShapeType="1"/>
            </p:cNvSpPr>
            <p:nvPr/>
          </p:nvSpPr>
          <p:spPr bwMode="auto">
            <a:xfrm>
              <a:off x="4022725" y="4114800"/>
              <a:ext cx="1588" cy="64135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11" name="Freeform 15"/>
            <p:cNvSpPr>
              <a:spLocks/>
            </p:cNvSpPr>
            <p:nvPr/>
          </p:nvSpPr>
          <p:spPr bwMode="auto">
            <a:xfrm>
              <a:off x="4022725" y="5130800"/>
              <a:ext cx="1189038" cy="503237"/>
            </a:xfrm>
            <a:custGeom>
              <a:avLst/>
              <a:gdLst/>
              <a:ahLst/>
              <a:cxnLst>
                <a:cxn ang="0">
                  <a:pos x="0" y="0"/>
                </a:cxn>
                <a:cxn ang="0">
                  <a:pos x="0" y="19975"/>
                </a:cxn>
                <a:cxn ang="0">
                  <a:pos x="19989" y="19975"/>
                </a:cxn>
              </a:cxnLst>
              <a:rect l="0" t="0" r="r" b="b"/>
              <a:pathLst>
                <a:path w="20000" h="20000">
                  <a:moveTo>
                    <a:pt x="0" y="0"/>
                  </a:moveTo>
                  <a:lnTo>
                    <a:pt x="0" y="19975"/>
                  </a:lnTo>
                  <a:lnTo>
                    <a:pt x="19989" y="19975"/>
                  </a:lnTo>
                </a:path>
              </a:pathLst>
            </a:custGeom>
            <a:noFill/>
            <a:ln w="25400" cap="flat">
              <a:solidFill>
                <a:srgbClr val="000000"/>
              </a:solidFill>
              <a:prstDash val="solid"/>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12" name="Line 16"/>
            <p:cNvSpPr>
              <a:spLocks noChangeShapeType="1"/>
            </p:cNvSpPr>
            <p:nvPr/>
          </p:nvSpPr>
          <p:spPr bwMode="auto">
            <a:xfrm>
              <a:off x="5211763" y="4762500"/>
              <a:ext cx="457200" cy="0"/>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3" name="Line 17"/>
            <p:cNvSpPr>
              <a:spLocks noChangeShapeType="1"/>
            </p:cNvSpPr>
            <p:nvPr/>
          </p:nvSpPr>
          <p:spPr bwMode="auto">
            <a:xfrm flipH="1">
              <a:off x="5440363" y="4762500"/>
              <a:ext cx="228600"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4" name="Line 18"/>
            <p:cNvSpPr>
              <a:spLocks noChangeShapeType="1"/>
            </p:cNvSpPr>
            <p:nvPr/>
          </p:nvSpPr>
          <p:spPr bwMode="auto">
            <a:xfrm flipH="1" flipV="1">
              <a:off x="5211763" y="4762500"/>
              <a:ext cx="228600"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5" name="Rectangle 19"/>
            <p:cNvSpPr>
              <a:spLocks noChangeArrowheads="1"/>
            </p:cNvSpPr>
            <p:nvPr/>
          </p:nvSpPr>
          <p:spPr bwMode="auto">
            <a:xfrm>
              <a:off x="5805488" y="3883025"/>
              <a:ext cx="595312"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sz="1800" b="1" dirty="0">
                  <a:cs typeface="Times New Roman" pitchFamily="18" charset="0"/>
                </a:rPr>
                <a:t>D</a:t>
              </a:r>
              <a:endParaRPr lang="en-US" sz="1800" dirty="0">
                <a:cs typeface="Times New Roman" pitchFamily="18" charset="0"/>
              </a:endParaRPr>
            </a:p>
          </p:txBody>
        </p:sp>
        <p:sp>
          <p:nvSpPr>
            <p:cNvPr id="16" name="Line 20"/>
            <p:cNvSpPr>
              <a:spLocks noChangeShapeType="1"/>
            </p:cNvSpPr>
            <p:nvPr/>
          </p:nvSpPr>
          <p:spPr bwMode="auto">
            <a:xfrm>
              <a:off x="4846638" y="4114800"/>
              <a:ext cx="960437" cy="158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17" name="Line 21"/>
            <p:cNvSpPr>
              <a:spLocks noChangeShapeType="1"/>
            </p:cNvSpPr>
            <p:nvPr/>
          </p:nvSpPr>
          <p:spPr bwMode="auto">
            <a:xfrm>
              <a:off x="5440363" y="4114800"/>
              <a:ext cx="0" cy="64135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18" name="Oval 22"/>
            <p:cNvSpPr>
              <a:spLocks noChangeArrowheads="1"/>
            </p:cNvSpPr>
            <p:nvPr/>
          </p:nvSpPr>
          <p:spPr bwMode="auto">
            <a:xfrm>
              <a:off x="5211763" y="5407025"/>
              <a:ext cx="412750" cy="412750"/>
            </a:xfrm>
            <a:prstGeom prst="ellipse">
              <a:avLst/>
            </a:prstGeom>
            <a:noFill/>
            <a:ln w="25400">
              <a:solidFill>
                <a:srgbClr val="000000"/>
              </a:solidFill>
              <a:round/>
              <a:headEnd/>
              <a:tailEnd/>
            </a:ln>
            <a:effectLst/>
          </p:spPr>
          <p:txBody>
            <a:bodyPr/>
            <a:lstStyle/>
            <a:p>
              <a:endParaRPr lang="en-US">
                <a:latin typeface="Times New Roman" pitchFamily="18" charset="0"/>
                <a:cs typeface="Times New Roman" pitchFamily="18" charset="0"/>
              </a:endParaRPr>
            </a:p>
          </p:txBody>
        </p:sp>
        <p:sp>
          <p:nvSpPr>
            <p:cNvPr id="19" name="Line 23"/>
            <p:cNvSpPr>
              <a:spLocks noChangeShapeType="1"/>
            </p:cNvSpPr>
            <p:nvPr/>
          </p:nvSpPr>
          <p:spPr bwMode="auto">
            <a:xfrm>
              <a:off x="5440363" y="5130800"/>
              <a:ext cx="0" cy="27463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0" name="Line 24"/>
            <p:cNvSpPr>
              <a:spLocks noChangeShapeType="1"/>
            </p:cNvSpPr>
            <p:nvPr/>
          </p:nvSpPr>
          <p:spPr bwMode="auto">
            <a:xfrm>
              <a:off x="6765925" y="4762500"/>
              <a:ext cx="458788" cy="0"/>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21" name="Line 25"/>
            <p:cNvSpPr>
              <a:spLocks noChangeShapeType="1"/>
            </p:cNvSpPr>
            <p:nvPr/>
          </p:nvSpPr>
          <p:spPr bwMode="auto">
            <a:xfrm flipH="1">
              <a:off x="6994525" y="4762500"/>
              <a:ext cx="230188"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22" name="Line 26"/>
            <p:cNvSpPr>
              <a:spLocks noChangeShapeType="1"/>
            </p:cNvSpPr>
            <p:nvPr/>
          </p:nvSpPr>
          <p:spPr bwMode="auto">
            <a:xfrm flipH="1" flipV="1">
              <a:off x="6765925" y="4762500"/>
              <a:ext cx="230188"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23" name="Line 27"/>
            <p:cNvSpPr>
              <a:spLocks noChangeShapeType="1"/>
            </p:cNvSpPr>
            <p:nvPr/>
          </p:nvSpPr>
          <p:spPr bwMode="auto">
            <a:xfrm>
              <a:off x="6400800" y="4114800"/>
              <a:ext cx="547688" cy="158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4" name="Line 28"/>
            <p:cNvSpPr>
              <a:spLocks noChangeShapeType="1"/>
            </p:cNvSpPr>
            <p:nvPr/>
          </p:nvSpPr>
          <p:spPr bwMode="auto">
            <a:xfrm>
              <a:off x="6994525" y="4114800"/>
              <a:ext cx="1588" cy="64135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5" name="Oval 29"/>
            <p:cNvSpPr>
              <a:spLocks noChangeArrowheads="1"/>
            </p:cNvSpPr>
            <p:nvPr/>
          </p:nvSpPr>
          <p:spPr bwMode="auto">
            <a:xfrm>
              <a:off x="6765925" y="5407025"/>
              <a:ext cx="412750" cy="412750"/>
            </a:xfrm>
            <a:prstGeom prst="ellipse">
              <a:avLst/>
            </a:prstGeom>
            <a:noFill/>
            <a:ln w="25400">
              <a:solidFill>
                <a:srgbClr val="000000"/>
              </a:solidFill>
              <a:round/>
              <a:headEnd/>
              <a:tailEnd/>
            </a:ln>
            <a:effectLst/>
          </p:spPr>
          <p:txBody>
            <a:bodyPr/>
            <a:lstStyle/>
            <a:p>
              <a:endParaRPr lang="en-US">
                <a:latin typeface="Times New Roman" pitchFamily="18" charset="0"/>
                <a:cs typeface="Times New Roman" pitchFamily="18" charset="0"/>
              </a:endParaRPr>
            </a:p>
          </p:txBody>
        </p:sp>
        <p:sp>
          <p:nvSpPr>
            <p:cNvPr id="26" name="Line 30"/>
            <p:cNvSpPr>
              <a:spLocks noChangeShapeType="1"/>
            </p:cNvSpPr>
            <p:nvPr/>
          </p:nvSpPr>
          <p:spPr bwMode="auto">
            <a:xfrm>
              <a:off x="6994525" y="5130800"/>
              <a:ext cx="1588" cy="27463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7" name="Line 31"/>
            <p:cNvSpPr>
              <a:spLocks noChangeShapeType="1"/>
            </p:cNvSpPr>
            <p:nvPr/>
          </p:nvSpPr>
          <p:spPr bwMode="auto">
            <a:xfrm>
              <a:off x="5622925" y="5640387"/>
              <a:ext cx="1144588" cy="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8" name="Rectangle 32"/>
            <p:cNvSpPr>
              <a:spLocks noChangeArrowheads="1"/>
            </p:cNvSpPr>
            <p:nvPr/>
          </p:nvSpPr>
          <p:spPr bwMode="auto">
            <a:xfrm>
              <a:off x="6675438" y="5362575"/>
              <a:ext cx="593725" cy="411162"/>
            </a:xfrm>
            <a:prstGeom prst="rect">
              <a:avLst/>
            </a:prstGeom>
            <a:noFill/>
            <a:ln w="25400">
              <a:noFill/>
              <a:miter lim="800000"/>
              <a:headEnd/>
              <a:tailEnd/>
            </a:ln>
            <a:effectLst/>
          </p:spPr>
          <p:txBody>
            <a:bodyPr lIns="63500" tIns="63500" rIns="63500" bIns="63500"/>
            <a:lstStyle/>
            <a:p>
              <a:pPr algn="ctr" eaLnBrk="0" hangingPunct="0"/>
              <a:r>
                <a:rPr lang="en-US" b="1" dirty="0">
                  <a:cs typeface="Times New Roman" pitchFamily="18" charset="0"/>
                </a:rPr>
                <a:t>+</a:t>
              </a:r>
            </a:p>
          </p:txBody>
        </p:sp>
        <p:sp>
          <p:nvSpPr>
            <p:cNvPr id="29" name="Rectangle 33"/>
            <p:cNvSpPr>
              <a:spLocks noChangeArrowheads="1"/>
            </p:cNvSpPr>
            <p:nvPr/>
          </p:nvSpPr>
          <p:spPr bwMode="auto">
            <a:xfrm>
              <a:off x="5119688" y="5362575"/>
              <a:ext cx="595312" cy="411162"/>
            </a:xfrm>
            <a:prstGeom prst="rect">
              <a:avLst/>
            </a:prstGeom>
            <a:noFill/>
            <a:ln w="25400">
              <a:noFill/>
              <a:miter lim="800000"/>
              <a:headEnd/>
              <a:tailEnd/>
            </a:ln>
            <a:effectLst/>
          </p:spPr>
          <p:txBody>
            <a:bodyPr lIns="63500" tIns="63500" rIns="63500" bIns="63500"/>
            <a:lstStyle/>
            <a:p>
              <a:pPr algn="ctr" eaLnBrk="0" hangingPunct="0"/>
              <a:r>
                <a:rPr lang="en-US" b="1" dirty="0">
                  <a:cs typeface="Times New Roman" pitchFamily="18" charset="0"/>
                </a:rPr>
                <a:t>+</a:t>
              </a:r>
            </a:p>
          </p:txBody>
        </p:sp>
        <p:sp>
          <p:nvSpPr>
            <p:cNvPr id="30" name="Line 34"/>
            <p:cNvSpPr>
              <a:spLocks noChangeShapeType="1"/>
            </p:cNvSpPr>
            <p:nvPr/>
          </p:nvSpPr>
          <p:spPr bwMode="auto">
            <a:xfrm flipV="1">
              <a:off x="7177088" y="5640387"/>
              <a:ext cx="365125" cy="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31" name="Text Box 35"/>
            <p:cNvSpPr txBox="1">
              <a:spLocks noChangeArrowheads="1"/>
            </p:cNvSpPr>
            <p:nvPr/>
          </p:nvSpPr>
          <p:spPr bwMode="auto">
            <a:xfrm>
              <a:off x="3276600" y="4876800"/>
              <a:ext cx="620713" cy="701675"/>
            </a:xfrm>
            <a:prstGeom prst="rect">
              <a:avLst/>
            </a:prstGeom>
            <a:noFill/>
            <a:ln w="9525">
              <a:noFill/>
              <a:miter lim="800000"/>
              <a:headEnd/>
              <a:tailEnd/>
            </a:ln>
            <a:effectLst/>
          </p:spPr>
          <p:txBody>
            <a:bodyPr wrap="none">
              <a:spAutoFit/>
            </a:bodyPr>
            <a:lstStyle/>
            <a:p>
              <a:r>
                <a:rPr lang="en-US" sz="2000" b="1" i="1" dirty="0">
                  <a:latin typeface="Times New Roman" pitchFamily="18" charset="0"/>
                  <a:cs typeface="Times New Roman" pitchFamily="18" charset="0"/>
                </a:rPr>
                <a:t>h</a:t>
              </a:r>
              <a:r>
                <a:rPr lang="en-US" sz="2000" b="1" dirty="0">
                  <a:latin typeface="Times New Roman" pitchFamily="18" charset="0"/>
                  <a:cs typeface="Times New Roman" pitchFamily="18" charset="0"/>
                </a:rPr>
                <a:t>[0]</a:t>
              </a:r>
            </a:p>
            <a:p>
              <a:r>
                <a:rPr lang="en-US" sz="2000" b="1" dirty="0" smtClean="0">
                  <a:latin typeface="Times New Roman" pitchFamily="18" charset="0"/>
                  <a:cs typeface="Times New Roman" pitchFamily="18" charset="0"/>
                </a:rPr>
                <a:t>=3 </a:t>
              </a:r>
              <a:endParaRPr lang="en-US" sz="2000" b="1" dirty="0">
                <a:latin typeface="Times New Roman" pitchFamily="18" charset="0"/>
                <a:cs typeface="Times New Roman" pitchFamily="18" charset="0"/>
              </a:endParaRPr>
            </a:p>
          </p:txBody>
        </p:sp>
        <p:sp>
          <p:nvSpPr>
            <p:cNvPr id="32" name="Text Box 36"/>
            <p:cNvSpPr txBox="1">
              <a:spLocks noChangeArrowheads="1"/>
            </p:cNvSpPr>
            <p:nvPr/>
          </p:nvSpPr>
          <p:spPr bwMode="auto">
            <a:xfrm>
              <a:off x="4800600" y="4876800"/>
              <a:ext cx="620713" cy="701675"/>
            </a:xfrm>
            <a:prstGeom prst="rect">
              <a:avLst/>
            </a:prstGeom>
            <a:noFill/>
            <a:ln w="9525">
              <a:noFill/>
              <a:miter lim="800000"/>
              <a:headEnd/>
              <a:tailEnd/>
            </a:ln>
            <a:effectLst/>
          </p:spPr>
          <p:txBody>
            <a:bodyPr wrap="none">
              <a:spAutoFit/>
            </a:bodyPr>
            <a:lstStyle/>
            <a:p>
              <a:r>
                <a:rPr lang="en-US" sz="2000" b="1" i="1" dirty="0">
                  <a:latin typeface="Times New Roman" pitchFamily="18" charset="0"/>
                  <a:cs typeface="Times New Roman" pitchFamily="18" charset="0"/>
                </a:rPr>
                <a:t>h</a:t>
              </a:r>
              <a:r>
                <a:rPr lang="en-US" sz="2000" b="1" dirty="0">
                  <a:latin typeface="Times New Roman" pitchFamily="18" charset="0"/>
                  <a:cs typeface="Times New Roman" pitchFamily="18" charset="0"/>
                </a:rPr>
                <a:t>[1]</a:t>
              </a:r>
            </a:p>
            <a:p>
              <a:r>
                <a:rPr lang="en-US" sz="2000" b="1" dirty="0">
                  <a:latin typeface="Times New Roman" pitchFamily="18" charset="0"/>
                  <a:cs typeface="Times New Roman" pitchFamily="18" charset="0"/>
                </a:rPr>
                <a:t>=2 </a:t>
              </a:r>
            </a:p>
          </p:txBody>
        </p:sp>
        <p:sp>
          <p:nvSpPr>
            <p:cNvPr id="33" name="Text Box 37"/>
            <p:cNvSpPr txBox="1">
              <a:spLocks noChangeArrowheads="1"/>
            </p:cNvSpPr>
            <p:nvPr/>
          </p:nvSpPr>
          <p:spPr bwMode="auto">
            <a:xfrm>
              <a:off x="6324600" y="4876800"/>
              <a:ext cx="620713" cy="701675"/>
            </a:xfrm>
            <a:prstGeom prst="rect">
              <a:avLst/>
            </a:prstGeom>
            <a:noFill/>
            <a:ln w="9525">
              <a:noFill/>
              <a:miter lim="800000"/>
              <a:headEnd/>
              <a:tailEnd/>
            </a:ln>
            <a:effectLst/>
          </p:spPr>
          <p:txBody>
            <a:bodyPr wrap="none">
              <a:spAutoFit/>
            </a:bodyPr>
            <a:lstStyle/>
            <a:p>
              <a:r>
                <a:rPr lang="en-US" sz="2000" b="1" i="1" dirty="0">
                  <a:latin typeface="Times New Roman" pitchFamily="18" charset="0"/>
                  <a:cs typeface="Times New Roman" pitchFamily="18" charset="0"/>
                </a:rPr>
                <a:t>h</a:t>
              </a:r>
              <a:r>
                <a:rPr lang="en-US" sz="2000" b="1" dirty="0">
                  <a:latin typeface="Times New Roman" pitchFamily="18" charset="0"/>
                  <a:cs typeface="Times New Roman" pitchFamily="18" charset="0"/>
                </a:rPr>
                <a:t>[2]</a:t>
              </a:r>
            </a:p>
            <a:p>
              <a:r>
                <a:rPr lang="en-US" sz="2000" b="1" dirty="0" smtClean="0">
                  <a:latin typeface="Times New Roman" pitchFamily="18" charset="0"/>
                  <a:cs typeface="Times New Roman" pitchFamily="18" charset="0"/>
                </a:rPr>
                <a:t>=1 </a:t>
              </a:r>
              <a:endParaRPr lang="en-US" sz="2000" b="1" dirty="0">
                <a:latin typeface="Times New Roman" pitchFamily="18" charset="0"/>
                <a:cs typeface="Times New Roman" pitchFamily="18" charset="0"/>
              </a:endParaRPr>
            </a:p>
          </p:txBody>
        </p:sp>
        <p:sp>
          <p:nvSpPr>
            <p:cNvPr id="34" name="Rectangle 38"/>
            <p:cNvSpPr>
              <a:spLocks noChangeArrowheads="1"/>
            </p:cNvSpPr>
            <p:nvPr/>
          </p:nvSpPr>
          <p:spPr bwMode="auto">
            <a:xfrm>
              <a:off x="2182813" y="3811587"/>
              <a:ext cx="1317625" cy="639763"/>
            </a:xfrm>
            <a:prstGeom prst="rect">
              <a:avLst/>
            </a:prstGeom>
            <a:noFill/>
            <a:ln w="25400">
              <a:noFill/>
              <a:miter lim="800000"/>
              <a:headEnd/>
              <a:tailEnd/>
            </a:ln>
            <a:effectLst/>
          </p:spPr>
          <p:txBody>
            <a:bodyPr lIns="63500" tIns="63500" rIns="63500" bIns="63500"/>
            <a:lstStyle/>
            <a:p>
              <a:pPr algn="ctr" eaLnBrk="0" hangingPunct="0"/>
              <a:r>
                <a:rPr lang="en-US" sz="2000" b="1" i="1" dirty="0">
                  <a:latin typeface="Times New Roman" pitchFamily="18" charset="0"/>
                  <a:cs typeface="Times New Roman" pitchFamily="18" charset="0"/>
                </a:rPr>
                <a:t>x</a:t>
              </a:r>
              <a:r>
                <a:rPr lang="en-US" sz="2000" b="1" dirty="0">
                  <a:latin typeface="Times New Roman" pitchFamily="18" charset="0"/>
                  <a:cs typeface="Times New Roman" pitchFamily="18" charset="0"/>
                </a:rPr>
                <a:t>[</a:t>
              </a:r>
              <a:r>
                <a:rPr lang="en-US" sz="2000" b="1" i="1" dirty="0">
                  <a:latin typeface="Times New Roman" pitchFamily="18" charset="0"/>
                  <a:cs typeface="Times New Roman" pitchFamily="18" charset="0"/>
                </a:rPr>
                <a:t>n</a:t>
              </a:r>
              <a:r>
                <a:rPr lang="en-US" sz="2000" b="1" dirty="0">
                  <a:latin typeface="Times New Roman" pitchFamily="18" charset="0"/>
                  <a:cs typeface="Times New Roman" pitchFamily="18" charset="0"/>
                </a:rPr>
                <a:t>]</a:t>
              </a:r>
            </a:p>
            <a:p>
              <a:pPr algn="ctr" eaLnBrk="0" hangingPunct="0"/>
              <a:r>
                <a:rPr lang="en-US" sz="2000" b="1" dirty="0">
                  <a:latin typeface="Times New Roman" pitchFamily="18" charset="0"/>
                  <a:cs typeface="Times New Roman" pitchFamily="18" charset="0"/>
                </a:rPr>
                <a:t>2 2 3 1</a:t>
              </a:r>
            </a:p>
          </p:txBody>
        </p:sp>
      </p:grpSp>
    </p:spTree>
    <p:extLst>
      <p:ext uri="{BB962C8B-B14F-4D97-AF65-F5344CB8AC3E}">
        <p14:creationId xmlns:p14="http://schemas.microsoft.com/office/powerpoint/2010/main" val="2096401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17</a:t>
            </a:fld>
            <a:endParaRPr lang="en-US"/>
          </a:p>
        </p:txBody>
      </p:sp>
      <p:sp>
        <p:nvSpPr>
          <p:cNvPr id="5" name="Text Box 1032"/>
          <p:cNvSpPr txBox="1">
            <a:spLocks noChangeArrowheads="1"/>
          </p:cNvSpPr>
          <p:nvPr/>
        </p:nvSpPr>
        <p:spPr bwMode="auto">
          <a:xfrm>
            <a:off x="1009650" y="1676400"/>
            <a:ext cx="8134350" cy="4524315"/>
          </a:xfrm>
          <a:prstGeom prst="rect">
            <a:avLst/>
          </a:prstGeom>
          <a:noFill/>
          <a:ln w="9525">
            <a:noFill/>
            <a:miter lim="800000"/>
            <a:headEnd/>
            <a:tailEnd/>
          </a:ln>
          <a:effectLst/>
        </p:spPr>
        <p:txBody>
          <a:bodyPr>
            <a:spAutoFit/>
          </a:bodyPr>
          <a:lstStyle/>
          <a:p>
            <a:pPr indent="14288"/>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[3 </a:t>
            </a:r>
            <a:r>
              <a:rPr lang="en-US" sz="2400" dirty="0">
                <a:latin typeface="Times New Roman" pitchFamily="18" charset="0"/>
                <a:cs typeface="Times New Roman" pitchFamily="18" charset="0"/>
              </a:rPr>
              <a:t>2 </a:t>
            </a:r>
            <a:r>
              <a:rPr lang="en-US" sz="2400" dirty="0" smtClean="0">
                <a:latin typeface="Times New Roman" pitchFamily="18" charset="0"/>
                <a:cs typeface="Times New Roman" pitchFamily="18" charset="0"/>
              </a:rPr>
              <a:t>1] </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[1 3 2 2]</a:t>
            </a:r>
          </a:p>
          <a:p>
            <a:pPr indent="14288"/>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p>
          <a:p>
            <a:pPr indent="14288"/>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=0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[0]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[0]</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[0] = 1</a:t>
            </a:r>
            <a:r>
              <a:rPr lang="en-US" sz="2400" dirty="0" smtClean="0">
                <a:latin typeface="Times New Roman" pitchFamily="18" charset="0"/>
                <a:cs typeface="Times New Roman" pitchFamily="18" charset="0"/>
                <a:sym typeface="Symbol" pitchFamily="18" charset="2"/>
              </a:rPr>
              <a:t>3</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b="1" dirty="0" smtClean="0">
                <a:solidFill>
                  <a:srgbClr val="FF3300"/>
                </a:solidFill>
                <a:latin typeface="Times New Roman" pitchFamily="18" charset="0"/>
                <a:cs typeface="Times New Roman" pitchFamily="18" charset="0"/>
              </a:rPr>
              <a:t>3</a:t>
            </a:r>
            <a:endParaRPr lang="en-US" sz="2400" b="1" dirty="0">
              <a:solidFill>
                <a:srgbClr val="FF3300"/>
              </a:solidFill>
              <a:latin typeface="Times New Roman" pitchFamily="18" charset="0"/>
              <a:cs typeface="Times New Roman" pitchFamily="18" charset="0"/>
            </a:endParaRPr>
          </a:p>
          <a:p>
            <a:pPr indent="14288"/>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=1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[1]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[1]</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[0]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[0]</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[1] = 3</a:t>
            </a:r>
            <a:r>
              <a:rPr lang="en-US" sz="2400" dirty="0" smtClean="0">
                <a:latin typeface="Times New Roman" pitchFamily="18" charset="0"/>
                <a:cs typeface="Times New Roman" pitchFamily="18" charset="0"/>
                <a:sym typeface="Symbol" pitchFamily="18" charset="2"/>
              </a:rPr>
              <a:t></a:t>
            </a:r>
            <a:r>
              <a:rPr lang="en-US" sz="2400" dirty="0" smtClean="0">
                <a:latin typeface="Times New Roman" pitchFamily="18" charset="0"/>
                <a:cs typeface="Times New Roman" pitchFamily="18" charset="0"/>
              </a:rPr>
              <a:t>3 </a:t>
            </a:r>
            <a:r>
              <a:rPr lang="en-US" sz="2400" dirty="0">
                <a:latin typeface="Times New Roman" pitchFamily="18" charset="0"/>
                <a:cs typeface="Times New Roman" pitchFamily="18" charset="0"/>
              </a:rPr>
              <a:t>+ 1</a:t>
            </a:r>
            <a:r>
              <a:rPr lang="en-US" sz="2400" dirty="0">
                <a:latin typeface="Times New Roman" pitchFamily="18" charset="0"/>
                <a:cs typeface="Times New Roman" pitchFamily="18" charset="0"/>
                <a:sym typeface="Symbol" pitchFamily="18" charset="2"/>
              </a:rPr>
              <a:t>2 = </a:t>
            </a:r>
            <a:r>
              <a:rPr lang="en-US" sz="2400" b="1" dirty="0" smtClean="0">
                <a:solidFill>
                  <a:srgbClr val="FF3300"/>
                </a:solidFill>
                <a:latin typeface="Times New Roman" pitchFamily="18" charset="0"/>
                <a:cs typeface="Times New Roman" pitchFamily="18" charset="0"/>
                <a:sym typeface="Symbol" pitchFamily="18" charset="2"/>
              </a:rPr>
              <a:t>11</a:t>
            </a:r>
            <a:endParaRPr lang="en-US" sz="2400" b="1" dirty="0">
              <a:solidFill>
                <a:srgbClr val="FF3300"/>
              </a:solidFill>
              <a:latin typeface="Times New Roman" pitchFamily="18" charset="0"/>
              <a:cs typeface="Times New Roman" pitchFamily="18" charset="0"/>
              <a:sym typeface="Symbol" pitchFamily="18" charset="2"/>
            </a:endParaRPr>
          </a:p>
          <a:p>
            <a:pPr indent="14288"/>
            <a:r>
              <a:rPr lang="en-US" sz="2400" i="1" dirty="0">
                <a:latin typeface="Times New Roman" pitchFamily="18" charset="0"/>
                <a:cs typeface="Times New Roman" pitchFamily="18" charset="0"/>
                <a:sym typeface="Symbol" pitchFamily="18" charset="2"/>
              </a:rPr>
              <a:t>n</a:t>
            </a:r>
            <a:r>
              <a:rPr lang="en-US" sz="2400" dirty="0">
                <a:latin typeface="Times New Roman" pitchFamily="18" charset="0"/>
                <a:cs typeface="Times New Roman" pitchFamily="18" charset="0"/>
                <a:sym typeface="Symbol" pitchFamily="18" charset="2"/>
              </a:rPr>
              <a:t>=2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[2]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[2]</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[0]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[1]</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[1]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[0]</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[2] </a:t>
            </a:r>
          </a:p>
          <a:p>
            <a:pPr indent="14288"/>
            <a:r>
              <a:rPr lang="en-US" sz="2400" dirty="0">
                <a:latin typeface="Times New Roman" pitchFamily="18" charset="0"/>
                <a:cs typeface="Times New Roman" pitchFamily="18" charset="0"/>
              </a:rPr>
              <a:t>	        = 2</a:t>
            </a:r>
            <a:r>
              <a:rPr lang="en-US" sz="2400" dirty="0" smtClean="0">
                <a:latin typeface="Times New Roman" pitchFamily="18" charset="0"/>
                <a:cs typeface="Times New Roman" pitchFamily="18" charset="0"/>
                <a:sym typeface="Symbol" pitchFamily="18" charset="2"/>
              </a:rPr>
              <a:t></a:t>
            </a:r>
            <a:r>
              <a:rPr lang="en-US" sz="2400" dirty="0" smtClean="0">
                <a:latin typeface="Times New Roman" pitchFamily="18" charset="0"/>
                <a:cs typeface="Times New Roman" pitchFamily="18" charset="0"/>
              </a:rPr>
              <a:t>3 </a:t>
            </a:r>
            <a:r>
              <a:rPr lang="en-US" sz="2400" dirty="0">
                <a:latin typeface="Times New Roman" pitchFamily="18" charset="0"/>
                <a:cs typeface="Times New Roman" pitchFamily="18" charset="0"/>
              </a:rPr>
              <a:t>+ 3</a:t>
            </a:r>
            <a:r>
              <a:rPr lang="en-US" sz="2400" dirty="0">
                <a:latin typeface="Times New Roman" pitchFamily="18" charset="0"/>
                <a:cs typeface="Times New Roman" pitchFamily="18" charset="0"/>
                <a:sym typeface="Symbol" pitchFamily="18" charset="2"/>
              </a:rPr>
              <a:t>2 + 1</a:t>
            </a:r>
            <a:r>
              <a:rPr lang="en-US" sz="2400" dirty="0" smtClean="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b="1" dirty="0" smtClean="0">
                <a:solidFill>
                  <a:srgbClr val="FF3300"/>
                </a:solidFill>
                <a:latin typeface="Times New Roman" pitchFamily="18" charset="0"/>
                <a:cs typeface="Times New Roman" pitchFamily="18" charset="0"/>
                <a:sym typeface="Symbol" pitchFamily="18" charset="2"/>
              </a:rPr>
              <a:t>13</a:t>
            </a:r>
            <a:endParaRPr lang="en-US" sz="2400" b="1" dirty="0">
              <a:solidFill>
                <a:srgbClr val="FF3300"/>
              </a:solidFill>
              <a:latin typeface="Times New Roman" pitchFamily="18" charset="0"/>
              <a:cs typeface="Times New Roman" pitchFamily="18" charset="0"/>
              <a:sym typeface="Symbol" pitchFamily="18" charset="2"/>
            </a:endParaRPr>
          </a:p>
          <a:p>
            <a:pPr indent="14288"/>
            <a:r>
              <a:rPr lang="en-US" sz="2400" i="1" dirty="0">
                <a:latin typeface="Times New Roman" pitchFamily="18" charset="0"/>
                <a:cs typeface="Times New Roman" pitchFamily="18" charset="0"/>
                <a:sym typeface="Symbol" pitchFamily="18" charset="2"/>
              </a:rPr>
              <a:t>n</a:t>
            </a:r>
            <a:r>
              <a:rPr lang="en-US" sz="2400" dirty="0">
                <a:latin typeface="Times New Roman" pitchFamily="18" charset="0"/>
                <a:cs typeface="Times New Roman" pitchFamily="18" charset="0"/>
                <a:sym typeface="Symbol" pitchFamily="18" charset="2"/>
              </a:rPr>
              <a:t>=3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[3]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[3]</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[0]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[2]</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[1]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[1]</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[2] </a:t>
            </a:r>
          </a:p>
          <a:p>
            <a:pPr indent="14288"/>
            <a:r>
              <a:rPr lang="en-US" sz="2400" dirty="0">
                <a:latin typeface="Times New Roman" pitchFamily="18" charset="0"/>
                <a:cs typeface="Times New Roman" pitchFamily="18" charset="0"/>
              </a:rPr>
              <a:t>	        = 2</a:t>
            </a:r>
            <a:r>
              <a:rPr lang="en-US" sz="2400" dirty="0" smtClean="0">
                <a:latin typeface="Times New Roman" pitchFamily="18" charset="0"/>
                <a:cs typeface="Times New Roman" pitchFamily="18" charset="0"/>
                <a:sym typeface="Symbol" pitchFamily="18" charset="2"/>
              </a:rPr>
              <a:t></a:t>
            </a:r>
            <a:r>
              <a:rPr lang="en-US" sz="2400" dirty="0" smtClean="0">
                <a:latin typeface="Times New Roman" pitchFamily="18" charset="0"/>
                <a:cs typeface="Times New Roman" pitchFamily="18" charset="0"/>
              </a:rPr>
              <a:t>3 </a:t>
            </a:r>
            <a:r>
              <a:rPr lang="en-US" sz="2400" dirty="0">
                <a:latin typeface="Times New Roman" pitchFamily="18" charset="0"/>
                <a:cs typeface="Times New Roman" pitchFamily="18" charset="0"/>
              </a:rPr>
              <a:t>+ 2</a:t>
            </a:r>
            <a:r>
              <a:rPr lang="en-US" sz="2400" dirty="0">
                <a:latin typeface="Times New Roman" pitchFamily="18" charset="0"/>
                <a:cs typeface="Times New Roman" pitchFamily="18" charset="0"/>
                <a:sym typeface="Symbol" pitchFamily="18" charset="2"/>
              </a:rPr>
              <a:t>2 + 3</a:t>
            </a:r>
            <a:r>
              <a:rPr lang="en-US" sz="2400" dirty="0" smtClean="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b="1" dirty="0" smtClean="0">
                <a:solidFill>
                  <a:srgbClr val="FF3300"/>
                </a:solidFill>
                <a:latin typeface="Times New Roman" pitchFamily="18" charset="0"/>
                <a:cs typeface="Times New Roman" pitchFamily="18" charset="0"/>
                <a:sym typeface="Symbol" pitchFamily="18" charset="2"/>
              </a:rPr>
              <a:t>13</a:t>
            </a:r>
            <a:endParaRPr lang="en-US" sz="2400" b="1" dirty="0">
              <a:solidFill>
                <a:srgbClr val="FF3300"/>
              </a:solidFill>
              <a:latin typeface="Times New Roman" pitchFamily="18" charset="0"/>
              <a:cs typeface="Times New Roman" pitchFamily="18" charset="0"/>
              <a:sym typeface="Symbol" pitchFamily="18" charset="2"/>
            </a:endParaRPr>
          </a:p>
          <a:p>
            <a:pPr indent="14288"/>
            <a:r>
              <a:rPr lang="en-US" sz="2400" i="1" dirty="0">
                <a:latin typeface="Times New Roman" pitchFamily="18" charset="0"/>
                <a:cs typeface="Times New Roman" pitchFamily="18" charset="0"/>
                <a:sym typeface="Symbol" pitchFamily="18" charset="2"/>
              </a:rPr>
              <a:t>n</a:t>
            </a:r>
            <a:r>
              <a:rPr lang="en-US" sz="2400" dirty="0">
                <a:latin typeface="Times New Roman" pitchFamily="18" charset="0"/>
                <a:cs typeface="Times New Roman" pitchFamily="18" charset="0"/>
                <a:sym typeface="Symbol" pitchFamily="18" charset="2"/>
              </a:rPr>
              <a:t>=4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[4]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[3]</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[1]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[2]</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[2] </a:t>
            </a:r>
          </a:p>
          <a:p>
            <a:pPr indent="14288"/>
            <a:r>
              <a:rPr lang="en-US" sz="2400" dirty="0">
                <a:latin typeface="Times New Roman" pitchFamily="18" charset="0"/>
                <a:cs typeface="Times New Roman" pitchFamily="18" charset="0"/>
              </a:rPr>
              <a:t>                    = 2</a:t>
            </a:r>
            <a:r>
              <a:rPr lang="en-US" sz="2400"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rPr>
              <a:t>2 + 2</a:t>
            </a:r>
            <a:r>
              <a:rPr lang="en-US" sz="2400" dirty="0" smtClean="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b="1" dirty="0" smtClean="0">
                <a:solidFill>
                  <a:srgbClr val="FF3300"/>
                </a:solidFill>
                <a:latin typeface="Times New Roman" pitchFamily="18" charset="0"/>
                <a:cs typeface="Times New Roman" pitchFamily="18" charset="0"/>
                <a:sym typeface="Symbol" pitchFamily="18" charset="2"/>
              </a:rPr>
              <a:t>6</a:t>
            </a:r>
            <a:endParaRPr lang="en-US" sz="2400" b="1" dirty="0">
              <a:solidFill>
                <a:srgbClr val="FF3300"/>
              </a:solidFill>
              <a:latin typeface="Times New Roman" pitchFamily="18" charset="0"/>
              <a:cs typeface="Times New Roman" pitchFamily="18" charset="0"/>
              <a:sym typeface="Symbol" pitchFamily="18" charset="2"/>
            </a:endParaRPr>
          </a:p>
          <a:p>
            <a:pPr indent="14288"/>
            <a:r>
              <a:rPr lang="en-US" sz="2400" i="1" dirty="0">
                <a:latin typeface="Times New Roman" pitchFamily="18" charset="0"/>
                <a:cs typeface="Times New Roman" pitchFamily="18" charset="0"/>
                <a:sym typeface="Symbol" pitchFamily="18" charset="2"/>
              </a:rPr>
              <a:t>n</a:t>
            </a:r>
            <a:r>
              <a:rPr lang="en-US" sz="2400" dirty="0">
                <a:latin typeface="Times New Roman" pitchFamily="18" charset="0"/>
                <a:cs typeface="Times New Roman" pitchFamily="18" charset="0"/>
                <a:sym typeface="Symbol" pitchFamily="18" charset="2"/>
              </a:rPr>
              <a:t>=5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[5] =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[3]</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[2] </a:t>
            </a:r>
          </a:p>
          <a:p>
            <a:pPr indent="14288"/>
            <a:r>
              <a:rPr lang="en-US" sz="2400" dirty="0">
                <a:latin typeface="Times New Roman" pitchFamily="18" charset="0"/>
                <a:cs typeface="Times New Roman" pitchFamily="18" charset="0"/>
              </a:rPr>
              <a:t>                    = 2</a:t>
            </a:r>
            <a:r>
              <a:rPr lang="en-US" sz="2400" dirty="0" smtClean="0">
                <a:latin typeface="Times New Roman" pitchFamily="18" charset="0"/>
                <a:cs typeface="Times New Roman" pitchFamily="18" charset="0"/>
                <a:sym typeface="Symbol" pitchFamily="18" charset="2"/>
              </a:rPr>
              <a:t></a:t>
            </a:r>
            <a:r>
              <a:rPr lang="en-US" sz="2400" dirty="0" smtClean="0">
                <a:latin typeface="Times New Roman" pitchFamily="18" charset="0"/>
                <a:cs typeface="Times New Roman" pitchFamily="18" charset="0"/>
              </a:rPr>
              <a:t>1 </a:t>
            </a:r>
            <a:r>
              <a:rPr lang="en-US" sz="2400" dirty="0">
                <a:latin typeface="Times New Roman" pitchFamily="18" charset="0"/>
                <a:cs typeface="Times New Roman" pitchFamily="18" charset="0"/>
                <a:sym typeface="Symbol" pitchFamily="18" charset="2"/>
              </a:rPr>
              <a:t>= </a:t>
            </a:r>
            <a:r>
              <a:rPr lang="en-US" sz="2400" b="1" dirty="0" smtClean="0">
                <a:solidFill>
                  <a:srgbClr val="FF3300"/>
                </a:solidFill>
                <a:latin typeface="Times New Roman" pitchFamily="18" charset="0"/>
                <a:cs typeface="Times New Roman" pitchFamily="18" charset="0"/>
                <a:sym typeface="Symbol" pitchFamily="18" charset="2"/>
              </a:rPr>
              <a:t>2</a:t>
            </a:r>
            <a:endParaRPr lang="en-US" sz="2400" b="1" dirty="0">
              <a:solidFill>
                <a:srgbClr val="FF3300"/>
              </a:solidFill>
              <a:latin typeface="Times New Roman" pitchFamily="18" charset="0"/>
              <a:cs typeface="Times New Roman" pitchFamily="18" charset="0"/>
              <a:sym typeface="Symbol" pitchFamily="18" charset="2"/>
            </a:endParaRPr>
          </a:p>
        </p:txBody>
      </p:sp>
      <p:sp>
        <p:nvSpPr>
          <p:cNvPr id="6" name="Rectangle 1034"/>
          <p:cNvSpPr>
            <a:spLocks noChangeArrowheads="1"/>
          </p:cNvSpPr>
          <p:nvPr/>
        </p:nvSpPr>
        <p:spPr bwMode="auto">
          <a:xfrm>
            <a:off x="5805488" y="377825"/>
            <a:ext cx="595312"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sz="1800" b="1">
                <a:latin typeface="Times New Roman" pitchFamily="18" charset="0"/>
                <a:cs typeface="Times New Roman" pitchFamily="18" charset="0"/>
              </a:rPr>
              <a:t>D</a:t>
            </a:r>
            <a:endParaRPr lang="en-US" sz="1800">
              <a:latin typeface="Times New Roman" pitchFamily="18" charset="0"/>
              <a:cs typeface="Times New Roman" pitchFamily="18" charset="0"/>
            </a:endParaRPr>
          </a:p>
        </p:txBody>
      </p:sp>
      <p:sp>
        <p:nvSpPr>
          <p:cNvPr id="7" name="Line 1035"/>
          <p:cNvSpPr>
            <a:spLocks noChangeShapeType="1"/>
          </p:cNvSpPr>
          <p:nvPr/>
        </p:nvSpPr>
        <p:spPr bwMode="auto">
          <a:xfrm>
            <a:off x="5119688" y="609600"/>
            <a:ext cx="687387" cy="158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8" name="Line 1036"/>
          <p:cNvSpPr>
            <a:spLocks noChangeShapeType="1"/>
          </p:cNvSpPr>
          <p:nvPr/>
        </p:nvSpPr>
        <p:spPr bwMode="auto">
          <a:xfrm>
            <a:off x="5348288" y="1257300"/>
            <a:ext cx="458787" cy="0"/>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9" name="Line 1037"/>
          <p:cNvSpPr>
            <a:spLocks noChangeShapeType="1"/>
          </p:cNvSpPr>
          <p:nvPr/>
        </p:nvSpPr>
        <p:spPr bwMode="auto">
          <a:xfrm flipH="1">
            <a:off x="5576888" y="1257300"/>
            <a:ext cx="230187"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0" name="Line 1038"/>
          <p:cNvSpPr>
            <a:spLocks noChangeShapeType="1"/>
          </p:cNvSpPr>
          <p:nvPr/>
        </p:nvSpPr>
        <p:spPr bwMode="auto">
          <a:xfrm flipH="1" flipV="1">
            <a:off x="5348288" y="1257300"/>
            <a:ext cx="230187"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1" name="Line 1039"/>
          <p:cNvSpPr>
            <a:spLocks noChangeShapeType="1"/>
          </p:cNvSpPr>
          <p:nvPr/>
        </p:nvSpPr>
        <p:spPr bwMode="auto">
          <a:xfrm>
            <a:off x="5576888" y="609600"/>
            <a:ext cx="1587" cy="64135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12" name="Freeform 1040"/>
          <p:cNvSpPr>
            <a:spLocks/>
          </p:cNvSpPr>
          <p:nvPr/>
        </p:nvSpPr>
        <p:spPr bwMode="auto">
          <a:xfrm>
            <a:off x="5576888" y="1625600"/>
            <a:ext cx="1189037" cy="503237"/>
          </a:xfrm>
          <a:custGeom>
            <a:avLst/>
            <a:gdLst/>
            <a:ahLst/>
            <a:cxnLst>
              <a:cxn ang="0">
                <a:pos x="0" y="0"/>
              </a:cxn>
              <a:cxn ang="0">
                <a:pos x="0" y="19975"/>
              </a:cxn>
              <a:cxn ang="0">
                <a:pos x="19989" y="19975"/>
              </a:cxn>
            </a:cxnLst>
            <a:rect l="0" t="0" r="r" b="b"/>
            <a:pathLst>
              <a:path w="20000" h="20000">
                <a:moveTo>
                  <a:pt x="0" y="0"/>
                </a:moveTo>
                <a:lnTo>
                  <a:pt x="0" y="19975"/>
                </a:lnTo>
                <a:lnTo>
                  <a:pt x="19989" y="19975"/>
                </a:lnTo>
              </a:path>
            </a:pathLst>
          </a:custGeom>
          <a:noFill/>
          <a:ln w="25400" cap="flat">
            <a:solidFill>
              <a:srgbClr val="000000"/>
            </a:solidFill>
            <a:prstDash val="solid"/>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13" name="Line 1041"/>
          <p:cNvSpPr>
            <a:spLocks noChangeShapeType="1"/>
          </p:cNvSpPr>
          <p:nvPr/>
        </p:nvSpPr>
        <p:spPr bwMode="auto">
          <a:xfrm>
            <a:off x="6765925" y="1257300"/>
            <a:ext cx="457200" cy="0"/>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4" name="Line 1042"/>
          <p:cNvSpPr>
            <a:spLocks noChangeShapeType="1"/>
          </p:cNvSpPr>
          <p:nvPr/>
        </p:nvSpPr>
        <p:spPr bwMode="auto">
          <a:xfrm flipH="1">
            <a:off x="6994525" y="1257300"/>
            <a:ext cx="228600"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5" name="Line 1043"/>
          <p:cNvSpPr>
            <a:spLocks noChangeShapeType="1"/>
          </p:cNvSpPr>
          <p:nvPr/>
        </p:nvSpPr>
        <p:spPr bwMode="auto">
          <a:xfrm flipH="1" flipV="1">
            <a:off x="6765925" y="1257300"/>
            <a:ext cx="228600"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16" name="Rectangle 1044"/>
          <p:cNvSpPr>
            <a:spLocks noChangeArrowheads="1"/>
          </p:cNvSpPr>
          <p:nvPr/>
        </p:nvSpPr>
        <p:spPr bwMode="auto">
          <a:xfrm>
            <a:off x="7359650" y="377825"/>
            <a:ext cx="595313"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sz="1800" b="1">
                <a:latin typeface="Times New Roman" pitchFamily="18" charset="0"/>
                <a:cs typeface="Times New Roman" pitchFamily="18" charset="0"/>
              </a:rPr>
              <a:t>D</a:t>
            </a:r>
            <a:endParaRPr lang="en-US" sz="1800">
              <a:latin typeface="Times New Roman" pitchFamily="18" charset="0"/>
              <a:cs typeface="Times New Roman" pitchFamily="18" charset="0"/>
            </a:endParaRPr>
          </a:p>
        </p:txBody>
      </p:sp>
      <p:sp>
        <p:nvSpPr>
          <p:cNvPr id="17" name="Line 1045"/>
          <p:cNvSpPr>
            <a:spLocks noChangeShapeType="1"/>
          </p:cNvSpPr>
          <p:nvPr/>
        </p:nvSpPr>
        <p:spPr bwMode="auto">
          <a:xfrm>
            <a:off x="6400800" y="609600"/>
            <a:ext cx="960438" cy="158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18" name="Line 1046"/>
          <p:cNvSpPr>
            <a:spLocks noChangeShapeType="1"/>
          </p:cNvSpPr>
          <p:nvPr/>
        </p:nvSpPr>
        <p:spPr bwMode="auto">
          <a:xfrm>
            <a:off x="6994525" y="609600"/>
            <a:ext cx="0" cy="64135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19" name="Oval 1047"/>
          <p:cNvSpPr>
            <a:spLocks noChangeArrowheads="1"/>
          </p:cNvSpPr>
          <p:nvPr/>
        </p:nvSpPr>
        <p:spPr bwMode="auto">
          <a:xfrm>
            <a:off x="6765925" y="1901825"/>
            <a:ext cx="412750" cy="412750"/>
          </a:xfrm>
          <a:prstGeom prst="ellipse">
            <a:avLst/>
          </a:prstGeom>
          <a:noFill/>
          <a:ln w="25400">
            <a:solidFill>
              <a:srgbClr val="000000"/>
            </a:solidFill>
            <a:round/>
            <a:headEnd/>
            <a:tailEnd/>
          </a:ln>
          <a:effectLst/>
        </p:spPr>
        <p:txBody>
          <a:bodyPr/>
          <a:lstStyle/>
          <a:p>
            <a:endParaRPr lang="en-US">
              <a:latin typeface="Times New Roman" pitchFamily="18" charset="0"/>
              <a:cs typeface="Times New Roman" pitchFamily="18" charset="0"/>
            </a:endParaRPr>
          </a:p>
        </p:txBody>
      </p:sp>
      <p:sp>
        <p:nvSpPr>
          <p:cNvPr id="20" name="Line 1048"/>
          <p:cNvSpPr>
            <a:spLocks noChangeShapeType="1"/>
          </p:cNvSpPr>
          <p:nvPr/>
        </p:nvSpPr>
        <p:spPr bwMode="auto">
          <a:xfrm>
            <a:off x="6994525" y="1625600"/>
            <a:ext cx="0" cy="27463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1" name="Line 1049"/>
          <p:cNvSpPr>
            <a:spLocks noChangeShapeType="1"/>
          </p:cNvSpPr>
          <p:nvPr/>
        </p:nvSpPr>
        <p:spPr bwMode="auto">
          <a:xfrm>
            <a:off x="8320088" y="1257300"/>
            <a:ext cx="458787" cy="0"/>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22" name="Line 1050"/>
          <p:cNvSpPr>
            <a:spLocks noChangeShapeType="1"/>
          </p:cNvSpPr>
          <p:nvPr/>
        </p:nvSpPr>
        <p:spPr bwMode="auto">
          <a:xfrm flipH="1">
            <a:off x="8548688" y="1257300"/>
            <a:ext cx="230187"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23" name="Line 1051"/>
          <p:cNvSpPr>
            <a:spLocks noChangeShapeType="1"/>
          </p:cNvSpPr>
          <p:nvPr/>
        </p:nvSpPr>
        <p:spPr bwMode="auto">
          <a:xfrm flipH="1" flipV="1">
            <a:off x="8320088" y="1257300"/>
            <a:ext cx="230187" cy="365125"/>
          </a:xfrm>
          <a:prstGeom prst="line">
            <a:avLst/>
          </a:prstGeom>
          <a:noFill/>
          <a:ln w="25400">
            <a:solidFill>
              <a:srgbClr val="000000"/>
            </a:solidFill>
            <a:round/>
            <a:headEnd type="none" w="sm" len="sm"/>
            <a:tailEnd type="none" w="sm" len="sm"/>
          </a:ln>
          <a:effectLst/>
        </p:spPr>
        <p:txBody>
          <a:bodyPr/>
          <a:lstStyle/>
          <a:p>
            <a:endParaRPr lang="en-US">
              <a:latin typeface="Times New Roman" pitchFamily="18" charset="0"/>
              <a:cs typeface="Times New Roman" pitchFamily="18" charset="0"/>
            </a:endParaRPr>
          </a:p>
        </p:txBody>
      </p:sp>
      <p:sp>
        <p:nvSpPr>
          <p:cNvPr id="24" name="Line 1052"/>
          <p:cNvSpPr>
            <a:spLocks noChangeShapeType="1"/>
          </p:cNvSpPr>
          <p:nvPr/>
        </p:nvSpPr>
        <p:spPr bwMode="auto">
          <a:xfrm>
            <a:off x="7954963" y="609600"/>
            <a:ext cx="547687" cy="158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5" name="Line 1053"/>
          <p:cNvSpPr>
            <a:spLocks noChangeShapeType="1"/>
          </p:cNvSpPr>
          <p:nvPr/>
        </p:nvSpPr>
        <p:spPr bwMode="auto">
          <a:xfrm>
            <a:off x="8548688" y="609600"/>
            <a:ext cx="1587" cy="64135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6" name="Oval 1054"/>
          <p:cNvSpPr>
            <a:spLocks noChangeArrowheads="1"/>
          </p:cNvSpPr>
          <p:nvPr/>
        </p:nvSpPr>
        <p:spPr bwMode="auto">
          <a:xfrm>
            <a:off x="8320088" y="1901825"/>
            <a:ext cx="412750" cy="412750"/>
          </a:xfrm>
          <a:prstGeom prst="ellipse">
            <a:avLst/>
          </a:prstGeom>
          <a:noFill/>
          <a:ln w="25400">
            <a:solidFill>
              <a:srgbClr val="000000"/>
            </a:solidFill>
            <a:round/>
            <a:headEnd/>
            <a:tailEnd/>
          </a:ln>
          <a:effectLst/>
        </p:spPr>
        <p:txBody>
          <a:bodyPr/>
          <a:lstStyle/>
          <a:p>
            <a:endParaRPr lang="en-US">
              <a:latin typeface="Times New Roman" pitchFamily="18" charset="0"/>
              <a:cs typeface="Times New Roman" pitchFamily="18" charset="0"/>
            </a:endParaRPr>
          </a:p>
        </p:txBody>
      </p:sp>
      <p:sp>
        <p:nvSpPr>
          <p:cNvPr id="27" name="Line 1055"/>
          <p:cNvSpPr>
            <a:spLocks noChangeShapeType="1"/>
          </p:cNvSpPr>
          <p:nvPr/>
        </p:nvSpPr>
        <p:spPr bwMode="auto">
          <a:xfrm>
            <a:off x="8548688" y="1625600"/>
            <a:ext cx="1587" cy="274637"/>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8" name="Line 1056"/>
          <p:cNvSpPr>
            <a:spLocks noChangeShapeType="1"/>
          </p:cNvSpPr>
          <p:nvPr/>
        </p:nvSpPr>
        <p:spPr bwMode="auto">
          <a:xfrm>
            <a:off x="7177088" y="2135187"/>
            <a:ext cx="1144587" cy="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29" name="Rectangle 1057"/>
          <p:cNvSpPr>
            <a:spLocks noChangeArrowheads="1"/>
          </p:cNvSpPr>
          <p:nvPr/>
        </p:nvSpPr>
        <p:spPr bwMode="auto">
          <a:xfrm>
            <a:off x="8229600" y="1857375"/>
            <a:ext cx="593725" cy="411162"/>
          </a:xfrm>
          <a:prstGeom prst="rect">
            <a:avLst/>
          </a:prstGeom>
          <a:noFill/>
          <a:ln w="25400">
            <a:noFill/>
            <a:miter lim="800000"/>
            <a:headEnd/>
            <a:tailEnd/>
          </a:ln>
          <a:effectLst/>
        </p:spPr>
        <p:txBody>
          <a:bodyPr lIns="63500" tIns="63500" rIns="63500" bIns="63500"/>
          <a:lstStyle/>
          <a:p>
            <a:pPr algn="ctr" eaLnBrk="0" hangingPunct="0"/>
            <a:r>
              <a:rPr lang="en-US" b="1">
                <a:latin typeface="Times New Roman" pitchFamily="18" charset="0"/>
                <a:cs typeface="Times New Roman" pitchFamily="18" charset="0"/>
              </a:rPr>
              <a:t>+</a:t>
            </a:r>
          </a:p>
        </p:txBody>
      </p:sp>
      <p:sp>
        <p:nvSpPr>
          <p:cNvPr id="30" name="Rectangle 1058"/>
          <p:cNvSpPr>
            <a:spLocks noChangeArrowheads="1"/>
          </p:cNvSpPr>
          <p:nvPr/>
        </p:nvSpPr>
        <p:spPr bwMode="auto">
          <a:xfrm>
            <a:off x="6673850" y="1857375"/>
            <a:ext cx="595313" cy="411162"/>
          </a:xfrm>
          <a:prstGeom prst="rect">
            <a:avLst/>
          </a:prstGeom>
          <a:noFill/>
          <a:ln w="25400">
            <a:noFill/>
            <a:miter lim="800000"/>
            <a:headEnd/>
            <a:tailEnd/>
          </a:ln>
          <a:effectLst/>
        </p:spPr>
        <p:txBody>
          <a:bodyPr lIns="63500" tIns="63500" rIns="63500" bIns="63500"/>
          <a:lstStyle/>
          <a:p>
            <a:pPr algn="ctr" eaLnBrk="0" hangingPunct="0"/>
            <a:r>
              <a:rPr lang="en-US" b="1">
                <a:latin typeface="Times New Roman" pitchFamily="18" charset="0"/>
                <a:cs typeface="Times New Roman" pitchFamily="18" charset="0"/>
              </a:rPr>
              <a:t>+</a:t>
            </a:r>
          </a:p>
        </p:txBody>
      </p:sp>
      <p:sp>
        <p:nvSpPr>
          <p:cNvPr id="31" name="Line 1059"/>
          <p:cNvSpPr>
            <a:spLocks noChangeShapeType="1"/>
          </p:cNvSpPr>
          <p:nvPr/>
        </p:nvSpPr>
        <p:spPr bwMode="auto">
          <a:xfrm flipV="1">
            <a:off x="8731250" y="2135187"/>
            <a:ext cx="365125" cy="0"/>
          </a:xfrm>
          <a:prstGeom prst="line">
            <a:avLst/>
          </a:prstGeom>
          <a:noFill/>
          <a:ln w="25400">
            <a:solidFill>
              <a:srgbClr val="000000"/>
            </a:solidFill>
            <a:round/>
            <a:headEnd type="none" w="sm" len="sm"/>
            <a:tailEnd type="triangle" w="sm" len="sm"/>
          </a:ln>
          <a:effectLst/>
        </p:spPr>
        <p:txBody>
          <a:bodyPr/>
          <a:lstStyle/>
          <a:p>
            <a:endParaRPr lang="en-US">
              <a:latin typeface="Times New Roman" pitchFamily="18" charset="0"/>
              <a:cs typeface="Times New Roman" pitchFamily="18" charset="0"/>
            </a:endParaRPr>
          </a:p>
        </p:txBody>
      </p:sp>
      <p:sp>
        <p:nvSpPr>
          <p:cNvPr id="32" name="Text Box 1060"/>
          <p:cNvSpPr txBox="1">
            <a:spLocks noChangeArrowheads="1"/>
          </p:cNvSpPr>
          <p:nvPr/>
        </p:nvSpPr>
        <p:spPr bwMode="auto">
          <a:xfrm>
            <a:off x="4953000" y="1371600"/>
            <a:ext cx="620712" cy="701675"/>
          </a:xfrm>
          <a:prstGeom prst="rect">
            <a:avLst/>
          </a:prstGeom>
          <a:noFill/>
          <a:ln w="9525">
            <a:noFill/>
            <a:miter lim="800000"/>
            <a:headEnd/>
            <a:tailEnd/>
          </a:ln>
          <a:effectLst/>
        </p:spPr>
        <p:txBody>
          <a:bodyPr wrap="none">
            <a:spAutoFit/>
          </a:bodyPr>
          <a:lstStyle/>
          <a:p>
            <a:r>
              <a:rPr lang="en-US" sz="2000" b="1" i="1" dirty="0">
                <a:latin typeface="Times New Roman" pitchFamily="18" charset="0"/>
                <a:cs typeface="Times New Roman" pitchFamily="18" charset="0"/>
              </a:rPr>
              <a:t>h</a:t>
            </a:r>
            <a:r>
              <a:rPr lang="en-US" sz="2000" b="1" dirty="0">
                <a:latin typeface="Times New Roman" pitchFamily="18" charset="0"/>
                <a:cs typeface="Times New Roman" pitchFamily="18" charset="0"/>
              </a:rPr>
              <a:t>[0]</a:t>
            </a:r>
          </a:p>
          <a:p>
            <a:r>
              <a:rPr lang="en-US" sz="2000" b="1" dirty="0" smtClean="0">
                <a:latin typeface="Times New Roman" pitchFamily="18" charset="0"/>
                <a:cs typeface="Times New Roman" pitchFamily="18" charset="0"/>
              </a:rPr>
              <a:t>=3 </a:t>
            </a:r>
            <a:endParaRPr lang="en-US" sz="2000" b="1" dirty="0">
              <a:latin typeface="Times New Roman" pitchFamily="18" charset="0"/>
              <a:cs typeface="Times New Roman" pitchFamily="18" charset="0"/>
            </a:endParaRPr>
          </a:p>
        </p:txBody>
      </p:sp>
      <p:sp>
        <p:nvSpPr>
          <p:cNvPr id="33" name="Text Box 1061"/>
          <p:cNvSpPr txBox="1">
            <a:spLocks noChangeArrowheads="1"/>
          </p:cNvSpPr>
          <p:nvPr/>
        </p:nvSpPr>
        <p:spPr bwMode="auto">
          <a:xfrm>
            <a:off x="6354763" y="1371600"/>
            <a:ext cx="620712" cy="701675"/>
          </a:xfrm>
          <a:prstGeom prst="rect">
            <a:avLst/>
          </a:prstGeom>
          <a:noFill/>
          <a:ln w="9525">
            <a:noFill/>
            <a:miter lim="800000"/>
            <a:headEnd/>
            <a:tailEnd/>
          </a:ln>
          <a:effectLst/>
        </p:spPr>
        <p:txBody>
          <a:bodyPr wrap="none">
            <a:spAutoFit/>
          </a:bodyPr>
          <a:lstStyle/>
          <a:p>
            <a:r>
              <a:rPr lang="en-US" sz="2000" b="1" i="1" dirty="0">
                <a:latin typeface="Times New Roman" pitchFamily="18" charset="0"/>
                <a:cs typeface="Times New Roman" pitchFamily="18" charset="0"/>
              </a:rPr>
              <a:t>h</a:t>
            </a:r>
            <a:r>
              <a:rPr lang="en-US" sz="2000" b="1" dirty="0">
                <a:latin typeface="Times New Roman" pitchFamily="18" charset="0"/>
                <a:cs typeface="Times New Roman" pitchFamily="18" charset="0"/>
              </a:rPr>
              <a:t>[1]</a:t>
            </a:r>
          </a:p>
          <a:p>
            <a:r>
              <a:rPr lang="en-US" sz="2000" b="1" dirty="0">
                <a:latin typeface="Times New Roman" pitchFamily="18" charset="0"/>
                <a:cs typeface="Times New Roman" pitchFamily="18" charset="0"/>
              </a:rPr>
              <a:t>=2 </a:t>
            </a:r>
          </a:p>
        </p:txBody>
      </p:sp>
      <p:sp>
        <p:nvSpPr>
          <p:cNvPr id="34" name="Text Box 1062"/>
          <p:cNvSpPr txBox="1">
            <a:spLocks noChangeArrowheads="1"/>
          </p:cNvSpPr>
          <p:nvPr/>
        </p:nvSpPr>
        <p:spPr bwMode="auto">
          <a:xfrm>
            <a:off x="7878763" y="1371600"/>
            <a:ext cx="620712" cy="701675"/>
          </a:xfrm>
          <a:prstGeom prst="rect">
            <a:avLst/>
          </a:prstGeom>
          <a:noFill/>
          <a:ln w="9525">
            <a:noFill/>
            <a:miter lim="800000"/>
            <a:headEnd/>
            <a:tailEnd/>
          </a:ln>
          <a:effectLst/>
        </p:spPr>
        <p:txBody>
          <a:bodyPr wrap="none">
            <a:spAutoFit/>
          </a:bodyPr>
          <a:lstStyle/>
          <a:p>
            <a:r>
              <a:rPr lang="en-US" sz="2000" b="1" i="1" dirty="0">
                <a:latin typeface="Times New Roman" pitchFamily="18" charset="0"/>
                <a:cs typeface="Times New Roman" pitchFamily="18" charset="0"/>
              </a:rPr>
              <a:t>h</a:t>
            </a:r>
            <a:r>
              <a:rPr lang="en-US" sz="2000" b="1" dirty="0">
                <a:latin typeface="Times New Roman" pitchFamily="18" charset="0"/>
                <a:cs typeface="Times New Roman" pitchFamily="18" charset="0"/>
              </a:rPr>
              <a:t>[2]</a:t>
            </a:r>
          </a:p>
          <a:p>
            <a:r>
              <a:rPr lang="en-US" sz="2000" b="1" dirty="0" smtClean="0">
                <a:latin typeface="Times New Roman" pitchFamily="18" charset="0"/>
                <a:cs typeface="Times New Roman" pitchFamily="18" charset="0"/>
              </a:rPr>
              <a:t>=1 </a:t>
            </a:r>
            <a:endParaRPr lang="en-US" sz="2000" b="1" dirty="0">
              <a:latin typeface="Times New Roman" pitchFamily="18" charset="0"/>
              <a:cs typeface="Times New Roman" pitchFamily="18" charset="0"/>
            </a:endParaRPr>
          </a:p>
        </p:txBody>
      </p:sp>
      <p:sp>
        <p:nvSpPr>
          <p:cNvPr id="35" name="Rectangle 1063"/>
          <p:cNvSpPr>
            <a:spLocks noChangeArrowheads="1"/>
          </p:cNvSpPr>
          <p:nvPr/>
        </p:nvSpPr>
        <p:spPr bwMode="auto">
          <a:xfrm>
            <a:off x="3935412" y="306387"/>
            <a:ext cx="1317625" cy="639763"/>
          </a:xfrm>
          <a:prstGeom prst="rect">
            <a:avLst/>
          </a:prstGeom>
          <a:noFill/>
          <a:ln w="25400">
            <a:noFill/>
            <a:miter lim="800000"/>
            <a:headEnd/>
            <a:tailEnd/>
          </a:ln>
          <a:effectLst/>
        </p:spPr>
        <p:txBody>
          <a:bodyPr lIns="63500" tIns="63500" rIns="63500" bIns="63500"/>
          <a:lstStyle/>
          <a:p>
            <a:pPr algn="ctr" eaLnBrk="0" hangingPunct="0"/>
            <a:r>
              <a:rPr lang="en-US" sz="2000" b="1" i="1" dirty="0">
                <a:latin typeface="Times New Roman" pitchFamily="18" charset="0"/>
                <a:cs typeface="Times New Roman" pitchFamily="18" charset="0"/>
              </a:rPr>
              <a:t>x</a:t>
            </a:r>
            <a:r>
              <a:rPr lang="en-US" sz="2000" b="1" dirty="0">
                <a:latin typeface="Times New Roman" pitchFamily="18" charset="0"/>
                <a:cs typeface="Times New Roman" pitchFamily="18" charset="0"/>
              </a:rPr>
              <a:t>[</a:t>
            </a:r>
            <a:r>
              <a:rPr lang="en-US" sz="2000" b="1" i="1" dirty="0">
                <a:latin typeface="Times New Roman" pitchFamily="18" charset="0"/>
                <a:cs typeface="Times New Roman" pitchFamily="18" charset="0"/>
              </a:rPr>
              <a:t>n</a:t>
            </a:r>
            <a:r>
              <a:rPr lang="en-US" sz="2000" b="1" dirty="0">
                <a:latin typeface="Times New Roman" pitchFamily="18" charset="0"/>
                <a:cs typeface="Times New Roman" pitchFamily="18" charset="0"/>
              </a:rPr>
              <a:t>]</a:t>
            </a:r>
          </a:p>
          <a:p>
            <a:pPr algn="ctr" eaLnBrk="0" hangingPunct="0"/>
            <a:r>
              <a:rPr lang="en-US" sz="2000" b="1" dirty="0">
                <a:latin typeface="Times New Roman" pitchFamily="18" charset="0"/>
                <a:cs typeface="Times New Roman" pitchFamily="18" charset="0"/>
              </a:rPr>
              <a:t>2 2 3 1</a:t>
            </a:r>
          </a:p>
        </p:txBody>
      </p:sp>
    </p:spTree>
    <p:extLst>
      <p:ext uri="{BB962C8B-B14F-4D97-AF65-F5344CB8AC3E}">
        <p14:creationId xmlns:p14="http://schemas.microsoft.com/office/powerpoint/2010/main" val="2547348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LTI Systems in Frequency Domain</a:t>
            </a:r>
            <a:endParaRPr lang="en-US" dirty="0"/>
          </a:p>
        </p:txBody>
      </p:sp>
      <p:sp>
        <p:nvSpPr>
          <p:cNvPr id="3" name="Content Placeholder 2"/>
          <p:cNvSpPr>
            <a:spLocks noGrp="1"/>
          </p:cNvSpPr>
          <p:nvPr>
            <p:ph idx="1"/>
          </p:nvPr>
        </p:nvSpPr>
        <p:spPr>
          <a:xfrm>
            <a:off x="1435608" y="1447800"/>
            <a:ext cx="7498080" cy="4953000"/>
          </a:xfrm>
        </p:spPr>
        <p:txBody>
          <a:bodyPr>
            <a:normAutofit fontScale="92500" lnSpcReduction="20000"/>
          </a:bodyPr>
          <a:lstStyle/>
          <a:p>
            <a:r>
              <a:rPr lang="en-US" dirty="0" smtClean="0"/>
              <a:t>The operation of LTI systems can be simply explained in frequency domain</a:t>
            </a:r>
          </a:p>
          <a:p>
            <a:r>
              <a:rPr lang="en-US" dirty="0" smtClean="0"/>
              <a:t>Assume that</a:t>
            </a:r>
          </a:p>
          <a:p>
            <a:endParaRPr lang="en-US" dirty="0" smtClean="0"/>
          </a:p>
          <a:p>
            <a:endParaRPr lang="en-US" dirty="0" smtClean="0"/>
          </a:p>
          <a:p>
            <a:pPr>
              <a:lnSpc>
                <a:spcPct val="120000"/>
              </a:lnSpc>
            </a:pPr>
            <a:endParaRPr lang="en-US" dirty="0" smtClean="0">
              <a:cs typeface="Times New Roman" pitchFamily="18" charset="0"/>
            </a:endParaRPr>
          </a:p>
          <a:p>
            <a:pPr>
              <a:lnSpc>
                <a:spcPct val="120000"/>
              </a:lnSpc>
            </a:pPr>
            <a:r>
              <a:rPr lang="en-US" dirty="0" smtClean="0">
                <a:cs typeface="Times New Roman" pitchFamily="18" charset="0"/>
              </a:rPr>
              <a:t>It can be shown that</a:t>
            </a:r>
          </a:p>
          <a:p>
            <a:pPr>
              <a:lnSpc>
                <a:spcPct val="160000"/>
              </a:lnSpc>
            </a:pPr>
            <a:endParaRPr lang="en-US" dirty="0" smtClean="0">
              <a:cs typeface="Times New Roman" pitchFamily="18" charset="0"/>
            </a:endParaRPr>
          </a:p>
          <a:p>
            <a:pPr>
              <a:lnSpc>
                <a:spcPct val="120000"/>
              </a:lnSpc>
            </a:pPr>
            <a:r>
              <a:rPr lang="en-US" dirty="0" smtClean="0">
                <a:cs typeface="Times New Roman" pitchFamily="18" charset="0"/>
              </a:rPr>
              <a:t>Also known as the </a:t>
            </a:r>
            <a:r>
              <a:rPr lang="en-US" dirty="0" smtClean="0">
                <a:solidFill>
                  <a:srgbClr val="FF0000"/>
                </a:solidFill>
                <a:cs typeface="Times New Roman" pitchFamily="18" charset="0"/>
              </a:rPr>
              <a:t>convolution property </a:t>
            </a:r>
            <a:r>
              <a:rPr lang="en-US" dirty="0" smtClean="0">
                <a:cs typeface="Times New Roman" pitchFamily="18" charset="0"/>
              </a:rPr>
              <a:t>of the Fourier transform </a:t>
            </a:r>
          </a:p>
        </p:txBody>
      </p:sp>
      <p:sp>
        <p:nvSpPr>
          <p:cNvPr id="4" name="Slide Number Placeholder 3"/>
          <p:cNvSpPr>
            <a:spLocks noGrp="1"/>
          </p:cNvSpPr>
          <p:nvPr>
            <p:ph type="sldNum" sz="quarter" idx="12"/>
          </p:nvPr>
        </p:nvSpPr>
        <p:spPr/>
        <p:txBody>
          <a:bodyPr/>
          <a:lstStyle/>
          <a:p>
            <a:fld id="{CB2C5297-C6E0-4E60-8C3F-7F078B7FA652}" type="slidenum">
              <a:rPr lang="en-US" smtClean="0"/>
              <a:pPr/>
              <a:t>18</a:t>
            </a:fld>
            <a:endParaRPr lang="en-US"/>
          </a:p>
        </p:txBody>
      </p:sp>
      <p:graphicFrame>
        <p:nvGraphicFramePr>
          <p:cNvPr id="59395" name="Object 3"/>
          <p:cNvGraphicFramePr>
            <a:graphicFrameLocks noChangeAspect="1"/>
          </p:cNvGraphicFramePr>
          <p:nvPr>
            <p:extLst>
              <p:ext uri="{D42A27DB-BD31-4B8C-83A1-F6EECF244321}">
                <p14:modId xmlns:p14="http://schemas.microsoft.com/office/powerpoint/2010/main" val="1841353805"/>
              </p:ext>
            </p:extLst>
          </p:nvPr>
        </p:nvGraphicFramePr>
        <p:xfrm>
          <a:off x="3954463" y="2190750"/>
          <a:ext cx="3521075" cy="1893888"/>
        </p:xfrm>
        <a:graphic>
          <a:graphicData uri="http://schemas.openxmlformats.org/presentationml/2006/ole">
            <mc:AlternateContent xmlns:mc="http://schemas.openxmlformats.org/markup-compatibility/2006">
              <mc:Choice xmlns:v="urn:schemas-microsoft-com:vml" Requires="v">
                <p:oleObj spid="_x0000_s59497" name="Equation" r:id="rId3" imgW="1600200" imgH="863280" progId="Equation.DSMT4">
                  <p:embed/>
                </p:oleObj>
              </mc:Choice>
              <mc:Fallback>
                <p:oleObj name="Equation" r:id="rId3" imgW="1600200" imgH="863280" progId="Equation.DSMT4">
                  <p:embed/>
                  <p:pic>
                    <p:nvPicPr>
                      <p:cNvPr id="0" name="Picture 3"/>
                      <p:cNvPicPr>
                        <a:picLocks noChangeAspect="1" noChangeArrowheads="1"/>
                      </p:cNvPicPr>
                      <p:nvPr/>
                    </p:nvPicPr>
                    <p:blipFill>
                      <a:blip r:embed="rId4"/>
                      <a:srcRect/>
                      <a:stretch>
                        <a:fillRect/>
                      </a:stretch>
                    </p:blipFill>
                    <p:spPr bwMode="auto">
                      <a:xfrm>
                        <a:off x="3954463" y="2190750"/>
                        <a:ext cx="3521075" cy="1893888"/>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59396" name="Object 4"/>
          <p:cNvGraphicFramePr>
            <a:graphicFrameLocks noChangeAspect="1"/>
          </p:cNvGraphicFramePr>
          <p:nvPr>
            <p:extLst>
              <p:ext uri="{D42A27DB-BD31-4B8C-83A1-F6EECF244321}">
                <p14:modId xmlns:p14="http://schemas.microsoft.com/office/powerpoint/2010/main" val="3212310451"/>
              </p:ext>
            </p:extLst>
          </p:nvPr>
        </p:nvGraphicFramePr>
        <p:xfrm>
          <a:off x="3016250" y="4724400"/>
          <a:ext cx="3929063" cy="633413"/>
        </p:xfrm>
        <a:graphic>
          <a:graphicData uri="http://schemas.openxmlformats.org/presentationml/2006/ole">
            <mc:AlternateContent xmlns:mc="http://schemas.openxmlformats.org/markup-compatibility/2006">
              <mc:Choice xmlns:v="urn:schemas-microsoft-com:vml" Requires="v">
                <p:oleObj spid="_x0000_s59498" name="Equation" r:id="rId5" imgW="1574640" imgH="253800" progId="Equation.DSMT4">
                  <p:embed/>
                </p:oleObj>
              </mc:Choice>
              <mc:Fallback>
                <p:oleObj name="Equation" r:id="rId5" imgW="1574640" imgH="253800" progId="Equation.DSMT4">
                  <p:embed/>
                  <p:pic>
                    <p:nvPicPr>
                      <p:cNvPr id="0" name="Picture 4"/>
                      <p:cNvPicPr>
                        <a:picLocks noChangeAspect="1" noChangeArrowheads="1"/>
                      </p:cNvPicPr>
                      <p:nvPr/>
                    </p:nvPicPr>
                    <p:blipFill>
                      <a:blip r:embed="rId6"/>
                      <a:srcRect/>
                      <a:stretch>
                        <a:fillRect/>
                      </a:stretch>
                    </p:blipFill>
                    <p:spPr bwMode="auto">
                      <a:xfrm>
                        <a:off x="3016250" y="4724400"/>
                        <a:ext cx="3929063" cy="633413"/>
                      </a:xfrm>
                      <a:prstGeom prst="rect">
                        <a:avLst/>
                      </a:prstGeom>
                      <a:solidFill>
                        <a:srgbClr val="FFFF66"/>
                      </a:solidFill>
                      <a:ln w="952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2C5297-C6E0-4E60-8C3F-7F078B7FA652}" type="slidenum">
              <a:rPr lang="en-US" smtClean="0"/>
              <a:pPr/>
              <a:t>19</a:t>
            </a:fld>
            <a:endParaRPr lang="en-US"/>
          </a:p>
        </p:txBody>
      </p:sp>
      <p:graphicFrame>
        <p:nvGraphicFramePr>
          <p:cNvPr id="5" name="Group 58"/>
          <p:cNvGraphicFramePr>
            <a:graphicFrameLocks noGrp="1"/>
          </p:cNvGraphicFramePr>
          <p:nvPr/>
        </p:nvGraphicFramePr>
        <p:xfrm>
          <a:off x="1676400" y="685800"/>
          <a:ext cx="6096000" cy="119380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800" b="1" i="0" u="none" strike="noStrike" cap="none" normalizeH="0" baseline="0" smtClean="0">
                          <a:ln>
                            <a:noFill/>
                          </a:ln>
                          <a:solidFill>
                            <a:schemeClr val="bg1"/>
                          </a:solidFill>
                          <a:effectLst/>
                          <a:latin typeface="Arial" charset="0"/>
                        </a:rPr>
                        <a:t>Time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800" b="1" i="0" u="none" strike="noStrike" cap="none" normalizeH="0" baseline="0" smtClean="0">
                          <a:ln>
                            <a:noFill/>
                          </a:ln>
                          <a:solidFill>
                            <a:schemeClr val="bg1"/>
                          </a:solidFill>
                          <a:effectLst/>
                          <a:latin typeface="Arial" charset="0"/>
                        </a:rPr>
                        <a:t>Frequency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Convolution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Multiplication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AutoShape 28"/>
          <p:cNvSpPr>
            <a:spLocks noChangeArrowheads="1"/>
          </p:cNvSpPr>
          <p:nvPr/>
        </p:nvSpPr>
        <p:spPr bwMode="auto">
          <a:xfrm>
            <a:off x="4495800" y="1498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p:spPr>
        <p:txBody>
          <a:bodyPr wrap="none" anchor="ctr"/>
          <a:lstStyle/>
          <a:p>
            <a:endParaRPr lang="en-US"/>
          </a:p>
        </p:txBody>
      </p:sp>
      <p:sp>
        <p:nvSpPr>
          <p:cNvPr id="7" name="Rectangle 30"/>
          <p:cNvSpPr>
            <a:spLocks noChangeArrowheads="1"/>
          </p:cNvSpPr>
          <p:nvPr/>
        </p:nvSpPr>
        <p:spPr bwMode="auto">
          <a:xfrm>
            <a:off x="3657600" y="2895600"/>
            <a:ext cx="2263775" cy="136366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1" dirty="0"/>
              <a:t>LTI</a:t>
            </a:r>
          </a:p>
          <a:p>
            <a:pPr algn="ctr"/>
            <a:r>
              <a:rPr lang="en-US" b="1" dirty="0"/>
              <a:t>System</a:t>
            </a:r>
          </a:p>
          <a:p>
            <a:pPr algn="ctr"/>
            <a:endParaRPr lang="en-US" b="1" i="1" dirty="0"/>
          </a:p>
        </p:txBody>
      </p:sp>
      <p:sp>
        <p:nvSpPr>
          <p:cNvPr id="8" name="Line 31"/>
          <p:cNvSpPr>
            <a:spLocks noChangeShapeType="1"/>
          </p:cNvSpPr>
          <p:nvPr/>
        </p:nvSpPr>
        <p:spPr bwMode="auto">
          <a:xfrm>
            <a:off x="2008188" y="3768725"/>
            <a:ext cx="1635125" cy="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9" name="Line 32"/>
          <p:cNvSpPr>
            <a:spLocks noChangeShapeType="1"/>
          </p:cNvSpPr>
          <p:nvPr/>
        </p:nvSpPr>
        <p:spPr bwMode="auto">
          <a:xfrm>
            <a:off x="5953125" y="3786188"/>
            <a:ext cx="1635125" cy="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3" name="Line 37"/>
          <p:cNvSpPr>
            <a:spLocks noChangeShapeType="1"/>
          </p:cNvSpPr>
          <p:nvPr/>
        </p:nvSpPr>
        <p:spPr bwMode="auto">
          <a:xfrm>
            <a:off x="1600200" y="5638800"/>
            <a:ext cx="1828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15" name="Line 39"/>
          <p:cNvSpPr>
            <a:spLocks noChangeShapeType="1"/>
          </p:cNvSpPr>
          <p:nvPr/>
        </p:nvSpPr>
        <p:spPr bwMode="auto">
          <a:xfrm>
            <a:off x="2438400" y="4800600"/>
            <a:ext cx="0" cy="838200"/>
          </a:xfrm>
          <a:prstGeom prst="line">
            <a:avLst/>
          </a:prstGeom>
          <a:noFill/>
          <a:ln w="28575">
            <a:solidFill>
              <a:schemeClr val="tx1"/>
            </a:solidFill>
            <a:miter lim="800000"/>
            <a:headEnd type="triangle" w="med" len="med"/>
            <a:tailEnd/>
          </a:ln>
          <a:effectLst/>
        </p:spPr>
        <p:txBody>
          <a:bodyPr wrap="none"/>
          <a:lstStyle/>
          <a:p>
            <a:endParaRPr lang="en-US"/>
          </a:p>
        </p:txBody>
      </p:sp>
      <p:sp>
        <p:nvSpPr>
          <p:cNvPr id="16" name="Freeform 40"/>
          <p:cNvSpPr>
            <a:spLocks/>
          </p:cNvSpPr>
          <p:nvPr/>
        </p:nvSpPr>
        <p:spPr bwMode="auto">
          <a:xfrm>
            <a:off x="1752600" y="5092700"/>
            <a:ext cx="1371600" cy="546100"/>
          </a:xfrm>
          <a:custGeom>
            <a:avLst/>
            <a:gdLst/>
            <a:ahLst/>
            <a:cxnLst>
              <a:cxn ang="0">
                <a:pos x="0" y="344"/>
              </a:cxn>
              <a:cxn ang="0">
                <a:pos x="96" y="216"/>
              </a:cxn>
              <a:cxn ang="0">
                <a:pos x="248" y="56"/>
              </a:cxn>
              <a:cxn ang="0">
                <a:pos x="418" y="8"/>
              </a:cxn>
              <a:cxn ang="0">
                <a:pos x="624" y="56"/>
              </a:cxn>
              <a:cxn ang="0">
                <a:pos x="864" y="344"/>
              </a:cxn>
            </a:cxnLst>
            <a:rect l="0" t="0" r="r" b="b"/>
            <a:pathLst>
              <a:path w="864" h="344">
                <a:moveTo>
                  <a:pt x="0" y="344"/>
                </a:moveTo>
                <a:cubicBezTo>
                  <a:pt x="16" y="323"/>
                  <a:pt x="55" y="264"/>
                  <a:pt x="96" y="216"/>
                </a:cubicBezTo>
                <a:cubicBezTo>
                  <a:pt x="137" y="168"/>
                  <a:pt x="194" y="91"/>
                  <a:pt x="248" y="56"/>
                </a:cubicBezTo>
                <a:cubicBezTo>
                  <a:pt x="302" y="21"/>
                  <a:pt x="355" y="8"/>
                  <a:pt x="418" y="8"/>
                </a:cubicBezTo>
                <a:cubicBezTo>
                  <a:pt x="481" y="8"/>
                  <a:pt x="550" y="0"/>
                  <a:pt x="624" y="56"/>
                </a:cubicBezTo>
                <a:cubicBezTo>
                  <a:pt x="698" y="112"/>
                  <a:pt x="776" y="228"/>
                  <a:pt x="864" y="34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8" name="Line 42"/>
          <p:cNvSpPr>
            <a:spLocks noChangeShapeType="1"/>
          </p:cNvSpPr>
          <p:nvPr/>
        </p:nvSpPr>
        <p:spPr bwMode="auto">
          <a:xfrm>
            <a:off x="3886200" y="5638800"/>
            <a:ext cx="1828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19" name="Line 43"/>
          <p:cNvSpPr>
            <a:spLocks noChangeShapeType="1"/>
          </p:cNvSpPr>
          <p:nvPr/>
        </p:nvSpPr>
        <p:spPr bwMode="auto">
          <a:xfrm>
            <a:off x="4724400" y="4800600"/>
            <a:ext cx="0" cy="838200"/>
          </a:xfrm>
          <a:prstGeom prst="line">
            <a:avLst/>
          </a:prstGeom>
          <a:noFill/>
          <a:ln w="28575">
            <a:solidFill>
              <a:schemeClr val="tx1"/>
            </a:solidFill>
            <a:miter lim="800000"/>
            <a:headEnd type="triangle" w="med" len="med"/>
            <a:tailEnd/>
          </a:ln>
          <a:effectLst/>
        </p:spPr>
        <p:txBody>
          <a:bodyPr wrap="none"/>
          <a:lstStyle/>
          <a:p>
            <a:endParaRPr lang="en-US"/>
          </a:p>
        </p:txBody>
      </p:sp>
      <p:sp>
        <p:nvSpPr>
          <p:cNvPr id="21" name="Line 46"/>
          <p:cNvSpPr>
            <a:spLocks noChangeShapeType="1"/>
          </p:cNvSpPr>
          <p:nvPr/>
        </p:nvSpPr>
        <p:spPr bwMode="auto">
          <a:xfrm>
            <a:off x="6172200" y="5638800"/>
            <a:ext cx="1828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22" name="Line 47"/>
          <p:cNvSpPr>
            <a:spLocks noChangeShapeType="1"/>
          </p:cNvSpPr>
          <p:nvPr/>
        </p:nvSpPr>
        <p:spPr bwMode="auto">
          <a:xfrm>
            <a:off x="7010400" y="4800600"/>
            <a:ext cx="0" cy="838200"/>
          </a:xfrm>
          <a:prstGeom prst="line">
            <a:avLst/>
          </a:prstGeom>
          <a:noFill/>
          <a:ln w="28575">
            <a:solidFill>
              <a:schemeClr val="tx1"/>
            </a:solidFill>
            <a:miter lim="800000"/>
            <a:headEnd type="triangle" w="med" len="med"/>
            <a:tailEnd/>
          </a:ln>
          <a:effectLst/>
        </p:spPr>
        <p:txBody>
          <a:bodyPr wrap="none"/>
          <a:lstStyle/>
          <a:p>
            <a:endParaRPr lang="en-US"/>
          </a:p>
        </p:txBody>
      </p:sp>
      <p:sp>
        <p:nvSpPr>
          <p:cNvPr id="23" name="Freeform 48"/>
          <p:cNvSpPr>
            <a:spLocks/>
          </p:cNvSpPr>
          <p:nvPr/>
        </p:nvSpPr>
        <p:spPr bwMode="auto">
          <a:xfrm>
            <a:off x="6670675" y="5105400"/>
            <a:ext cx="679450" cy="533400"/>
          </a:xfrm>
          <a:custGeom>
            <a:avLst/>
            <a:gdLst/>
            <a:ahLst/>
            <a:cxnLst>
              <a:cxn ang="0">
                <a:pos x="16" y="336"/>
              </a:cxn>
              <a:cxn ang="0">
                <a:pos x="22" y="204"/>
              </a:cxn>
              <a:cxn ang="0">
                <a:pos x="30" y="48"/>
              </a:cxn>
              <a:cxn ang="0">
                <a:pos x="200" y="0"/>
              </a:cxn>
              <a:cxn ang="0">
                <a:pos x="394" y="45"/>
              </a:cxn>
              <a:cxn ang="0">
                <a:pos x="406" y="177"/>
              </a:cxn>
              <a:cxn ang="0">
                <a:pos x="409" y="330"/>
              </a:cxn>
            </a:cxnLst>
            <a:rect l="0" t="0" r="r" b="b"/>
            <a:pathLst>
              <a:path w="428" h="336">
                <a:moveTo>
                  <a:pt x="16" y="336"/>
                </a:moveTo>
                <a:cubicBezTo>
                  <a:pt x="17" y="314"/>
                  <a:pt x="20" y="252"/>
                  <a:pt x="22" y="204"/>
                </a:cubicBezTo>
                <a:cubicBezTo>
                  <a:pt x="24" y="156"/>
                  <a:pt x="0" y="82"/>
                  <a:pt x="30" y="48"/>
                </a:cubicBezTo>
                <a:cubicBezTo>
                  <a:pt x="60" y="14"/>
                  <a:pt x="139" y="0"/>
                  <a:pt x="200" y="0"/>
                </a:cubicBezTo>
                <a:cubicBezTo>
                  <a:pt x="261" y="0"/>
                  <a:pt x="360" y="16"/>
                  <a:pt x="394" y="45"/>
                </a:cubicBezTo>
                <a:cubicBezTo>
                  <a:pt x="428" y="74"/>
                  <a:pt x="404" y="130"/>
                  <a:pt x="406" y="177"/>
                </a:cubicBezTo>
                <a:cubicBezTo>
                  <a:pt x="408" y="224"/>
                  <a:pt x="409" y="298"/>
                  <a:pt x="409" y="33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7" name="Text Box 52"/>
          <p:cNvSpPr txBox="1">
            <a:spLocks noChangeArrowheads="1"/>
          </p:cNvSpPr>
          <p:nvPr/>
        </p:nvSpPr>
        <p:spPr bwMode="auto">
          <a:xfrm>
            <a:off x="2270125" y="5603875"/>
            <a:ext cx="336550" cy="457200"/>
          </a:xfrm>
          <a:prstGeom prst="rect">
            <a:avLst/>
          </a:prstGeom>
          <a:noFill/>
          <a:ln w="9525">
            <a:noFill/>
            <a:miter lim="800000"/>
            <a:headEnd/>
            <a:tailEnd/>
          </a:ln>
          <a:effectLst/>
        </p:spPr>
        <p:txBody>
          <a:bodyPr wrap="none">
            <a:spAutoFit/>
          </a:bodyPr>
          <a:lstStyle/>
          <a:p>
            <a:r>
              <a:rPr lang="en-US"/>
              <a:t>0</a:t>
            </a:r>
          </a:p>
        </p:txBody>
      </p:sp>
      <p:sp>
        <p:nvSpPr>
          <p:cNvPr id="28" name="Text Box 53"/>
          <p:cNvSpPr txBox="1">
            <a:spLocks noChangeArrowheads="1"/>
          </p:cNvSpPr>
          <p:nvPr/>
        </p:nvSpPr>
        <p:spPr bwMode="auto">
          <a:xfrm>
            <a:off x="4572000" y="5638800"/>
            <a:ext cx="336550" cy="457200"/>
          </a:xfrm>
          <a:prstGeom prst="rect">
            <a:avLst/>
          </a:prstGeom>
          <a:noFill/>
          <a:ln w="9525">
            <a:noFill/>
            <a:miter lim="800000"/>
            <a:headEnd/>
            <a:tailEnd/>
          </a:ln>
          <a:effectLst/>
        </p:spPr>
        <p:txBody>
          <a:bodyPr wrap="none">
            <a:spAutoFit/>
          </a:bodyPr>
          <a:lstStyle/>
          <a:p>
            <a:r>
              <a:rPr lang="en-US"/>
              <a:t>0</a:t>
            </a:r>
          </a:p>
        </p:txBody>
      </p:sp>
      <p:sp>
        <p:nvSpPr>
          <p:cNvPr id="29" name="Text Box 54"/>
          <p:cNvSpPr txBox="1">
            <a:spLocks noChangeArrowheads="1"/>
          </p:cNvSpPr>
          <p:nvPr/>
        </p:nvSpPr>
        <p:spPr bwMode="auto">
          <a:xfrm>
            <a:off x="6858000" y="5638800"/>
            <a:ext cx="336550" cy="457200"/>
          </a:xfrm>
          <a:prstGeom prst="rect">
            <a:avLst/>
          </a:prstGeom>
          <a:noFill/>
          <a:ln w="9525">
            <a:noFill/>
            <a:miter lim="800000"/>
            <a:headEnd/>
            <a:tailEnd/>
          </a:ln>
          <a:effectLst/>
        </p:spPr>
        <p:txBody>
          <a:bodyPr wrap="none">
            <a:spAutoFit/>
          </a:bodyPr>
          <a:lstStyle/>
          <a:p>
            <a:r>
              <a:rPr lang="en-US"/>
              <a:t>0</a:t>
            </a:r>
          </a:p>
        </p:txBody>
      </p:sp>
      <p:sp>
        <p:nvSpPr>
          <p:cNvPr id="30" name="Rectangle 55"/>
          <p:cNvSpPr>
            <a:spLocks noChangeArrowheads="1"/>
          </p:cNvSpPr>
          <p:nvPr/>
        </p:nvSpPr>
        <p:spPr bwMode="auto">
          <a:xfrm>
            <a:off x="4419600" y="5257800"/>
            <a:ext cx="609600" cy="381000"/>
          </a:xfrm>
          <a:prstGeom prst="rect">
            <a:avLst/>
          </a:prstGeom>
          <a:noFill/>
          <a:ln w="9525">
            <a:solidFill>
              <a:schemeClr val="tx1"/>
            </a:solidFill>
            <a:miter lim="800000"/>
            <a:headEnd/>
            <a:tailEnd/>
          </a:ln>
          <a:effectLst/>
        </p:spPr>
        <p:txBody>
          <a:bodyPr wrap="none" anchor="ctr"/>
          <a:lstStyle/>
          <a:p>
            <a:endParaRPr lang="en-US"/>
          </a:p>
        </p:txBody>
      </p:sp>
      <p:sp>
        <p:nvSpPr>
          <p:cNvPr id="31" name="Text Box 56"/>
          <p:cNvSpPr txBox="1">
            <a:spLocks noChangeArrowheads="1"/>
          </p:cNvSpPr>
          <p:nvPr/>
        </p:nvSpPr>
        <p:spPr bwMode="auto">
          <a:xfrm>
            <a:off x="4175125" y="4918075"/>
            <a:ext cx="336550" cy="457200"/>
          </a:xfrm>
          <a:prstGeom prst="rect">
            <a:avLst/>
          </a:prstGeom>
          <a:noFill/>
          <a:ln w="9525">
            <a:noFill/>
            <a:miter lim="800000"/>
            <a:headEnd/>
            <a:tailEnd/>
          </a:ln>
          <a:effectLst/>
        </p:spPr>
        <p:txBody>
          <a:bodyPr wrap="none">
            <a:spAutoFit/>
          </a:bodyPr>
          <a:lstStyle/>
          <a:p>
            <a:r>
              <a:rPr lang="en-US"/>
              <a:t>1</a:t>
            </a:r>
          </a:p>
        </p:txBody>
      </p:sp>
      <p:sp>
        <p:nvSpPr>
          <p:cNvPr id="32" name="Text Box 59"/>
          <p:cNvSpPr txBox="1">
            <a:spLocks noChangeArrowheads="1"/>
          </p:cNvSpPr>
          <p:nvPr/>
        </p:nvSpPr>
        <p:spPr bwMode="auto">
          <a:xfrm>
            <a:off x="3429000" y="5943600"/>
            <a:ext cx="2593975" cy="457200"/>
          </a:xfrm>
          <a:prstGeom prst="rect">
            <a:avLst/>
          </a:prstGeom>
          <a:noFill/>
          <a:ln w="9525">
            <a:noFill/>
            <a:miter lim="800000"/>
            <a:headEnd/>
            <a:tailEnd/>
          </a:ln>
          <a:effectLst/>
        </p:spPr>
        <p:txBody>
          <a:bodyPr wrap="none">
            <a:spAutoFit/>
          </a:bodyPr>
          <a:lstStyle/>
          <a:p>
            <a:r>
              <a:rPr lang="en-US"/>
              <a:t>Ideal low pass filter</a:t>
            </a:r>
          </a:p>
        </p:txBody>
      </p:sp>
      <p:sp>
        <p:nvSpPr>
          <p:cNvPr id="33" name="Text Box 60"/>
          <p:cNvSpPr txBox="1">
            <a:spLocks noChangeArrowheads="1"/>
          </p:cNvSpPr>
          <p:nvPr/>
        </p:nvSpPr>
        <p:spPr bwMode="auto">
          <a:xfrm>
            <a:off x="1981200" y="5943600"/>
            <a:ext cx="827088" cy="457200"/>
          </a:xfrm>
          <a:prstGeom prst="rect">
            <a:avLst/>
          </a:prstGeom>
          <a:noFill/>
          <a:ln w="9525">
            <a:noFill/>
            <a:miter lim="800000"/>
            <a:headEnd/>
            <a:tailEnd/>
          </a:ln>
          <a:effectLst/>
        </p:spPr>
        <p:txBody>
          <a:bodyPr wrap="none">
            <a:spAutoFit/>
          </a:bodyPr>
          <a:lstStyle/>
          <a:p>
            <a:r>
              <a:rPr lang="en-US"/>
              <a:t>Input</a:t>
            </a:r>
          </a:p>
        </p:txBody>
      </p:sp>
      <p:sp>
        <p:nvSpPr>
          <p:cNvPr id="34" name="Text Box 61"/>
          <p:cNvSpPr txBox="1">
            <a:spLocks noChangeArrowheads="1"/>
          </p:cNvSpPr>
          <p:nvPr/>
        </p:nvSpPr>
        <p:spPr bwMode="auto">
          <a:xfrm>
            <a:off x="6553200" y="5943600"/>
            <a:ext cx="1030288" cy="457200"/>
          </a:xfrm>
          <a:prstGeom prst="rect">
            <a:avLst/>
          </a:prstGeom>
          <a:noFill/>
          <a:ln w="9525">
            <a:noFill/>
            <a:miter lim="800000"/>
            <a:headEnd/>
            <a:tailEnd/>
          </a:ln>
          <a:effectLst/>
        </p:spPr>
        <p:txBody>
          <a:bodyPr wrap="none">
            <a:spAutoFit/>
          </a:bodyPr>
          <a:lstStyle/>
          <a:p>
            <a:r>
              <a:rPr lang="en-US"/>
              <a:t>Output</a:t>
            </a:r>
          </a:p>
        </p:txBody>
      </p:sp>
      <p:sp>
        <p:nvSpPr>
          <p:cNvPr id="35" name="TextBox 34"/>
          <p:cNvSpPr txBox="1"/>
          <p:nvPr/>
        </p:nvSpPr>
        <p:spPr>
          <a:xfrm>
            <a:off x="5105400" y="2133600"/>
            <a:ext cx="3581400" cy="646331"/>
          </a:xfrm>
          <a:prstGeom prst="rect">
            <a:avLst/>
          </a:prstGeom>
          <a:solidFill>
            <a:srgbClr val="FFFF00"/>
          </a:solidFill>
          <a:effectLst>
            <a:outerShdw blurRad="50800" dist="114300" dir="2700000" algn="tl" rotWithShape="0">
              <a:prstClr val="black">
                <a:alpha val="40000"/>
              </a:prstClr>
            </a:outerShdw>
          </a:effectLst>
        </p:spPr>
        <p:txBody>
          <a:bodyPr wrap="square" rtlCol="0">
            <a:spAutoFit/>
          </a:bodyPr>
          <a:lstStyle/>
          <a:p>
            <a:r>
              <a:rPr lang="en-US" dirty="0" smtClean="0"/>
              <a:t>Also known as the transfer function of the system</a:t>
            </a:r>
            <a:endParaRPr lang="en-US" dirty="0"/>
          </a:p>
        </p:txBody>
      </p:sp>
      <p:cxnSp>
        <p:nvCxnSpPr>
          <p:cNvPr id="37" name="Straight Arrow Connector 36"/>
          <p:cNvCxnSpPr/>
          <p:nvPr/>
        </p:nvCxnSpPr>
        <p:spPr>
          <a:xfrm flipH="1">
            <a:off x="5105400" y="2438400"/>
            <a:ext cx="2209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12641" name="Object 1"/>
          <p:cNvGraphicFramePr>
            <a:graphicFrameLocks noChangeAspect="1"/>
          </p:cNvGraphicFramePr>
          <p:nvPr>
            <p:extLst>
              <p:ext uri="{D42A27DB-BD31-4B8C-83A1-F6EECF244321}">
                <p14:modId xmlns:p14="http://schemas.microsoft.com/office/powerpoint/2010/main" val="2403652584"/>
              </p:ext>
            </p:extLst>
          </p:nvPr>
        </p:nvGraphicFramePr>
        <p:xfrm>
          <a:off x="2030413" y="2971800"/>
          <a:ext cx="1062037" cy="557213"/>
        </p:xfrm>
        <a:graphic>
          <a:graphicData uri="http://schemas.openxmlformats.org/presentationml/2006/ole">
            <mc:AlternateContent xmlns:mc="http://schemas.openxmlformats.org/markup-compatibility/2006">
              <mc:Choice xmlns:v="urn:schemas-microsoft-com:vml" Requires="v">
                <p:oleObj spid="_x0000_s113091" name="Equation" r:id="rId3" imgW="482400" imgH="253800" progId="Equation.DSMT4">
                  <p:embed/>
                </p:oleObj>
              </mc:Choice>
              <mc:Fallback>
                <p:oleObj name="Equation" r:id="rId3" imgW="482400" imgH="253800" progId="Equation.DSMT4">
                  <p:embed/>
                  <p:pic>
                    <p:nvPicPr>
                      <p:cNvPr id="0" name="Picture 1"/>
                      <p:cNvPicPr>
                        <a:picLocks noChangeAspect="1" noChangeArrowheads="1"/>
                      </p:cNvPicPr>
                      <p:nvPr/>
                    </p:nvPicPr>
                    <p:blipFill>
                      <a:blip r:embed="rId4"/>
                      <a:srcRect/>
                      <a:stretch>
                        <a:fillRect/>
                      </a:stretch>
                    </p:blipFill>
                    <p:spPr bwMode="auto">
                      <a:xfrm>
                        <a:off x="2030413" y="2971800"/>
                        <a:ext cx="1062037"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2642" name="Object 2"/>
          <p:cNvGraphicFramePr>
            <a:graphicFrameLocks noChangeAspect="1"/>
          </p:cNvGraphicFramePr>
          <p:nvPr>
            <p:extLst>
              <p:ext uri="{D42A27DB-BD31-4B8C-83A1-F6EECF244321}">
                <p14:modId xmlns:p14="http://schemas.microsoft.com/office/powerpoint/2010/main" val="442284107"/>
              </p:ext>
            </p:extLst>
          </p:nvPr>
        </p:nvGraphicFramePr>
        <p:xfrm>
          <a:off x="6351588" y="3048000"/>
          <a:ext cx="950912" cy="557213"/>
        </p:xfrm>
        <a:graphic>
          <a:graphicData uri="http://schemas.openxmlformats.org/presentationml/2006/ole">
            <mc:AlternateContent xmlns:mc="http://schemas.openxmlformats.org/markup-compatibility/2006">
              <mc:Choice xmlns:v="urn:schemas-microsoft-com:vml" Requires="v">
                <p:oleObj spid="_x0000_s113092" name="Equation" r:id="rId5" imgW="431640" imgH="253800" progId="Equation.DSMT4">
                  <p:embed/>
                </p:oleObj>
              </mc:Choice>
              <mc:Fallback>
                <p:oleObj name="Equation" r:id="rId5" imgW="431640" imgH="253800" progId="Equation.DSMT4">
                  <p:embed/>
                  <p:pic>
                    <p:nvPicPr>
                      <p:cNvPr id="0" name="Picture 2"/>
                      <p:cNvPicPr>
                        <a:picLocks noChangeAspect="1" noChangeArrowheads="1"/>
                      </p:cNvPicPr>
                      <p:nvPr/>
                    </p:nvPicPr>
                    <p:blipFill>
                      <a:blip r:embed="rId6"/>
                      <a:srcRect/>
                      <a:stretch>
                        <a:fillRect/>
                      </a:stretch>
                    </p:blipFill>
                    <p:spPr bwMode="auto">
                      <a:xfrm>
                        <a:off x="6351588" y="3048000"/>
                        <a:ext cx="950912"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2643" name="Object 3"/>
          <p:cNvGraphicFramePr>
            <a:graphicFrameLocks noChangeAspect="1"/>
          </p:cNvGraphicFramePr>
          <p:nvPr>
            <p:extLst>
              <p:ext uri="{D42A27DB-BD31-4B8C-83A1-F6EECF244321}">
                <p14:modId xmlns:p14="http://schemas.microsoft.com/office/powerpoint/2010/main" val="1719936028"/>
              </p:ext>
            </p:extLst>
          </p:nvPr>
        </p:nvGraphicFramePr>
        <p:xfrm>
          <a:off x="4316413" y="3657600"/>
          <a:ext cx="1062037" cy="557213"/>
        </p:xfrm>
        <a:graphic>
          <a:graphicData uri="http://schemas.openxmlformats.org/presentationml/2006/ole">
            <mc:AlternateContent xmlns:mc="http://schemas.openxmlformats.org/markup-compatibility/2006">
              <mc:Choice xmlns:v="urn:schemas-microsoft-com:vml" Requires="v">
                <p:oleObj spid="_x0000_s113093" name="Equation" r:id="rId7" imgW="482400" imgH="253800" progId="Equation.DSMT4">
                  <p:embed/>
                </p:oleObj>
              </mc:Choice>
              <mc:Fallback>
                <p:oleObj name="Equation" r:id="rId7" imgW="482400" imgH="253800" progId="Equation.DSMT4">
                  <p:embed/>
                  <p:pic>
                    <p:nvPicPr>
                      <p:cNvPr id="0" name="Picture 3"/>
                      <p:cNvPicPr>
                        <a:picLocks noChangeAspect="1" noChangeArrowheads="1"/>
                      </p:cNvPicPr>
                      <p:nvPr/>
                    </p:nvPicPr>
                    <p:blipFill>
                      <a:blip r:embed="rId8"/>
                      <a:srcRect/>
                      <a:stretch>
                        <a:fillRect/>
                      </a:stretch>
                    </p:blipFill>
                    <p:spPr bwMode="auto">
                      <a:xfrm>
                        <a:off x="4316413" y="3657600"/>
                        <a:ext cx="1062037"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2649" name="Object 9"/>
          <p:cNvGraphicFramePr>
            <a:graphicFrameLocks noChangeAspect="1"/>
          </p:cNvGraphicFramePr>
          <p:nvPr>
            <p:extLst>
              <p:ext uri="{D42A27DB-BD31-4B8C-83A1-F6EECF244321}">
                <p14:modId xmlns:p14="http://schemas.microsoft.com/office/powerpoint/2010/main" val="270554154"/>
              </p:ext>
            </p:extLst>
          </p:nvPr>
        </p:nvGraphicFramePr>
        <p:xfrm>
          <a:off x="3186113" y="5181600"/>
          <a:ext cx="336550" cy="417513"/>
        </p:xfrm>
        <a:graphic>
          <a:graphicData uri="http://schemas.openxmlformats.org/presentationml/2006/ole">
            <mc:AlternateContent xmlns:mc="http://schemas.openxmlformats.org/markup-compatibility/2006">
              <mc:Choice xmlns:v="urn:schemas-microsoft-com:vml" Requires="v">
                <p:oleObj spid="_x0000_s113094" name="Equation" r:id="rId9" imgW="152280" imgH="190440" progId="Equation.DSMT4">
                  <p:embed/>
                </p:oleObj>
              </mc:Choice>
              <mc:Fallback>
                <p:oleObj name="Equation" r:id="rId9" imgW="152280" imgH="190440" progId="Equation.DSMT4">
                  <p:embed/>
                  <p:pic>
                    <p:nvPicPr>
                      <p:cNvPr id="0" name="Picture 9"/>
                      <p:cNvPicPr>
                        <a:picLocks noChangeAspect="1" noChangeArrowheads="1"/>
                      </p:cNvPicPr>
                      <p:nvPr/>
                    </p:nvPicPr>
                    <p:blipFill>
                      <a:blip r:embed="rId10"/>
                      <a:srcRect/>
                      <a:stretch>
                        <a:fillRect/>
                      </a:stretch>
                    </p:blipFill>
                    <p:spPr bwMode="auto">
                      <a:xfrm>
                        <a:off x="3186113" y="5181600"/>
                        <a:ext cx="336550" cy="4175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6" name="Object 1"/>
          <p:cNvGraphicFramePr>
            <a:graphicFrameLocks noChangeAspect="1"/>
          </p:cNvGraphicFramePr>
          <p:nvPr>
            <p:extLst>
              <p:ext uri="{D42A27DB-BD31-4B8C-83A1-F6EECF244321}">
                <p14:modId xmlns:p14="http://schemas.microsoft.com/office/powerpoint/2010/main" val="647809898"/>
              </p:ext>
            </p:extLst>
          </p:nvPr>
        </p:nvGraphicFramePr>
        <p:xfrm>
          <a:off x="1907381" y="4196479"/>
          <a:ext cx="1062037" cy="557213"/>
        </p:xfrm>
        <a:graphic>
          <a:graphicData uri="http://schemas.openxmlformats.org/presentationml/2006/ole">
            <mc:AlternateContent xmlns:mc="http://schemas.openxmlformats.org/markup-compatibility/2006">
              <mc:Choice xmlns:v="urn:schemas-microsoft-com:vml" Requires="v">
                <p:oleObj spid="_x0000_s113095" name="Equation" r:id="rId11" imgW="482400" imgH="253800" progId="Equation.DSMT4">
                  <p:embed/>
                </p:oleObj>
              </mc:Choice>
              <mc:Fallback>
                <p:oleObj name="Equation" r:id="rId11" imgW="482400" imgH="253800" progId="Equation.DSMT4">
                  <p:embed/>
                  <p:pic>
                    <p:nvPicPr>
                      <p:cNvPr id="0" name=""/>
                      <p:cNvPicPr>
                        <a:picLocks noChangeAspect="1" noChangeArrowheads="1"/>
                      </p:cNvPicPr>
                      <p:nvPr/>
                    </p:nvPicPr>
                    <p:blipFill>
                      <a:blip r:embed="rId4"/>
                      <a:srcRect/>
                      <a:stretch>
                        <a:fillRect/>
                      </a:stretch>
                    </p:blipFill>
                    <p:spPr bwMode="auto">
                      <a:xfrm>
                        <a:off x="1907381" y="4196479"/>
                        <a:ext cx="1062037"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8" name="Object 3"/>
          <p:cNvGraphicFramePr>
            <a:graphicFrameLocks noChangeAspect="1"/>
          </p:cNvGraphicFramePr>
          <p:nvPr>
            <p:extLst>
              <p:ext uri="{D42A27DB-BD31-4B8C-83A1-F6EECF244321}">
                <p14:modId xmlns:p14="http://schemas.microsoft.com/office/powerpoint/2010/main" val="324732219"/>
              </p:ext>
            </p:extLst>
          </p:nvPr>
        </p:nvGraphicFramePr>
        <p:xfrm>
          <a:off x="4230290" y="4264222"/>
          <a:ext cx="1062037" cy="557213"/>
        </p:xfrm>
        <a:graphic>
          <a:graphicData uri="http://schemas.openxmlformats.org/presentationml/2006/ole">
            <mc:AlternateContent xmlns:mc="http://schemas.openxmlformats.org/markup-compatibility/2006">
              <mc:Choice xmlns:v="urn:schemas-microsoft-com:vml" Requires="v">
                <p:oleObj spid="_x0000_s113096" name="Equation" r:id="rId12" imgW="482400" imgH="253800" progId="Equation.DSMT4">
                  <p:embed/>
                </p:oleObj>
              </mc:Choice>
              <mc:Fallback>
                <p:oleObj name="Equation" r:id="rId12" imgW="482400" imgH="253800" progId="Equation.DSMT4">
                  <p:embed/>
                  <p:pic>
                    <p:nvPicPr>
                      <p:cNvPr id="0" name=""/>
                      <p:cNvPicPr>
                        <a:picLocks noChangeAspect="1" noChangeArrowheads="1"/>
                      </p:cNvPicPr>
                      <p:nvPr/>
                    </p:nvPicPr>
                    <p:blipFill>
                      <a:blip r:embed="rId8"/>
                      <a:srcRect/>
                      <a:stretch>
                        <a:fillRect/>
                      </a:stretch>
                    </p:blipFill>
                    <p:spPr bwMode="auto">
                      <a:xfrm>
                        <a:off x="4230290" y="4264222"/>
                        <a:ext cx="1062037"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269016009"/>
              </p:ext>
            </p:extLst>
          </p:nvPr>
        </p:nvGraphicFramePr>
        <p:xfrm>
          <a:off x="6486525" y="4223543"/>
          <a:ext cx="950912" cy="557213"/>
        </p:xfrm>
        <a:graphic>
          <a:graphicData uri="http://schemas.openxmlformats.org/presentationml/2006/ole">
            <mc:AlternateContent xmlns:mc="http://schemas.openxmlformats.org/markup-compatibility/2006">
              <mc:Choice xmlns:v="urn:schemas-microsoft-com:vml" Requires="v">
                <p:oleObj spid="_x0000_s113097" name="Equation" r:id="rId13" imgW="431640" imgH="253800" progId="Equation.DSMT4">
                  <p:embed/>
                </p:oleObj>
              </mc:Choice>
              <mc:Fallback>
                <p:oleObj name="Equation" r:id="rId13" imgW="431640" imgH="253800" progId="Equation.DSMT4">
                  <p:embed/>
                  <p:pic>
                    <p:nvPicPr>
                      <p:cNvPr id="0" name=""/>
                      <p:cNvPicPr>
                        <a:picLocks noChangeAspect="1" noChangeArrowheads="1"/>
                      </p:cNvPicPr>
                      <p:nvPr/>
                    </p:nvPicPr>
                    <p:blipFill>
                      <a:blip r:embed="rId6"/>
                      <a:srcRect/>
                      <a:stretch>
                        <a:fillRect/>
                      </a:stretch>
                    </p:blipFill>
                    <p:spPr bwMode="auto">
                      <a:xfrm>
                        <a:off x="6486525" y="4223543"/>
                        <a:ext cx="950912"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0" name="Object 9"/>
          <p:cNvGraphicFramePr>
            <a:graphicFrameLocks noChangeAspect="1"/>
          </p:cNvGraphicFramePr>
          <p:nvPr>
            <p:extLst>
              <p:ext uri="{D42A27DB-BD31-4B8C-83A1-F6EECF244321}">
                <p14:modId xmlns:p14="http://schemas.microsoft.com/office/powerpoint/2010/main" val="4283642610"/>
              </p:ext>
            </p:extLst>
          </p:nvPr>
        </p:nvGraphicFramePr>
        <p:xfrm>
          <a:off x="5502275" y="5181600"/>
          <a:ext cx="336550" cy="417513"/>
        </p:xfrm>
        <a:graphic>
          <a:graphicData uri="http://schemas.openxmlformats.org/presentationml/2006/ole">
            <mc:AlternateContent xmlns:mc="http://schemas.openxmlformats.org/markup-compatibility/2006">
              <mc:Choice xmlns:v="urn:schemas-microsoft-com:vml" Requires="v">
                <p:oleObj spid="_x0000_s113098" name="Equation" r:id="rId14" imgW="152280" imgH="190440" progId="Equation.DSMT4">
                  <p:embed/>
                </p:oleObj>
              </mc:Choice>
              <mc:Fallback>
                <p:oleObj name="Equation" r:id="rId14" imgW="152280" imgH="190440" progId="Equation.DSMT4">
                  <p:embed/>
                  <p:pic>
                    <p:nvPicPr>
                      <p:cNvPr id="0" name=""/>
                      <p:cNvPicPr>
                        <a:picLocks noChangeAspect="1" noChangeArrowheads="1"/>
                      </p:cNvPicPr>
                      <p:nvPr/>
                    </p:nvPicPr>
                    <p:blipFill>
                      <a:blip r:embed="rId10"/>
                      <a:srcRect/>
                      <a:stretch>
                        <a:fillRect/>
                      </a:stretch>
                    </p:blipFill>
                    <p:spPr bwMode="auto">
                      <a:xfrm>
                        <a:off x="5502275" y="5181600"/>
                        <a:ext cx="336550" cy="4175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1" name="Object 9"/>
          <p:cNvGraphicFramePr>
            <a:graphicFrameLocks noChangeAspect="1"/>
          </p:cNvGraphicFramePr>
          <p:nvPr>
            <p:extLst>
              <p:ext uri="{D42A27DB-BD31-4B8C-83A1-F6EECF244321}">
                <p14:modId xmlns:p14="http://schemas.microsoft.com/office/powerpoint/2010/main" val="2598805267"/>
              </p:ext>
            </p:extLst>
          </p:nvPr>
        </p:nvGraphicFramePr>
        <p:xfrm>
          <a:off x="7832725" y="5157563"/>
          <a:ext cx="336550" cy="417513"/>
        </p:xfrm>
        <a:graphic>
          <a:graphicData uri="http://schemas.openxmlformats.org/presentationml/2006/ole">
            <mc:AlternateContent xmlns:mc="http://schemas.openxmlformats.org/markup-compatibility/2006">
              <mc:Choice xmlns:v="urn:schemas-microsoft-com:vml" Requires="v">
                <p:oleObj spid="_x0000_s113099" name="Equation" r:id="rId15" imgW="152280" imgH="190440" progId="Equation.DSMT4">
                  <p:embed/>
                </p:oleObj>
              </mc:Choice>
              <mc:Fallback>
                <p:oleObj name="Equation" r:id="rId15" imgW="152280" imgH="190440" progId="Equation.DSMT4">
                  <p:embed/>
                  <p:pic>
                    <p:nvPicPr>
                      <p:cNvPr id="0" name=""/>
                      <p:cNvPicPr>
                        <a:picLocks noChangeAspect="1" noChangeArrowheads="1"/>
                      </p:cNvPicPr>
                      <p:nvPr/>
                    </p:nvPicPr>
                    <p:blipFill>
                      <a:blip r:embed="rId10"/>
                      <a:srcRect/>
                      <a:stretch>
                        <a:fillRect/>
                      </a:stretch>
                    </p:blipFill>
                    <p:spPr bwMode="auto">
                      <a:xfrm>
                        <a:off x="7832725" y="5157563"/>
                        <a:ext cx="336550" cy="4175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DSP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A DSP system transforms signals into new signals or different signal representations</a:t>
            </a:r>
          </a:p>
          <a:p>
            <a:r>
              <a:rPr lang="en-US" dirty="0" smtClean="0"/>
              <a:t>Mathematically</a:t>
            </a:r>
          </a:p>
          <a:p>
            <a:endParaRPr lang="en-US" dirty="0" smtClean="0"/>
          </a:p>
          <a:p>
            <a:endParaRPr lang="en-US" dirty="0" smtClean="0"/>
          </a:p>
          <a:p>
            <a:endParaRPr lang="en-US" dirty="0" smtClean="0"/>
          </a:p>
          <a:p>
            <a:endParaRPr lang="en-US" dirty="0" smtClean="0"/>
          </a:p>
          <a:p>
            <a:r>
              <a:rPr lang="en-US" b="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dirty="0" smtClean="0"/>
              <a:t> in this case, works on discrete-time signals, hence it is a </a:t>
            </a:r>
            <a:r>
              <a:rPr lang="en-US" dirty="0" smtClean="0">
                <a:solidFill>
                  <a:srgbClr val="FF0000"/>
                </a:solidFill>
              </a:rPr>
              <a:t>discrete-time system</a:t>
            </a:r>
          </a:p>
          <a:p>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2</a:t>
            </a:fld>
            <a:endParaRPr lang="en-US"/>
          </a:p>
        </p:txBody>
      </p:sp>
      <p:sp>
        <p:nvSpPr>
          <p:cNvPr id="5" name="Text Box 26"/>
          <p:cNvSpPr txBox="1">
            <a:spLocks noChangeArrowheads="1"/>
          </p:cNvSpPr>
          <p:nvPr/>
        </p:nvSpPr>
        <p:spPr bwMode="auto">
          <a:xfrm>
            <a:off x="3657600" y="3276600"/>
            <a:ext cx="2623410" cy="584775"/>
          </a:xfrm>
          <a:prstGeom prst="rect">
            <a:avLst/>
          </a:prstGeom>
          <a:solidFill>
            <a:srgbClr val="FFFF66"/>
          </a:solidFill>
          <a:ln w="9525">
            <a:noFill/>
            <a:miter lim="800000"/>
            <a:headEnd/>
            <a:tailEnd/>
          </a:ln>
          <a:effectLst>
            <a:outerShdw dist="107763" dir="2700000" algn="ctr" rotWithShape="0">
              <a:schemeClr val="bg2"/>
            </a:outerShdw>
          </a:effectLst>
        </p:spPr>
        <p:txBody>
          <a:bodyPr wrap="none">
            <a:spAutoFit/>
          </a:bodyPr>
          <a:lstStyle/>
          <a:p>
            <a:r>
              <a:rPr lang="en-US" sz="3200" i="1" dirty="0" smtClean="0">
                <a:latin typeface="Times New Roman" pitchFamily="18" charset="0"/>
                <a:cs typeface="Times New Roman" pitchFamily="18" charset="0"/>
              </a:rPr>
              <a:t>y</a:t>
            </a:r>
            <a:r>
              <a:rPr lang="en-US" sz="3200" dirty="0" smtClean="0">
                <a:latin typeface="Times New Roman" pitchFamily="18" charset="0"/>
                <a:cs typeface="Times New Roman" pitchFamily="18" charset="0"/>
              </a:rPr>
              <a:t>[</a:t>
            </a:r>
            <a:r>
              <a:rPr lang="en-US" sz="3200" i="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T</a:t>
            </a:r>
            <a:r>
              <a:rPr lang="en-US" sz="3200" dirty="0" smtClean="0">
                <a:latin typeface="Times New Roman" pitchFamily="18" charset="0"/>
                <a:cs typeface="Times New Roman" pitchFamily="18" charset="0"/>
              </a:rPr>
              <a:t>{</a:t>
            </a:r>
            <a:r>
              <a:rPr lang="en-US" sz="3200" i="1" dirty="0" smtClean="0">
                <a:latin typeface="Times New Roman" pitchFamily="18" charset="0"/>
                <a:cs typeface="Times New Roman" pitchFamily="18" charset="0"/>
              </a:rPr>
              <a:t>x</a:t>
            </a:r>
            <a:r>
              <a:rPr lang="en-US" sz="3200" dirty="0" smtClean="0">
                <a:latin typeface="Times New Roman" pitchFamily="18" charset="0"/>
                <a:cs typeface="Times New Roman" pitchFamily="18" charset="0"/>
              </a:rPr>
              <a:t>[</a:t>
            </a:r>
            <a:r>
              <a:rPr lang="en-US" sz="3200" i="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6" name="Line 27"/>
          <p:cNvSpPr>
            <a:spLocks noChangeShapeType="1"/>
          </p:cNvSpPr>
          <p:nvPr/>
        </p:nvSpPr>
        <p:spPr bwMode="auto">
          <a:xfrm flipV="1">
            <a:off x="3286125" y="3894137"/>
            <a:ext cx="388937" cy="255588"/>
          </a:xfrm>
          <a:prstGeom prst="line">
            <a:avLst/>
          </a:prstGeom>
          <a:noFill/>
          <a:ln w="9525">
            <a:solidFill>
              <a:schemeClr val="tx1"/>
            </a:solidFill>
            <a:miter lim="800000"/>
            <a:headEnd/>
            <a:tailEnd type="triangle" w="med" len="med"/>
          </a:ln>
          <a:effectLst/>
        </p:spPr>
        <p:txBody>
          <a:bodyPr wrap="none"/>
          <a:lstStyle/>
          <a:p>
            <a:endParaRPr lang="en-US"/>
          </a:p>
        </p:txBody>
      </p:sp>
      <p:sp>
        <p:nvSpPr>
          <p:cNvPr id="7" name="Text Box 28"/>
          <p:cNvSpPr txBox="1">
            <a:spLocks noChangeArrowheads="1"/>
          </p:cNvSpPr>
          <p:nvPr/>
        </p:nvSpPr>
        <p:spPr bwMode="auto">
          <a:xfrm>
            <a:off x="2159000" y="4033837"/>
            <a:ext cx="1833562" cy="457200"/>
          </a:xfrm>
          <a:prstGeom prst="rect">
            <a:avLst/>
          </a:prstGeom>
          <a:noFill/>
          <a:ln w="9525">
            <a:noFill/>
            <a:miter lim="800000"/>
            <a:headEnd/>
            <a:tailEnd/>
          </a:ln>
          <a:effectLst/>
        </p:spPr>
        <p:txBody>
          <a:bodyPr wrap="none">
            <a:spAutoFit/>
          </a:bodyPr>
          <a:lstStyle/>
          <a:p>
            <a:r>
              <a:rPr lang="en-US"/>
              <a:t>Output signal</a:t>
            </a:r>
          </a:p>
        </p:txBody>
      </p:sp>
      <p:sp>
        <p:nvSpPr>
          <p:cNvPr id="8" name="Text Box 29"/>
          <p:cNvSpPr txBox="1">
            <a:spLocks noChangeArrowheads="1"/>
          </p:cNvSpPr>
          <p:nvPr/>
        </p:nvSpPr>
        <p:spPr bwMode="auto">
          <a:xfrm>
            <a:off x="5729287" y="4021137"/>
            <a:ext cx="1630363" cy="457200"/>
          </a:xfrm>
          <a:prstGeom prst="rect">
            <a:avLst/>
          </a:prstGeom>
          <a:noFill/>
          <a:ln w="9525">
            <a:noFill/>
            <a:miter lim="800000"/>
            <a:headEnd/>
            <a:tailEnd/>
          </a:ln>
          <a:effectLst/>
        </p:spPr>
        <p:txBody>
          <a:bodyPr wrap="none">
            <a:spAutoFit/>
          </a:bodyPr>
          <a:lstStyle/>
          <a:p>
            <a:r>
              <a:rPr lang="en-US"/>
              <a:t>Input signal</a:t>
            </a:r>
          </a:p>
        </p:txBody>
      </p:sp>
      <p:sp>
        <p:nvSpPr>
          <p:cNvPr id="9" name="Line 30"/>
          <p:cNvSpPr>
            <a:spLocks noChangeShapeType="1"/>
          </p:cNvSpPr>
          <p:nvPr/>
        </p:nvSpPr>
        <p:spPr bwMode="auto">
          <a:xfrm flipH="1" flipV="1">
            <a:off x="5354637" y="3775075"/>
            <a:ext cx="584200" cy="358775"/>
          </a:xfrm>
          <a:prstGeom prst="line">
            <a:avLst/>
          </a:prstGeom>
          <a:noFill/>
          <a:ln w="9525">
            <a:solidFill>
              <a:schemeClr val="tx1"/>
            </a:solidFill>
            <a:miter lim="800000"/>
            <a:headEnd/>
            <a:tailEnd type="triangle" w="med" len="med"/>
          </a:ln>
          <a:effectLst/>
        </p:spPr>
        <p:txBody>
          <a:bodyPr wrap="none"/>
          <a:lstStyle/>
          <a:p>
            <a:endParaRPr lang="en-US"/>
          </a:p>
        </p:txBody>
      </p:sp>
      <p:sp>
        <p:nvSpPr>
          <p:cNvPr id="10" name="Text Box 31"/>
          <p:cNvSpPr txBox="1">
            <a:spLocks noChangeArrowheads="1"/>
          </p:cNvSpPr>
          <p:nvPr/>
        </p:nvSpPr>
        <p:spPr bwMode="auto">
          <a:xfrm>
            <a:off x="3695700" y="4324350"/>
            <a:ext cx="2773362" cy="457200"/>
          </a:xfrm>
          <a:prstGeom prst="rect">
            <a:avLst/>
          </a:prstGeom>
          <a:noFill/>
          <a:ln w="9525">
            <a:noFill/>
            <a:miter lim="800000"/>
            <a:headEnd/>
            <a:tailEnd/>
          </a:ln>
          <a:effectLst/>
        </p:spPr>
        <p:txBody>
          <a:bodyPr wrap="none">
            <a:spAutoFit/>
          </a:bodyPr>
          <a:lstStyle/>
          <a:p>
            <a:r>
              <a:rPr lang="en-US" b="1">
                <a:solidFill>
                  <a:srgbClr val="FF3300"/>
                </a:solidFill>
              </a:rPr>
              <a:t>System or Operator</a:t>
            </a:r>
          </a:p>
        </p:txBody>
      </p:sp>
      <p:sp>
        <p:nvSpPr>
          <p:cNvPr id="11" name="Line 32"/>
          <p:cNvSpPr>
            <a:spLocks noChangeShapeType="1"/>
          </p:cNvSpPr>
          <p:nvPr/>
        </p:nvSpPr>
        <p:spPr bwMode="auto">
          <a:xfrm flipV="1">
            <a:off x="4889500" y="3759200"/>
            <a:ext cx="14287" cy="658812"/>
          </a:xfrm>
          <a:prstGeom prst="line">
            <a:avLst/>
          </a:prstGeom>
          <a:noFill/>
          <a:ln w="9525">
            <a:solidFill>
              <a:schemeClr val="tx1"/>
            </a:solidFill>
            <a:miter lim="800000"/>
            <a:headEnd/>
            <a:tailEnd type="triangle" w="med" len="med"/>
          </a:ln>
          <a:effectLst/>
        </p:spPr>
        <p:txBody>
          <a:bodyPr wrap="none"/>
          <a:lstStyle/>
          <a:p>
            <a:endParaRPr lang="en-US"/>
          </a:p>
        </p:txBody>
      </p:sp>
      <p:sp>
        <p:nvSpPr>
          <p:cNvPr id="12" name="Text Box 34"/>
          <p:cNvSpPr txBox="1">
            <a:spLocks noChangeArrowheads="1"/>
          </p:cNvSpPr>
          <p:nvPr/>
        </p:nvSpPr>
        <p:spPr bwMode="auto">
          <a:xfrm>
            <a:off x="6477000" y="3276600"/>
            <a:ext cx="2319289" cy="461665"/>
          </a:xfrm>
          <a:prstGeom prst="rect">
            <a:avLst/>
          </a:prstGeom>
          <a:noFill/>
          <a:ln w="9525">
            <a:noFill/>
            <a:miter lim="800000"/>
            <a:headEnd/>
            <a:tailEnd/>
          </a:ln>
          <a:effectLst/>
        </p:spPr>
        <p:txBody>
          <a:bodyPr wrap="none">
            <a:spAutoFit/>
          </a:bodyPr>
          <a:lstStyle/>
          <a:p>
            <a:r>
              <a:rPr lang="en-US" sz="2400" dirty="0"/>
              <a:t>e.g. </a:t>
            </a:r>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20</a:t>
            </a:fld>
            <a:endParaRPr lang="en-US"/>
          </a:p>
        </p:txBody>
      </p:sp>
      <p:graphicFrame>
        <p:nvGraphicFramePr>
          <p:cNvPr id="60418" name="Object 2"/>
          <p:cNvGraphicFramePr>
            <a:graphicFrameLocks noChangeAspect="1"/>
          </p:cNvGraphicFramePr>
          <p:nvPr>
            <p:extLst>
              <p:ext uri="{D42A27DB-BD31-4B8C-83A1-F6EECF244321}">
                <p14:modId xmlns:p14="http://schemas.microsoft.com/office/powerpoint/2010/main" val="1376059210"/>
              </p:ext>
            </p:extLst>
          </p:nvPr>
        </p:nvGraphicFramePr>
        <p:xfrm>
          <a:off x="1866900" y="2781300"/>
          <a:ext cx="4648200" cy="3052763"/>
        </p:xfrm>
        <a:graphic>
          <a:graphicData uri="http://schemas.openxmlformats.org/presentationml/2006/ole">
            <mc:AlternateContent xmlns:mc="http://schemas.openxmlformats.org/markup-compatibility/2006">
              <mc:Choice xmlns:v="urn:schemas-microsoft-com:vml" Requires="v">
                <p:oleObj spid="_x0000_s60518" name="Equation" r:id="rId3" imgW="2006280" imgH="1320480" progId="Equation.DSMT4">
                  <p:embed/>
                </p:oleObj>
              </mc:Choice>
              <mc:Fallback>
                <p:oleObj name="Equation" r:id="rId3" imgW="2006280" imgH="1320480" progId="Equation.DSMT4">
                  <p:embed/>
                  <p:pic>
                    <p:nvPicPr>
                      <p:cNvPr id="0" name="Picture 2"/>
                      <p:cNvPicPr>
                        <a:picLocks noChangeAspect="1" noChangeArrowheads="1"/>
                      </p:cNvPicPr>
                      <p:nvPr/>
                    </p:nvPicPr>
                    <p:blipFill>
                      <a:blip r:embed="rId4"/>
                      <a:srcRect/>
                      <a:stretch>
                        <a:fillRect/>
                      </a:stretch>
                    </p:blipFill>
                    <p:spPr bwMode="auto">
                      <a:xfrm>
                        <a:off x="1866900" y="2781300"/>
                        <a:ext cx="4648200" cy="305276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60419" name="Object 3"/>
          <p:cNvGraphicFramePr>
            <a:graphicFrameLocks noChangeAspect="1"/>
          </p:cNvGraphicFramePr>
          <p:nvPr>
            <p:extLst>
              <p:ext uri="{D42A27DB-BD31-4B8C-83A1-F6EECF244321}">
                <p14:modId xmlns:p14="http://schemas.microsoft.com/office/powerpoint/2010/main" val="4078254452"/>
              </p:ext>
            </p:extLst>
          </p:nvPr>
        </p:nvGraphicFramePr>
        <p:xfrm>
          <a:off x="1742522" y="1447800"/>
          <a:ext cx="3442126" cy="1076324"/>
        </p:xfrm>
        <a:graphic>
          <a:graphicData uri="http://schemas.openxmlformats.org/presentationml/2006/ole">
            <mc:AlternateContent xmlns:mc="http://schemas.openxmlformats.org/markup-compatibility/2006">
              <mc:Choice xmlns:v="urn:schemas-microsoft-com:vml" Requires="v">
                <p:oleObj spid="_x0000_s60519" name="Equation" r:id="rId5" imgW="1091880" imgH="342720" progId="Equation.DSMT4">
                  <p:embed/>
                </p:oleObj>
              </mc:Choice>
              <mc:Fallback>
                <p:oleObj name="Equation" r:id="rId5" imgW="1091880" imgH="342720" progId="Equation.DSMT4">
                  <p:embed/>
                  <p:pic>
                    <p:nvPicPr>
                      <p:cNvPr id="0" name="Picture 3"/>
                      <p:cNvPicPr>
                        <a:picLocks noChangeAspect="1" noChangeArrowheads="1"/>
                      </p:cNvPicPr>
                      <p:nvPr/>
                    </p:nvPicPr>
                    <p:blipFill>
                      <a:blip r:embed="rId6"/>
                      <a:srcRect/>
                      <a:stretch>
                        <a:fillRect/>
                      </a:stretch>
                    </p:blipFill>
                    <p:spPr bwMode="auto">
                      <a:xfrm>
                        <a:off x="1742522" y="1447800"/>
                        <a:ext cx="3442126" cy="1076324"/>
                      </a:xfrm>
                      <a:prstGeom prst="rect">
                        <a:avLst/>
                      </a:prstGeom>
                      <a:noFill/>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(cont)</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21</a:t>
            </a:fld>
            <a:endParaRPr lang="en-US"/>
          </a:p>
        </p:txBody>
      </p:sp>
      <p:sp>
        <p:nvSpPr>
          <p:cNvPr id="5" name="Text Box 29"/>
          <p:cNvSpPr txBox="1">
            <a:spLocks noChangeArrowheads="1"/>
          </p:cNvSpPr>
          <p:nvPr/>
        </p:nvSpPr>
        <p:spPr bwMode="auto">
          <a:xfrm>
            <a:off x="1600200" y="1295400"/>
            <a:ext cx="5340350" cy="946150"/>
          </a:xfrm>
          <a:prstGeom prst="rect">
            <a:avLst/>
          </a:prstGeom>
          <a:noFill/>
          <a:ln w="9525">
            <a:noFill/>
            <a:miter lim="800000"/>
            <a:headEnd/>
            <a:tailEnd/>
          </a:ln>
          <a:effectLst/>
        </p:spPr>
        <p:txBody>
          <a:bodyPr wrap="none">
            <a:spAutoFit/>
          </a:bodyPr>
          <a:lstStyle/>
          <a:p>
            <a:r>
              <a:rPr lang="en-US" sz="2800" dirty="0"/>
              <a:t>Let 	</a:t>
            </a:r>
            <a:r>
              <a:rPr lang="en-US" sz="2800" i="1" dirty="0">
                <a:latin typeface="Times New Roman" pitchFamily="18" charset="0"/>
                <a:cs typeface="Times New Roman" pitchFamily="18" charset="0"/>
              </a:rPr>
              <a:t>k</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n</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m</a:t>
            </a:r>
            <a:r>
              <a:rPr lang="en-US" sz="2800" dirty="0">
                <a:latin typeface="Times New Roman" pitchFamily="18" charset="0"/>
                <a:cs typeface="Times New Roman" pitchFamily="18" charset="0"/>
              </a:rPr>
              <a:t>  </a:t>
            </a:r>
            <a:r>
              <a:rPr lang="en-US" sz="2800" dirty="0"/>
              <a:t>	hence </a:t>
            </a:r>
            <a:r>
              <a:rPr lang="en-US" sz="2800" i="1" dirty="0">
                <a:latin typeface="Times New Roman" pitchFamily="18" charset="0"/>
                <a:cs typeface="Times New Roman" pitchFamily="18" charset="0"/>
              </a:rPr>
              <a:t>n</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k</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m</a:t>
            </a:r>
          </a:p>
          <a:p>
            <a:r>
              <a:rPr lang="en-US" sz="2800" dirty="0"/>
              <a:t>    	</a:t>
            </a:r>
            <a:r>
              <a:rPr lang="en-US" sz="2800" i="1" dirty="0">
                <a:latin typeface="Times New Roman" pitchFamily="18" charset="0"/>
                <a:cs typeface="Times New Roman" pitchFamily="18" charset="0"/>
              </a:rPr>
              <a:t>n</a:t>
            </a:r>
            <a:r>
              <a:rPr lang="en-US" sz="2800" dirty="0">
                <a:latin typeface="Times New Roman" pitchFamily="18" charset="0"/>
                <a:cs typeface="Times New Roman" pitchFamily="18" charset="0"/>
              </a:rPr>
              <a:t> = 0 to </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k</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m</a:t>
            </a:r>
            <a:r>
              <a:rPr lang="en-US" sz="2800" dirty="0">
                <a:latin typeface="Times New Roman" pitchFamily="18" charset="0"/>
                <a:cs typeface="Times New Roman" pitchFamily="18" charset="0"/>
                <a:sym typeface="Symbol" pitchFamily="18" charset="2"/>
              </a:rPr>
              <a:t> to </a:t>
            </a:r>
          </a:p>
        </p:txBody>
      </p:sp>
      <p:graphicFrame>
        <p:nvGraphicFramePr>
          <p:cNvPr id="6" name="Object 30"/>
          <p:cNvGraphicFramePr>
            <a:graphicFrameLocks noChangeAspect="1"/>
          </p:cNvGraphicFramePr>
          <p:nvPr>
            <p:extLst>
              <p:ext uri="{D42A27DB-BD31-4B8C-83A1-F6EECF244321}">
                <p14:modId xmlns:p14="http://schemas.microsoft.com/office/powerpoint/2010/main" val="12460292"/>
              </p:ext>
            </p:extLst>
          </p:nvPr>
        </p:nvGraphicFramePr>
        <p:xfrm>
          <a:off x="2079625" y="2355850"/>
          <a:ext cx="4984750" cy="2005013"/>
        </p:xfrm>
        <a:graphic>
          <a:graphicData uri="http://schemas.openxmlformats.org/presentationml/2006/ole">
            <mc:AlternateContent xmlns:mc="http://schemas.openxmlformats.org/markup-compatibility/2006">
              <mc:Choice xmlns:v="urn:schemas-microsoft-com:vml" Requires="v">
                <p:oleObj spid="_x0000_s61544" name="Equation" r:id="rId3" imgW="2145960" imgH="863280" progId="Equation.DSMT4">
                  <p:embed/>
                </p:oleObj>
              </mc:Choice>
              <mc:Fallback>
                <p:oleObj name="Equation" r:id="rId3" imgW="2145960" imgH="863280" progId="Equation.DSMT4">
                  <p:embed/>
                  <p:pic>
                    <p:nvPicPr>
                      <p:cNvPr id="0" name="Picture 2"/>
                      <p:cNvPicPr>
                        <a:picLocks noChangeAspect="1" noChangeArrowheads="1"/>
                      </p:cNvPicPr>
                      <p:nvPr/>
                    </p:nvPicPr>
                    <p:blipFill>
                      <a:blip r:embed="rId4"/>
                      <a:srcRect/>
                      <a:stretch>
                        <a:fillRect/>
                      </a:stretch>
                    </p:blipFill>
                    <p:spPr bwMode="auto">
                      <a:xfrm>
                        <a:off x="2079625" y="2355850"/>
                        <a:ext cx="4984750" cy="20050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7" name="Text Box 31"/>
          <p:cNvSpPr txBox="1">
            <a:spLocks noChangeArrowheads="1"/>
          </p:cNvSpPr>
          <p:nvPr/>
        </p:nvSpPr>
        <p:spPr bwMode="auto">
          <a:xfrm>
            <a:off x="1600200" y="4572000"/>
            <a:ext cx="4274825" cy="523220"/>
          </a:xfrm>
          <a:prstGeom prst="rect">
            <a:avLst/>
          </a:prstGeom>
          <a:noFill/>
          <a:ln w="9525">
            <a:noFill/>
            <a:miter lim="800000"/>
            <a:headEnd/>
            <a:tailEnd/>
          </a:ln>
          <a:effectLst/>
        </p:spPr>
        <p:txBody>
          <a:bodyPr wrap="none">
            <a:spAutoFit/>
          </a:bodyPr>
          <a:lstStyle/>
          <a:p>
            <a:r>
              <a:rPr lang="en-US" sz="2800" dirty="0"/>
              <a:t>Since </a:t>
            </a:r>
            <a:r>
              <a:rPr lang="en-US" sz="2800" i="1" dirty="0">
                <a:latin typeface="Times New Roman" pitchFamily="18" charset="0"/>
                <a:cs typeface="Times New Roman" pitchFamily="18" charset="0"/>
              </a:rPr>
              <a:t>h</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k</a:t>
            </a:r>
            <a:r>
              <a:rPr lang="en-US" sz="2800" dirty="0">
                <a:latin typeface="Times New Roman" pitchFamily="18" charset="0"/>
                <a:cs typeface="Times New Roman" pitchFamily="18" charset="0"/>
              </a:rPr>
              <a:t>] = 0 </a:t>
            </a:r>
            <a:r>
              <a:rPr lang="en-US" sz="2800" dirty="0"/>
              <a:t>if </a:t>
            </a:r>
            <a:r>
              <a:rPr lang="en-US" sz="2800" i="1" dirty="0">
                <a:latin typeface="Times New Roman" pitchFamily="18" charset="0"/>
                <a:cs typeface="Times New Roman" pitchFamily="18" charset="0"/>
              </a:rPr>
              <a:t>k</a:t>
            </a:r>
            <a:r>
              <a:rPr lang="en-US" sz="2800" dirty="0">
                <a:latin typeface="Times New Roman" pitchFamily="18" charset="0"/>
                <a:cs typeface="Times New Roman" pitchFamily="18" charset="0"/>
              </a:rPr>
              <a:t> &lt; 0</a:t>
            </a:r>
            <a:r>
              <a:rPr lang="en-US" sz="2800" dirty="0"/>
              <a:t>, hence</a:t>
            </a:r>
            <a:endParaRPr lang="en-US" sz="2800" dirty="0">
              <a:sym typeface="Symbol" pitchFamily="18" charset="2"/>
            </a:endParaRPr>
          </a:p>
        </p:txBody>
      </p:sp>
      <p:graphicFrame>
        <p:nvGraphicFramePr>
          <p:cNvPr id="8" name="Object 32"/>
          <p:cNvGraphicFramePr>
            <a:graphicFrameLocks noChangeAspect="1"/>
          </p:cNvGraphicFramePr>
          <p:nvPr>
            <p:extLst>
              <p:ext uri="{D42A27DB-BD31-4B8C-83A1-F6EECF244321}">
                <p14:modId xmlns:p14="http://schemas.microsoft.com/office/powerpoint/2010/main" val="2146983451"/>
              </p:ext>
            </p:extLst>
          </p:nvPr>
        </p:nvGraphicFramePr>
        <p:xfrm>
          <a:off x="2147888" y="5137150"/>
          <a:ext cx="4694237" cy="1544638"/>
        </p:xfrm>
        <a:graphic>
          <a:graphicData uri="http://schemas.openxmlformats.org/presentationml/2006/ole">
            <mc:AlternateContent xmlns:mc="http://schemas.openxmlformats.org/markup-compatibility/2006">
              <mc:Choice xmlns:v="urn:schemas-microsoft-com:vml" Requires="v">
                <p:oleObj spid="_x0000_s61545" name="Equation" r:id="rId5" imgW="2082600" imgH="685800" progId="Equation.DSMT4">
                  <p:embed/>
                </p:oleObj>
              </mc:Choice>
              <mc:Fallback>
                <p:oleObj name="Equation" r:id="rId5" imgW="2082600" imgH="685800" progId="Equation.DSMT4">
                  <p:embed/>
                  <p:pic>
                    <p:nvPicPr>
                      <p:cNvPr id="0" name="Picture 3"/>
                      <p:cNvPicPr>
                        <a:picLocks noChangeAspect="1" noChangeArrowheads="1"/>
                      </p:cNvPicPr>
                      <p:nvPr/>
                    </p:nvPicPr>
                    <p:blipFill>
                      <a:blip r:embed="rId6"/>
                      <a:srcRect/>
                      <a:stretch>
                        <a:fillRect/>
                      </a:stretch>
                    </p:blipFill>
                    <p:spPr bwMode="auto">
                      <a:xfrm>
                        <a:off x="2147888" y="5137150"/>
                        <a:ext cx="4694237" cy="1544638"/>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Cascaded LTI Systems</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22</a:t>
            </a:fld>
            <a:endParaRPr lang="en-US"/>
          </a:p>
        </p:txBody>
      </p:sp>
      <p:sp>
        <p:nvSpPr>
          <p:cNvPr id="5" name="Rectangle 189"/>
          <p:cNvSpPr>
            <a:spLocks noChangeArrowheads="1"/>
          </p:cNvSpPr>
          <p:nvPr/>
        </p:nvSpPr>
        <p:spPr bwMode="auto">
          <a:xfrm>
            <a:off x="2362200" y="1676400"/>
            <a:ext cx="1905000" cy="136366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1"/>
              <a:t>LTI</a:t>
            </a:r>
          </a:p>
          <a:p>
            <a:pPr algn="ctr"/>
            <a:r>
              <a:rPr lang="en-US" b="1"/>
              <a:t>System</a:t>
            </a:r>
          </a:p>
          <a:p>
            <a:pPr algn="ctr"/>
            <a:endParaRPr lang="en-US" b="1" i="1"/>
          </a:p>
        </p:txBody>
      </p:sp>
      <p:sp>
        <p:nvSpPr>
          <p:cNvPr id="6" name="Line 190"/>
          <p:cNvSpPr>
            <a:spLocks noChangeShapeType="1"/>
          </p:cNvSpPr>
          <p:nvPr/>
        </p:nvSpPr>
        <p:spPr bwMode="auto">
          <a:xfrm>
            <a:off x="685800" y="2590800"/>
            <a:ext cx="1635125" cy="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 name="Line 191"/>
          <p:cNvSpPr>
            <a:spLocks noChangeShapeType="1"/>
          </p:cNvSpPr>
          <p:nvPr/>
        </p:nvSpPr>
        <p:spPr bwMode="auto">
          <a:xfrm>
            <a:off x="4267200" y="2590800"/>
            <a:ext cx="762000" cy="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0" name="Line 195"/>
          <p:cNvSpPr>
            <a:spLocks noChangeShapeType="1"/>
          </p:cNvSpPr>
          <p:nvPr/>
        </p:nvSpPr>
        <p:spPr bwMode="auto">
          <a:xfrm>
            <a:off x="457200" y="5334000"/>
            <a:ext cx="1828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12" name="Line 197"/>
          <p:cNvSpPr>
            <a:spLocks noChangeShapeType="1"/>
          </p:cNvSpPr>
          <p:nvPr/>
        </p:nvSpPr>
        <p:spPr bwMode="auto">
          <a:xfrm>
            <a:off x="1295400" y="4495800"/>
            <a:ext cx="0" cy="838200"/>
          </a:xfrm>
          <a:prstGeom prst="line">
            <a:avLst/>
          </a:prstGeom>
          <a:noFill/>
          <a:ln w="28575">
            <a:solidFill>
              <a:schemeClr val="tx1"/>
            </a:solidFill>
            <a:miter lim="800000"/>
            <a:headEnd type="triangle" w="med" len="med"/>
            <a:tailEnd/>
          </a:ln>
          <a:effectLst/>
        </p:spPr>
        <p:txBody>
          <a:bodyPr wrap="none"/>
          <a:lstStyle/>
          <a:p>
            <a:endParaRPr lang="en-US"/>
          </a:p>
        </p:txBody>
      </p:sp>
      <p:sp>
        <p:nvSpPr>
          <p:cNvPr id="13" name="Freeform 198"/>
          <p:cNvSpPr>
            <a:spLocks/>
          </p:cNvSpPr>
          <p:nvPr/>
        </p:nvSpPr>
        <p:spPr bwMode="auto">
          <a:xfrm>
            <a:off x="609600" y="4724400"/>
            <a:ext cx="1371600" cy="609600"/>
          </a:xfrm>
          <a:custGeom>
            <a:avLst/>
            <a:gdLst/>
            <a:ahLst/>
            <a:cxnLst>
              <a:cxn ang="0">
                <a:pos x="0" y="344"/>
              </a:cxn>
              <a:cxn ang="0">
                <a:pos x="96" y="216"/>
              </a:cxn>
              <a:cxn ang="0">
                <a:pos x="248" y="56"/>
              </a:cxn>
              <a:cxn ang="0">
                <a:pos x="418" y="8"/>
              </a:cxn>
              <a:cxn ang="0">
                <a:pos x="624" y="56"/>
              </a:cxn>
              <a:cxn ang="0">
                <a:pos x="864" y="344"/>
              </a:cxn>
            </a:cxnLst>
            <a:rect l="0" t="0" r="r" b="b"/>
            <a:pathLst>
              <a:path w="864" h="344">
                <a:moveTo>
                  <a:pt x="0" y="344"/>
                </a:moveTo>
                <a:cubicBezTo>
                  <a:pt x="16" y="323"/>
                  <a:pt x="55" y="264"/>
                  <a:pt x="96" y="216"/>
                </a:cubicBezTo>
                <a:cubicBezTo>
                  <a:pt x="137" y="168"/>
                  <a:pt x="194" y="91"/>
                  <a:pt x="248" y="56"/>
                </a:cubicBezTo>
                <a:cubicBezTo>
                  <a:pt x="302" y="21"/>
                  <a:pt x="355" y="8"/>
                  <a:pt x="418" y="8"/>
                </a:cubicBezTo>
                <a:cubicBezTo>
                  <a:pt x="481" y="8"/>
                  <a:pt x="550" y="0"/>
                  <a:pt x="624" y="56"/>
                </a:cubicBezTo>
                <a:cubicBezTo>
                  <a:pt x="698" y="112"/>
                  <a:pt x="776" y="228"/>
                  <a:pt x="864" y="34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5" name="Line 200"/>
          <p:cNvSpPr>
            <a:spLocks noChangeShapeType="1"/>
          </p:cNvSpPr>
          <p:nvPr/>
        </p:nvSpPr>
        <p:spPr bwMode="auto">
          <a:xfrm>
            <a:off x="2743200" y="5334000"/>
            <a:ext cx="1828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16" name="Line 201"/>
          <p:cNvSpPr>
            <a:spLocks noChangeShapeType="1"/>
          </p:cNvSpPr>
          <p:nvPr/>
        </p:nvSpPr>
        <p:spPr bwMode="auto">
          <a:xfrm>
            <a:off x="3581400" y="4495800"/>
            <a:ext cx="0" cy="838200"/>
          </a:xfrm>
          <a:prstGeom prst="line">
            <a:avLst/>
          </a:prstGeom>
          <a:noFill/>
          <a:ln w="28575">
            <a:solidFill>
              <a:schemeClr val="tx1"/>
            </a:solidFill>
            <a:miter lim="800000"/>
            <a:headEnd type="triangle" w="med" len="med"/>
            <a:tailEnd/>
          </a:ln>
          <a:effectLst/>
        </p:spPr>
        <p:txBody>
          <a:bodyPr wrap="none"/>
          <a:lstStyle/>
          <a:p>
            <a:endParaRPr lang="en-US"/>
          </a:p>
        </p:txBody>
      </p:sp>
      <p:sp>
        <p:nvSpPr>
          <p:cNvPr id="18" name="Line 203"/>
          <p:cNvSpPr>
            <a:spLocks noChangeShapeType="1"/>
          </p:cNvSpPr>
          <p:nvPr/>
        </p:nvSpPr>
        <p:spPr bwMode="auto">
          <a:xfrm>
            <a:off x="6934200" y="5334000"/>
            <a:ext cx="1828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19" name="Line 204"/>
          <p:cNvSpPr>
            <a:spLocks noChangeShapeType="1"/>
          </p:cNvSpPr>
          <p:nvPr/>
        </p:nvSpPr>
        <p:spPr bwMode="auto">
          <a:xfrm>
            <a:off x="7772400" y="4495800"/>
            <a:ext cx="0" cy="838200"/>
          </a:xfrm>
          <a:prstGeom prst="line">
            <a:avLst/>
          </a:prstGeom>
          <a:noFill/>
          <a:ln w="28575">
            <a:solidFill>
              <a:schemeClr val="tx1"/>
            </a:solidFill>
            <a:miter lim="800000"/>
            <a:headEnd type="triangle" w="med" len="med"/>
            <a:tailEnd/>
          </a:ln>
          <a:effectLst/>
        </p:spPr>
        <p:txBody>
          <a:bodyPr wrap="none"/>
          <a:lstStyle/>
          <a:p>
            <a:endParaRPr lang="en-US"/>
          </a:p>
        </p:txBody>
      </p:sp>
      <p:sp>
        <p:nvSpPr>
          <p:cNvPr id="20" name="Freeform 205"/>
          <p:cNvSpPr>
            <a:spLocks/>
          </p:cNvSpPr>
          <p:nvPr/>
        </p:nvSpPr>
        <p:spPr bwMode="auto">
          <a:xfrm>
            <a:off x="7607300" y="4752975"/>
            <a:ext cx="334963" cy="646113"/>
          </a:xfrm>
          <a:custGeom>
            <a:avLst/>
            <a:gdLst/>
            <a:ahLst/>
            <a:cxnLst>
              <a:cxn ang="0">
                <a:pos x="5" y="360"/>
              </a:cxn>
              <a:cxn ang="0">
                <a:pos x="5" y="354"/>
              </a:cxn>
              <a:cxn ang="0">
                <a:pos x="17" y="57"/>
              </a:cxn>
              <a:cxn ang="0">
                <a:pos x="104" y="15"/>
              </a:cxn>
              <a:cxn ang="0">
                <a:pos x="194" y="57"/>
              </a:cxn>
              <a:cxn ang="0">
                <a:pos x="203" y="357"/>
              </a:cxn>
              <a:cxn ang="0">
                <a:pos x="203" y="357"/>
              </a:cxn>
            </a:cxnLst>
            <a:rect l="0" t="0" r="r" b="b"/>
            <a:pathLst>
              <a:path w="211" h="407">
                <a:moveTo>
                  <a:pt x="5" y="360"/>
                </a:moveTo>
                <a:cubicBezTo>
                  <a:pt x="5" y="359"/>
                  <a:pt x="3" y="404"/>
                  <a:pt x="5" y="354"/>
                </a:cubicBezTo>
                <a:cubicBezTo>
                  <a:pt x="7" y="304"/>
                  <a:pt x="0" y="114"/>
                  <a:pt x="17" y="57"/>
                </a:cubicBezTo>
                <a:cubicBezTo>
                  <a:pt x="34" y="0"/>
                  <a:pt x="75" y="15"/>
                  <a:pt x="104" y="15"/>
                </a:cubicBezTo>
                <a:cubicBezTo>
                  <a:pt x="133" y="15"/>
                  <a:pt x="177" y="0"/>
                  <a:pt x="194" y="57"/>
                </a:cubicBezTo>
                <a:cubicBezTo>
                  <a:pt x="211" y="114"/>
                  <a:pt x="202" y="307"/>
                  <a:pt x="203" y="357"/>
                </a:cubicBezTo>
                <a:cubicBezTo>
                  <a:pt x="204" y="407"/>
                  <a:pt x="203" y="357"/>
                  <a:pt x="203" y="35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4" name="Text Box 209"/>
          <p:cNvSpPr txBox="1">
            <a:spLocks noChangeArrowheads="1"/>
          </p:cNvSpPr>
          <p:nvPr/>
        </p:nvSpPr>
        <p:spPr bwMode="auto">
          <a:xfrm>
            <a:off x="1127125" y="5299075"/>
            <a:ext cx="336550" cy="457200"/>
          </a:xfrm>
          <a:prstGeom prst="rect">
            <a:avLst/>
          </a:prstGeom>
          <a:noFill/>
          <a:ln w="9525">
            <a:noFill/>
            <a:miter lim="800000"/>
            <a:headEnd/>
            <a:tailEnd/>
          </a:ln>
          <a:effectLst/>
        </p:spPr>
        <p:txBody>
          <a:bodyPr wrap="none">
            <a:spAutoFit/>
          </a:bodyPr>
          <a:lstStyle/>
          <a:p>
            <a:r>
              <a:rPr lang="en-US"/>
              <a:t>0</a:t>
            </a:r>
          </a:p>
        </p:txBody>
      </p:sp>
      <p:sp>
        <p:nvSpPr>
          <p:cNvPr id="25" name="Text Box 210"/>
          <p:cNvSpPr txBox="1">
            <a:spLocks noChangeArrowheads="1"/>
          </p:cNvSpPr>
          <p:nvPr/>
        </p:nvSpPr>
        <p:spPr bwMode="auto">
          <a:xfrm>
            <a:off x="3429000" y="5334000"/>
            <a:ext cx="336550" cy="457200"/>
          </a:xfrm>
          <a:prstGeom prst="rect">
            <a:avLst/>
          </a:prstGeom>
          <a:noFill/>
          <a:ln w="9525">
            <a:noFill/>
            <a:miter lim="800000"/>
            <a:headEnd/>
            <a:tailEnd/>
          </a:ln>
          <a:effectLst/>
        </p:spPr>
        <p:txBody>
          <a:bodyPr wrap="none">
            <a:spAutoFit/>
          </a:bodyPr>
          <a:lstStyle/>
          <a:p>
            <a:r>
              <a:rPr lang="en-US"/>
              <a:t>0</a:t>
            </a:r>
          </a:p>
        </p:txBody>
      </p:sp>
      <p:sp>
        <p:nvSpPr>
          <p:cNvPr id="26" name="Text Box 211"/>
          <p:cNvSpPr txBox="1">
            <a:spLocks noChangeArrowheads="1"/>
          </p:cNvSpPr>
          <p:nvPr/>
        </p:nvSpPr>
        <p:spPr bwMode="auto">
          <a:xfrm>
            <a:off x="7620000" y="5334000"/>
            <a:ext cx="336550" cy="457200"/>
          </a:xfrm>
          <a:prstGeom prst="rect">
            <a:avLst/>
          </a:prstGeom>
          <a:noFill/>
          <a:ln w="9525">
            <a:noFill/>
            <a:miter lim="800000"/>
            <a:headEnd/>
            <a:tailEnd/>
          </a:ln>
          <a:effectLst/>
        </p:spPr>
        <p:txBody>
          <a:bodyPr wrap="none">
            <a:spAutoFit/>
          </a:bodyPr>
          <a:lstStyle/>
          <a:p>
            <a:r>
              <a:rPr lang="en-US"/>
              <a:t>0</a:t>
            </a:r>
          </a:p>
        </p:txBody>
      </p:sp>
      <p:sp>
        <p:nvSpPr>
          <p:cNvPr id="27" name="Rectangle 212"/>
          <p:cNvSpPr>
            <a:spLocks noChangeArrowheads="1"/>
          </p:cNvSpPr>
          <p:nvPr/>
        </p:nvSpPr>
        <p:spPr bwMode="auto">
          <a:xfrm>
            <a:off x="3276600" y="4953000"/>
            <a:ext cx="609600" cy="381000"/>
          </a:xfrm>
          <a:prstGeom prst="rect">
            <a:avLst/>
          </a:prstGeom>
          <a:noFill/>
          <a:ln w="9525">
            <a:solidFill>
              <a:schemeClr val="tx1"/>
            </a:solidFill>
            <a:miter lim="800000"/>
            <a:headEnd/>
            <a:tailEnd/>
          </a:ln>
          <a:effectLst/>
        </p:spPr>
        <p:txBody>
          <a:bodyPr wrap="none" anchor="ctr"/>
          <a:lstStyle/>
          <a:p>
            <a:endParaRPr lang="en-US"/>
          </a:p>
        </p:txBody>
      </p:sp>
      <p:sp>
        <p:nvSpPr>
          <p:cNvPr id="28" name="Text Box 213"/>
          <p:cNvSpPr txBox="1">
            <a:spLocks noChangeArrowheads="1"/>
          </p:cNvSpPr>
          <p:nvPr/>
        </p:nvSpPr>
        <p:spPr bwMode="auto">
          <a:xfrm>
            <a:off x="3032125" y="4613275"/>
            <a:ext cx="336550" cy="457200"/>
          </a:xfrm>
          <a:prstGeom prst="rect">
            <a:avLst/>
          </a:prstGeom>
          <a:noFill/>
          <a:ln w="9525">
            <a:noFill/>
            <a:miter lim="800000"/>
            <a:headEnd/>
            <a:tailEnd/>
          </a:ln>
          <a:effectLst/>
        </p:spPr>
        <p:txBody>
          <a:bodyPr wrap="none">
            <a:spAutoFit/>
          </a:bodyPr>
          <a:lstStyle/>
          <a:p>
            <a:r>
              <a:rPr lang="en-US"/>
              <a:t>1</a:t>
            </a:r>
          </a:p>
        </p:txBody>
      </p:sp>
      <p:sp>
        <p:nvSpPr>
          <p:cNvPr id="29" name="Text Box 215"/>
          <p:cNvSpPr txBox="1">
            <a:spLocks noChangeArrowheads="1"/>
          </p:cNvSpPr>
          <p:nvPr/>
        </p:nvSpPr>
        <p:spPr bwMode="auto">
          <a:xfrm>
            <a:off x="838200" y="5638800"/>
            <a:ext cx="827088" cy="457200"/>
          </a:xfrm>
          <a:prstGeom prst="rect">
            <a:avLst/>
          </a:prstGeom>
          <a:noFill/>
          <a:ln w="9525">
            <a:noFill/>
            <a:miter lim="800000"/>
            <a:headEnd/>
            <a:tailEnd/>
          </a:ln>
          <a:effectLst/>
        </p:spPr>
        <p:txBody>
          <a:bodyPr wrap="none">
            <a:spAutoFit/>
          </a:bodyPr>
          <a:lstStyle/>
          <a:p>
            <a:r>
              <a:rPr lang="en-US"/>
              <a:t>Input</a:t>
            </a:r>
          </a:p>
        </p:txBody>
      </p:sp>
      <p:sp>
        <p:nvSpPr>
          <p:cNvPr id="30" name="Text Box 216"/>
          <p:cNvSpPr txBox="1">
            <a:spLocks noChangeArrowheads="1"/>
          </p:cNvSpPr>
          <p:nvPr/>
        </p:nvSpPr>
        <p:spPr bwMode="auto">
          <a:xfrm>
            <a:off x="7315200" y="5638800"/>
            <a:ext cx="1030288" cy="457200"/>
          </a:xfrm>
          <a:prstGeom prst="rect">
            <a:avLst/>
          </a:prstGeom>
          <a:noFill/>
          <a:ln w="9525">
            <a:noFill/>
            <a:miter lim="800000"/>
            <a:headEnd/>
            <a:tailEnd/>
          </a:ln>
          <a:effectLst/>
        </p:spPr>
        <p:txBody>
          <a:bodyPr wrap="none">
            <a:spAutoFit/>
          </a:bodyPr>
          <a:lstStyle/>
          <a:p>
            <a:r>
              <a:rPr lang="en-US"/>
              <a:t>Output</a:t>
            </a:r>
          </a:p>
        </p:txBody>
      </p:sp>
      <p:sp>
        <p:nvSpPr>
          <p:cNvPr id="31" name="Rectangle 217"/>
          <p:cNvSpPr>
            <a:spLocks noChangeArrowheads="1"/>
          </p:cNvSpPr>
          <p:nvPr/>
        </p:nvSpPr>
        <p:spPr bwMode="auto">
          <a:xfrm>
            <a:off x="5029200" y="1676400"/>
            <a:ext cx="1905000" cy="136366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1"/>
              <a:t>LTI</a:t>
            </a:r>
          </a:p>
          <a:p>
            <a:pPr algn="ctr"/>
            <a:r>
              <a:rPr lang="en-US" b="1"/>
              <a:t>System</a:t>
            </a:r>
          </a:p>
          <a:p>
            <a:pPr algn="ctr"/>
            <a:endParaRPr lang="en-US" b="1" i="1"/>
          </a:p>
        </p:txBody>
      </p:sp>
      <p:sp>
        <p:nvSpPr>
          <p:cNvPr id="33" name="Line 219"/>
          <p:cNvSpPr>
            <a:spLocks noChangeShapeType="1"/>
          </p:cNvSpPr>
          <p:nvPr/>
        </p:nvSpPr>
        <p:spPr bwMode="auto">
          <a:xfrm>
            <a:off x="6934200" y="2590800"/>
            <a:ext cx="1447800" cy="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5" name="Line 221"/>
          <p:cNvSpPr>
            <a:spLocks noChangeShapeType="1"/>
          </p:cNvSpPr>
          <p:nvPr/>
        </p:nvSpPr>
        <p:spPr bwMode="auto">
          <a:xfrm>
            <a:off x="4876800" y="5334000"/>
            <a:ext cx="1828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36" name="Line 222"/>
          <p:cNvSpPr>
            <a:spLocks noChangeShapeType="1"/>
          </p:cNvSpPr>
          <p:nvPr/>
        </p:nvSpPr>
        <p:spPr bwMode="auto">
          <a:xfrm>
            <a:off x="5715000" y="4495800"/>
            <a:ext cx="0" cy="838200"/>
          </a:xfrm>
          <a:prstGeom prst="line">
            <a:avLst/>
          </a:prstGeom>
          <a:noFill/>
          <a:ln w="28575">
            <a:solidFill>
              <a:schemeClr val="tx1"/>
            </a:solidFill>
            <a:miter lim="800000"/>
            <a:headEnd type="triangle" w="med" len="med"/>
            <a:tailEnd/>
          </a:ln>
          <a:effectLst/>
        </p:spPr>
        <p:txBody>
          <a:bodyPr wrap="none"/>
          <a:lstStyle/>
          <a:p>
            <a:endParaRPr lang="en-US"/>
          </a:p>
        </p:txBody>
      </p:sp>
      <p:sp>
        <p:nvSpPr>
          <p:cNvPr id="38" name="Text Box 224"/>
          <p:cNvSpPr txBox="1">
            <a:spLocks noChangeArrowheads="1"/>
          </p:cNvSpPr>
          <p:nvPr/>
        </p:nvSpPr>
        <p:spPr bwMode="auto">
          <a:xfrm>
            <a:off x="5562600" y="5334000"/>
            <a:ext cx="336550" cy="457200"/>
          </a:xfrm>
          <a:prstGeom prst="rect">
            <a:avLst/>
          </a:prstGeom>
          <a:noFill/>
          <a:ln w="9525">
            <a:noFill/>
            <a:miter lim="800000"/>
            <a:headEnd/>
            <a:tailEnd/>
          </a:ln>
          <a:effectLst/>
        </p:spPr>
        <p:txBody>
          <a:bodyPr wrap="none">
            <a:spAutoFit/>
          </a:bodyPr>
          <a:lstStyle/>
          <a:p>
            <a:r>
              <a:rPr lang="en-US"/>
              <a:t>0</a:t>
            </a:r>
          </a:p>
        </p:txBody>
      </p:sp>
      <p:sp>
        <p:nvSpPr>
          <p:cNvPr id="39" name="Rectangle 225"/>
          <p:cNvSpPr>
            <a:spLocks noChangeArrowheads="1"/>
          </p:cNvSpPr>
          <p:nvPr/>
        </p:nvSpPr>
        <p:spPr bwMode="auto">
          <a:xfrm>
            <a:off x="5562600" y="4953000"/>
            <a:ext cx="304800" cy="381000"/>
          </a:xfrm>
          <a:prstGeom prst="rect">
            <a:avLst/>
          </a:prstGeom>
          <a:noFill/>
          <a:ln w="9525">
            <a:solidFill>
              <a:schemeClr val="tx1"/>
            </a:solidFill>
            <a:miter lim="800000"/>
            <a:headEnd/>
            <a:tailEnd/>
          </a:ln>
          <a:effectLst/>
        </p:spPr>
        <p:txBody>
          <a:bodyPr wrap="none" anchor="ctr"/>
          <a:lstStyle/>
          <a:p>
            <a:endParaRPr lang="en-US"/>
          </a:p>
        </p:txBody>
      </p:sp>
      <p:sp>
        <p:nvSpPr>
          <p:cNvPr id="40" name="Text Box 226"/>
          <p:cNvSpPr txBox="1">
            <a:spLocks noChangeArrowheads="1"/>
          </p:cNvSpPr>
          <p:nvPr/>
        </p:nvSpPr>
        <p:spPr bwMode="auto">
          <a:xfrm>
            <a:off x="5165725" y="4613275"/>
            <a:ext cx="336550" cy="457200"/>
          </a:xfrm>
          <a:prstGeom prst="rect">
            <a:avLst/>
          </a:prstGeom>
          <a:noFill/>
          <a:ln w="9525">
            <a:noFill/>
            <a:miter lim="800000"/>
            <a:headEnd/>
            <a:tailEnd/>
          </a:ln>
          <a:effectLst/>
        </p:spPr>
        <p:txBody>
          <a:bodyPr wrap="none">
            <a:spAutoFit/>
          </a:bodyPr>
          <a:lstStyle/>
          <a:p>
            <a:r>
              <a:rPr lang="en-US"/>
              <a:t>1</a:t>
            </a:r>
          </a:p>
        </p:txBody>
      </p:sp>
      <p:graphicFrame>
        <p:nvGraphicFramePr>
          <p:cNvPr id="113665" name="Object 1"/>
          <p:cNvGraphicFramePr>
            <a:graphicFrameLocks noChangeAspect="1"/>
          </p:cNvGraphicFramePr>
          <p:nvPr>
            <p:extLst>
              <p:ext uri="{D42A27DB-BD31-4B8C-83A1-F6EECF244321}">
                <p14:modId xmlns:p14="http://schemas.microsoft.com/office/powerpoint/2010/main" val="2276862760"/>
              </p:ext>
            </p:extLst>
          </p:nvPr>
        </p:nvGraphicFramePr>
        <p:xfrm>
          <a:off x="658813" y="1905000"/>
          <a:ext cx="1062037" cy="557213"/>
        </p:xfrm>
        <a:graphic>
          <a:graphicData uri="http://schemas.openxmlformats.org/presentationml/2006/ole">
            <mc:AlternateContent xmlns:mc="http://schemas.openxmlformats.org/markup-compatibility/2006">
              <mc:Choice xmlns:v="urn:schemas-microsoft-com:vml" Requires="v">
                <p:oleObj spid="_x0000_s114350" name="Equation" r:id="rId3" imgW="482400" imgH="253800" progId="Equation.DSMT4">
                  <p:embed/>
                </p:oleObj>
              </mc:Choice>
              <mc:Fallback>
                <p:oleObj name="Equation" r:id="rId3" imgW="482400" imgH="253800" progId="Equation.DSMT4">
                  <p:embed/>
                  <p:pic>
                    <p:nvPicPr>
                      <p:cNvPr id="0" name="Picture 1"/>
                      <p:cNvPicPr>
                        <a:picLocks noChangeAspect="1" noChangeArrowheads="1"/>
                      </p:cNvPicPr>
                      <p:nvPr/>
                    </p:nvPicPr>
                    <p:blipFill>
                      <a:blip r:embed="rId4"/>
                      <a:srcRect/>
                      <a:stretch>
                        <a:fillRect/>
                      </a:stretch>
                    </p:blipFill>
                    <p:spPr bwMode="auto">
                      <a:xfrm>
                        <a:off x="658813" y="1905000"/>
                        <a:ext cx="1062037"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66" name="Object 2"/>
          <p:cNvGraphicFramePr>
            <a:graphicFrameLocks noChangeAspect="1"/>
          </p:cNvGraphicFramePr>
          <p:nvPr>
            <p:extLst>
              <p:ext uri="{D42A27DB-BD31-4B8C-83A1-F6EECF244321}">
                <p14:modId xmlns:p14="http://schemas.microsoft.com/office/powerpoint/2010/main" val="1897924707"/>
              </p:ext>
            </p:extLst>
          </p:nvPr>
        </p:nvGraphicFramePr>
        <p:xfrm>
          <a:off x="7405688" y="1981200"/>
          <a:ext cx="950912" cy="557213"/>
        </p:xfrm>
        <a:graphic>
          <a:graphicData uri="http://schemas.openxmlformats.org/presentationml/2006/ole">
            <mc:AlternateContent xmlns:mc="http://schemas.openxmlformats.org/markup-compatibility/2006">
              <mc:Choice xmlns:v="urn:schemas-microsoft-com:vml" Requires="v">
                <p:oleObj spid="_x0000_s114351" name="Equation" r:id="rId5" imgW="431640" imgH="253800" progId="Equation.DSMT4">
                  <p:embed/>
                </p:oleObj>
              </mc:Choice>
              <mc:Fallback>
                <p:oleObj name="Equation" r:id="rId5" imgW="431640" imgH="253800" progId="Equation.DSMT4">
                  <p:embed/>
                  <p:pic>
                    <p:nvPicPr>
                      <p:cNvPr id="0" name="Picture 2"/>
                      <p:cNvPicPr>
                        <a:picLocks noChangeAspect="1" noChangeArrowheads="1"/>
                      </p:cNvPicPr>
                      <p:nvPr/>
                    </p:nvPicPr>
                    <p:blipFill>
                      <a:blip r:embed="rId6"/>
                      <a:srcRect/>
                      <a:stretch>
                        <a:fillRect/>
                      </a:stretch>
                    </p:blipFill>
                    <p:spPr bwMode="auto">
                      <a:xfrm>
                        <a:off x="7405688" y="1981200"/>
                        <a:ext cx="950912"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67" name="Object 3"/>
          <p:cNvGraphicFramePr>
            <a:graphicFrameLocks noChangeAspect="1"/>
          </p:cNvGraphicFramePr>
          <p:nvPr>
            <p:extLst>
              <p:ext uri="{D42A27DB-BD31-4B8C-83A1-F6EECF244321}">
                <p14:modId xmlns:p14="http://schemas.microsoft.com/office/powerpoint/2010/main" val="3839512963"/>
              </p:ext>
            </p:extLst>
          </p:nvPr>
        </p:nvGraphicFramePr>
        <p:xfrm>
          <a:off x="2728913" y="2438400"/>
          <a:ext cx="1203325" cy="557213"/>
        </p:xfrm>
        <a:graphic>
          <a:graphicData uri="http://schemas.openxmlformats.org/presentationml/2006/ole">
            <mc:AlternateContent xmlns:mc="http://schemas.openxmlformats.org/markup-compatibility/2006">
              <mc:Choice xmlns:v="urn:schemas-microsoft-com:vml" Requires="v">
                <p:oleObj spid="_x0000_s114352" name="Equation" r:id="rId7" imgW="545760" imgH="253800" progId="Equation.DSMT4">
                  <p:embed/>
                </p:oleObj>
              </mc:Choice>
              <mc:Fallback>
                <p:oleObj name="Equation" r:id="rId7" imgW="545760" imgH="253800" progId="Equation.DSMT4">
                  <p:embed/>
                  <p:pic>
                    <p:nvPicPr>
                      <p:cNvPr id="0" name="Picture 3"/>
                      <p:cNvPicPr>
                        <a:picLocks noChangeAspect="1" noChangeArrowheads="1"/>
                      </p:cNvPicPr>
                      <p:nvPr/>
                    </p:nvPicPr>
                    <p:blipFill>
                      <a:blip r:embed="rId8"/>
                      <a:srcRect/>
                      <a:stretch>
                        <a:fillRect/>
                      </a:stretch>
                    </p:blipFill>
                    <p:spPr bwMode="auto">
                      <a:xfrm>
                        <a:off x="2728913" y="2438400"/>
                        <a:ext cx="1203325"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70" name="Object 6"/>
          <p:cNvGraphicFramePr>
            <a:graphicFrameLocks noChangeAspect="1"/>
          </p:cNvGraphicFramePr>
          <p:nvPr>
            <p:extLst>
              <p:ext uri="{D42A27DB-BD31-4B8C-83A1-F6EECF244321}">
                <p14:modId xmlns:p14="http://schemas.microsoft.com/office/powerpoint/2010/main" val="1567408198"/>
              </p:ext>
            </p:extLst>
          </p:nvPr>
        </p:nvGraphicFramePr>
        <p:xfrm>
          <a:off x="7475538" y="4114800"/>
          <a:ext cx="560387" cy="328613"/>
        </p:xfrm>
        <a:graphic>
          <a:graphicData uri="http://schemas.openxmlformats.org/presentationml/2006/ole">
            <mc:AlternateContent xmlns:mc="http://schemas.openxmlformats.org/markup-compatibility/2006">
              <mc:Choice xmlns:v="urn:schemas-microsoft-com:vml" Requires="v">
                <p:oleObj spid="_x0000_s114353" name="Equation" r:id="rId9" imgW="431640" imgH="253800" progId="Equation.DSMT4">
                  <p:embed/>
                </p:oleObj>
              </mc:Choice>
              <mc:Fallback>
                <p:oleObj name="Equation" r:id="rId9" imgW="431640" imgH="253800" progId="Equation.DSMT4">
                  <p:embed/>
                  <p:pic>
                    <p:nvPicPr>
                      <p:cNvPr id="0" name="Picture 6"/>
                      <p:cNvPicPr>
                        <a:picLocks noChangeAspect="1" noChangeArrowheads="1"/>
                      </p:cNvPicPr>
                      <p:nvPr/>
                    </p:nvPicPr>
                    <p:blipFill>
                      <a:blip r:embed="rId10"/>
                      <a:srcRect/>
                      <a:stretch>
                        <a:fillRect/>
                      </a:stretch>
                    </p:blipFill>
                    <p:spPr bwMode="auto">
                      <a:xfrm>
                        <a:off x="7475538" y="4114800"/>
                        <a:ext cx="560387" cy="3286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77" name="Object 13"/>
          <p:cNvGraphicFramePr>
            <a:graphicFrameLocks noChangeAspect="1"/>
          </p:cNvGraphicFramePr>
          <p:nvPr>
            <p:extLst>
              <p:ext uri="{D42A27DB-BD31-4B8C-83A1-F6EECF244321}">
                <p14:modId xmlns:p14="http://schemas.microsoft.com/office/powerpoint/2010/main" val="4065815816"/>
              </p:ext>
            </p:extLst>
          </p:nvPr>
        </p:nvGraphicFramePr>
        <p:xfrm>
          <a:off x="5395913" y="2514600"/>
          <a:ext cx="1203325" cy="557213"/>
        </p:xfrm>
        <a:graphic>
          <a:graphicData uri="http://schemas.openxmlformats.org/presentationml/2006/ole">
            <mc:AlternateContent xmlns:mc="http://schemas.openxmlformats.org/markup-compatibility/2006">
              <mc:Choice xmlns:v="urn:schemas-microsoft-com:vml" Requires="v">
                <p:oleObj spid="_x0000_s114354" name="Equation" r:id="rId11" imgW="545760" imgH="253800" progId="Equation.DSMT4">
                  <p:embed/>
                </p:oleObj>
              </mc:Choice>
              <mc:Fallback>
                <p:oleObj name="Equation" r:id="rId11" imgW="545760" imgH="253800" progId="Equation.DSMT4">
                  <p:embed/>
                  <p:pic>
                    <p:nvPicPr>
                      <p:cNvPr id="0" name="Picture 13"/>
                      <p:cNvPicPr>
                        <a:picLocks noChangeAspect="1" noChangeArrowheads="1"/>
                      </p:cNvPicPr>
                      <p:nvPr/>
                    </p:nvPicPr>
                    <p:blipFill>
                      <a:blip r:embed="rId12"/>
                      <a:srcRect/>
                      <a:stretch>
                        <a:fillRect/>
                      </a:stretch>
                    </p:blipFill>
                    <p:spPr bwMode="auto">
                      <a:xfrm>
                        <a:off x="5395913" y="2514600"/>
                        <a:ext cx="1203325" cy="5572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78" name="Object 14"/>
          <p:cNvGraphicFramePr>
            <a:graphicFrameLocks noChangeAspect="1"/>
          </p:cNvGraphicFramePr>
          <p:nvPr>
            <p:extLst>
              <p:ext uri="{D42A27DB-BD31-4B8C-83A1-F6EECF244321}">
                <p14:modId xmlns:p14="http://schemas.microsoft.com/office/powerpoint/2010/main" val="2141232532"/>
              </p:ext>
            </p:extLst>
          </p:nvPr>
        </p:nvGraphicFramePr>
        <p:xfrm>
          <a:off x="974725" y="4191000"/>
          <a:ext cx="625475" cy="328613"/>
        </p:xfrm>
        <a:graphic>
          <a:graphicData uri="http://schemas.openxmlformats.org/presentationml/2006/ole">
            <mc:AlternateContent xmlns:mc="http://schemas.openxmlformats.org/markup-compatibility/2006">
              <mc:Choice xmlns:v="urn:schemas-microsoft-com:vml" Requires="v">
                <p:oleObj spid="_x0000_s114355" name="Equation" r:id="rId13" imgW="482400" imgH="253800" progId="Equation.DSMT4">
                  <p:embed/>
                </p:oleObj>
              </mc:Choice>
              <mc:Fallback>
                <p:oleObj name="Equation" r:id="rId13" imgW="482400" imgH="253800" progId="Equation.DSMT4">
                  <p:embed/>
                  <p:pic>
                    <p:nvPicPr>
                      <p:cNvPr id="0" name="Picture 14"/>
                      <p:cNvPicPr>
                        <a:picLocks noChangeAspect="1" noChangeArrowheads="1"/>
                      </p:cNvPicPr>
                      <p:nvPr/>
                    </p:nvPicPr>
                    <p:blipFill>
                      <a:blip r:embed="rId14"/>
                      <a:srcRect/>
                      <a:stretch>
                        <a:fillRect/>
                      </a:stretch>
                    </p:blipFill>
                    <p:spPr bwMode="auto">
                      <a:xfrm>
                        <a:off x="974725" y="4191000"/>
                        <a:ext cx="625475" cy="3286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79" name="Object 15"/>
          <p:cNvGraphicFramePr>
            <a:graphicFrameLocks noChangeAspect="1"/>
          </p:cNvGraphicFramePr>
          <p:nvPr>
            <p:extLst>
              <p:ext uri="{D42A27DB-BD31-4B8C-83A1-F6EECF244321}">
                <p14:modId xmlns:p14="http://schemas.microsoft.com/office/powerpoint/2010/main" val="2347750893"/>
              </p:ext>
            </p:extLst>
          </p:nvPr>
        </p:nvGraphicFramePr>
        <p:xfrm>
          <a:off x="3268663" y="4191000"/>
          <a:ext cx="701675" cy="325438"/>
        </p:xfrm>
        <a:graphic>
          <a:graphicData uri="http://schemas.openxmlformats.org/presentationml/2006/ole">
            <mc:AlternateContent xmlns:mc="http://schemas.openxmlformats.org/markup-compatibility/2006">
              <mc:Choice xmlns:v="urn:schemas-microsoft-com:vml" Requires="v">
                <p:oleObj spid="_x0000_s114356" name="Equation" r:id="rId15" imgW="545760" imgH="253800" progId="Equation.DSMT4">
                  <p:embed/>
                </p:oleObj>
              </mc:Choice>
              <mc:Fallback>
                <p:oleObj name="Equation" r:id="rId15" imgW="545760" imgH="253800" progId="Equation.DSMT4">
                  <p:embed/>
                  <p:pic>
                    <p:nvPicPr>
                      <p:cNvPr id="0" name="Picture 15"/>
                      <p:cNvPicPr>
                        <a:picLocks noChangeAspect="1" noChangeArrowheads="1"/>
                      </p:cNvPicPr>
                      <p:nvPr/>
                    </p:nvPicPr>
                    <p:blipFill>
                      <a:blip r:embed="rId16"/>
                      <a:srcRect/>
                      <a:stretch>
                        <a:fillRect/>
                      </a:stretch>
                    </p:blipFill>
                    <p:spPr bwMode="auto">
                      <a:xfrm>
                        <a:off x="3268663" y="4191000"/>
                        <a:ext cx="701675" cy="325438"/>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80" name="Object 16"/>
          <p:cNvGraphicFramePr>
            <a:graphicFrameLocks noChangeAspect="1"/>
          </p:cNvGraphicFramePr>
          <p:nvPr>
            <p:extLst>
              <p:ext uri="{D42A27DB-BD31-4B8C-83A1-F6EECF244321}">
                <p14:modId xmlns:p14="http://schemas.microsoft.com/office/powerpoint/2010/main" val="3764655691"/>
              </p:ext>
            </p:extLst>
          </p:nvPr>
        </p:nvGraphicFramePr>
        <p:xfrm>
          <a:off x="5326063" y="4191000"/>
          <a:ext cx="701675" cy="325438"/>
        </p:xfrm>
        <a:graphic>
          <a:graphicData uri="http://schemas.openxmlformats.org/presentationml/2006/ole">
            <mc:AlternateContent xmlns:mc="http://schemas.openxmlformats.org/markup-compatibility/2006">
              <mc:Choice xmlns:v="urn:schemas-microsoft-com:vml" Requires="v">
                <p:oleObj spid="_x0000_s114357" name="Equation" r:id="rId17" imgW="545760" imgH="253800" progId="Equation.DSMT4">
                  <p:embed/>
                </p:oleObj>
              </mc:Choice>
              <mc:Fallback>
                <p:oleObj name="Equation" r:id="rId17" imgW="545760" imgH="253800" progId="Equation.DSMT4">
                  <p:embed/>
                  <p:pic>
                    <p:nvPicPr>
                      <p:cNvPr id="0" name="Picture 16"/>
                      <p:cNvPicPr>
                        <a:picLocks noChangeAspect="1" noChangeArrowheads="1"/>
                      </p:cNvPicPr>
                      <p:nvPr/>
                    </p:nvPicPr>
                    <p:blipFill>
                      <a:blip r:embed="rId18"/>
                      <a:srcRect/>
                      <a:stretch>
                        <a:fillRect/>
                      </a:stretch>
                    </p:blipFill>
                    <p:spPr bwMode="auto">
                      <a:xfrm>
                        <a:off x="5326063" y="4191000"/>
                        <a:ext cx="701675" cy="325438"/>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83" name="Object 19"/>
          <p:cNvGraphicFramePr>
            <a:graphicFrameLocks noChangeAspect="1"/>
          </p:cNvGraphicFramePr>
          <p:nvPr>
            <p:extLst>
              <p:ext uri="{D42A27DB-BD31-4B8C-83A1-F6EECF244321}">
                <p14:modId xmlns:p14="http://schemas.microsoft.com/office/powerpoint/2010/main" val="597522015"/>
              </p:ext>
            </p:extLst>
          </p:nvPr>
        </p:nvGraphicFramePr>
        <p:xfrm>
          <a:off x="2044700" y="4876800"/>
          <a:ext cx="334963" cy="417513"/>
        </p:xfrm>
        <a:graphic>
          <a:graphicData uri="http://schemas.openxmlformats.org/presentationml/2006/ole">
            <mc:AlternateContent xmlns:mc="http://schemas.openxmlformats.org/markup-compatibility/2006">
              <mc:Choice xmlns:v="urn:schemas-microsoft-com:vml" Requires="v">
                <p:oleObj spid="_x0000_s114358" name="Equation" r:id="rId19" imgW="152280" imgH="190440" progId="Equation.DSMT4">
                  <p:embed/>
                </p:oleObj>
              </mc:Choice>
              <mc:Fallback>
                <p:oleObj name="Equation" r:id="rId19" imgW="152280" imgH="190440" progId="Equation.DSMT4">
                  <p:embed/>
                  <p:pic>
                    <p:nvPicPr>
                      <p:cNvPr id="0" name="Picture 19"/>
                      <p:cNvPicPr>
                        <a:picLocks noChangeAspect="1" noChangeArrowheads="1"/>
                      </p:cNvPicPr>
                      <p:nvPr/>
                    </p:nvPicPr>
                    <p:blipFill>
                      <a:blip r:embed="rId20"/>
                      <a:srcRect/>
                      <a:stretch>
                        <a:fillRect/>
                      </a:stretch>
                    </p:blipFill>
                    <p:spPr bwMode="auto">
                      <a:xfrm>
                        <a:off x="2044700" y="4876800"/>
                        <a:ext cx="334963" cy="4175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3685" name="Object 21"/>
          <p:cNvGraphicFramePr>
            <a:graphicFrameLocks noChangeAspect="1"/>
          </p:cNvGraphicFramePr>
          <p:nvPr>
            <p:extLst>
              <p:ext uri="{D42A27DB-BD31-4B8C-83A1-F6EECF244321}">
                <p14:modId xmlns:p14="http://schemas.microsoft.com/office/powerpoint/2010/main" val="3379966884"/>
              </p:ext>
            </p:extLst>
          </p:nvPr>
        </p:nvGraphicFramePr>
        <p:xfrm>
          <a:off x="4529138" y="3255963"/>
          <a:ext cx="4183062" cy="501650"/>
        </p:xfrm>
        <a:graphic>
          <a:graphicData uri="http://schemas.openxmlformats.org/presentationml/2006/ole">
            <mc:AlternateContent xmlns:mc="http://schemas.openxmlformats.org/markup-compatibility/2006">
              <mc:Choice xmlns:v="urn:schemas-microsoft-com:vml" Requires="v">
                <p:oleObj spid="_x0000_s114359" name="Equation" r:id="rId21" imgW="2108160" imgH="253800" progId="Equation.DSMT4">
                  <p:embed/>
                </p:oleObj>
              </mc:Choice>
              <mc:Fallback>
                <p:oleObj name="Equation" r:id="rId21" imgW="2108160" imgH="253800" progId="Equation.DSMT4">
                  <p:embed/>
                  <p:pic>
                    <p:nvPicPr>
                      <p:cNvPr id="0" name="Picture 21"/>
                      <p:cNvPicPr>
                        <a:picLocks noChangeAspect="1" noChangeArrowheads="1"/>
                      </p:cNvPicPr>
                      <p:nvPr/>
                    </p:nvPicPr>
                    <p:blipFill>
                      <a:blip r:embed="rId22"/>
                      <a:srcRect/>
                      <a:stretch>
                        <a:fillRect/>
                      </a:stretch>
                    </p:blipFill>
                    <p:spPr bwMode="auto">
                      <a:xfrm>
                        <a:off x="4529138" y="3255963"/>
                        <a:ext cx="4183062" cy="501650"/>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2" name="Object 19"/>
          <p:cNvGraphicFramePr>
            <a:graphicFrameLocks noChangeAspect="1"/>
          </p:cNvGraphicFramePr>
          <p:nvPr>
            <p:extLst>
              <p:ext uri="{D42A27DB-BD31-4B8C-83A1-F6EECF244321}">
                <p14:modId xmlns:p14="http://schemas.microsoft.com/office/powerpoint/2010/main" val="192250038"/>
              </p:ext>
            </p:extLst>
          </p:nvPr>
        </p:nvGraphicFramePr>
        <p:xfrm>
          <a:off x="4313237" y="4876800"/>
          <a:ext cx="334963" cy="417513"/>
        </p:xfrm>
        <a:graphic>
          <a:graphicData uri="http://schemas.openxmlformats.org/presentationml/2006/ole">
            <mc:AlternateContent xmlns:mc="http://schemas.openxmlformats.org/markup-compatibility/2006">
              <mc:Choice xmlns:v="urn:schemas-microsoft-com:vml" Requires="v">
                <p:oleObj spid="_x0000_s114360" name="Equation" r:id="rId23" imgW="152280" imgH="190440" progId="Equation.DSMT4">
                  <p:embed/>
                </p:oleObj>
              </mc:Choice>
              <mc:Fallback>
                <p:oleObj name="Equation" r:id="rId23" imgW="152280" imgH="190440" progId="Equation.DSMT4">
                  <p:embed/>
                  <p:pic>
                    <p:nvPicPr>
                      <p:cNvPr id="0" name=""/>
                      <p:cNvPicPr>
                        <a:picLocks noChangeAspect="1" noChangeArrowheads="1"/>
                      </p:cNvPicPr>
                      <p:nvPr/>
                    </p:nvPicPr>
                    <p:blipFill>
                      <a:blip r:embed="rId20"/>
                      <a:srcRect/>
                      <a:stretch>
                        <a:fillRect/>
                      </a:stretch>
                    </p:blipFill>
                    <p:spPr bwMode="auto">
                      <a:xfrm>
                        <a:off x="4313237" y="4876800"/>
                        <a:ext cx="334963" cy="4175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3" name="Object 19"/>
          <p:cNvGraphicFramePr>
            <a:graphicFrameLocks noChangeAspect="1"/>
          </p:cNvGraphicFramePr>
          <p:nvPr>
            <p:extLst>
              <p:ext uri="{D42A27DB-BD31-4B8C-83A1-F6EECF244321}">
                <p14:modId xmlns:p14="http://schemas.microsoft.com/office/powerpoint/2010/main" val="3517885483"/>
              </p:ext>
            </p:extLst>
          </p:nvPr>
        </p:nvGraphicFramePr>
        <p:xfrm>
          <a:off x="6451571" y="4867593"/>
          <a:ext cx="334963" cy="417513"/>
        </p:xfrm>
        <a:graphic>
          <a:graphicData uri="http://schemas.openxmlformats.org/presentationml/2006/ole">
            <mc:AlternateContent xmlns:mc="http://schemas.openxmlformats.org/markup-compatibility/2006">
              <mc:Choice xmlns:v="urn:schemas-microsoft-com:vml" Requires="v">
                <p:oleObj spid="_x0000_s114361" name="Equation" r:id="rId24" imgW="152280" imgH="190440" progId="Equation.DSMT4">
                  <p:embed/>
                </p:oleObj>
              </mc:Choice>
              <mc:Fallback>
                <p:oleObj name="Equation" r:id="rId24" imgW="152280" imgH="190440" progId="Equation.DSMT4">
                  <p:embed/>
                  <p:pic>
                    <p:nvPicPr>
                      <p:cNvPr id="0" name=""/>
                      <p:cNvPicPr>
                        <a:picLocks noChangeAspect="1" noChangeArrowheads="1"/>
                      </p:cNvPicPr>
                      <p:nvPr/>
                    </p:nvPicPr>
                    <p:blipFill>
                      <a:blip r:embed="rId20"/>
                      <a:srcRect/>
                      <a:stretch>
                        <a:fillRect/>
                      </a:stretch>
                    </p:blipFill>
                    <p:spPr bwMode="auto">
                      <a:xfrm>
                        <a:off x="6451571" y="4867593"/>
                        <a:ext cx="334963" cy="4175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44" name="Object 19"/>
          <p:cNvGraphicFramePr>
            <a:graphicFrameLocks noChangeAspect="1"/>
          </p:cNvGraphicFramePr>
          <p:nvPr>
            <p:extLst>
              <p:ext uri="{D42A27DB-BD31-4B8C-83A1-F6EECF244321}">
                <p14:modId xmlns:p14="http://schemas.microsoft.com/office/powerpoint/2010/main" val="473871363"/>
              </p:ext>
            </p:extLst>
          </p:nvPr>
        </p:nvGraphicFramePr>
        <p:xfrm>
          <a:off x="8494525" y="4851805"/>
          <a:ext cx="334963" cy="417513"/>
        </p:xfrm>
        <a:graphic>
          <a:graphicData uri="http://schemas.openxmlformats.org/presentationml/2006/ole">
            <mc:AlternateContent xmlns:mc="http://schemas.openxmlformats.org/markup-compatibility/2006">
              <mc:Choice xmlns:v="urn:schemas-microsoft-com:vml" Requires="v">
                <p:oleObj spid="_x0000_s114362" name="Equation" r:id="rId25" imgW="152280" imgH="190440" progId="Equation.DSMT4">
                  <p:embed/>
                </p:oleObj>
              </mc:Choice>
              <mc:Fallback>
                <p:oleObj name="Equation" r:id="rId25" imgW="152280" imgH="190440" progId="Equation.DSMT4">
                  <p:embed/>
                  <p:pic>
                    <p:nvPicPr>
                      <p:cNvPr id="0" name=""/>
                      <p:cNvPicPr>
                        <a:picLocks noChangeAspect="1" noChangeArrowheads="1"/>
                      </p:cNvPicPr>
                      <p:nvPr/>
                    </p:nvPicPr>
                    <p:blipFill>
                      <a:blip r:embed="rId20"/>
                      <a:srcRect/>
                      <a:stretch>
                        <a:fillRect/>
                      </a:stretch>
                    </p:blipFill>
                    <p:spPr bwMode="auto">
                      <a:xfrm>
                        <a:off x="8494525" y="4851805"/>
                        <a:ext cx="334963" cy="41751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Frequency Response of  LTI Systems</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23</a:t>
            </a:fld>
            <a:endParaRPr lang="en-US"/>
          </a:p>
        </p:txBody>
      </p:sp>
      <p:sp>
        <p:nvSpPr>
          <p:cNvPr id="5" name="Rectangle 41"/>
          <p:cNvSpPr>
            <a:spLocks noChangeArrowheads="1"/>
          </p:cNvSpPr>
          <p:nvPr/>
        </p:nvSpPr>
        <p:spPr bwMode="auto">
          <a:xfrm>
            <a:off x="1508125" y="1901825"/>
            <a:ext cx="595313"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sz="1800" b="1"/>
              <a:t>D</a:t>
            </a:r>
            <a:endParaRPr lang="en-US" sz="1800"/>
          </a:p>
        </p:txBody>
      </p:sp>
      <p:sp>
        <p:nvSpPr>
          <p:cNvPr id="6" name="Line 42"/>
          <p:cNvSpPr>
            <a:spLocks noChangeShapeType="1"/>
          </p:cNvSpPr>
          <p:nvPr/>
        </p:nvSpPr>
        <p:spPr bwMode="auto">
          <a:xfrm>
            <a:off x="822325" y="2133600"/>
            <a:ext cx="687388" cy="1588"/>
          </a:xfrm>
          <a:prstGeom prst="line">
            <a:avLst/>
          </a:prstGeom>
          <a:noFill/>
          <a:ln w="25400">
            <a:solidFill>
              <a:srgbClr val="000000"/>
            </a:solidFill>
            <a:round/>
            <a:headEnd type="none" w="sm" len="sm"/>
            <a:tailEnd type="triangle" w="sm" len="sm"/>
          </a:ln>
          <a:effectLst/>
        </p:spPr>
        <p:txBody>
          <a:bodyPr/>
          <a:lstStyle/>
          <a:p>
            <a:endParaRPr lang="en-US"/>
          </a:p>
        </p:txBody>
      </p:sp>
      <p:sp>
        <p:nvSpPr>
          <p:cNvPr id="7" name="Line 43"/>
          <p:cNvSpPr>
            <a:spLocks noChangeShapeType="1"/>
          </p:cNvSpPr>
          <p:nvPr/>
        </p:nvSpPr>
        <p:spPr bwMode="auto">
          <a:xfrm>
            <a:off x="1050925" y="2781300"/>
            <a:ext cx="458788" cy="0"/>
          </a:xfrm>
          <a:prstGeom prst="line">
            <a:avLst/>
          </a:prstGeom>
          <a:noFill/>
          <a:ln w="25400">
            <a:solidFill>
              <a:srgbClr val="000000"/>
            </a:solidFill>
            <a:round/>
            <a:headEnd type="none" w="sm" len="sm"/>
            <a:tailEnd type="none" w="sm" len="sm"/>
          </a:ln>
          <a:effectLst/>
        </p:spPr>
        <p:txBody>
          <a:bodyPr/>
          <a:lstStyle/>
          <a:p>
            <a:endParaRPr lang="en-US"/>
          </a:p>
        </p:txBody>
      </p:sp>
      <p:sp>
        <p:nvSpPr>
          <p:cNvPr id="8" name="Line 44"/>
          <p:cNvSpPr>
            <a:spLocks noChangeShapeType="1"/>
          </p:cNvSpPr>
          <p:nvPr/>
        </p:nvSpPr>
        <p:spPr bwMode="auto">
          <a:xfrm flipH="1">
            <a:off x="1279525" y="2781300"/>
            <a:ext cx="230188"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9" name="Line 45"/>
          <p:cNvSpPr>
            <a:spLocks noChangeShapeType="1"/>
          </p:cNvSpPr>
          <p:nvPr/>
        </p:nvSpPr>
        <p:spPr bwMode="auto">
          <a:xfrm flipH="1" flipV="1">
            <a:off x="1050925" y="2781300"/>
            <a:ext cx="230188"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10" name="Line 46"/>
          <p:cNvSpPr>
            <a:spLocks noChangeShapeType="1"/>
          </p:cNvSpPr>
          <p:nvPr/>
        </p:nvSpPr>
        <p:spPr bwMode="auto">
          <a:xfrm>
            <a:off x="1279525" y="2133600"/>
            <a:ext cx="1588" cy="641350"/>
          </a:xfrm>
          <a:prstGeom prst="line">
            <a:avLst/>
          </a:prstGeom>
          <a:noFill/>
          <a:ln w="25400">
            <a:solidFill>
              <a:srgbClr val="000000"/>
            </a:solidFill>
            <a:round/>
            <a:headEnd type="none" w="sm" len="sm"/>
            <a:tailEnd type="triangle" w="sm" len="sm"/>
          </a:ln>
          <a:effectLst/>
        </p:spPr>
        <p:txBody>
          <a:bodyPr/>
          <a:lstStyle/>
          <a:p>
            <a:endParaRPr lang="en-US"/>
          </a:p>
        </p:txBody>
      </p:sp>
      <p:sp>
        <p:nvSpPr>
          <p:cNvPr id="11" name="Freeform 47"/>
          <p:cNvSpPr>
            <a:spLocks/>
          </p:cNvSpPr>
          <p:nvPr/>
        </p:nvSpPr>
        <p:spPr bwMode="auto">
          <a:xfrm>
            <a:off x="1279525" y="3149600"/>
            <a:ext cx="1189038" cy="503238"/>
          </a:xfrm>
          <a:custGeom>
            <a:avLst/>
            <a:gdLst/>
            <a:ahLst/>
            <a:cxnLst>
              <a:cxn ang="0">
                <a:pos x="0" y="0"/>
              </a:cxn>
              <a:cxn ang="0">
                <a:pos x="0" y="19975"/>
              </a:cxn>
              <a:cxn ang="0">
                <a:pos x="19989" y="19975"/>
              </a:cxn>
            </a:cxnLst>
            <a:rect l="0" t="0" r="r" b="b"/>
            <a:pathLst>
              <a:path w="20000" h="20000">
                <a:moveTo>
                  <a:pt x="0" y="0"/>
                </a:moveTo>
                <a:lnTo>
                  <a:pt x="0" y="19975"/>
                </a:lnTo>
                <a:lnTo>
                  <a:pt x="19989" y="19975"/>
                </a:lnTo>
              </a:path>
            </a:pathLst>
          </a:custGeom>
          <a:noFill/>
          <a:ln w="25400" cap="flat">
            <a:solidFill>
              <a:srgbClr val="000000"/>
            </a:solidFill>
            <a:prstDash val="solid"/>
            <a:round/>
            <a:headEnd type="none" w="sm" len="sm"/>
            <a:tailEnd type="triangle" w="sm" len="sm"/>
          </a:ln>
          <a:effectLst/>
        </p:spPr>
        <p:txBody>
          <a:bodyPr/>
          <a:lstStyle/>
          <a:p>
            <a:endParaRPr lang="en-US"/>
          </a:p>
        </p:txBody>
      </p:sp>
      <p:sp>
        <p:nvSpPr>
          <p:cNvPr id="12" name="Line 48"/>
          <p:cNvSpPr>
            <a:spLocks noChangeShapeType="1"/>
          </p:cNvSpPr>
          <p:nvPr/>
        </p:nvSpPr>
        <p:spPr bwMode="auto">
          <a:xfrm>
            <a:off x="2468563" y="2781300"/>
            <a:ext cx="457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3" name="Line 49"/>
          <p:cNvSpPr>
            <a:spLocks noChangeShapeType="1"/>
          </p:cNvSpPr>
          <p:nvPr/>
        </p:nvSpPr>
        <p:spPr bwMode="auto">
          <a:xfrm flipH="1">
            <a:off x="2697163" y="2781300"/>
            <a:ext cx="228600"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14" name="Line 50"/>
          <p:cNvSpPr>
            <a:spLocks noChangeShapeType="1"/>
          </p:cNvSpPr>
          <p:nvPr/>
        </p:nvSpPr>
        <p:spPr bwMode="auto">
          <a:xfrm flipH="1" flipV="1">
            <a:off x="2468563" y="2781300"/>
            <a:ext cx="228600"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15" name="Rectangle 51"/>
          <p:cNvSpPr>
            <a:spLocks noChangeArrowheads="1"/>
          </p:cNvSpPr>
          <p:nvPr/>
        </p:nvSpPr>
        <p:spPr bwMode="auto">
          <a:xfrm>
            <a:off x="3062288" y="1901825"/>
            <a:ext cx="595312" cy="412750"/>
          </a:xfrm>
          <a:prstGeom prst="rect">
            <a:avLst/>
          </a:prstGeom>
          <a:noFill/>
          <a:ln w="25400">
            <a:solidFill>
              <a:srgbClr val="000000"/>
            </a:solidFill>
            <a:miter lim="800000"/>
            <a:headEnd/>
            <a:tailEnd/>
          </a:ln>
          <a:effectLst/>
        </p:spPr>
        <p:txBody>
          <a:bodyPr lIns="63500" tIns="63500" rIns="63500" bIns="63500"/>
          <a:lstStyle/>
          <a:p>
            <a:pPr algn="ctr" eaLnBrk="0" hangingPunct="0"/>
            <a:r>
              <a:rPr lang="en-US" sz="1800" b="1"/>
              <a:t>D</a:t>
            </a:r>
            <a:endParaRPr lang="en-US" sz="1800"/>
          </a:p>
        </p:txBody>
      </p:sp>
      <p:sp>
        <p:nvSpPr>
          <p:cNvPr id="16" name="Line 52"/>
          <p:cNvSpPr>
            <a:spLocks noChangeShapeType="1"/>
          </p:cNvSpPr>
          <p:nvPr/>
        </p:nvSpPr>
        <p:spPr bwMode="auto">
          <a:xfrm>
            <a:off x="2103438" y="2133600"/>
            <a:ext cx="960437" cy="1588"/>
          </a:xfrm>
          <a:prstGeom prst="line">
            <a:avLst/>
          </a:prstGeom>
          <a:noFill/>
          <a:ln w="25400">
            <a:solidFill>
              <a:srgbClr val="000000"/>
            </a:solidFill>
            <a:round/>
            <a:headEnd type="none" w="sm" len="sm"/>
            <a:tailEnd type="triangle" w="sm" len="sm"/>
          </a:ln>
          <a:effectLst/>
        </p:spPr>
        <p:txBody>
          <a:bodyPr/>
          <a:lstStyle/>
          <a:p>
            <a:endParaRPr lang="en-US"/>
          </a:p>
        </p:txBody>
      </p:sp>
      <p:sp>
        <p:nvSpPr>
          <p:cNvPr id="17" name="Line 53"/>
          <p:cNvSpPr>
            <a:spLocks noChangeShapeType="1"/>
          </p:cNvSpPr>
          <p:nvPr/>
        </p:nvSpPr>
        <p:spPr bwMode="auto">
          <a:xfrm>
            <a:off x="2697163" y="2133600"/>
            <a:ext cx="0" cy="641350"/>
          </a:xfrm>
          <a:prstGeom prst="line">
            <a:avLst/>
          </a:prstGeom>
          <a:noFill/>
          <a:ln w="25400">
            <a:solidFill>
              <a:srgbClr val="000000"/>
            </a:solidFill>
            <a:round/>
            <a:headEnd type="none" w="sm" len="sm"/>
            <a:tailEnd type="triangle" w="sm" len="sm"/>
          </a:ln>
          <a:effectLst/>
        </p:spPr>
        <p:txBody>
          <a:bodyPr/>
          <a:lstStyle/>
          <a:p>
            <a:endParaRPr lang="en-US"/>
          </a:p>
        </p:txBody>
      </p:sp>
      <p:sp>
        <p:nvSpPr>
          <p:cNvPr id="18" name="Oval 54"/>
          <p:cNvSpPr>
            <a:spLocks noChangeArrowheads="1"/>
          </p:cNvSpPr>
          <p:nvPr/>
        </p:nvSpPr>
        <p:spPr bwMode="auto">
          <a:xfrm>
            <a:off x="2468563" y="3425825"/>
            <a:ext cx="412750" cy="412750"/>
          </a:xfrm>
          <a:prstGeom prst="ellipse">
            <a:avLst/>
          </a:prstGeom>
          <a:noFill/>
          <a:ln w="25400">
            <a:solidFill>
              <a:srgbClr val="000000"/>
            </a:solidFill>
            <a:round/>
            <a:headEnd/>
            <a:tailEnd/>
          </a:ln>
          <a:effectLst/>
        </p:spPr>
        <p:txBody>
          <a:bodyPr/>
          <a:lstStyle/>
          <a:p>
            <a:endParaRPr lang="en-US"/>
          </a:p>
        </p:txBody>
      </p:sp>
      <p:sp>
        <p:nvSpPr>
          <p:cNvPr id="19" name="Line 55"/>
          <p:cNvSpPr>
            <a:spLocks noChangeShapeType="1"/>
          </p:cNvSpPr>
          <p:nvPr/>
        </p:nvSpPr>
        <p:spPr bwMode="auto">
          <a:xfrm>
            <a:off x="2697163" y="3149600"/>
            <a:ext cx="0" cy="274638"/>
          </a:xfrm>
          <a:prstGeom prst="line">
            <a:avLst/>
          </a:prstGeom>
          <a:noFill/>
          <a:ln w="25400">
            <a:solidFill>
              <a:srgbClr val="000000"/>
            </a:solidFill>
            <a:round/>
            <a:headEnd type="none" w="sm" len="sm"/>
            <a:tailEnd type="triangle" w="sm" len="sm"/>
          </a:ln>
          <a:effectLst/>
        </p:spPr>
        <p:txBody>
          <a:bodyPr/>
          <a:lstStyle/>
          <a:p>
            <a:endParaRPr lang="en-US"/>
          </a:p>
        </p:txBody>
      </p:sp>
      <p:sp>
        <p:nvSpPr>
          <p:cNvPr id="20" name="Line 56"/>
          <p:cNvSpPr>
            <a:spLocks noChangeShapeType="1"/>
          </p:cNvSpPr>
          <p:nvPr/>
        </p:nvSpPr>
        <p:spPr bwMode="auto">
          <a:xfrm>
            <a:off x="4022725" y="2781300"/>
            <a:ext cx="458788" cy="0"/>
          </a:xfrm>
          <a:prstGeom prst="line">
            <a:avLst/>
          </a:prstGeom>
          <a:noFill/>
          <a:ln w="25400">
            <a:solidFill>
              <a:srgbClr val="000000"/>
            </a:solidFill>
            <a:round/>
            <a:headEnd type="none" w="sm" len="sm"/>
            <a:tailEnd type="none" w="sm" len="sm"/>
          </a:ln>
          <a:effectLst/>
        </p:spPr>
        <p:txBody>
          <a:bodyPr/>
          <a:lstStyle/>
          <a:p>
            <a:endParaRPr lang="en-US"/>
          </a:p>
        </p:txBody>
      </p:sp>
      <p:sp>
        <p:nvSpPr>
          <p:cNvPr id="21" name="Line 57"/>
          <p:cNvSpPr>
            <a:spLocks noChangeShapeType="1"/>
          </p:cNvSpPr>
          <p:nvPr/>
        </p:nvSpPr>
        <p:spPr bwMode="auto">
          <a:xfrm flipH="1">
            <a:off x="4251325" y="2781300"/>
            <a:ext cx="230188"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22" name="Line 58"/>
          <p:cNvSpPr>
            <a:spLocks noChangeShapeType="1"/>
          </p:cNvSpPr>
          <p:nvPr/>
        </p:nvSpPr>
        <p:spPr bwMode="auto">
          <a:xfrm flipH="1" flipV="1">
            <a:off x="4022725" y="2781300"/>
            <a:ext cx="230188" cy="365125"/>
          </a:xfrm>
          <a:prstGeom prst="line">
            <a:avLst/>
          </a:prstGeom>
          <a:noFill/>
          <a:ln w="25400">
            <a:solidFill>
              <a:srgbClr val="000000"/>
            </a:solidFill>
            <a:round/>
            <a:headEnd type="none" w="sm" len="sm"/>
            <a:tailEnd type="none" w="sm" len="sm"/>
          </a:ln>
          <a:effectLst/>
        </p:spPr>
        <p:txBody>
          <a:bodyPr/>
          <a:lstStyle/>
          <a:p>
            <a:endParaRPr lang="en-US"/>
          </a:p>
        </p:txBody>
      </p:sp>
      <p:sp>
        <p:nvSpPr>
          <p:cNvPr id="23" name="Line 59"/>
          <p:cNvSpPr>
            <a:spLocks noChangeShapeType="1"/>
          </p:cNvSpPr>
          <p:nvPr/>
        </p:nvSpPr>
        <p:spPr bwMode="auto">
          <a:xfrm>
            <a:off x="3657600" y="2133600"/>
            <a:ext cx="547688" cy="1588"/>
          </a:xfrm>
          <a:prstGeom prst="line">
            <a:avLst/>
          </a:prstGeom>
          <a:noFill/>
          <a:ln w="25400">
            <a:solidFill>
              <a:srgbClr val="000000"/>
            </a:solidFill>
            <a:round/>
            <a:headEnd type="none" w="sm" len="sm"/>
            <a:tailEnd type="triangle" w="sm" len="sm"/>
          </a:ln>
          <a:effectLst/>
        </p:spPr>
        <p:txBody>
          <a:bodyPr/>
          <a:lstStyle/>
          <a:p>
            <a:endParaRPr lang="en-US"/>
          </a:p>
        </p:txBody>
      </p:sp>
      <p:sp>
        <p:nvSpPr>
          <p:cNvPr id="24" name="Line 60"/>
          <p:cNvSpPr>
            <a:spLocks noChangeShapeType="1"/>
          </p:cNvSpPr>
          <p:nvPr/>
        </p:nvSpPr>
        <p:spPr bwMode="auto">
          <a:xfrm>
            <a:off x="4251325" y="2133600"/>
            <a:ext cx="1588" cy="641350"/>
          </a:xfrm>
          <a:prstGeom prst="line">
            <a:avLst/>
          </a:prstGeom>
          <a:noFill/>
          <a:ln w="25400">
            <a:solidFill>
              <a:srgbClr val="000000"/>
            </a:solidFill>
            <a:round/>
            <a:headEnd type="none" w="sm" len="sm"/>
            <a:tailEnd type="triangle" w="sm" len="sm"/>
          </a:ln>
          <a:effectLst/>
        </p:spPr>
        <p:txBody>
          <a:bodyPr/>
          <a:lstStyle/>
          <a:p>
            <a:endParaRPr lang="en-US"/>
          </a:p>
        </p:txBody>
      </p:sp>
      <p:sp>
        <p:nvSpPr>
          <p:cNvPr id="25" name="Oval 61"/>
          <p:cNvSpPr>
            <a:spLocks noChangeArrowheads="1"/>
          </p:cNvSpPr>
          <p:nvPr/>
        </p:nvSpPr>
        <p:spPr bwMode="auto">
          <a:xfrm>
            <a:off x="4022725" y="3425825"/>
            <a:ext cx="412750" cy="412750"/>
          </a:xfrm>
          <a:prstGeom prst="ellipse">
            <a:avLst/>
          </a:prstGeom>
          <a:noFill/>
          <a:ln w="25400">
            <a:solidFill>
              <a:srgbClr val="000000"/>
            </a:solidFill>
            <a:round/>
            <a:headEnd/>
            <a:tailEnd/>
          </a:ln>
          <a:effectLst/>
        </p:spPr>
        <p:txBody>
          <a:bodyPr/>
          <a:lstStyle/>
          <a:p>
            <a:endParaRPr lang="en-US"/>
          </a:p>
        </p:txBody>
      </p:sp>
      <p:sp>
        <p:nvSpPr>
          <p:cNvPr id="26" name="Line 62"/>
          <p:cNvSpPr>
            <a:spLocks noChangeShapeType="1"/>
          </p:cNvSpPr>
          <p:nvPr/>
        </p:nvSpPr>
        <p:spPr bwMode="auto">
          <a:xfrm>
            <a:off x="4251325" y="3149600"/>
            <a:ext cx="1588" cy="274638"/>
          </a:xfrm>
          <a:prstGeom prst="line">
            <a:avLst/>
          </a:prstGeom>
          <a:noFill/>
          <a:ln w="25400">
            <a:solidFill>
              <a:srgbClr val="000000"/>
            </a:solidFill>
            <a:round/>
            <a:headEnd type="none" w="sm" len="sm"/>
            <a:tailEnd type="triangle" w="sm" len="sm"/>
          </a:ln>
          <a:effectLst/>
        </p:spPr>
        <p:txBody>
          <a:bodyPr/>
          <a:lstStyle/>
          <a:p>
            <a:endParaRPr lang="en-US"/>
          </a:p>
        </p:txBody>
      </p:sp>
      <p:sp>
        <p:nvSpPr>
          <p:cNvPr id="27" name="Line 63"/>
          <p:cNvSpPr>
            <a:spLocks noChangeShapeType="1"/>
          </p:cNvSpPr>
          <p:nvPr/>
        </p:nvSpPr>
        <p:spPr bwMode="auto">
          <a:xfrm>
            <a:off x="2879725" y="3659188"/>
            <a:ext cx="1144588" cy="0"/>
          </a:xfrm>
          <a:prstGeom prst="line">
            <a:avLst/>
          </a:prstGeom>
          <a:noFill/>
          <a:ln w="25400">
            <a:solidFill>
              <a:srgbClr val="000000"/>
            </a:solidFill>
            <a:round/>
            <a:headEnd type="none" w="sm" len="sm"/>
            <a:tailEnd type="triangle" w="sm" len="sm"/>
          </a:ln>
          <a:effectLst/>
        </p:spPr>
        <p:txBody>
          <a:bodyPr/>
          <a:lstStyle/>
          <a:p>
            <a:endParaRPr lang="en-US"/>
          </a:p>
        </p:txBody>
      </p:sp>
      <p:sp>
        <p:nvSpPr>
          <p:cNvPr id="28" name="Rectangle 64"/>
          <p:cNvSpPr>
            <a:spLocks noChangeArrowheads="1"/>
          </p:cNvSpPr>
          <p:nvPr/>
        </p:nvSpPr>
        <p:spPr bwMode="auto">
          <a:xfrm>
            <a:off x="3932238" y="3381375"/>
            <a:ext cx="593725" cy="411163"/>
          </a:xfrm>
          <a:prstGeom prst="rect">
            <a:avLst/>
          </a:prstGeom>
          <a:noFill/>
          <a:ln w="25400">
            <a:noFill/>
            <a:miter lim="800000"/>
            <a:headEnd/>
            <a:tailEnd/>
          </a:ln>
          <a:effectLst/>
        </p:spPr>
        <p:txBody>
          <a:bodyPr lIns="63500" tIns="63500" rIns="63500" bIns="63500"/>
          <a:lstStyle/>
          <a:p>
            <a:pPr algn="ctr" eaLnBrk="0" hangingPunct="0"/>
            <a:r>
              <a:rPr lang="en-US" b="1"/>
              <a:t>+</a:t>
            </a:r>
          </a:p>
        </p:txBody>
      </p:sp>
      <p:sp>
        <p:nvSpPr>
          <p:cNvPr id="29" name="Rectangle 65"/>
          <p:cNvSpPr>
            <a:spLocks noChangeArrowheads="1"/>
          </p:cNvSpPr>
          <p:nvPr/>
        </p:nvSpPr>
        <p:spPr bwMode="auto">
          <a:xfrm>
            <a:off x="2376488" y="3381375"/>
            <a:ext cx="595312" cy="411163"/>
          </a:xfrm>
          <a:prstGeom prst="rect">
            <a:avLst/>
          </a:prstGeom>
          <a:noFill/>
          <a:ln w="25400">
            <a:noFill/>
            <a:miter lim="800000"/>
            <a:headEnd/>
            <a:tailEnd/>
          </a:ln>
          <a:effectLst/>
        </p:spPr>
        <p:txBody>
          <a:bodyPr lIns="63500" tIns="63500" rIns="63500" bIns="63500"/>
          <a:lstStyle/>
          <a:p>
            <a:pPr algn="ctr" eaLnBrk="0" hangingPunct="0"/>
            <a:r>
              <a:rPr lang="en-US" b="1"/>
              <a:t>+</a:t>
            </a:r>
          </a:p>
        </p:txBody>
      </p:sp>
      <p:sp>
        <p:nvSpPr>
          <p:cNvPr id="30" name="Line 66"/>
          <p:cNvSpPr>
            <a:spLocks noChangeShapeType="1"/>
          </p:cNvSpPr>
          <p:nvPr/>
        </p:nvSpPr>
        <p:spPr bwMode="auto">
          <a:xfrm>
            <a:off x="4433888" y="3659188"/>
            <a:ext cx="1190625" cy="0"/>
          </a:xfrm>
          <a:prstGeom prst="line">
            <a:avLst/>
          </a:prstGeom>
          <a:noFill/>
          <a:ln w="25400">
            <a:solidFill>
              <a:srgbClr val="000000"/>
            </a:solidFill>
            <a:round/>
            <a:headEnd type="none" w="sm" len="sm"/>
            <a:tailEnd type="triangle" w="sm" len="sm"/>
          </a:ln>
          <a:effectLst/>
        </p:spPr>
        <p:txBody>
          <a:bodyPr/>
          <a:lstStyle/>
          <a:p>
            <a:endParaRPr lang="en-US"/>
          </a:p>
        </p:txBody>
      </p:sp>
      <p:sp>
        <p:nvSpPr>
          <p:cNvPr id="31" name="Text Box 67"/>
          <p:cNvSpPr txBox="1">
            <a:spLocks noChangeArrowheads="1"/>
          </p:cNvSpPr>
          <p:nvPr/>
        </p:nvSpPr>
        <p:spPr bwMode="auto">
          <a:xfrm>
            <a:off x="533400" y="2895600"/>
            <a:ext cx="681597" cy="400110"/>
          </a:xfrm>
          <a:prstGeom prst="rect">
            <a:avLst/>
          </a:prstGeom>
          <a:noFill/>
          <a:ln w="9525">
            <a:noFill/>
            <a:miter lim="800000"/>
            <a:headEnd/>
            <a:tailEnd/>
          </a:ln>
          <a:effectLst/>
        </p:spPr>
        <p:txBody>
          <a:bodyPr wrap="none">
            <a:spAutoFit/>
          </a:bodyPr>
          <a:lstStyle/>
          <a:p>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[0]</a:t>
            </a:r>
            <a:r>
              <a:rPr lang="en-US" sz="2000" b="1" i="1" dirty="0"/>
              <a:t> </a:t>
            </a:r>
          </a:p>
        </p:txBody>
      </p:sp>
      <p:sp>
        <p:nvSpPr>
          <p:cNvPr id="32" name="Text Box 68"/>
          <p:cNvSpPr txBox="1">
            <a:spLocks noChangeArrowheads="1"/>
          </p:cNvSpPr>
          <p:nvPr/>
        </p:nvSpPr>
        <p:spPr bwMode="auto">
          <a:xfrm>
            <a:off x="2057400" y="2895600"/>
            <a:ext cx="681597" cy="400110"/>
          </a:xfrm>
          <a:prstGeom prst="rect">
            <a:avLst/>
          </a:prstGeom>
          <a:noFill/>
          <a:ln w="9525">
            <a:noFill/>
            <a:miter lim="800000"/>
            <a:headEnd/>
            <a:tailEnd/>
          </a:ln>
          <a:effectLst/>
        </p:spPr>
        <p:txBody>
          <a:bodyPr wrap="none">
            <a:spAutoFit/>
          </a:bodyPr>
          <a:lstStyle/>
          <a:p>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[1] </a:t>
            </a:r>
          </a:p>
        </p:txBody>
      </p:sp>
      <p:sp>
        <p:nvSpPr>
          <p:cNvPr id="33" name="Text Box 69"/>
          <p:cNvSpPr txBox="1">
            <a:spLocks noChangeArrowheads="1"/>
          </p:cNvSpPr>
          <p:nvPr/>
        </p:nvSpPr>
        <p:spPr bwMode="auto">
          <a:xfrm>
            <a:off x="3581400" y="2895600"/>
            <a:ext cx="684213" cy="396875"/>
          </a:xfrm>
          <a:prstGeom prst="rect">
            <a:avLst/>
          </a:prstGeom>
          <a:noFill/>
          <a:ln w="9525">
            <a:noFill/>
            <a:miter lim="800000"/>
            <a:headEnd/>
            <a:tailEnd/>
          </a:ln>
          <a:effectLst/>
        </p:spPr>
        <p:txBody>
          <a:bodyPr wrap="none">
            <a:spAutoFit/>
          </a:bodyPr>
          <a:lstStyle/>
          <a:p>
            <a:r>
              <a:rPr lang="en-US" sz="2000" i="1" dirty="0">
                <a:latin typeface="Times New Roman" pitchFamily="18" charset="0"/>
                <a:cs typeface="Times New Roman" pitchFamily="18" charset="0"/>
              </a:rPr>
              <a:t>h</a:t>
            </a:r>
            <a:r>
              <a:rPr lang="en-US" sz="2000" dirty="0">
                <a:latin typeface="Times New Roman" pitchFamily="18" charset="0"/>
                <a:cs typeface="Times New Roman" pitchFamily="18" charset="0"/>
              </a:rPr>
              <a:t>[2] </a:t>
            </a:r>
          </a:p>
        </p:txBody>
      </p:sp>
      <p:pic>
        <p:nvPicPr>
          <p:cNvPr id="34" name="Picture 78"/>
          <p:cNvPicPr>
            <a:picLocks noChangeAspect="1" noChangeArrowheads="1"/>
          </p:cNvPicPr>
          <p:nvPr/>
        </p:nvPicPr>
        <p:blipFill>
          <a:blip r:embed="rId3" cstate="print"/>
          <a:srcRect/>
          <a:stretch>
            <a:fillRect/>
          </a:stretch>
        </p:blipFill>
        <p:spPr bwMode="auto">
          <a:xfrm>
            <a:off x="6067425" y="1616075"/>
            <a:ext cx="2705100" cy="2112963"/>
          </a:xfrm>
          <a:prstGeom prst="rect">
            <a:avLst/>
          </a:prstGeom>
          <a:noFill/>
        </p:spPr>
      </p:pic>
      <p:sp>
        <p:nvSpPr>
          <p:cNvPr id="36" name="Text Box 74"/>
          <p:cNvSpPr txBox="1">
            <a:spLocks noChangeArrowheads="1"/>
          </p:cNvSpPr>
          <p:nvPr/>
        </p:nvSpPr>
        <p:spPr bwMode="auto">
          <a:xfrm>
            <a:off x="7210425" y="3387725"/>
            <a:ext cx="336550" cy="457200"/>
          </a:xfrm>
          <a:prstGeom prst="rect">
            <a:avLst/>
          </a:prstGeom>
          <a:noFill/>
          <a:ln w="9525">
            <a:noFill/>
            <a:miter lim="800000"/>
            <a:headEnd/>
            <a:tailEnd/>
          </a:ln>
          <a:effectLst/>
        </p:spPr>
        <p:txBody>
          <a:bodyPr wrap="none">
            <a:spAutoFit/>
          </a:bodyPr>
          <a:lstStyle/>
          <a:p>
            <a:r>
              <a:rPr lang="en-US"/>
              <a:t>0</a:t>
            </a:r>
          </a:p>
        </p:txBody>
      </p:sp>
      <p:sp>
        <p:nvSpPr>
          <p:cNvPr id="37" name="Text Box 75"/>
          <p:cNvSpPr txBox="1">
            <a:spLocks noChangeArrowheads="1"/>
          </p:cNvSpPr>
          <p:nvPr/>
        </p:nvSpPr>
        <p:spPr bwMode="auto">
          <a:xfrm>
            <a:off x="8153400" y="3387725"/>
            <a:ext cx="311304" cy="369332"/>
          </a:xfrm>
          <a:prstGeom prst="rect">
            <a:avLst/>
          </a:prstGeom>
          <a:noFill/>
          <a:ln w="9525">
            <a:noFill/>
            <a:miter lim="800000"/>
            <a:headEnd/>
            <a:tailEnd/>
          </a:ln>
          <a:effectLst/>
        </p:spPr>
        <p:txBody>
          <a:bodyPr wrap="none">
            <a:spAutoFit/>
          </a:bodyPr>
          <a:lstStyle/>
          <a:p>
            <a:r>
              <a:rPr lang="en-US" dirty="0" smtClean="0">
                <a:sym typeface="Symbol" pitchFamily="18" charset="2"/>
              </a:rPr>
              <a:t></a:t>
            </a:r>
            <a:endParaRPr lang="en-US" dirty="0"/>
          </a:p>
        </p:txBody>
      </p:sp>
      <p:sp>
        <p:nvSpPr>
          <p:cNvPr id="38" name="Text Box 80"/>
          <p:cNvSpPr txBox="1">
            <a:spLocks noChangeArrowheads="1"/>
          </p:cNvSpPr>
          <p:nvPr/>
        </p:nvSpPr>
        <p:spPr bwMode="auto">
          <a:xfrm>
            <a:off x="6172200" y="3387725"/>
            <a:ext cx="386644" cy="369332"/>
          </a:xfrm>
          <a:prstGeom prst="rect">
            <a:avLst/>
          </a:prstGeom>
          <a:noFill/>
          <a:ln w="9525">
            <a:noFill/>
            <a:miter lim="800000"/>
            <a:headEnd/>
            <a:tailEnd/>
          </a:ln>
          <a:effectLst/>
        </p:spPr>
        <p:txBody>
          <a:bodyPr wrap="none">
            <a:spAutoFit/>
          </a:bodyPr>
          <a:lstStyle/>
          <a:p>
            <a:r>
              <a:rPr lang="en-US" dirty="0"/>
              <a:t>-</a:t>
            </a:r>
            <a:r>
              <a:rPr lang="en-US" dirty="0" smtClean="0">
                <a:sym typeface="Symbol" pitchFamily="18" charset="2"/>
              </a:rPr>
              <a:t></a:t>
            </a:r>
            <a:endParaRPr lang="en-US" dirty="0"/>
          </a:p>
        </p:txBody>
      </p:sp>
      <p:graphicFrame>
        <p:nvGraphicFramePr>
          <p:cNvPr id="39" name="Object 82"/>
          <p:cNvGraphicFramePr>
            <a:graphicFrameLocks noChangeAspect="1"/>
          </p:cNvGraphicFramePr>
          <p:nvPr>
            <p:extLst>
              <p:ext uri="{D42A27DB-BD31-4B8C-83A1-F6EECF244321}">
                <p14:modId xmlns:p14="http://schemas.microsoft.com/office/powerpoint/2010/main" val="708723658"/>
              </p:ext>
            </p:extLst>
          </p:nvPr>
        </p:nvGraphicFramePr>
        <p:xfrm>
          <a:off x="571500" y="3995738"/>
          <a:ext cx="5124450" cy="1916112"/>
        </p:xfrm>
        <a:graphic>
          <a:graphicData uri="http://schemas.openxmlformats.org/presentationml/2006/ole">
            <mc:AlternateContent xmlns:mc="http://schemas.openxmlformats.org/markup-compatibility/2006">
              <mc:Choice xmlns:v="urn:schemas-microsoft-com:vml" Requires="v">
                <p:oleObj spid="_x0000_s62619" name="Equation" r:id="rId4" imgW="2273040" imgH="850680" progId="Equation.DSMT4">
                  <p:embed/>
                </p:oleObj>
              </mc:Choice>
              <mc:Fallback>
                <p:oleObj name="Equation" r:id="rId4" imgW="2273040" imgH="850680" progId="Equation.DSMT4">
                  <p:embed/>
                  <p:pic>
                    <p:nvPicPr>
                      <p:cNvPr id="0" name="Picture 2"/>
                      <p:cNvPicPr>
                        <a:picLocks noChangeAspect="1" noChangeArrowheads="1"/>
                      </p:cNvPicPr>
                      <p:nvPr/>
                    </p:nvPicPr>
                    <p:blipFill>
                      <a:blip r:embed="rId5"/>
                      <a:srcRect/>
                      <a:stretch>
                        <a:fillRect/>
                      </a:stretch>
                    </p:blipFill>
                    <p:spPr bwMode="auto">
                      <a:xfrm>
                        <a:off x="571500" y="3995738"/>
                        <a:ext cx="5124450" cy="1916112"/>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pic>
        <p:nvPicPr>
          <p:cNvPr id="40" name="Picture 84"/>
          <p:cNvPicPr>
            <a:picLocks noChangeAspect="1" noChangeArrowheads="1"/>
          </p:cNvPicPr>
          <p:nvPr/>
        </p:nvPicPr>
        <p:blipFill>
          <a:blip r:embed="rId6" cstate="print"/>
          <a:srcRect/>
          <a:stretch>
            <a:fillRect/>
          </a:stretch>
        </p:blipFill>
        <p:spPr bwMode="auto">
          <a:xfrm>
            <a:off x="6067425" y="4254500"/>
            <a:ext cx="2667000" cy="2057400"/>
          </a:xfrm>
          <a:prstGeom prst="rect">
            <a:avLst/>
          </a:prstGeom>
          <a:noFill/>
        </p:spPr>
      </p:pic>
      <p:sp>
        <p:nvSpPr>
          <p:cNvPr id="42" name="Line 87"/>
          <p:cNvSpPr>
            <a:spLocks noChangeShapeType="1"/>
          </p:cNvSpPr>
          <p:nvPr/>
        </p:nvSpPr>
        <p:spPr bwMode="auto">
          <a:xfrm>
            <a:off x="7394575" y="2044700"/>
            <a:ext cx="0" cy="1447800"/>
          </a:xfrm>
          <a:prstGeom prst="line">
            <a:avLst/>
          </a:prstGeom>
          <a:noFill/>
          <a:ln w="9525">
            <a:solidFill>
              <a:schemeClr val="tx1"/>
            </a:solidFill>
            <a:miter lim="800000"/>
            <a:headEnd/>
            <a:tailEnd/>
          </a:ln>
          <a:effectLst/>
        </p:spPr>
        <p:txBody>
          <a:bodyPr wrap="none"/>
          <a:lstStyle/>
          <a:p>
            <a:endParaRPr lang="en-US"/>
          </a:p>
        </p:txBody>
      </p:sp>
      <p:sp>
        <p:nvSpPr>
          <p:cNvPr id="43" name="Line 88"/>
          <p:cNvSpPr>
            <a:spLocks noChangeShapeType="1"/>
          </p:cNvSpPr>
          <p:nvPr/>
        </p:nvSpPr>
        <p:spPr bwMode="auto">
          <a:xfrm>
            <a:off x="7397750" y="4684713"/>
            <a:ext cx="0" cy="1447800"/>
          </a:xfrm>
          <a:prstGeom prst="line">
            <a:avLst/>
          </a:prstGeom>
          <a:noFill/>
          <a:ln w="9525">
            <a:solidFill>
              <a:schemeClr val="tx1"/>
            </a:solidFill>
            <a:miter lim="800000"/>
            <a:headEnd/>
            <a:tailEnd/>
          </a:ln>
          <a:effectLst/>
        </p:spPr>
        <p:txBody>
          <a:bodyPr wrap="none"/>
          <a:lstStyle/>
          <a:p>
            <a:endParaRPr lang="en-US"/>
          </a:p>
        </p:txBody>
      </p:sp>
      <p:sp>
        <p:nvSpPr>
          <p:cNvPr id="44" name="Text Box 89"/>
          <p:cNvSpPr txBox="1">
            <a:spLocks noChangeArrowheads="1"/>
          </p:cNvSpPr>
          <p:nvPr/>
        </p:nvSpPr>
        <p:spPr bwMode="auto">
          <a:xfrm>
            <a:off x="6029325" y="5129213"/>
            <a:ext cx="336550" cy="457200"/>
          </a:xfrm>
          <a:prstGeom prst="rect">
            <a:avLst/>
          </a:prstGeom>
          <a:noFill/>
          <a:ln w="9525">
            <a:noFill/>
            <a:miter lim="800000"/>
            <a:headEnd/>
            <a:tailEnd/>
          </a:ln>
          <a:effectLst/>
        </p:spPr>
        <p:txBody>
          <a:bodyPr wrap="none">
            <a:spAutoFit/>
          </a:bodyPr>
          <a:lstStyle/>
          <a:p>
            <a:r>
              <a:rPr lang="en-US"/>
              <a:t>0</a:t>
            </a:r>
          </a:p>
        </p:txBody>
      </p:sp>
      <p:sp>
        <p:nvSpPr>
          <p:cNvPr id="45" name="Text Box 91"/>
          <p:cNvSpPr txBox="1">
            <a:spLocks noChangeArrowheads="1"/>
          </p:cNvSpPr>
          <p:nvPr/>
        </p:nvSpPr>
        <p:spPr bwMode="auto">
          <a:xfrm>
            <a:off x="7213600" y="6083300"/>
            <a:ext cx="336550" cy="457200"/>
          </a:xfrm>
          <a:prstGeom prst="rect">
            <a:avLst/>
          </a:prstGeom>
          <a:noFill/>
          <a:ln w="9525">
            <a:noFill/>
            <a:miter lim="800000"/>
            <a:headEnd/>
            <a:tailEnd/>
          </a:ln>
          <a:effectLst/>
        </p:spPr>
        <p:txBody>
          <a:bodyPr wrap="none">
            <a:spAutoFit/>
          </a:bodyPr>
          <a:lstStyle/>
          <a:p>
            <a:r>
              <a:rPr lang="en-US"/>
              <a:t>0</a:t>
            </a:r>
          </a:p>
        </p:txBody>
      </p:sp>
      <p:sp>
        <p:nvSpPr>
          <p:cNvPr id="46" name="Text Box 92"/>
          <p:cNvSpPr txBox="1">
            <a:spLocks noChangeArrowheads="1"/>
          </p:cNvSpPr>
          <p:nvPr/>
        </p:nvSpPr>
        <p:spPr bwMode="auto">
          <a:xfrm>
            <a:off x="8156575" y="6083300"/>
            <a:ext cx="311304" cy="369332"/>
          </a:xfrm>
          <a:prstGeom prst="rect">
            <a:avLst/>
          </a:prstGeom>
          <a:noFill/>
          <a:ln w="9525">
            <a:noFill/>
            <a:miter lim="800000"/>
            <a:headEnd/>
            <a:tailEnd/>
          </a:ln>
          <a:effectLst/>
        </p:spPr>
        <p:txBody>
          <a:bodyPr wrap="none">
            <a:spAutoFit/>
          </a:bodyPr>
          <a:lstStyle/>
          <a:p>
            <a:r>
              <a:rPr lang="en-US" dirty="0" smtClean="0">
                <a:sym typeface="Symbol" pitchFamily="18" charset="2"/>
              </a:rPr>
              <a:t></a:t>
            </a:r>
            <a:endParaRPr lang="en-US" dirty="0"/>
          </a:p>
        </p:txBody>
      </p:sp>
      <p:sp>
        <p:nvSpPr>
          <p:cNvPr id="47" name="Text Box 93"/>
          <p:cNvSpPr txBox="1">
            <a:spLocks noChangeArrowheads="1"/>
          </p:cNvSpPr>
          <p:nvPr/>
        </p:nvSpPr>
        <p:spPr bwMode="auto">
          <a:xfrm>
            <a:off x="6175375" y="6083300"/>
            <a:ext cx="386644" cy="369332"/>
          </a:xfrm>
          <a:prstGeom prst="rect">
            <a:avLst/>
          </a:prstGeom>
          <a:noFill/>
          <a:ln w="9525">
            <a:noFill/>
            <a:miter lim="800000"/>
            <a:headEnd/>
            <a:tailEnd/>
          </a:ln>
          <a:effectLst/>
        </p:spPr>
        <p:txBody>
          <a:bodyPr wrap="none">
            <a:spAutoFit/>
          </a:bodyPr>
          <a:lstStyle/>
          <a:p>
            <a:r>
              <a:rPr lang="en-US" dirty="0"/>
              <a:t>-</a:t>
            </a:r>
            <a:r>
              <a:rPr lang="en-US" dirty="0" smtClean="0">
                <a:sym typeface="Symbol" pitchFamily="18" charset="2"/>
              </a:rPr>
              <a:t></a:t>
            </a:r>
            <a:endParaRPr lang="en-US" dirty="0"/>
          </a:p>
        </p:txBody>
      </p:sp>
      <p:sp>
        <p:nvSpPr>
          <p:cNvPr id="48" name="Line 94"/>
          <p:cNvSpPr>
            <a:spLocks noChangeShapeType="1"/>
          </p:cNvSpPr>
          <p:nvPr/>
        </p:nvSpPr>
        <p:spPr bwMode="auto">
          <a:xfrm>
            <a:off x="6450013" y="5394325"/>
            <a:ext cx="2024062" cy="0"/>
          </a:xfrm>
          <a:prstGeom prst="line">
            <a:avLst/>
          </a:prstGeom>
          <a:noFill/>
          <a:ln w="9525">
            <a:solidFill>
              <a:schemeClr val="tx1"/>
            </a:solidFill>
            <a:miter lim="800000"/>
            <a:headEnd/>
            <a:tailEnd/>
          </a:ln>
          <a:effectLst/>
        </p:spPr>
        <p:txBody>
          <a:bodyPr wrap="none"/>
          <a:lstStyle/>
          <a:p>
            <a:endParaRPr lang="en-US"/>
          </a:p>
        </p:txBody>
      </p:sp>
      <p:sp>
        <p:nvSpPr>
          <p:cNvPr id="49" name="Text Box 95"/>
          <p:cNvSpPr txBox="1">
            <a:spLocks noChangeArrowheads="1"/>
          </p:cNvSpPr>
          <p:nvPr/>
        </p:nvSpPr>
        <p:spPr bwMode="auto">
          <a:xfrm>
            <a:off x="7543800" y="1600200"/>
            <a:ext cx="1468438" cy="457200"/>
          </a:xfrm>
          <a:prstGeom prst="rect">
            <a:avLst/>
          </a:prstGeom>
          <a:solidFill>
            <a:srgbClr val="FFFF66"/>
          </a:solidFill>
          <a:ln w="9525">
            <a:noFill/>
            <a:miter lim="800000"/>
            <a:headEnd/>
            <a:tailEnd/>
          </a:ln>
          <a:effectLst>
            <a:outerShdw dist="107763" dir="2700000" algn="ctr" rotWithShape="0">
              <a:schemeClr val="bg2"/>
            </a:outerShdw>
          </a:effectLst>
        </p:spPr>
        <p:txBody>
          <a:bodyPr wrap="none">
            <a:spAutoFit/>
          </a:bodyPr>
          <a:lstStyle/>
          <a:p>
            <a:r>
              <a:rPr lang="en-US"/>
              <a:t>magnitude</a:t>
            </a:r>
          </a:p>
        </p:txBody>
      </p:sp>
      <p:sp>
        <p:nvSpPr>
          <p:cNvPr id="50" name="Text Box 96"/>
          <p:cNvSpPr txBox="1">
            <a:spLocks noChangeArrowheads="1"/>
          </p:cNvSpPr>
          <p:nvPr/>
        </p:nvSpPr>
        <p:spPr bwMode="auto">
          <a:xfrm>
            <a:off x="7772400" y="4267200"/>
            <a:ext cx="877887" cy="457200"/>
          </a:xfrm>
          <a:prstGeom prst="rect">
            <a:avLst/>
          </a:prstGeom>
          <a:solidFill>
            <a:srgbClr val="FFFF66"/>
          </a:solidFill>
          <a:ln w="9525">
            <a:noFill/>
            <a:miter lim="800000"/>
            <a:headEnd/>
            <a:tailEnd/>
          </a:ln>
          <a:effectLst>
            <a:outerShdw dist="107763" dir="2700000" algn="ctr" rotWithShape="0">
              <a:schemeClr val="bg2"/>
            </a:outerShdw>
          </a:effectLst>
        </p:spPr>
        <p:txBody>
          <a:bodyPr wrap="none">
            <a:spAutoFit/>
          </a:bodyPr>
          <a:lstStyle/>
          <a:p>
            <a:r>
              <a:rPr lang="en-US" dirty="0"/>
              <a:t>phase</a:t>
            </a:r>
          </a:p>
        </p:txBody>
      </p:sp>
      <p:graphicFrame>
        <p:nvGraphicFramePr>
          <p:cNvPr id="62467" name="Object 3"/>
          <p:cNvGraphicFramePr>
            <a:graphicFrameLocks noChangeAspect="1"/>
          </p:cNvGraphicFramePr>
          <p:nvPr>
            <p:extLst>
              <p:ext uri="{D42A27DB-BD31-4B8C-83A1-F6EECF244321}">
                <p14:modId xmlns:p14="http://schemas.microsoft.com/office/powerpoint/2010/main" val="4166991457"/>
              </p:ext>
            </p:extLst>
          </p:nvPr>
        </p:nvGraphicFramePr>
        <p:xfrm>
          <a:off x="6992938" y="1219200"/>
          <a:ext cx="765175" cy="400050"/>
        </p:xfrm>
        <a:graphic>
          <a:graphicData uri="http://schemas.openxmlformats.org/presentationml/2006/ole">
            <mc:AlternateContent xmlns:mc="http://schemas.openxmlformats.org/markup-compatibility/2006">
              <mc:Choice xmlns:v="urn:schemas-microsoft-com:vml" Requires="v">
                <p:oleObj spid="_x0000_s62620" name="Equation" r:id="rId7" imgW="533160" imgH="279360" progId="Equation.DSMT4">
                  <p:embed/>
                </p:oleObj>
              </mc:Choice>
              <mc:Fallback>
                <p:oleObj name="Equation" r:id="rId7" imgW="533160" imgH="279360" progId="Equation.DSMT4">
                  <p:embed/>
                  <p:pic>
                    <p:nvPicPr>
                      <p:cNvPr id="0" name="Picture 3"/>
                      <p:cNvPicPr>
                        <a:picLocks noChangeAspect="1" noChangeArrowheads="1"/>
                      </p:cNvPicPr>
                      <p:nvPr/>
                    </p:nvPicPr>
                    <p:blipFill>
                      <a:blip r:embed="rId8"/>
                      <a:srcRect/>
                      <a:stretch>
                        <a:fillRect/>
                      </a:stretch>
                    </p:blipFill>
                    <p:spPr bwMode="auto">
                      <a:xfrm>
                        <a:off x="6992938" y="1219200"/>
                        <a:ext cx="765175" cy="400050"/>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62468" name="Object 4"/>
          <p:cNvGraphicFramePr>
            <a:graphicFrameLocks noChangeAspect="1"/>
          </p:cNvGraphicFramePr>
          <p:nvPr>
            <p:extLst>
              <p:ext uri="{D42A27DB-BD31-4B8C-83A1-F6EECF244321}">
                <p14:modId xmlns:p14="http://schemas.microsoft.com/office/powerpoint/2010/main" val="3843604420"/>
              </p:ext>
            </p:extLst>
          </p:nvPr>
        </p:nvGraphicFramePr>
        <p:xfrm>
          <a:off x="6916738" y="3886200"/>
          <a:ext cx="855662" cy="363538"/>
        </p:xfrm>
        <a:graphic>
          <a:graphicData uri="http://schemas.openxmlformats.org/presentationml/2006/ole">
            <mc:AlternateContent xmlns:mc="http://schemas.openxmlformats.org/markup-compatibility/2006">
              <mc:Choice xmlns:v="urn:schemas-microsoft-com:vml" Requires="v">
                <p:oleObj spid="_x0000_s62621" name="Equation" r:id="rId9" imgW="596880" imgH="253800" progId="Equation.DSMT4">
                  <p:embed/>
                </p:oleObj>
              </mc:Choice>
              <mc:Fallback>
                <p:oleObj name="Equation" r:id="rId9" imgW="596880" imgH="253800" progId="Equation.DSMT4">
                  <p:embed/>
                  <p:pic>
                    <p:nvPicPr>
                      <p:cNvPr id="0" name="Picture 4"/>
                      <p:cNvPicPr>
                        <a:picLocks noChangeAspect="1" noChangeArrowheads="1"/>
                      </p:cNvPicPr>
                      <p:nvPr/>
                    </p:nvPicPr>
                    <p:blipFill>
                      <a:blip r:embed="rId10"/>
                      <a:srcRect/>
                      <a:stretch>
                        <a:fillRect/>
                      </a:stretch>
                    </p:blipFill>
                    <p:spPr bwMode="auto">
                      <a:xfrm>
                        <a:off x="6916738" y="3886200"/>
                        <a:ext cx="855662" cy="363538"/>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Frequency Response of  LTI Systems</a:t>
            </a:r>
            <a:endParaRPr lang="en-US" dirty="0"/>
          </a:p>
        </p:txBody>
      </p:sp>
      <p:sp>
        <p:nvSpPr>
          <p:cNvPr id="3" name="Content Placeholder 2"/>
          <p:cNvSpPr>
            <a:spLocks noGrp="1"/>
          </p:cNvSpPr>
          <p:nvPr>
            <p:ph idx="1"/>
          </p:nvPr>
        </p:nvSpPr>
        <p:spPr/>
        <p:txBody>
          <a:bodyPr/>
          <a:lstStyle/>
          <a:p>
            <a:r>
              <a:rPr lang="en-US" dirty="0" smtClean="0"/>
              <a:t>We are interested in the bandwidth of the LTI system</a:t>
            </a:r>
          </a:p>
          <a:p>
            <a:r>
              <a:rPr lang="en-US" dirty="0" smtClean="0"/>
              <a:t>The bandwidth is defined by </a:t>
            </a:r>
          </a:p>
          <a:p>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24</a:t>
            </a:fld>
            <a:endParaRPr lang="en-US"/>
          </a:p>
        </p:txBody>
      </p:sp>
      <p:pic>
        <p:nvPicPr>
          <p:cNvPr id="6" name="Picture 99"/>
          <p:cNvPicPr>
            <a:picLocks noChangeAspect="1" noChangeArrowheads="1"/>
          </p:cNvPicPr>
          <p:nvPr/>
        </p:nvPicPr>
        <p:blipFill>
          <a:blip r:embed="rId3" cstate="print"/>
          <a:srcRect/>
          <a:stretch>
            <a:fillRect/>
          </a:stretch>
        </p:blipFill>
        <p:spPr bwMode="auto">
          <a:xfrm>
            <a:off x="1981200" y="3581400"/>
            <a:ext cx="2705100" cy="2112962"/>
          </a:xfrm>
          <a:prstGeom prst="rect">
            <a:avLst/>
          </a:prstGeom>
          <a:noFill/>
        </p:spPr>
      </p:pic>
      <p:sp>
        <p:nvSpPr>
          <p:cNvPr id="7" name="Text Box 101"/>
          <p:cNvSpPr txBox="1">
            <a:spLocks noChangeArrowheads="1"/>
          </p:cNvSpPr>
          <p:nvPr/>
        </p:nvSpPr>
        <p:spPr bwMode="auto">
          <a:xfrm>
            <a:off x="3124200" y="5353050"/>
            <a:ext cx="336550" cy="457200"/>
          </a:xfrm>
          <a:prstGeom prst="rect">
            <a:avLst/>
          </a:prstGeom>
          <a:noFill/>
          <a:ln w="9525">
            <a:noFill/>
            <a:miter lim="800000"/>
            <a:headEnd/>
            <a:tailEnd/>
          </a:ln>
          <a:effectLst/>
        </p:spPr>
        <p:txBody>
          <a:bodyPr wrap="none">
            <a:spAutoFit/>
          </a:bodyPr>
          <a:lstStyle/>
          <a:p>
            <a:r>
              <a:rPr lang="en-US"/>
              <a:t>0</a:t>
            </a:r>
          </a:p>
        </p:txBody>
      </p:sp>
      <p:sp>
        <p:nvSpPr>
          <p:cNvPr id="8" name="Text Box 102"/>
          <p:cNvSpPr txBox="1">
            <a:spLocks noChangeArrowheads="1"/>
          </p:cNvSpPr>
          <p:nvPr/>
        </p:nvSpPr>
        <p:spPr bwMode="auto">
          <a:xfrm>
            <a:off x="4067175" y="5353050"/>
            <a:ext cx="311304" cy="369332"/>
          </a:xfrm>
          <a:prstGeom prst="rect">
            <a:avLst/>
          </a:prstGeom>
          <a:noFill/>
          <a:ln w="9525">
            <a:noFill/>
            <a:miter lim="800000"/>
            <a:headEnd/>
            <a:tailEnd/>
          </a:ln>
          <a:effectLst/>
        </p:spPr>
        <p:txBody>
          <a:bodyPr wrap="none">
            <a:spAutoFit/>
          </a:bodyPr>
          <a:lstStyle/>
          <a:p>
            <a:r>
              <a:rPr lang="en-US" dirty="0" smtClean="0">
                <a:sym typeface="Symbol" pitchFamily="18" charset="2"/>
              </a:rPr>
              <a:t></a:t>
            </a:r>
            <a:endParaRPr lang="en-US" dirty="0"/>
          </a:p>
        </p:txBody>
      </p:sp>
      <p:sp>
        <p:nvSpPr>
          <p:cNvPr id="9" name="Text Box 103"/>
          <p:cNvSpPr txBox="1">
            <a:spLocks noChangeArrowheads="1"/>
          </p:cNvSpPr>
          <p:nvPr/>
        </p:nvSpPr>
        <p:spPr bwMode="auto">
          <a:xfrm>
            <a:off x="2055813" y="5367337"/>
            <a:ext cx="386644" cy="369332"/>
          </a:xfrm>
          <a:prstGeom prst="rect">
            <a:avLst/>
          </a:prstGeom>
          <a:noFill/>
          <a:ln w="9525">
            <a:noFill/>
            <a:miter lim="800000"/>
            <a:headEnd/>
            <a:tailEnd/>
          </a:ln>
          <a:effectLst/>
        </p:spPr>
        <p:txBody>
          <a:bodyPr wrap="none">
            <a:spAutoFit/>
          </a:bodyPr>
          <a:lstStyle/>
          <a:p>
            <a:r>
              <a:rPr lang="en-US" dirty="0"/>
              <a:t>-</a:t>
            </a:r>
            <a:r>
              <a:rPr lang="en-US" dirty="0" smtClean="0">
                <a:sym typeface="Symbol" pitchFamily="18" charset="2"/>
              </a:rPr>
              <a:t></a:t>
            </a:r>
            <a:endParaRPr lang="en-US" dirty="0"/>
          </a:p>
        </p:txBody>
      </p:sp>
      <p:sp>
        <p:nvSpPr>
          <p:cNvPr id="10" name="Line 104"/>
          <p:cNvSpPr>
            <a:spLocks noChangeShapeType="1"/>
          </p:cNvSpPr>
          <p:nvPr/>
        </p:nvSpPr>
        <p:spPr bwMode="auto">
          <a:xfrm>
            <a:off x="3308350" y="4010025"/>
            <a:ext cx="0" cy="1447800"/>
          </a:xfrm>
          <a:prstGeom prst="line">
            <a:avLst/>
          </a:prstGeom>
          <a:noFill/>
          <a:ln w="9525">
            <a:solidFill>
              <a:schemeClr val="tx1"/>
            </a:solidFill>
            <a:miter lim="800000"/>
            <a:headEnd/>
            <a:tailEnd/>
          </a:ln>
          <a:effectLst/>
        </p:spPr>
        <p:txBody>
          <a:bodyPr wrap="none"/>
          <a:lstStyle/>
          <a:p>
            <a:endParaRPr lang="en-US"/>
          </a:p>
        </p:txBody>
      </p:sp>
      <p:sp>
        <p:nvSpPr>
          <p:cNvPr id="11" name="Line 105"/>
          <p:cNvSpPr>
            <a:spLocks noChangeShapeType="1"/>
          </p:cNvSpPr>
          <p:nvPr/>
        </p:nvSpPr>
        <p:spPr bwMode="auto">
          <a:xfrm>
            <a:off x="3022600" y="4421187"/>
            <a:ext cx="0" cy="1049338"/>
          </a:xfrm>
          <a:prstGeom prst="line">
            <a:avLst/>
          </a:prstGeom>
          <a:noFill/>
          <a:ln w="9525">
            <a:solidFill>
              <a:schemeClr val="tx1"/>
            </a:solidFill>
            <a:miter lim="800000"/>
            <a:headEnd/>
            <a:tailEnd/>
          </a:ln>
          <a:effectLst/>
        </p:spPr>
        <p:txBody>
          <a:bodyPr wrap="none"/>
          <a:lstStyle/>
          <a:p>
            <a:endParaRPr lang="en-US"/>
          </a:p>
        </p:txBody>
      </p:sp>
      <p:sp>
        <p:nvSpPr>
          <p:cNvPr id="12" name="Line 106"/>
          <p:cNvSpPr>
            <a:spLocks noChangeShapeType="1"/>
          </p:cNvSpPr>
          <p:nvPr/>
        </p:nvSpPr>
        <p:spPr bwMode="auto">
          <a:xfrm>
            <a:off x="3579813" y="4424362"/>
            <a:ext cx="0" cy="1049338"/>
          </a:xfrm>
          <a:prstGeom prst="line">
            <a:avLst/>
          </a:prstGeom>
          <a:noFill/>
          <a:ln w="9525">
            <a:solidFill>
              <a:schemeClr val="tx1"/>
            </a:solidFill>
            <a:miter lim="800000"/>
            <a:headEnd/>
            <a:tailEnd/>
          </a:ln>
          <a:effectLst/>
        </p:spPr>
        <p:txBody>
          <a:bodyPr wrap="none"/>
          <a:lstStyle/>
          <a:p>
            <a:endParaRPr lang="en-US"/>
          </a:p>
        </p:txBody>
      </p:sp>
      <p:sp>
        <p:nvSpPr>
          <p:cNvPr id="13" name="Line 107"/>
          <p:cNvSpPr>
            <a:spLocks noChangeShapeType="1"/>
          </p:cNvSpPr>
          <p:nvPr/>
        </p:nvSpPr>
        <p:spPr bwMode="auto">
          <a:xfrm flipH="1">
            <a:off x="3135313" y="4065587"/>
            <a:ext cx="254000" cy="101600"/>
          </a:xfrm>
          <a:prstGeom prst="line">
            <a:avLst/>
          </a:prstGeom>
          <a:noFill/>
          <a:ln w="9525">
            <a:solidFill>
              <a:schemeClr val="tx1"/>
            </a:solidFill>
            <a:miter lim="800000"/>
            <a:headEnd/>
            <a:tailEnd/>
          </a:ln>
          <a:effectLst/>
        </p:spPr>
        <p:txBody>
          <a:bodyPr wrap="none"/>
          <a:lstStyle/>
          <a:p>
            <a:endParaRPr lang="en-US"/>
          </a:p>
        </p:txBody>
      </p:sp>
      <p:sp>
        <p:nvSpPr>
          <p:cNvPr id="14" name="Line 108"/>
          <p:cNvSpPr>
            <a:spLocks noChangeShapeType="1"/>
          </p:cNvSpPr>
          <p:nvPr/>
        </p:nvSpPr>
        <p:spPr bwMode="auto">
          <a:xfrm flipH="1">
            <a:off x="3090863" y="4122737"/>
            <a:ext cx="336550" cy="133350"/>
          </a:xfrm>
          <a:prstGeom prst="line">
            <a:avLst/>
          </a:prstGeom>
          <a:noFill/>
          <a:ln w="9525">
            <a:solidFill>
              <a:schemeClr val="tx1"/>
            </a:solidFill>
            <a:miter lim="800000"/>
            <a:headEnd/>
            <a:tailEnd/>
          </a:ln>
          <a:effectLst/>
        </p:spPr>
        <p:txBody>
          <a:bodyPr wrap="none"/>
          <a:lstStyle/>
          <a:p>
            <a:endParaRPr lang="en-US"/>
          </a:p>
        </p:txBody>
      </p:sp>
      <p:sp>
        <p:nvSpPr>
          <p:cNvPr id="15" name="Line 109"/>
          <p:cNvSpPr>
            <a:spLocks noChangeShapeType="1"/>
          </p:cNvSpPr>
          <p:nvPr/>
        </p:nvSpPr>
        <p:spPr bwMode="auto">
          <a:xfrm flipH="1">
            <a:off x="3071813" y="4179887"/>
            <a:ext cx="393700" cy="152400"/>
          </a:xfrm>
          <a:prstGeom prst="line">
            <a:avLst/>
          </a:prstGeom>
          <a:noFill/>
          <a:ln w="9525">
            <a:solidFill>
              <a:schemeClr val="tx1"/>
            </a:solidFill>
            <a:miter lim="800000"/>
            <a:headEnd/>
            <a:tailEnd/>
          </a:ln>
          <a:effectLst/>
        </p:spPr>
        <p:txBody>
          <a:bodyPr wrap="none"/>
          <a:lstStyle/>
          <a:p>
            <a:endParaRPr lang="en-US"/>
          </a:p>
        </p:txBody>
      </p:sp>
      <p:sp>
        <p:nvSpPr>
          <p:cNvPr id="16" name="Line 110"/>
          <p:cNvSpPr>
            <a:spLocks noChangeShapeType="1"/>
          </p:cNvSpPr>
          <p:nvPr/>
        </p:nvSpPr>
        <p:spPr bwMode="auto">
          <a:xfrm flipH="1">
            <a:off x="3014663" y="4237037"/>
            <a:ext cx="469900" cy="184150"/>
          </a:xfrm>
          <a:prstGeom prst="line">
            <a:avLst/>
          </a:prstGeom>
          <a:noFill/>
          <a:ln w="9525">
            <a:solidFill>
              <a:schemeClr val="tx1"/>
            </a:solidFill>
            <a:miter lim="800000"/>
            <a:headEnd/>
            <a:tailEnd/>
          </a:ln>
          <a:effectLst/>
        </p:spPr>
        <p:txBody>
          <a:bodyPr wrap="none"/>
          <a:lstStyle/>
          <a:p>
            <a:endParaRPr lang="en-US"/>
          </a:p>
        </p:txBody>
      </p:sp>
      <p:sp>
        <p:nvSpPr>
          <p:cNvPr id="17" name="Line 111"/>
          <p:cNvSpPr>
            <a:spLocks noChangeShapeType="1"/>
          </p:cNvSpPr>
          <p:nvPr/>
        </p:nvSpPr>
        <p:spPr bwMode="auto">
          <a:xfrm flipH="1">
            <a:off x="3021013" y="4281487"/>
            <a:ext cx="508000" cy="196850"/>
          </a:xfrm>
          <a:prstGeom prst="line">
            <a:avLst/>
          </a:prstGeom>
          <a:noFill/>
          <a:ln w="9525">
            <a:solidFill>
              <a:schemeClr val="tx1"/>
            </a:solidFill>
            <a:miter lim="800000"/>
            <a:headEnd/>
            <a:tailEnd/>
          </a:ln>
          <a:effectLst/>
        </p:spPr>
        <p:txBody>
          <a:bodyPr wrap="none"/>
          <a:lstStyle/>
          <a:p>
            <a:endParaRPr lang="en-US"/>
          </a:p>
        </p:txBody>
      </p:sp>
      <p:sp>
        <p:nvSpPr>
          <p:cNvPr id="18" name="Line 112"/>
          <p:cNvSpPr>
            <a:spLocks noChangeShapeType="1"/>
          </p:cNvSpPr>
          <p:nvPr/>
        </p:nvSpPr>
        <p:spPr bwMode="auto">
          <a:xfrm flipH="1">
            <a:off x="3040063" y="4338637"/>
            <a:ext cx="514350" cy="196850"/>
          </a:xfrm>
          <a:prstGeom prst="line">
            <a:avLst/>
          </a:prstGeom>
          <a:noFill/>
          <a:ln w="9525">
            <a:solidFill>
              <a:schemeClr val="tx1"/>
            </a:solidFill>
            <a:miter lim="800000"/>
            <a:headEnd/>
            <a:tailEnd/>
          </a:ln>
          <a:effectLst/>
        </p:spPr>
        <p:txBody>
          <a:bodyPr wrap="none"/>
          <a:lstStyle/>
          <a:p>
            <a:endParaRPr lang="en-US"/>
          </a:p>
        </p:txBody>
      </p:sp>
      <p:sp>
        <p:nvSpPr>
          <p:cNvPr id="19" name="Line 113"/>
          <p:cNvSpPr>
            <a:spLocks noChangeShapeType="1"/>
          </p:cNvSpPr>
          <p:nvPr/>
        </p:nvSpPr>
        <p:spPr bwMode="auto">
          <a:xfrm flipH="1">
            <a:off x="3027363" y="4395787"/>
            <a:ext cx="546100" cy="209550"/>
          </a:xfrm>
          <a:prstGeom prst="line">
            <a:avLst/>
          </a:prstGeom>
          <a:noFill/>
          <a:ln w="9525">
            <a:solidFill>
              <a:schemeClr val="tx1"/>
            </a:solidFill>
            <a:miter lim="800000"/>
            <a:headEnd/>
            <a:tailEnd/>
          </a:ln>
          <a:effectLst/>
        </p:spPr>
        <p:txBody>
          <a:bodyPr wrap="none"/>
          <a:lstStyle/>
          <a:p>
            <a:endParaRPr lang="en-US"/>
          </a:p>
        </p:txBody>
      </p:sp>
      <p:sp>
        <p:nvSpPr>
          <p:cNvPr id="20" name="Line 114"/>
          <p:cNvSpPr>
            <a:spLocks noChangeShapeType="1"/>
          </p:cNvSpPr>
          <p:nvPr/>
        </p:nvSpPr>
        <p:spPr bwMode="auto">
          <a:xfrm flipH="1">
            <a:off x="3027363" y="4459287"/>
            <a:ext cx="546100" cy="209550"/>
          </a:xfrm>
          <a:prstGeom prst="line">
            <a:avLst/>
          </a:prstGeom>
          <a:noFill/>
          <a:ln w="9525">
            <a:solidFill>
              <a:schemeClr val="tx1"/>
            </a:solidFill>
            <a:miter lim="800000"/>
            <a:headEnd/>
            <a:tailEnd/>
          </a:ln>
          <a:effectLst/>
        </p:spPr>
        <p:txBody>
          <a:bodyPr wrap="none"/>
          <a:lstStyle/>
          <a:p>
            <a:endParaRPr lang="en-US"/>
          </a:p>
        </p:txBody>
      </p:sp>
      <p:sp>
        <p:nvSpPr>
          <p:cNvPr id="21" name="Line 115"/>
          <p:cNvSpPr>
            <a:spLocks noChangeShapeType="1"/>
          </p:cNvSpPr>
          <p:nvPr/>
        </p:nvSpPr>
        <p:spPr bwMode="auto">
          <a:xfrm flipH="1">
            <a:off x="3014663" y="4535487"/>
            <a:ext cx="546100" cy="209550"/>
          </a:xfrm>
          <a:prstGeom prst="line">
            <a:avLst/>
          </a:prstGeom>
          <a:noFill/>
          <a:ln w="9525">
            <a:solidFill>
              <a:schemeClr val="tx1"/>
            </a:solidFill>
            <a:miter lim="800000"/>
            <a:headEnd/>
            <a:tailEnd/>
          </a:ln>
          <a:effectLst/>
        </p:spPr>
        <p:txBody>
          <a:bodyPr wrap="none"/>
          <a:lstStyle/>
          <a:p>
            <a:endParaRPr lang="en-US"/>
          </a:p>
        </p:txBody>
      </p:sp>
      <p:sp>
        <p:nvSpPr>
          <p:cNvPr id="22" name="Line 116"/>
          <p:cNvSpPr>
            <a:spLocks noChangeShapeType="1"/>
          </p:cNvSpPr>
          <p:nvPr/>
        </p:nvSpPr>
        <p:spPr bwMode="auto">
          <a:xfrm flipH="1">
            <a:off x="3014663" y="4598987"/>
            <a:ext cx="546100" cy="209550"/>
          </a:xfrm>
          <a:prstGeom prst="line">
            <a:avLst/>
          </a:prstGeom>
          <a:noFill/>
          <a:ln w="9525">
            <a:solidFill>
              <a:schemeClr val="tx1"/>
            </a:solidFill>
            <a:miter lim="800000"/>
            <a:headEnd/>
            <a:tailEnd/>
          </a:ln>
          <a:effectLst/>
        </p:spPr>
        <p:txBody>
          <a:bodyPr wrap="none"/>
          <a:lstStyle/>
          <a:p>
            <a:endParaRPr lang="en-US"/>
          </a:p>
        </p:txBody>
      </p:sp>
      <p:sp>
        <p:nvSpPr>
          <p:cNvPr id="23" name="Line 117"/>
          <p:cNvSpPr>
            <a:spLocks noChangeShapeType="1"/>
          </p:cNvSpPr>
          <p:nvPr/>
        </p:nvSpPr>
        <p:spPr bwMode="auto">
          <a:xfrm flipH="1">
            <a:off x="3027363" y="4662487"/>
            <a:ext cx="546100" cy="209550"/>
          </a:xfrm>
          <a:prstGeom prst="line">
            <a:avLst/>
          </a:prstGeom>
          <a:noFill/>
          <a:ln w="9525">
            <a:solidFill>
              <a:schemeClr val="tx1"/>
            </a:solidFill>
            <a:miter lim="800000"/>
            <a:headEnd/>
            <a:tailEnd/>
          </a:ln>
          <a:effectLst/>
        </p:spPr>
        <p:txBody>
          <a:bodyPr wrap="none"/>
          <a:lstStyle/>
          <a:p>
            <a:endParaRPr lang="en-US"/>
          </a:p>
        </p:txBody>
      </p:sp>
      <p:sp>
        <p:nvSpPr>
          <p:cNvPr id="24" name="Line 118"/>
          <p:cNvSpPr>
            <a:spLocks noChangeShapeType="1"/>
          </p:cNvSpPr>
          <p:nvPr/>
        </p:nvSpPr>
        <p:spPr bwMode="auto">
          <a:xfrm flipH="1">
            <a:off x="3027363" y="4725987"/>
            <a:ext cx="546100" cy="209550"/>
          </a:xfrm>
          <a:prstGeom prst="line">
            <a:avLst/>
          </a:prstGeom>
          <a:noFill/>
          <a:ln w="9525">
            <a:solidFill>
              <a:schemeClr val="tx1"/>
            </a:solidFill>
            <a:miter lim="800000"/>
            <a:headEnd/>
            <a:tailEnd/>
          </a:ln>
          <a:effectLst/>
        </p:spPr>
        <p:txBody>
          <a:bodyPr wrap="none"/>
          <a:lstStyle/>
          <a:p>
            <a:endParaRPr lang="en-US"/>
          </a:p>
        </p:txBody>
      </p:sp>
      <p:sp>
        <p:nvSpPr>
          <p:cNvPr id="25" name="Line 119"/>
          <p:cNvSpPr>
            <a:spLocks noChangeShapeType="1"/>
          </p:cNvSpPr>
          <p:nvPr/>
        </p:nvSpPr>
        <p:spPr bwMode="auto">
          <a:xfrm flipH="1">
            <a:off x="3014663" y="4802187"/>
            <a:ext cx="546100" cy="209550"/>
          </a:xfrm>
          <a:prstGeom prst="line">
            <a:avLst/>
          </a:prstGeom>
          <a:noFill/>
          <a:ln w="9525">
            <a:solidFill>
              <a:schemeClr val="tx1"/>
            </a:solidFill>
            <a:miter lim="800000"/>
            <a:headEnd/>
            <a:tailEnd/>
          </a:ln>
          <a:effectLst/>
        </p:spPr>
        <p:txBody>
          <a:bodyPr wrap="none"/>
          <a:lstStyle/>
          <a:p>
            <a:endParaRPr lang="en-US"/>
          </a:p>
        </p:txBody>
      </p:sp>
      <p:sp>
        <p:nvSpPr>
          <p:cNvPr id="26" name="Line 120"/>
          <p:cNvSpPr>
            <a:spLocks noChangeShapeType="1"/>
          </p:cNvSpPr>
          <p:nvPr/>
        </p:nvSpPr>
        <p:spPr bwMode="auto">
          <a:xfrm flipH="1">
            <a:off x="3014663" y="4865687"/>
            <a:ext cx="546100" cy="209550"/>
          </a:xfrm>
          <a:prstGeom prst="line">
            <a:avLst/>
          </a:prstGeom>
          <a:noFill/>
          <a:ln w="9525">
            <a:solidFill>
              <a:schemeClr val="tx1"/>
            </a:solidFill>
            <a:miter lim="800000"/>
            <a:headEnd/>
            <a:tailEnd/>
          </a:ln>
          <a:effectLst/>
        </p:spPr>
        <p:txBody>
          <a:bodyPr wrap="none"/>
          <a:lstStyle/>
          <a:p>
            <a:endParaRPr lang="en-US"/>
          </a:p>
        </p:txBody>
      </p:sp>
      <p:sp>
        <p:nvSpPr>
          <p:cNvPr id="27" name="Line 121"/>
          <p:cNvSpPr>
            <a:spLocks noChangeShapeType="1"/>
          </p:cNvSpPr>
          <p:nvPr/>
        </p:nvSpPr>
        <p:spPr bwMode="auto">
          <a:xfrm flipH="1">
            <a:off x="3021013" y="4929187"/>
            <a:ext cx="546100" cy="209550"/>
          </a:xfrm>
          <a:prstGeom prst="line">
            <a:avLst/>
          </a:prstGeom>
          <a:noFill/>
          <a:ln w="9525">
            <a:solidFill>
              <a:schemeClr val="tx1"/>
            </a:solidFill>
            <a:miter lim="800000"/>
            <a:headEnd/>
            <a:tailEnd/>
          </a:ln>
          <a:effectLst/>
        </p:spPr>
        <p:txBody>
          <a:bodyPr wrap="none"/>
          <a:lstStyle/>
          <a:p>
            <a:endParaRPr lang="en-US"/>
          </a:p>
        </p:txBody>
      </p:sp>
      <p:sp>
        <p:nvSpPr>
          <p:cNvPr id="28" name="Line 122"/>
          <p:cNvSpPr>
            <a:spLocks noChangeShapeType="1"/>
          </p:cNvSpPr>
          <p:nvPr/>
        </p:nvSpPr>
        <p:spPr bwMode="auto">
          <a:xfrm flipH="1">
            <a:off x="3021013" y="4992687"/>
            <a:ext cx="546100" cy="209550"/>
          </a:xfrm>
          <a:prstGeom prst="line">
            <a:avLst/>
          </a:prstGeom>
          <a:noFill/>
          <a:ln w="9525">
            <a:solidFill>
              <a:schemeClr val="tx1"/>
            </a:solidFill>
            <a:miter lim="800000"/>
            <a:headEnd/>
            <a:tailEnd/>
          </a:ln>
          <a:effectLst/>
        </p:spPr>
        <p:txBody>
          <a:bodyPr wrap="none"/>
          <a:lstStyle/>
          <a:p>
            <a:endParaRPr lang="en-US"/>
          </a:p>
        </p:txBody>
      </p:sp>
      <p:sp>
        <p:nvSpPr>
          <p:cNvPr id="29" name="Line 123"/>
          <p:cNvSpPr>
            <a:spLocks noChangeShapeType="1"/>
          </p:cNvSpPr>
          <p:nvPr/>
        </p:nvSpPr>
        <p:spPr bwMode="auto">
          <a:xfrm flipH="1">
            <a:off x="3008313" y="5068887"/>
            <a:ext cx="546100" cy="209550"/>
          </a:xfrm>
          <a:prstGeom prst="line">
            <a:avLst/>
          </a:prstGeom>
          <a:noFill/>
          <a:ln w="9525">
            <a:solidFill>
              <a:schemeClr val="tx1"/>
            </a:solidFill>
            <a:miter lim="800000"/>
            <a:headEnd/>
            <a:tailEnd/>
          </a:ln>
          <a:effectLst/>
        </p:spPr>
        <p:txBody>
          <a:bodyPr wrap="none"/>
          <a:lstStyle/>
          <a:p>
            <a:endParaRPr lang="en-US"/>
          </a:p>
        </p:txBody>
      </p:sp>
      <p:sp>
        <p:nvSpPr>
          <p:cNvPr id="30" name="Line 124"/>
          <p:cNvSpPr>
            <a:spLocks noChangeShapeType="1"/>
          </p:cNvSpPr>
          <p:nvPr/>
        </p:nvSpPr>
        <p:spPr bwMode="auto">
          <a:xfrm flipH="1">
            <a:off x="3008313" y="5132387"/>
            <a:ext cx="546100" cy="209550"/>
          </a:xfrm>
          <a:prstGeom prst="line">
            <a:avLst/>
          </a:prstGeom>
          <a:noFill/>
          <a:ln w="9525">
            <a:solidFill>
              <a:schemeClr val="tx1"/>
            </a:solidFill>
            <a:miter lim="800000"/>
            <a:headEnd/>
            <a:tailEnd/>
          </a:ln>
          <a:effectLst/>
        </p:spPr>
        <p:txBody>
          <a:bodyPr wrap="none"/>
          <a:lstStyle/>
          <a:p>
            <a:endParaRPr lang="en-US"/>
          </a:p>
        </p:txBody>
      </p:sp>
      <p:sp>
        <p:nvSpPr>
          <p:cNvPr id="31" name="Line 125"/>
          <p:cNvSpPr>
            <a:spLocks noChangeShapeType="1"/>
          </p:cNvSpPr>
          <p:nvPr/>
        </p:nvSpPr>
        <p:spPr bwMode="auto">
          <a:xfrm flipH="1">
            <a:off x="3021013" y="5195887"/>
            <a:ext cx="546100" cy="209550"/>
          </a:xfrm>
          <a:prstGeom prst="line">
            <a:avLst/>
          </a:prstGeom>
          <a:noFill/>
          <a:ln w="9525">
            <a:solidFill>
              <a:schemeClr val="tx1"/>
            </a:solidFill>
            <a:miter lim="800000"/>
            <a:headEnd/>
            <a:tailEnd/>
          </a:ln>
          <a:effectLst/>
        </p:spPr>
        <p:txBody>
          <a:bodyPr wrap="none"/>
          <a:lstStyle/>
          <a:p>
            <a:endParaRPr lang="en-US"/>
          </a:p>
        </p:txBody>
      </p:sp>
      <p:sp>
        <p:nvSpPr>
          <p:cNvPr id="32" name="Line 126"/>
          <p:cNvSpPr>
            <a:spLocks noChangeShapeType="1"/>
          </p:cNvSpPr>
          <p:nvPr/>
        </p:nvSpPr>
        <p:spPr bwMode="auto">
          <a:xfrm flipH="1">
            <a:off x="3021013" y="5259387"/>
            <a:ext cx="546100" cy="209550"/>
          </a:xfrm>
          <a:prstGeom prst="line">
            <a:avLst/>
          </a:prstGeom>
          <a:noFill/>
          <a:ln w="9525">
            <a:solidFill>
              <a:schemeClr val="tx1"/>
            </a:solidFill>
            <a:miter lim="800000"/>
            <a:headEnd/>
            <a:tailEnd/>
          </a:ln>
          <a:effectLst/>
        </p:spPr>
        <p:txBody>
          <a:bodyPr wrap="none"/>
          <a:lstStyle/>
          <a:p>
            <a:endParaRPr lang="en-US"/>
          </a:p>
        </p:txBody>
      </p:sp>
      <p:sp>
        <p:nvSpPr>
          <p:cNvPr id="33" name="Line 127"/>
          <p:cNvSpPr>
            <a:spLocks noChangeShapeType="1"/>
          </p:cNvSpPr>
          <p:nvPr/>
        </p:nvSpPr>
        <p:spPr bwMode="auto">
          <a:xfrm flipH="1">
            <a:off x="3173413" y="5335587"/>
            <a:ext cx="381000" cy="133350"/>
          </a:xfrm>
          <a:prstGeom prst="line">
            <a:avLst/>
          </a:prstGeom>
          <a:noFill/>
          <a:ln w="9525">
            <a:solidFill>
              <a:schemeClr val="tx1"/>
            </a:solidFill>
            <a:miter lim="800000"/>
            <a:headEnd/>
            <a:tailEnd/>
          </a:ln>
          <a:effectLst/>
        </p:spPr>
        <p:txBody>
          <a:bodyPr wrap="none"/>
          <a:lstStyle/>
          <a:p>
            <a:endParaRPr lang="en-US"/>
          </a:p>
        </p:txBody>
      </p:sp>
      <p:sp>
        <p:nvSpPr>
          <p:cNvPr id="34" name="Line 128"/>
          <p:cNvSpPr>
            <a:spLocks noChangeShapeType="1"/>
          </p:cNvSpPr>
          <p:nvPr/>
        </p:nvSpPr>
        <p:spPr bwMode="auto">
          <a:xfrm flipH="1">
            <a:off x="3357563" y="5399087"/>
            <a:ext cx="196850" cy="76200"/>
          </a:xfrm>
          <a:prstGeom prst="line">
            <a:avLst/>
          </a:prstGeom>
          <a:noFill/>
          <a:ln w="9525">
            <a:solidFill>
              <a:schemeClr val="tx1"/>
            </a:solidFill>
            <a:miter lim="800000"/>
            <a:headEnd/>
            <a:tailEnd/>
          </a:ln>
          <a:effectLst/>
        </p:spPr>
        <p:txBody>
          <a:bodyPr wrap="none"/>
          <a:lstStyle/>
          <a:p>
            <a:endParaRPr lang="en-US"/>
          </a:p>
        </p:txBody>
      </p:sp>
      <p:sp>
        <p:nvSpPr>
          <p:cNvPr id="35" name="Oval 129"/>
          <p:cNvSpPr>
            <a:spLocks noChangeArrowheads="1"/>
          </p:cNvSpPr>
          <p:nvPr/>
        </p:nvSpPr>
        <p:spPr bwMode="auto">
          <a:xfrm>
            <a:off x="3548063" y="4389437"/>
            <a:ext cx="88900" cy="889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36" name="Oval 130"/>
          <p:cNvSpPr>
            <a:spLocks noChangeArrowheads="1"/>
          </p:cNvSpPr>
          <p:nvPr/>
        </p:nvSpPr>
        <p:spPr bwMode="auto">
          <a:xfrm>
            <a:off x="2976563" y="4383087"/>
            <a:ext cx="88900" cy="889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Line 133"/>
          <p:cNvSpPr>
            <a:spLocks noChangeShapeType="1"/>
          </p:cNvSpPr>
          <p:nvPr/>
        </p:nvSpPr>
        <p:spPr bwMode="auto">
          <a:xfrm flipH="1">
            <a:off x="3381375" y="3703637"/>
            <a:ext cx="1422400" cy="284163"/>
          </a:xfrm>
          <a:prstGeom prst="line">
            <a:avLst/>
          </a:prstGeom>
          <a:noFill/>
          <a:ln w="9525">
            <a:solidFill>
              <a:srgbClr val="FF3300"/>
            </a:solidFill>
            <a:miter lim="800000"/>
            <a:headEnd/>
            <a:tailEnd type="triangle" w="med" len="med"/>
          </a:ln>
          <a:effectLst/>
        </p:spPr>
        <p:txBody>
          <a:bodyPr wrap="none"/>
          <a:lstStyle/>
          <a:p>
            <a:endParaRPr lang="en-US"/>
          </a:p>
        </p:txBody>
      </p:sp>
      <p:sp>
        <p:nvSpPr>
          <p:cNvPr id="39" name="Line 134"/>
          <p:cNvSpPr>
            <a:spLocks noChangeShapeType="1"/>
          </p:cNvSpPr>
          <p:nvPr/>
        </p:nvSpPr>
        <p:spPr bwMode="auto">
          <a:xfrm flipH="1">
            <a:off x="3654425" y="4125912"/>
            <a:ext cx="1422400" cy="284163"/>
          </a:xfrm>
          <a:prstGeom prst="line">
            <a:avLst/>
          </a:prstGeom>
          <a:noFill/>
          <a:ln w="9525">
            <a:solidFill>
              <a:srgbClr val="FF3300"/>
            </a:solidFill>
            <a:miter lim="800000"/>
            <a:headEnd/>
            <a:tailEnd type="triangle" w="med" len="med"/>
          </a:ln>
          <a:effectLst/>
        </p:spPr>
        <p:txBody>
          <a:bodyPr wrap="none"/>
          <a:lstStyle/>
          <a:p>
            <a:endParaRPr lang="en-US"/>
          </a:p>
        </p:txBody>
      </p:sp>
      <p:sp>
        <p:nvSpPr>
          <p:cNvPr id="43" name="Line 138"/>
          <p:cNvSpPr>
            <a:spLocks noChangeShapeType="1"/>
          </p:cNvSpPr>
          <p:nvPr/>
        </p:nvSpPr>
        <p:spPr bwMode="auto">
          <a:xfrm>
            <a:off x="3576638" y="5576887"/>
            <a:ext cx="0" cy="569913"/>
          </a:xfrm>
          <a:prstGeom prst="line">
            <a:avLst/>
          </a:prstGeom>
          <a:noFill/>
          <a:ln w="9525">
            <a:solidFill>
              <a:srgbClr val="FF3300"/>
            </a:solidFill>
            <a:miter lim="800000"/>
            <a:headEnd/>
            <a:tailEnd/>
          </a:ln>
          <a:effectLst/>
        </p:spPr>
        <p:txBody>
          <a:bodyPr wrap="none"/>
          <a:lstStyle/>
          <a:p>
            <a:endParaRPr lang="en-US"/>
          </a:p>
        </p:txBody>
      </p:sp>
      <p:sp>
        <p:nvSpPr>
          <p:cNvPr id="44" name="Line 139"/>
          <p:cNvSpPr>
            <a:spLocks noChangeShapeType="1"/>
          </p:cNvSpPr>
          <p:nvPr/>
        </p:nvSpPr>
        <p:spPr bwMode="auto">
          <a:xfrm>
            <a:off x="3294063" y="5594350"/>
            <a:ext cx="0" cy="569912"/>
          </a:xfrm>
          <a:prstGeom prst="line">
            <a:avLst/>
          </a:prstGeom>
          <a:noFill/>
          <a:ln w="9525">
            <a:solidFill>
              <a:srgbClr val="FF3300"/>
            </a:solidFill>
            <a:miter lim="800000"/>
            <a:headEnd/>
            <a:tailEnd/>
          </a:ln>
          <a:effectLst/>
        </p:spPr>
        <p:txBody>
          <a:bodyPr wrap="none"/>
          <a:lstStyle/>
          <a:p>
            <a:endParaRPr lang="en-US"/>
          </a:p>
        </p:txBody>
      </p:sp>
      <p:sp>
        <p:nvSpPr>
          <p:cNvPr id="45" name="Line 140"/>
          <p:cNvSpPr>
            <a:spLocks noChangeShapeType="1"/>
          </p:cNvSpPr>
          <p:nvPr/>
        </p:nvSpPr>
        <p:spPr bwMode="auto">
          <a:xfrm flipV="1">
            <a:off x="2884488" y="6011862"/>
            <a:ext cx="422275" cy="0"/>
          </a:xfrm>
          <a:prstGeom prst="line">
            <a:avLst/>
          </a:prstGeom>
          <a:noFill/>
          <a:ln w="9525">
            <a:solidFill>
              <a:srgbClr val="FF3300"/>
            </a:solidFill>
            <a:miter lim="800000"/>
            <a:headEnd/>
            <a:tailEnd type="triangle" w="med" len="med"/>
          </a:ln>
          <a:effectLst/>
        </p:spPr>
        <p:txBody>
          <a:bodyPr wrap="none"/>
          <a:lstStyle/>
          <a:p>
            <a:endParaRPr lang="en-US"/>
          </a:p>
        </p:txBody>
      </p:sp>
      <p:sp>
        <p:nvSpPr>
          <p:cNvPr id="46" name="Line 141"/>
          <p:cNvSpPr>
            <a:spLocks noChangeShapeType="1"/>
          </p:cNvSpPr>
          <p:nvPr/>
        </p:nvSpPr>
        <p:spPr bwMode="auto">
          <a:xfrm flipH="1" flipV="1">
            <a:off x="3546475" y="6029325"/>
            <a:ext cx="422275" cy="0"/>
          </a:xfrm>
          <a:prstGeom prst="line">
            <a:avLst/>
          </a:prstGeom>
          <a:noFill/>
          <a:ln w="9525">
            <a:solidFill>
              <a:srgbClr val="FF3300"/>
            </a:solidFill>
            <a:miter lim="800000"/>
            <a:headEnd/>
            <a:tailEnd type="triangle" w="med" len="med"/>
          </a:ln>
          <a:effectLst/>
        </p:spPr>
        <p:txBody>
          <a:bodyPr wrap="none"/>
          <a:lstStyle/>
          <a:p>
            <a:endParaRPr lang="en-US"/>
          </a:p>
        </p:txBody>
      </p:sp>
      <p:sp>
        <p:nvSpPr>
          <p:cNvPr id="47" name="Text Box 142"/>
          <p:cNvSpPr txBox="1">
            <a:spLocks noChangeArrowheads="1"/>
          </p:cNvSpPr>
          <p:nvPr/>
        </p:nvSpPr>
        <p:spPr bwMode="auto">
          <a:xfrm>
            <a:off x="2794000" y="6129337"/>
            <a:ext cx="1903085" cy="369332"/>
          </a:xfrm>
          <a:prstGeom prst="rect">
            <a:avLst/>
          </a:prstGeom>
          <a:noFill/>
          <a:ln w="9525">
            <a:noFill/>
            <a:miter lim="800000"/>
            <a:headEnd/>
            <a:tailEnd/>
          </a:ln>
          <a:effectLst/>
        </p:spPr>
        <p:txBody>
          <a:bodyPr wrap="none">
            <a:spAutoFit/>
          </a:bodyPr>
          <a:lstStyle/>
          <a:p>
            <a:r>
              <a:rPr lang="en-US" dirty="0"/>
              <a:t>Bandwidth </a:t>
            </a:r>
            <a:r>
              <a:rPr lang="en-US" dirty="0">
                <a:cs typeface="Times New Roman" pitchFamily="18" charset="0"/>
              </a:rPr>
              <a:t>~ 0.3</a:t>
            </a:r>
            <a:r>
              <a:rPr lang="en-US" dirty="0" smtClean="0">
                <a:sym typeface="Symbol" pitchFamily="18" charset="2"/>
              </a:rPr>
              <a:t></a:t>
            </a:r>
            <a:endParaRPr lang="en-US" dirty="0">
              <a:sym typeface="Symbol" pitchFamily="18" charset="2"/>
            </a:endParaRPr>
          </a:p>
        </p:txBody>
      </p:sp>
      <p:graphicFrame>
        <p:nvGraphicFramePr>
          <p:cNvPr id="114689" name="Object 1"/>
          <p:cNvGraphicFramePr>
            <a:graphicFrameLocks noChangeAspect="1"/>
          </p:cNvGraphicFramePr>
          <p:nvPr>
            <p:extLst>
              <p:ext uri="{D42A27DB-BD31-4B8C-83A1-F6EECF244321}">
                <p14:modId xmlns:p14="http://schemas.microsoft.com/office/powerpoint/2010/main" val="3854029967"/>
              </p:ext>
            </p:extLst>
          </p:nvPr>
        </p:nvGraphicFramePr>
        <p:xfrm>
          <a:off x="2878138" y="3200400"/>
          <a:ext cx="765175" cy="400050"/>
        </p:xfrm>
        <a:graphic>
          <a:graphicData uri="http://schemas.openxmlformats.org/presentationml/2006/ole">
            <mc:AlternateContent xmlns:mc="http://schemas.openxmlformats.org/markup-compatibility/2006">
              <mc:Choice xmlns:v="urn:schemas-microsoft-com:vml" Requires="v">
                <p:oleObj spid="_x0000_s114842" name="Equation" r:id="rId4" imgW="533160" imgH="279360" progId="Equation.DSMT4">
                  <p:embed/>
                </p:oleObj>
              </mc:Choice>
              <mc:Fallback>
                <p:oleObj name="Equation" r:id="rId4" imgW="533160" imgH="279360" progId="Equation.DSMT4">
                  <p:embed/>
                  <p:pic>
                    <p:nvPicPr>
                      <p:cNvPr id="0" name="Picture 1"/>
                      <p:cNvPicPr>
                        <a:picLocks noChangeAspect="1" noChangeArrowheads="1"/>
                      </p:cNvPicPr>
                      <p:nvPr/>
                    </p:nvPicPr>
                    <p:blipFill>
                      <a:blip r:embed="rId5"/>
                      <a:srcRect/>
                      <a:stretch>
                        <a:fillRect/>
                      </a:stretch>
                    </p:blipFill>
                    <p:spPr bwMode="auto">
                      <a:xfrm>
                        <a:off x="2878138" y="3200400"/>
                        <a:ext cx="765175" cy="400050"/>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4690" name="Object 2"/>
          <p:cNvGraphicFramePr>
            <a:graphicFrameLocks noChangeAspect="1"/>
          </p:cNvGraphicFramePr>
          <p:nvPr>
            <p:extLst>
              <p:ext uri="{D42A27DB-BD31-4B8C-83A1-F6EECF244321}">
                <p14:modId xmlns:p14="http://schemas.microsoft.com/office/powerpoint/2010/main" val="4287839657"/>
              </p:ext>
            </p:extLst>
          </p:nvPr>
        </p:nvGraphicFramePr>
        <p:xfrm>
          <a:off x="4773613" y="3352800"/>
          <a:ext cx="1201737" cy="400050"/>
        </p:xfrm>
        <a:graphic>
          <a:graphicData uri="http://schemas.openxmlformats.org/presentationml/2006/ole">
            <mc:AlternateContent xmlns:mc="http://schemas.openxmlformats.org/markup-compatibility/2006">
              <mc:Choice xmlns:v="urn:schemas-microsoft-com:vml" Requires="v">
                <p:oleObj spid="_x0000_s114843" name="Equation" r:id="rId6" imgW="838080" imgH="279360" progId="Equation.DSMT4">
                  <p:embed/>
                </p:oleObj>
              </mc:Choice>
              <mc:Fallback>
                <p:oleObj name="Equation" r:id="rId6" imgW="838080" imgH="279360" progId="Equation.DSMT4">
                  <p:embed/>
                  <p:pic>
                    <p:nvPicPr>
                      <p:cNvPr id="0" name="Picture 2"/>
                      <p:cNvPicPr>
                        <a:picLocks noChangeAspect="1" noChangeArrowheads="1"/>
                      </p:cNvPicPr>
                      <p:nvPr/>
                    </p:nvPicPr>
                    <p:blipFill>
                      <a:blip r:embed="rId7"/>
                      <a:srcRect/>
                      <a:stretch>
                        <a:fillRect/>
                      </a:stretch>
                    </p:blipFill>
                    <p:spPr bwMode="auto">
                      <a:xfrm>
                        <a:off x="4773613" y="3352800"/>
                        <a:ext cx="1201737" cy="400050"/>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4691" name="Object 3"/>
          <p:cNvGraphicFramePr>
            <a:graphicFrameLocks noChangeAspect="1"/>
          </p:cNvGraphicFramePr>
          <p:nvPr>
            <p:extLst>
              <p:ext uri="{D42A27DB-BD31-4B8C-83A1-F6EECF244321}">
                <p14:modId xmlns:p14="http://schemas.microsoft.com/office/powerpoint/2010/main" val="858507368"/>
              </p:ext>
            </p:extLst>
          </p:nvPr>
        </p:nvGraphicFramePr>
        <p:xfrm>
          <a:off x="5078413" y="3886200"/>
          <a:ext cx="1239837" cy="690563"/>
        </p:xfrm>
        <a:graphic>
          <a:graphicData uri="http://schemas.openxmlformats.org/presentationml/2006/ole">
            <mc:AlternateContent xmlns:mc="http://schemas.openxmlformats.org/markup-compatibility/2006">
              <mc:Choice xmlns:v="urn:schemas-microsoft-com:vml" Requires="v">
                <p:oleObj spid="_x0000_s114844" name="Equation" r:id="rId8" imgW="863280" imgH="482400" progId="Equation.DSMT4">
                  <p:embed/>
                </p:oleObj>
              </mc:Choice>
              <mc:Fallback>
                <p:oleObj name="Equation" r:id="rId8" imgW="863280" imgH="482400" progId="Equation.DSMT4">
                  <p:embed/>
                  <p:pic>
                    <p:nvPicPr>
                      <p:cNvPr id="0" name="Picture 3"/>
                      <p:cNvPicPr>
                        <a:picLocks noChangeAspect="1" noChangeArrowheads="1"/>
                      </p:cNvPicPr>
                      <p:nvPr/>
                    </p:nvPicPr>
                    <p:blipFill>
                      <a:blip r:embed="rId9"/>
                      <a:srcRect/>
                      <a:stretch>
                        <a:fillRect/>
                      </a:stretch>
                    </p:blipFill>
                    <p:spPr bwMode="auto">
                      <a:xfrm>
                        <a:off x="5078413" y="3886200"/>
                        <a:ext cx="1239837" cy="690563"/>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Frequency Response of  LTI Systems</a:t>
            </a:r>
            <a:endParaRPr lang="en-US" dirty="0"/>
          </a:p>
        </p:txBody>
      </p:sp>
      <p:sp>
        <p:nvSpPr>
          <p:cNvPr id="3" name="Content Placeholder 2"/>
          <p:cNvSpPr>
            <a:spLocks noGrp="1"/>
          </p:cNvSpPr>
          <p:nvPr>
            <p:ph idx="1"/>
          </p:nvPr>
        </p:nvSpPr>
        <p:spPr>
          <a:xfrm>
            <a:off x="1435608" y="1447800"/>
            <a:ext cx="7498080" cy="1981200"/>
          </a:xfrm>
        </p:spPr>
        <p:txBody>
          <a:bodyPr>
            <a:normAutofit fontScale="85000" lnSpcReduction="20000"/>
          </a:bodyPr>
          <a:lstStyle/>
          <a:p>
            <a:r>
              <a:rPr lang="en-US" dirty="0" smtClean="0"/>
              <a:t>We can modify the shape of the frequency response by</a:t>
            </a:r>
          </a:p>
          <a:p>
            <a:pPr lvl="1"/>
            <a:r>
              <a:rPr lang="en-US" dirty="0" smtClean="0"/>
              <a:t>Modifying the filter coefficients,</a:t>
            </a:r>
          </a:p>
          <a:p>
            <a:pPr lvl="1"/>
            <a:r>
              <a:rPr lang="en-US" dirty="0" smtClean="0"/>
              <a:t>Modifying the number of taps, or</a:t>
            </a:r>
          </a:p>
          <a:p>
            <a:pPr lvl="1"/>
            <a:r>
              <a:rPr lang="en-US" dirty="0" smtClean="0"/>
              <a:t>Both </a:t>
            </a:r>
          </a:p>
          <a:p>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25</a:t>
            </a:fld>
            <a:endParaRPr lang="en-US"/>
          </a:p>
        </p:txBody>
      </p:sp>
      <p:graphicFrame>
        <p:nvGraphicFramePr>
          <p:cNvPr id="5" name="Object 15"/>
          <p:cNvGraphicFramePr>
            <a:graphicFrameLocks noChangeAspect="1"/>
          </p:cNvGraphicFramePr>
          <p:nvPr>
            <p:extLst>
              <p:ext uri="{D42A27DB-BD31-4B8C-83A1-F6EECF244321}">
                <p14:modId xmlns:p14="http://schemas.microsoft.com/office/powerpoint/2010/main" val="2330508658"/>
              </p:ext>
            </p:extLst>
          </p:nvPr>
        </p:nvGraphicFramePr>
        <p:xfrm>
          <a:off x="3028950" y="3233738"/>
          <a:ext cx="3490913" cy="571500"/>
        </p:xfrm>
        <a:graphic>
          <a:graphicData uri="http://schemas.openxmlformats.org/presentationml/2006/ole">
            <mc:AlternateContent xmlns:mc="http://schemas.openxmlformats.org/markup-compatibility/2006">
              <mc:Choice xmlns:v="urn:schemas-microsoft-com:vml" Requires="v">
                <p:oleObj spid="_x0000_s63643" name="Equation" r:id="rId3" imgW="1549080" imgH="253800" progId="Equation.DSMT4">
                  <p:embed/>
                </p:oleObj>
              </mc:Choice>
              <mc:Fallback>
                <p:oleObj name="Equation" r:id="rId3" imgW="1549080" imgH="253800" progId="Equation.DSMT4">
                  <p:embed/>
                  <p:pic>
                    <p:nvPicPr>
                      <p:cNvPr id="0" name="Picture 2"/>
                      <p:cNvPicPr>
                        <a:picLocks noChangeAspect="1" noChangeArrowheads="1"/>
                      </p:cNvPicPr>
                      <p:nvPr/>
                    </p:nvPicPr>
                    <p:blipFill>
                      <a:blip r:embed="rId4"/>
                      <a:srcRect/>
                      <a:stretch>
                        <a:fillRect/>
                      </a:stretch>
                    </p:blipFill>
                    <p:spPr bwMode="auto">
                      <a:xfrm>
                        <a:off x="3028950" y="3233738"/>
                        <a:ext cx="3490913" cy="571500"/>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pic>
        <p:nvPicPr>
          <p:cNvPr id="6" name="Picture 16"/>
          <p:cNvPicPr>
            <a:picLocks noChangeAspect="1" noChangeArrowheads="1"/>
          </p:cNvPicPr>
          <p:nvPr/>
        </p:nvPicPr>
        <p:blipFill>
          <a:blip r:embed="rId5" cstate="print"/>
          <a:srcRect/>
          <a:stretch>
            <a:fillRect/>
          </a:stretch>
        </p:blipFill>
        <p:spPr bwMode="auto">
          <a:xfrm>
            <a:off x="1428750" y="4097337"/>
            <a:ext cx="2897187" cy="2530475"/>
          </a:xfrm>
          <a:prstGeom prst="rect">
            <a:avLst/>
          </a:prstGeom>
          <a:noFill/>
        </p:spPr>
      </p:pic>
      <p:pic>
        <p:nvPicPr>
          <p:cNvPr id="7" name="Picture 18"/>
          <p:cNvPicPr>
            <a:picLocks noChangeAspect="1" noChangeArrowheads="1"/>
          </p:cNvPicPr>
          <p:nvPr/>
        </p:nvPicPr>
        <p:blipFill>
          <a:blip r:embed="rId6" cstate="print"/>
          <a:srcRect/>
          <a:stretch>
            <a:fillRect/>
          </a:stretch>
        </p:blipFill>
        <p:spPr bwMode="auto">
          <a:xfrm>
            <a:off x="5499100" y="4065587"/>
            <a:ext cx="2933700" cy="2562225"/>
          </a:xfrm>
          <a:prstGeom prst="rect">
            <a:avLst/>
          </a:prstGeom>
          <a:noFill/>
        </p:spPr>
      </p:pic>
      <p:sp>
        <p:nvSpPr>
          <p:cNvPr id="10" name="Line 22"/>
          <p:cNvSpPr>
            <a:spLocks noChangeShapeType="1"/>
          </p:cNvSpPr>
          <p:nvPr/>
        </p:nvSpPr>
        <p:spPr bwMode="auto">
          <a:xfrm>
            <a:off x="2849562" y="4635500"/>
            <a:ext cx="4763" cy="1725612"/>
          </a:xfrm>
          <a:prstGeom prst="line">
            <a:avLst/>
          </a:prstGeom>
          <a:noFill/>
          <a:ln w="9525">
            <a:solidFill>
              <a:schemeClr val="tx1"/>
            </a:solidFill>
            <a:miter lim="800000"/>
            <a:headEnd/>
            <a:tailEnd/>
          </a:ln>
          <a:effectLst/>
        </p:spPr>
        <p:txBody>
          <a:bodyPr wrap="none"/>
          <a:lstStyle/>
          <a:p>
            <a:endParaRPr lang="en-US"/>
          </a:p>
        </p:txBody>
      </p:sp>
      <p:sp>
        <p:nvSpPr>
          <p:cNvPr id="11" name="Oval 23"/>
          <p:cNvSpPr>
            <a:spLocks noChangeArrowheads="1"/>
          </p:cNvSpPr>
          <p:nvPr/>
        </p:nvSpPr>
        <p:spPr bwMode="auto">
          <a:xfrm>
            <a:off x="2968625" y="5099050"/>
            <a:ext cx="50800" cy="46037"/>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Oval 24"/>
          <p:cNvSpPr>
            <a:spLocks noChangeArrowheads="1"/>
          </p:cNvSpPr>
          <p:nvPr/>
        </p:nvSpPr>
        <p:spPr bwMode="auto">
          <a:xfrm>
            <a:off x="2673350" y="5094287"/>
            <a:ext cx="50800" cy="46038"/>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Line 25"/>
          <p:cNvSpPr>
            <a:spLocks noChangeShapeType="1"/>
          </p:cNvSpPr>
          <p:nvPr/>
        </p:nvSpPr>
        <p:spPr bwMode="auto">
          <a:xfrm>
            <a:off x="2992437" y="5132387"/>
            <a:ext cx="0" cy="1238250"/>
          </a:xfrm>
          <a:prstGeom prst="line">
            <a:avLst/>
          </a:prstGeom>
          <a:noFill/>
          <a:ln w="9525">
            <a:solidFill>
              <a:schemeClr val="tx1"/>
            </a:solidFill>
            <a:miter lim="800000"/>
            <a:headEnd/>
            <a:tailEnd/>
          </a:ln>
          <a:effectLst/>
        </p:spPr>
        <p:txBody>
          <a:bodyPr wrap="none"/>
          <a:lstStyle/>
          <a:p>
            <a:endParaRPr lang="en-US"/>
          </a:p>
        </p:txBody>
      </p:sp>
      <p:sp>
        <p:nvSpPr>
          <p:cNvPr id="14" name="Line 26"/>
          <p:cNvSpPr>
            <a:spLocks noChangeShapeType="1"/>
          </p:cNvSpPr>
          <p:nvPr/>
        </p:nvSpPr>
        <p:spPr bwMode="auto">
          <a:xfrm>
            <a:off x="2711450" y="5541962"/>
            <a:ext cx="142875" cy="0"/>
          </a:xfrm>
          <a:prstGeom prst="line">
            <a:avLst/>
          </a:prstGeom>
          <a:noFill/>
          <a:ln w="9525">
            <a:solidFill>
              <a:srgbClr val="FF3300"/>
            </a:solidFill>
            <a:miter lim="800000"/>
            <a:headEnd/>
            <a:tailEnd type="triangle" w="med" len="med"/>
          </a:ln>
          <a:effectLst/>
        </p:spPr>
        <p:txBody>
          <a:bodyPr wrap="none"/>
          <a:lstStyle/>
          <a:p>
            <a:endParaRPr lang="en-US"/>
          </a:p>
        </p:txBody>
      </p:sp>
      <p:sp>
        <p:nvSpPr>
          <p:cNvPr id="15" name="Line 27"/>
          <p:cNvSpPr>
            <a:spLocks noChangeShapeType="1"/>
          </p:cNvSpPr>
          <p:nvPr/>
        </p:nvSpPr>
        <p:spPr bwMode="auto">
          <a:xfrm flipH="1">
            <a:off x="2992437" y="5541962"/>
            <a:ext cx="200025" cy="4763"/>
          </a:xfrm>
          <a:prstGeom prst="line">
            <a:avLst/>
          </a:prstGeom>
          <a:noFill/>
          <a:ln w="9525">
            <a:solidFill>
              <a:srgbClr val="FF3300"/>
            </a:solidFill>
            <a:miter lim="800000"/>
            <a:headEnd/>
            <a:tailEnd type="triangle" w="med" len="med"/>
          </a:ln>
          <a:effectLst/>
        </p:spPr>
        <p:txBody>
          <a:bodyPr wrap="none"/>
          <a:lstStyle/>
          <a:p>
            <a:endParaRPr lang="en-US"/>
          </a:p>
        </p:txBody>
      </p:sp>
      <p:sp>
        <p:nvSpPr>
          <p:cNvPr id="16" name="Text Box 28"/>
          <p:cNvSpPr txBox="1">
            <a:spLocks noChangeArrowheads="1"/>
          </p:cNvSpPr>
          <p:nvPr/>
        </p:nvSpPr>
        <p:spPr bwMode="auto">
          <a:xfrm>
            <a:off x="3167062" y="5191125"/>
            <a:ext cx="2018501" cy="369332"/>
          </a:xfrm>
          <a:prstGeom prst="rect">
            <a:avLst/>
          </a:prstGeom>
          <a:noFill/>
          <a:ln w="9525">
            <a:noFill/>
            <a:miter lim="800000"/>
            <a:headEnd/>
            <a:tailEnd/>
          </a:ln>
          <a:effectLst/>
        </p:spPr>
        <p:txBody>
          <a:bodyPr wrap="none">
            <a:spAutoFit/>
          </a:bodyPr>
          <a:lstStyle/>
          <a:p>
            <a:r>
              <a:rPr lang="en-US" dirty="0"/>
              <a:t>Bandwidth ~ 0.15</a:t>
            </a:r>
            <a:r>
              <a:rPr lang="en-US" dirty="0" smtClean="0">
                <a:sym typeface="Symbol" pitchFamily="18" charset="2"/>
              </a:rPr>
              <a:t></a:t>
            </a:r>
            <a:endParaRPr lang="en-US" dirty="0">
              <a:sym typeface="Symbol" pitchFamily="18" charset="2"/>
            </a:endParaRPr>
          </a:p>
        </p:txBody>
      </p:sp>
      <p:graphicFrame>
        <p:nvGraphicFramePr>
          <p:cNvPr id="63491" name="Object 3"/>
          <p:cNvGraphicFramePr>
            <a:graphicFrameLocks noChangeAspect="1"/>
          </p:cNvGraphicFramePr>
          <p:nvPr>
            <p:extLst>
              <p:ext uri="{D42A27DB-BD31-4B8C-83A1-F6EECF244321}">
                <p14:modId xmlns:p14="http://schemas.microsoft.com/office/powerpoint/2010/main" val="2985825717"/>
              </p:ext>
            </p:extLst>
          </p:nvPr>
        </p:nvGraphicFramePr>
        <p:xfrm>
          <a:off x="2497138" y="3733800"/>
          <a:ext cx="765175" cy="400050"/>
        </p:xfrm>
        <a:graphic>
          <a:graphicData uri="http://schemas.openxmlformats.org/presentationml/2006/ole">
            <mc:AlternateContent xmlns:mc="http://schemas.openxmlformats.org/markup-compatibility/2006">
              <mc:Choice xmlns:v="urn:schemas-microsoft-com:vml" Requires="v">
                <p:oleObj spid="_x0000_s63644" name="Equation" r:id="rId7" imgW="533160" imgH="279360" progId="Equation.DSMT4">
                  <p:embed/>
                </p:oleObj>
              </mc:Choice>
              <mc:Fallback>
                <p:oleObj name="Equation" r:id="rId7" imgW="533160" imgH="279360" progId="Equation.DSMT4">
                  <p:embed/>
                  <p:pic>
                    <p:nvPicPr>
                      <p:cNvPr id="0" name="Picture 3"/>
                      <p:cNvPicPr>
                        <a:picLocks noChangeAspect="1" noChangeArrowheads="1"/>
                      </p:cNvPicPr>
                      <p:nvPr/>
                    </p:nvPicPr>
                    <p:blipFill>
                      <a:blip r:embed="rId8"/>
                      <a:srcRect/>
                      <a:stretch>
                        <a:fillRect/>
                      </a:stretch>
                    </p:blipFill>
                    <p:spPr bwMode="auto">
                      <a:xfrm>
                        <a:off x="2497138" y="3733800"/>
                        <a:ext cx="765175" cy="400050"/>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63492" name="Object 4"/>
          <p:cNvGraphicFramePr>
            <a:graphicFrameLocks noChangeAspect="1"/>
          </p:cNvGraphicFramePr>
          <p:nvPr>
            <p:extLst>
              <p:ext uri="{D42A27DB-BD31-4B8C-83A1-F6EECF244321}">
                <p14:modId xmlns:p14="http://schemas.microsoft.com/office/powerpoint/2010/main" val="3144280781"/>
              </p:ext>
            </p:extLst>
          </p:nvPr>
        </p:nvGraphicFramePr>
        <p:xfrm>
          <a:off x="6611938" y="3733800"/>
          <a:ext cx="855662" cy="363538"/>
        </p:xfrm>
        <a:graphic>
          <a:graphicData uri="http://schemas.openxmlformats.org/presentationml/2006/ole">
            <mc:AlternateContent xmlns:mc="http://schemas.openxmlformats.org/markup-compatibility/2006">
              <mc:Choice xmlns:v="urn:schemas-microsoft-com:vml" Requires="v">
                <p:oleObj spid="_x0000_s63645" name="Equation" r:id="rId9" imgW="596880" imgH="253800" progId="Equation.DSMT4">
                  <p:embed/>
                </p:oleObj>
              </mc:Choice>
              <mc:Fallback>
                <p:oleObj name="Equation" r:id="rId9" imgW="596880" imgH="253800" progId="Equation.DSMT4">
                  <p:embed/>
                  <p:pic>
                    <p:nvPicPr>
                      <p:cNvPr id="0" name="Picture 4"/>
                      <p:cNvPicPr>
                        <a:picLocks noChangeAspect="1" noChangeArrowheads="1"/>
                      </p:cNvPicPr>
                      <p:nvPr/>
                    </p:nvPicPr>
                    <p:blipFill>
                      <a:blip r:embed="rId10"/>
                      <a:srcRect/>
                      <a:stretch>
                        <a:fillRect/>
                      </a:stretch>
                    </p:blipFill>
                    <p:spPr bwMode="auto">
                      <a:xfrm>
                        <a:off x="6611938" y="3733800"/>
                        <a:ext cx="855662" cy="363538"/>
                      </a:xfrm>
                      <a:prstGeom prst="rect">
                        <a:avLst/>
                      </a:prstGeom>
                      <a:noFill/>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3.3 Implementation of linear convolution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Direct computing a linear convolution can be time </a:t>
            </a:r>
            <a:r>
              <a:rPr lang="en-US" dirty="0" smtClean="0"/>
              <a:t>consuming </a:t>
            </a:r>
            <a:r>
              <a:rPr lang="en-US" dirty="0" smtClean="0"/>
              <a:t>particularly if the impulse response is long</a:t>
            </a:r>
          </a:p>
          <a:p>
            <a:r>
              <a:rPr lang="en-US" dirty="0" smtClean="0"/>
              <a:t>Based on the convolution property of the Fourier transform, we can </a:t>
            </a:r>
            <a:r>
              <a:rPr lang="en-US" dirty="0" smtClean="0">
                <a:solidFill>
                  <a:srgbClr val="FF0000"/>
                </a:solidFill>
              </a:rPr>
              <a:t>implement linear convolutions using FFT </a:t>
            </a:r>
            <a:r>
              <a:rPr lang="en-US" dirty="0" smtClean="0"/>
              <a:t>– hence much faster</a:t>
            </a:r>
          </a:p>
          <a:p>
            <a:r>
              <a:rPr lang="en-US" dirty="0" smtClean="0"/>
              <a:t>However, </a:t>
            </a:r>
            <a:r>
              <a:rPr lang="en-US" dirty="0" smtClean="0">
                <a:solidFill>
                  <a:srgbClr val="FF0000"/>
                </a:solidFill>
              </a:rPr>
              <a:t>cannot</a:t>
            </a:r>
            <a:r>
              <a:rPr lang="en-US" dirty="0" smtClean="0"/>
              <a:t> directly apply FFT to the original data sequence and the impulse response</a:t>
            </a:r>
          </a:p>
        </p:txBody>
      </p:sp>
      <p:sp>
        <p:nvSpPr>
          <p:cNvPr id="4" name="Slide Number Placeholder 3"/>
          <p:cNvSpPr>
            <a:spLocks noGrp="1"/>
          </p:cNvSpPr>
          <p:nvPr>
            <p:ph type="sldNum" sz="quarter" idx="12"/>
          </p:nvPr>
        </p:nvSpPr>
        <p:spPr/>
        <p:txBody>
          <a:bodyPr/>
          <a:lstStyle/>
          <a:p>
            <a:fld id="{CB2C5297-C6E0-4E60-8C3F-7F078B7FA652}"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1"/>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CB2C5297-C6E0-4E60-8C3F-7F078B7FA652}"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2589622"/>
              </p:ext>
            </p:extLst>
          </p:nvPr>
        </p:nvGraphicFramePr>
        <p:xfrm>
          <a:off x="997708" y="648439"/>
          <a:ext cx="1600200" cy="365760"/>
        </p:xfrm>
        <a:graphic>
          <a:graphicData uri="http://schemas.openxmlformats.org/drawingml/2006/table">
            <a:tbl>
              <a:tblPr firstRow="1" bandRow="1">
                <a:tableStyleId>{2D5ABB26-0587-4C30-8999-92F81FD0307C}</a:tableStyleId>
              </a:tblPr>
              <a:tblGrid>
                <a:gridCol w="266700">
                  <a:extLst>
                    <a:ext uri="{9D8B030D-6E8A-4147-A177-3AD203B41FA5}">
                      <a16:colId xmlns:a16="http://schemas.microsoft.com/office/drawing/2014/main" val="3732720303"/>
                    </a:ext>
                  </a:extLst>
                </a:gridCol>
                <a:gridCol w="266700">
                  <a:extLst>
                    <a:ext uri="{9D8B030D-6E8A-4147-A177-3AD203B41FA5}">
                      <a16:colId xmlns:a16="http://schemas.microsoft.com/office/drawing/2014/main" val="1684860834"/>
                    </a:ext>
                  </a:extLst>
                </a:gridCol>
                <a:gridCol w="266700">
                  <a:extLst>
                    <a:ext uri="{9D8B030D-6E8A-4147-A177-3AD203B41FA5}">
                      <a16:colId xmlns:a16="http://schemas.microsoft.com/office/drawing/2014/main" val="1980914135"/>
                    </a:ext>
                  </a:extLst>
                </a:gridCol>
                <a:gridCol w="266700">
                  <a:extLst>
                    <a:ext uri="{9D8B030D-6E8A-4147-A177-3AD203B41FA5}">
                      <a16:colId xmlns:a16="http://schemas.microsoft.com/office/drawing/2014/main" val="2816536655"/>
                    </a:ext>
                  </a:extLst>
                </a:gridCol>
                <a:gridCol w="266700">
                  <a:extLst>
                    <a:ext uri="{9D8B030D-6E8A-4147-A177-3AD203B41FA5}">
                      <a16:colId xmlns:a16="http://schemas.microsoft.com/office/drawing/2014/main" val="1616570908"/>
                    </a:ext>
                  </a:extLst>
                </a:gridCol>
                <a:gridCol w="266700">
                  <a:extLst>
                    <a:ext uri="{9D8B030D-6E8A-4147-A177-3AD203B41FA5}">
                      <a16:colId xmlns:a16="http://schemas.microsoft.com/office/drawing/2014/main" val="318472482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sp>
        <p:nvSpPr>
          <p:cNvPr id="6" name="TextBox 5"/>
          <p:cNvSpPr txBox="1"/>
          <p:nvPr/>
        </p:nvSpPr>
        <p:spPr>
          <a:xfrm>
            <a:off x="1513115" y="175594"/>
            <a:ext cx="569387"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246915" y="175594"/>
            <a:ext cx="569387"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 name="Right Brace 8"/>
          <p:cNvSpPr/>
          <p:nvPr/>
        </p:nvSpPr>
        <p:spPr>
          <a:xfrm rot="5400000">
            <a:off x="1645408" y="438722"/>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326400" y="1391222"/>
            <a:ext cx="1045479"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073950" y="1415333"/>
            <a:ext cx="1045479"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570515" y="250857"/>
            <a:ext cx="328936" cy="461665"/>
          </a:xfrm>
          <a:prstGeom prst="rect">
            <a:avLst/>
          </a:prstGeom>
          <a:noFill/>
        </p:spPr>
        <p:txBody>
          <a:bodyPr wrap="none" rtlCol="0">
            <a:spAutoFit/>
          </a:bodyPr>
          <a:lstStyle/>
          <a:p>
            <a:r>
              <a:rPr lang="en-US" sz="2400" b="1" dirty="0" smtClean="0"/>
              <a:t>*</a:t>
            </a:r>
            <a:endParaRPr lang="en-US" sz="2400" b="1" dirty="0"/>
          </a:p>
        </p:txBody>
      </p:sp>
      <p:sp>
        <p:nvSpPr>
          <p:cNvPr id="14" name="Down Arrow 13"/>
          <p:cNvSpPr/>
          <p:nvPr/>
        </p:nvSpPr>
        <p:spPr>
          <a:xfrm>
            <a:off x="1625302" y="1851994"/>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50509" y="1972128"/>
            <a:ext cx="542136" cy="369332"/>
          </a:xfrm>
          <a:prstGeom prst="rect">
            <a:avLst/>
          </a:prstGeom>
          <a:noFill/>
        </p:spPr>
        <p:txBody>
          <a:bodyPr wrap="none" rtlCol="0">
            <a:spAutoFit/>
          </a:bodyPr>
          <a:lstStyle/>
          <a:p>
            <a:r>
              <a:rPr lang="en-US" dirty="0" smtClean="0">
                <a:cs typeface="Times New Roman" panose="02020603050405020304" pitchFamily="18" charset="0"/>
              </a:rPr>
              <a:t>FFT</a:t>
            </a:r>
            <a:endParaRPr lang="en-US" dirty="0">
              <a:latin typeface="Times New Roman" panose="02020603050405020304" pitchFamily="18" charset="0"/>
              <a:cs typeface="Times New Roman" panose="02020603050405020304" pitchFamily="18" charset="0"/>
            </a:endParaRPr>
          </a:p>
        </p:txBody>
      </p:sp>
      <p:sp>
        <p:nvSpPr>
          <p:cNvPr id="16" name="Down Arrow 15"/>
          <p:cNvSpPr/>
          <p:nvPr/>
        </p:nvSpPr>
        <p:spPr>
          <a:xfrm>
            <a:off x="5347643" y="1851994"/>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772850" y="1972128"/>
            <a:ext cx="542136" cy="369332"/>
          </a:xfrm>
          <a:prstGeom prst="rect">
            <a:avLst/>
          </a:prstGeom>
          <a:noFill/>
        </p:spPr>
        <p:txBody>
          <a:bodyPr wrap="none" rtlCol="0">
            <a:spAutoFit/>
          </a:bodyPr>
          <a:lstStyle/>
          <a:p>
            <a:r>
              <a:rPr lang="en-US" dirty="0" smtClean="0">
                <a:cs typeface="Times New Roman" panose="02020603050405020304" pitchFamily="18" charset="0"/>
              </a:rPr>
              <a:t>FFT</a:t>
            </a:r>
            <a:endParaRPr lang="en-US"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524000" y="2514600"/>
            <a:ext cx="595035"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[k]</a:t>
            </a:r>
            <a:endParaRPr 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5257800" y="25146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[k]</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337285" y="3730228"/>
            <a:ext cx="1045479"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5084835" y="3754339"/>
            <a:ext cx="1045479"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TextBox 25"/>
              <p:cNvSpPr txBox="1"/>
              <p:nvPr/>
            </p:nvSpPr>
            <p:spPr>
              <a:xfrm>
                <a:off x="3489182" y="2510135"/>
                <a:ext cx="4892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3489182" y="2510135"/>
                <a:ext cx="48923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489182" y="4135130"/>
                <a:ext cx="4988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3489182" y="4135130"/>
                <a:ext cx="498855" cy="461665"/>
              </a:xfrm>
              <a:prstGeom prst="rect">
                <a:avLst/>
              </a:prstGeom>
              <a:blipFill>
                <a:blip r:embed="rId4"/>
                <a:stretch>
                  <a:fillRect/>
                </a:stretch>
              </a:blipFill>
            </p:spPr>
            <p:txBody>
              <a:bodyPr/>
              <a:lstStyle/>
              <a:p>
                <a:r>
                  <a:rPr lang="en-US">
                    <a:noFill/>
                  </a:rPr>
                  <a:t> </a:t>
                </a:r>
              </a:p>
            </p:txBody>
          </p:sp>
        </mc:Fallback>
      </mc:AlternateContent>
      <p:sp>
        <p:nvSpPr>
          <p:cNvPr id="29" name="TextBox 28"/>
          <p:cNvSpPr txBox="1"/>
          <p:nvPr/>
        </p:nvSpPr>
        <p:spPr>
          <a:xfrm>
            <a:off x="3411585" y="4692111"/>
            <a:ext cx="582211"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3224870" y="5907739"/>
            <a:ext cx="1045479"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748283" y="4692111"/>
            <a:ext cx="55656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6561568" y="5907739"/>
            <a:ext cx="1045479"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sp>
        <p:nvSpPr>
          <p:cNvPr id="36" name="Right Arrow 35"/>
          <p:cNvSpPr/>
          <p:nvPr/>
        </p:nvSpPr>
        <p:spPr>
          <a:xfrm>
            <a:off x="5290457" y="5141447"/>
            <a:ext cx="366497" cy="453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895087" y="4676187"/>
            <a:ext cx="1273041" cy="369332"/>
          </a:xfrm>
          <a:prstGeom prst="rect">
            <a:avLst/>
          </a:prstGeom>
          <a:noFill/>
        </p:spPr>
        <p:txBody>
          <a:bodyPr wrap="none" rtlCol="0">
            <a:spAutoFit/>
          </a:bodyPr>
          <a:lstStyle/>
          <a:p>
            <a:r>
              <a:rPr lang="en-US" dirty="0" smtClean="0">
                <a:cs typeface="Times New Roman" panose="02020603050405020304" pitchFamily="18" charset="0"/>
              </a:rPr>
              <a:t>Inverse FFT</a:t>
            </a:r>
            <a:endParaRPr lang="en-US" dirty="0">
              <a:latin typeface="Times New Roman" panose="02020603050405020304" pitchFamily="18" charset="0"/>
              <a:cs typeface="Times New Roman" panose="02020603050405020304" pitchFamily="18" charset="0"/>
            </a:endParaRPr>
          </a:p>
        </p:txBody>
      </p:sp>
      <p:grpSp>
        <p:nvGrpSpPr>
          <p:cNvPr id="40" name="Group 39"/>
          <p:cNvGrpSpPr/>
          <p:nvPr/>
        </p:nvGrpSpPr>
        <p:grpSpPr>
          <a:xfrm>
            <a:off x="6781800" y="3924711"/>
            <a:ext cx="2425664" cy="2646878"/>
            <a:chOff x="6781800" y="3924711"/>
            <a:chExt cx="2425664" cy="2646878"/>
          </a:xfrm>
        </p:grpSpPr>
        <p:sp>
          <p:nvSpPr>
            <p:cNvPr id="38" name="TextBox 37"/>
            <p:cNvSpPr txBox="1"/>
            <p:nvPr/>
          </p:nvSpPr>
          <p:spPr>
            <a:xfrm>
              <a:off x="7402014" y="3924711"/>
              <a:ext cx="1537600" cy="2646878"/>
            </a:xfrm>
            <a:prstGeom prst="rect">
              <a:avLst/>
            </a:prstGeom>
            <a:noFill/>
          </p:spPr>
          <p:txBody>
            <a:bodyPr wrap="none" rtlCol="0">
              <a:spAutoFit/>
            </a:bodyPr>
            <a:lstStyle/>
            <a:p>
              <a:r>
                <a:rPr lang="en-US" sz="16600" dirty="0" smtClean="0">
                  <a:solidFill>
                    <a:srgbClr val="FF0000"/>
                  </a:solidFill>
                  <a:sym typeface="Wingdings" panose="05000000000000000000" pitchFamily="2" charset="2"/>
                </a:rPr>
                <a:t></a:t>
              </a:r>
              <a:endParaRPr lang="en-US" sz="16600" dirty="0">
                <a:solidFill>
                  <a:srgbClr val="FF0000"/>
                </a:solidFill>
              </a:endParaRPr>
            </a:p>
          </p:txBody>
        </p:sp>
        <p:sp>
          <p:nvSpPr>
            <p:cNvPr id="39" name="TextBox 38"/>
            <p:cNvSpPr txBox="1"/>
            <p:nvPr/>
          </p:nvSpPr>
          <p:spPr>
            <a:xfrm>
              <a:off x="6781800" y="3996884"/>
              <a:ext cx="2425664" cy="523220"/>
            </a:xfrm>
            <a:prstGeom prst="rect">
              <a:avLst/>
            </a:prstGeom>
            <a:noFill/>
          </p:spPr>
          <p:txBody>
            <a:bodyPr wrap="none" rtlCol="0">
              <a:spAutoFit/>
            </a:bodyPr>
            <a:lstStyle/>
            <a:p>
              <a:r>
                <a:rPr lang="en-US" sz="2800" b="1" dirty="0" smtClean="0">
                  <a:solidFill>
                    <a:srgbClr val="FF0000"/>
                  </a:solidFill>
                  <a:latin typeface="Bradley Hand ITC" panose="03070402050302030203" pitchFamily="66" charset="0"/>
                </a:rPr>
                <a:t>What’s wrong?</a:t>
              </a:r>
              <a:endParaRPr lang="en-US" sz="2800" b="1" dirty="0">
                <a:solidFill>
                  <a:srgbClr val="FF0000"/>
                </a:solidFill>
                <a:latin typeface="Bradley Hand ITC" panose="03070402050302030203" pitchFamily="66" charset="0"/>
              </a:endParaRPr>
            </a:p>
          </p:txBody>
        </p:sp>
      </p:grpSp>
      <p:graphicFrame>
        <p:nvGraphicFramePr>
          <p:cNvPr id="42" name="Table 41"/>
          <p:cNvGraphicFramePr>
            <a:graphicFrameLocks noGrp="1"/>
          </p:cNvGraphicFramePr>
          <p:nvPr>
            <p:extLst>
              <p:ext uri="{D42A27DB-BD31-4B8C-83A1-F6EECF244321}">
                <p14:modId xmlns:p14="http://schemas.microsoft.com/office/powerpoint/2010/main" val="2417474659"/>
              </p:ext>
            </p:extLst>
          </p:nvPr>
        </p:nvGraphicFramePr>
        <p:xfrm>
          <a:off x="4772850" y="644088"/>
          <a:ext cx="1600200" cy="365760"/>
        </p:xfrm>
        <a:graphic>
          <a:graphicData uri="http://schemas.openxmlformats.org/drawingml/2006/table">
            <a:tbl>
              <a:tblPr firstRow="1" bandRow="1">
                <a:tableStyleId>{2D5ABB26-0587-4C30-8999-92F81FD0307C}</a:tableStyleId>
              </a:tblPr>
              <a:tblGrid>
                <a:gridCol w="266700">
                  <a:extLst>
                    <a:ext uri="{9D8B030D-6E8A-4147-A177-3AD203B41FA5}">
                      <a16:colId xmlns:a16="http://schemas.microsoft.com/office/drawing/2014/main" val="3732720303"/>
                    </a:ext>
                  </a:extLst>
                </a:gridCol>
                <a:gridCol w="266700">
                  <a:extLst>
                    <a:ext uri="{9D8B030D-6E8A-4147-A177-3AD203B41FA5}">
                      <a16:colId xmlns:a16="http://schemas.microsoft.com/office/drawing/2014/main" val="1684860834"/>
                    </a:ext>
                  </a:extLst>
                </a:gridCol>
                <a:gridCol w="266700">
                  <a:extLst>
                    <a:ext uri="{9D8B030D-6E8A-4147-A177-3AD203B41FA5}">
                      <a16:colId xmlns:a16="http://schemas.microsoft.com/office/drawing/2014/main" val="1980914135"/>
                    </a:ext>
                  </a:extLst>
                </a:gridCol>
                <a:gridCol w="266700">
                  <a:extLst>
                    <a:ext uri="{9D8B030D-6E8A-4147-A177-3AD203B41FA5}">
                      <a16:colId xmlns:a16="http://schemas.microsoft.com/office/drawing/2014/main" val="2816536655"/>
                    </a:ext>
                  </a:extLst>
                </a:gridCol>
                <a:gridCol w="266700">
                  <a:extLst>
                    <a:ext uri="{9D8B030D-6E8A-4147-A177-3AD203B41FA5}">
                      <a16:colId xmlns:a16="http://schemas.microsoft.com/office/drawing/2014/main" val="1616570908"/>
                    </a:ext>
                  </a:extLst>
                </a:gridCol>
                <a:gridCol w="266700">
                  <a:extLst>
                    <a:ext uri="{9D8B030D-6E8A-4147-A177-3AD203B41FA5}">
                      <a16:colId xmlns:a16="http://schemas.microsoft.com/office/drawing/2014/main" val="318472482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sp>
        <p:nvSpPr>
          <p:cNvPr id="43" name="Right Brace 42"/>
          <p:cNvSpPr/>
          <p:nvPr/>
        </p:nvSpPr>
        <p:spPr>
          <a:xfrm rot="5400000">
            <a:off x="5420550" y="434371"/>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1139523923"/>
              </p:ext>
            </p:extLst>
          </p:nvPr>
        </p:nvGraphicFramePr>
        <p:xfrm>
          <a:off x="1003467" y="3001369"/>
          <a:ext cx="1600200" cy="365760"/>
        </p:xfrm>
        <a:graphic>
          <a:graphicData uri="http://schemas.openxmlformats.org/drawingml/2006/table">
            <a:tbl>
              <a:tblPr firstRow="1" bandRow="1">
                <a:tableStyleId>{2D5ABB26-0587-4C30-8999-92F81FD0307C}</a:tableStyleId>
              </a:tblPr>
              <a:tblGrid>
                <a:gridCol w="266700">
                  <a:extLst>
                    <a:ext uri="{9D8B030D-6E8A-4147-A177-3AD203B41FA5}">
                      <a16:colId xmlns:a16="http://schemas.microsoft.com/office/drawing/2014/main" val="3732720303"/>
                    </a:ext>
                  </a:extLst>
                </a:gridCol>
                <a:gridCol w="266700">
                  <a:extLst>
                    <a:ext uri="{9D8B030D-6E8A-4147-A177-3AD203B41FA5}">
                      <a16:colId xmlns:a16="http://schemas.microsoft.com/office/drawing/2014/main" val="1684860834"/>
                    </a:ext>
                  </a:extLst>
                </a:gridCol>
                <a:gridCol w="266700">
                  <a:extLst>
                    <a:ext uri="{9D8B030D-6E8A-4147-A177-3AD203B41FA5}">
                      <a16:colId xmlns:a16="http://schemas.microsoft.com/office/drawing/2014/main" val="1980914135"/>
                    </a:ext>
                  </a:extLst>
                </a:gridCol>
                <a:gridCol w="266700">
                  <a:extLst>
                    <a:ext uri="{9D8B030D-6E8A-4147-A177-3AD203B41FA5}">
                      <a16:colId xmlns:a16="http://schemas.microsoft.com/office/drawing/2014/main" val="2816536655"/>
                    </a:ext>
                  </a:extLst>
                </a:gridCol>
                <a:gridCol w="266700">
                  <a:extLst>
                    <a:ext uri="{9D8B030D-6E8A-4147-A177-3AD203B41FA5}">
                      <a16:colId xmlns:a16="http://schemas.microsoft.com/office/drawing/2014/main" val="1616570908"/>
                    </a:ext>
                  </a:extLst>
                </a:gridCol>
                <a:gridCol w="266700">
                  <a:extLst>
                    <a:ext uri="{9D8B030D-6E8A-4147-A177-3AD203B41FA5}">
                      <a16:colId xmlns:a16="http://schemas.microsoft.com/office/drawing/2014/main" val="318472482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sp>
        <p:nvSpPr>
          <p:cNvPr id="45" name="Right Brace 44"/>
          <p:cNvSpPr/>
          <p:nvPr/>
        </p:nvSpPr>
        <p:spPr>
          <a:xfrm rot="5400000">
            <a:off x="1651167" y="2791652"/>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6" name="Table 45"/>
          <p:cNvGraphicFramePr>
            <a:graphicFrameLocks noGrp="1"/>
          </p:cNvGraphicFramePr>
          <p:nvPr>
            <p:extLst>
              <p:ext uri="{D42A27DB-BD31-4B8C-83A1-F6EECF244321}">
                <p14:modId xmlns:p14="http://schemas.microsoft.com/office/powerpoint/2010/main" val="2509676726"/>
              </p:ext>
            </p:extLst>
          </p:nvPr>
        </p:nvGraphicFramePr>
        <p:xfrm>
          <a:off x="4778609" y="2997018"/>
          <a:ext cx="1600200" cy="365760"/>
        </p:xfrm>
        <a:graphic>
          <a:graphicData uri="http://schemas.openxmlformats.org/drawingml/2006/table">
            <a:tbl>
              <a:tblPr firstRow="1" bandRow="1">
                <a:tableStyleId>{2D5ABB26-0587-4C30-8999-92F81FD0307C}</a:tableStyleId>
              </a:tblPr>
              <a:tblGrid>
                <a:gridCol w="266700">
                  <a:extLst>
                    <a:ext uri="{9D8B030D-6E8A-4147-A177-3AD203B41FA5}">
                      <a16:colId xmlns:a16="http://schemas.microsoft.com/office/drawing/2014/main" val="3732720303"/>
                    </a:ext>
                  </a:extLst>
                </a:gridCol>
                <a:gridCol w="266700">
                  <a:extLst>
                    <a:ext uri="{9D8B030D-6E8A-4147-A177-3AD203B41FA5}">
                      <a16:colId xmlns:a16="http://schemas.microsoft.com/office/drawing/2014/main" val="1684860834"/>
                    </a:ext>
                  </a:extLst>
                </a:gridCol>
                <a:gridCol w="266700">
                  <a:extLst>
                    <a:ext uri="{9D8B030D-6E8A-4147-A177-3AD203B41FA5}">
                      <a16:colId xmlns:a16="http://schemas.microsoft.com/office/drawing/2014/main" val="1980914135"/>
                    </a:ext>
                  </a:extLst>
                </a:gridCol>
                <a:gridCol w="266700">
                  <a:extLst>
                    <a:ext uri="{9D8B030D-6E8A-4147-A177-3AD203B41FA5}">
                      <a16:colId xmlns:a16="http://schemas.microsoft.com/office/drawing/2014/main" val="2816536655"/>
                    </a:ext>
                  </a:extLst>
                </a:gridCol>
                <a:gridCol w="266700">
                  <a:extLst>
                    <a:ext uri="{9D8B030D-6E8A-4147-A177-3AD203B41FA5}">
                      <a16:colId xmlns:a16="http://schemas.microsoft.com/office/drawing/2014/main" val="1616570908"/>
                    </a:ext>
                  </a:extLst>
                </a:gridCol>
                <a:gridCol w="266700">
                  <a:extLst>
                    <a:ext uri="{9D8B030D-6E8A-4147-A177-3AD203B41FA5}">
                      <a16:colId xmlns:a16="http://schemas.microsoft.com/office/drawing/2014/main" val="318472482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sp>
        <p:nvSpPr>
          <p:cNvPr id="47" name="Right Brace 46"/>
          <p:cNvSpPr/>
          <p:nvPr/>
        </p:nvSpPr>
        <p:spPr>
          <a:xfrm rot="5400000">
            <a:off x="5426309" y="2787301"/>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8" name="Table 47"/>
          <p:cNvGraphicFramePr>
            <a:graphicFrameLocks noGrp="1"/>
          </p:cNvGraphicFramePr>
          <p:nvPr>
            <p:extLst>
              <p:ext uri="{D42A27DB-BD31-4B8C-83A1-F6EECF244321}">
                <p14:modId xmlns:p14="http://schemas.microsoft.com/office/powerpoint/2010/main" val="3505646144"/>
              </p:ext>
            </p:extLst>
          </p:nvPr>
        </p:nvGraphicFramePr>
        <p:xfrm>
          <a:off x="2898306" y="5162218"/>
          <a:ext cx="1600200" cy="365760"/>
        </p:xfrm>
        <a:graphic>
          <a:graphicData uri="http://schemas.openxmlformats.org/drawingml/2006/table">
            <a:tbl>
              <a:tblPr firstRow="1" bandRow="1">
                <a:tableStyleId>{2D5ABB26-0587-4C30-8999-92F81FD0307C}</a:tableStyleId>
              </a:tblPr>
              <a:tblGrid>
                <a:gridCol w="266700">
                  <a:extLst>
                    <a:ext uri="{9D8B030D-6E8A-4147-A177-3AD203B41FA5}">
                      <a16:colId xmlns:a16="http://schemas.microsoft.com/office/drawing/2014/main" val="3732720303"/>
                    </a:ext>
                  </a:extLst>
                </a:gridCol>
                <a:gridCol w="266700">
                  <a:extLst>
                    <a:ext uri="{9D8B030D-6E8A-4147-A177-3AD203B41FA5}">
                      <a16:colId xmlns:a16="http://schemas.microsoft.com/office/drawing/2014/main" val="1684860834"/>
                    </a:ext>
                  </a:extLst>
                </a:gridCol>
                <a:gridCol w="266700">
                  <a:extLst>
                    <a:ext uri="{9D8B030D-6E8A-4147-A177-3AD203B41FA5}">
                      <a16:colId xmlns:a16="http://schemas.microsoft.com/office/drawing/2014/main" val="1980914135"/>
                    </a:ext>
                  </a:extLst>
                </a:gridCol>
                <a:gridCol w="266700">
                  <a:extLst>
                    <a:ext uri="{9D8B030D-6E8A-4147-A177-3AD203B41FA5}">
                      <a16:colId xmlns:a16="http://schemas.microsoft.com/office/drawing/2014/main" val="2816536655"/>
                    </a:ext>
                  </a:extLst>
                </a:gridCol>
                <a:gridCol w="266700">
                  <a:extLst>
                    <a:ext uri="{9D8B030D-6E8A-4147-A177-3AD203B41FA5}">
                      <a16:colId xmlns:a16="http://schemas.microsoft.com/office/drawing/2014/main" val="1616570908"/>
                    </a:ext>
                  </a:extLst>
                </a:gridCol>
                <a:gridCol w="266700">
                  <a:extLst>
                    <a:ext uri="{9D8B030D-6E8A-4147-A177-3AD203B41FA5}">
                      <a16:colId xmlns:a16="http://schemas.microsoft.com/office/drawing/2014/main" val="318472482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sp>
        <p:nvSpPr>
          <p:cNvPr id="49" name="Right Brace 48"/>
          <p:cNvSpPr/>
          <p:nvPr/>
        </p:nvSpPr>
        <p:spPr>
          <a:xfrm rot="5400000">
            <a:off x="3546006" y="4952501"/>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0" name="Table 49"/>
          <p:cNvGraphicFramePr>
            <a:graphicFrameLocks noGrp="1"/>
          </p:cNvGraphicFramePr>
          <p:nvPr>
            <p:extLst>
              <p:ext uri="{D42A27DB-BD31-4B8C-83A1-F6EECF244321}">
                <p14:modId xmlns:p14="http://schemas.microsoft.com/office/powerpoint/2010/main" val="850408249"/>
              </p:ext>
            </p:extLst>
          </p:nvPr>
        </p:nvGraphicFramePr>
        <p:xfrm>
          <a:off x="6243566" y="5160756"/>
          <a:ext cx="1600200" cy="365760"/>
        </p:xfrm>
        <a:graphic>
          <a:graphicData uri="http://schemas.openxmlformats.org/drawingml/2006/table">
            <a:tbl>
              <a:tblPr firstRow="1" bandRow="1">
                <a:tableStyleId>{2D5ABB26-0587-4C30-8999-92F81FD0307C}</a:tableStyleId>
              </a:tblPr>
              <a:tblGrid>
                <a:gridCol w="266700">
                  <a:extLst>
                    <a:ext uri="{9D8B030D-6E8A-4147-A177-3AD203B41FA5}">
                      <a16:colId xmlns:a16="http://schemas.microsoft.com/office/drawing/2014/main" val="3732720303"/>
                    </a:ext>
                  </a:extLst>
                </a:gridCol>
                <a:gridCol w="266700">
                  <a:extLst>
                    <a:ext uri="{9D8B030D-6E8A-4147-A177-3AD203B41FA5}">
                      <a16:colId xmlns:a16="http://schemas.microsoft.com/office/drawing/2014/main" val="1684860834"/>
                    </a:ext>
                  </a:extLst>
                </a:gridCol>
                <a:gridCol w="266700">
                  <a:extLst>
                    <a:ext uri="{9D8B030D-6E8A-4147-A177-3AD203B41FA5}">
                      <a16:colId xmlns:a16="http://schemas.microsoft.com/office/drawing/2014/main" val="1980914135"/>
                    </a:ext>
                  </a:extLst>
                </a:gridCol>
                <a:gridCol w="266700">
                  <a:extLst>
                    <a:ext uri="{9D8B030D-6E8A-4147-A177-3AD203B41FA5}">
                      <a16:colId xmlns:a16="http://schemas.microsoft.com/office/drawing/2014/main" val="2816536655"/>
                    </a:ext>
                  </a:extLst>
                </a:gridCol>
                <a:gridCol w="266700">
                  <a:extLst>
                    <a:ext uri="{9D8B030D-6E8A-4147-A177-3AD203B41FA5}">
                      <a16:colId xmlns:a16="http://schemas.microsoft.com/office/drawing/2014/main" val="1616570908"/>
                    </a:ext>
                  </a:extLst>
                </a:gridCol>
                <a:gridCol w="266700">
                  <a:extLst>
                    <a:ext uri="{9D8B030D-6E8A-4147-A177-3AD203B41FA5}">
                      <a16:colId xmlns:a16="http://schemas.microsoft.com/office/drawing/2014/main" val="318472482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sp>
        <p:nvSpPr>
          <p:cNvPr id="51" name="Right Brace 50"/>
          <p:cNvSpPr/>
          <p:nvPr/>
        </p:nvSpPr>
        <p:spPr>
          <a:xfrm rot="5400000">
            <a:off x="6891266" y="4951039"/>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577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1"/>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CB2C5297-C6E0-4E60-8C3F-7F078B7FA652}"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47350231"/>
              </p:ext>
            </p:extLst>
          </p:nvPr>
        </p:nvGraphicFramePr>
        <p:xfrm>
          <a:off x="522515" y="632794"/>
          <a:ext cx="2667005" cy="365760"/>
        </p:xfrm>
        <a:graphic>
          <a:graphicData uri="http://schemas.openxmlformats.org/drawingml/2006/table">
            <a:tbl>
              <a:tblPr firstRow="1" bandRow="1">
                <a:tableStyleId>{2D5ABB26-0587-4C30-8999-92F81FD0307C}</a:tableStyleId>
              </a:tblPr>
              <a:tblGrid>
                <a:gridCol w="242455">
                  <a:extLst>
                    <a:ext uri="{9D8B030D-6E8A-4147-A177-3AD203B41FA5}">
                      <a16:colId xmlns:a16="http://schemas.microsoft.com/office/drawing/2014/main" val="3732720303"/>
                    </a:ext>
                  </a:extLst>
                </a:gridCol>
                <a:gridCol w="242455">
                  <a:extLst>
                    <a:ext uri="{9D8B030D-6E8A-4147-A177-3AD203B41FA5}">
                      <a16:colId xmlns:a16="http://schemas.microsoft.com/office/drawing/2014/main" val="1684860834"/>
                    </a:ext>
                  </a:extLst>
                </a:gridCol>
                <a:gridCol w="242455">
                  <a:extLst>
                    <a:ext uri="{9D8B030D-6E8A-4147-A177-3AD203B41FA5}">
                      <a16:colId xmlns:a16="http://schemas.microsoft.com/office/drawing/2014/main" val="1980914135"/>
                    </a:ext>
                  </a:extLst>
                </a:gridCol>
                <a:gridCol w="242455">
                  <a:extLst>
                    <a:ext uri="{9D8B030D-6E8A-4147-A177-3AD203B41FA5}">
                      <a16:colId xmlns:a16="http://schemas.microsoft.com/office/drawing/2014/main" val="2816536655"/>
                    </a:ext>
                  </a:extLst>
                </a:gridCol>
                <a:gridCol w="242455">
                  <a:extLst>
                    <a:ext uri="{9D8B030D-6E8A-4147-A177-3AD203B41FA5}">
                      <a16:colId xmlns:a16="http://schemas.microsoft.com/office/drawing/2014/main" val="1616570908"/>
                    </a:ext>
                  </a:extLst>
                </a:gridCol>
                <a:gridCol w="242455">
                  <a:extLst>
                    <a:ext uri="{9D8B030D-6E8A-4147-A177-3AD203B41FA5}">
                      <a16:colId xmlns:a16="http://schemas.microsoft.com/office/drawing/2014/main" val="3184724825"/>
                    </a:ext>
                  </a:extLst>
                </a:gridCol>
                <a:gridCol w="242455">
                  <a:extLst>
                    <a:ext uri="{9D8B030D-6E8A-4147-A177-3AD203B41FA5}">
                      <a16:colId xmlns:a16="http://schemas.microsoft.com/office/drawing/2014/main" val="1340703679"/>
                    </a:ext>
                  </a:extLst>
                </a:gridCol>
                <a:gridCol w="242455">
                  <a:extLst>
                    <a:ext uri="{9D8B030D-6E8A-4147-A177-3AD203B41FA5}">
                      <a16:colId xmlns:a16="http://schemas.microsoft.com/office/drawing/2014/main" val="3242582408"/>
                    </a:ext>
                  </a:extLst>
                </a:gridCol>
                <a:gridCol w="242455">
                  <a:extLst>
                    <a:ext uri="{9D8B030D-6E8A-4147-A177-3AD203B41FA5}">
                      <a16:colId xmlns:a16="http://schemas.microsoft.com/office/drawing/2014/main" val="3036255137"/>
                    </a:ext>
                  </a:extLst>
                </a:gridCol>
                <a:gridCol w="242455">
                  <a:extLst>
                    <a:ext uri="{9D8B030D-6E8A-4147-A177-3AD203B41FA5}">
                      <a16:colId xmlns:a16="http://schemas.microsoft.com/office/drawing/2014/main" val="2169786774"/>
                    </a:ext>
                  </a:extLst>
                </a:gridCol>
                <a:gridCol w="242455">
                  <a:extLst>
                    <a:ext uri="{9D8B030D-6E8A-4147-A177-3AD203B41FA5}">
                      <a16:colId xmlns:a16="http://schemas.microsoft.com/office/drawing/2014/main" val="276398317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1513115" y="175594"/>
                <a:ext cx="584391" cy="369332"/>
              </a:xfrm>
              <a:prstGeom prst="rect">
                <a:avLst/>
              </a:prstGeom>
              <a:noFill/>
            </p:spPr>
            <p:txBody>
              <a:bodyPr wrap="none" rtlCol="0">
                <a:spAutoFit/>
              </a:bodyPr>
              <a:lstStyle/>
              <a:p>
                <a14:m>
                  <m:oMath xmlns:m="http://schemas.openxmlformats.org/officeDocument/2006/math">
                    <m:acc>
                      <m:accPr>
                        <m:chr m:val="̃"/>
                        <m:ctrlPr>
                          <a:rPr lang="en-US" i="1" dirty="0" smtClean="0">
                            <a:latin typeface="Cambria Math" panose="02040503050406030204" pitchFamily="18" charset="0"/>
                            <a:cs typeface="Times New Roman" panose="02020603050405020304" pitchFamily="18" charset="0"/>
                          </a:rPr>
                        </m:ctrlPr>
                      </m:accPr>
                      <m:e>
                        <m:r>
                          <a:rPr lang="en-US" b="0" i="1" dirty="0" smtClean="0">
                            <a:latin typeface="Cambria Math" panose="02040503050406030204" pitchFamily="18" charset="0"/>
                            <a:cs typeface="Times New Roman" panose="02020603050405020304" pitchFamily="18" charset="0"/>
                          </a:rPr>
                          <m:t>𝑥</m:t>
                        </m:r>
                      </m:e>
                    </m:acc>
                  </m:oMath>
                </a14:m>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13115" y="175594"/>
                <a:ext cx="584391" cy="369332"/>
              </a:xfrm>
              <a:prstGeom prst="rect">
                <a:avLst/>
              </a:prstGeom>
              <a:blipFill>
                <a:blip r:embed="rId3"/>
                <a:stretch>
                  <a:fillRect t="-10000" r="-729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246915" y="175594"/>
                <a:ext cx="586186" cy="381643"/>
              </a:xfrm>
              <a:prstGeom prst="rect">
                <a:avLst/>
              </a:prstGeom>
              <a:noFill/>
            </p:spPr>
            <p:txBody>
              <a:bodyPr wrap="none" rtlCol="0">
                <a:spAutoFit/>
              </a:bodyPr>
              <a:lstStyle/>
              <a:p>
                <a14:m>
                  <m:oMath xmlns:m="http://schemas.openxmlformats.org/officeDocument/2006/math">
                    <m:acc>
                      <m:accPr>
                        <m:chr m:val="̃"/>
                        <m:ctrlPr>
                          <a:rPr lang="en-US" i="1" dirty="0" smtClean="0">
                            <a:latin typeface="Cambria Math" panose="02040503050406030204" pitchFamily="18" charset="0"/>
                            <a:cs typeface="Times New Roman" panose="02020603050405020304" pitchFamily="18" charset="0"/>
                          </a:rPr>
                        </m:ctrlPr>
                      </m:accPr>
                      <m:e>
                        <m:r>
                          <a:rPr lang="en-US" b="0" i="1" dirty="0" smtClean="0">
                            <a:latin typeface="Cambria Math" panose="02040503050406030204" pitchFamily="18" charset="0"/>
                            <a:cs typeface="Times New Roman" panose="02020603050405020304" pitchFamily="18" charset="0"/>
                          </a:rPr>
                          <m:t>h</m:t>
                        </m:r>
                      </m:e>
                    </m:acc>
                  </m:oMath>
                </a14:m>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246915" y="175594"/>
                <a:ext cx="586186" cy="381643"/>
              </a:xfrm>
              <a:prstGeom prst="rect">
                <a:avLst/>
              </a:prstGeom>
              <a:blipFill>
                <a:blip r:embed="rId4"/>
                <a:stretch>
                  <a:fillRect t="-6452" r="-6250" b="-25806"/>
                </a:stretch>
              </a:blipFill>
            </p:spPr>
            <p:txBody>
              <a:bodyPr/>
              <a:lstStyle/>
              <a:p>
                <a:r>
                  <a:rPr lang="en-US">
                    <a:noFill/>
                  </a:rPr>
                  <a:t> </a:t>
                </a:r>
              </a:p>
            </p:txBody>
          </p:sp>
        </mc:Fallback>
      </mc:AlternateContent>
      <p:sp>
        <p:nvSpPr>
          <p:cNvPr id="9" name="Right Brace 8"/>
          <p:cNvSpPr/>
          <p:nvPr/>
        </p:nvSpPr>
        <p:spPr>
          <a:xfrm rot="5400000">
            <a:off x="1696740" y="-101553"/>
            <a:ext cx="304800" cy="2680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326400" y="1391222"/>
            <a:ext cx="1353256"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-2N-1</a:t>
            </a:r>
            <a:endParaRPr lang="en-US" dirty="0">
              <a:latin typeface="Times New Roman" panose="02020603050405020304" pitchFamily="18" charset="0"/>
              <a:cs typeface="Times New Roman" panose="02020603050405020304" pitchFamily="18" charset="0"/>
            </a:endParaRPr>
          </a:p>
        </p:txBody>
      </p:sp>
      <p:sp>
        <p:nvSpPr>
          <p:cNvPr id="11" name="Right Brace 10"/>
          <p:cNvSpPr/>
          <p:nvPr/>
        </p:nvSpPr>
        <p:spPr>
          <a:xfrm rot="5400000">
            <a:off x="5444290" y="-77442"/>
            <a:ext cx="304800" cy="2680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073950" y="1415333"/>
            <a:ext cx="1353256"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-2N-1</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570515" y="250857"/>
            <a:ext cx="328936" cy="461665"/>
          </a:xfrm>
          <a:prstGeom prst="rect">
            <a:avLst/>
          </a:prstGeom>
          <a:noFill/>
        </p:spPr>
        <p:txBody>
          <a:bodyPr wrap="none" rtlCol="0">
            <a:spAutoFit/>
          </a:bodyPr>
          <a:lstStyle/>
          <a:p>
            <a:r>
              <a:rPr lang="en-US" sz="2400" b="1" dirty="0" smtClean="0"/>
              <a:t>*</a:t>
            </a:r>
            <a:endParaRPr lang="en-US" sz="2400" b="1" dirty="0"/>
          </a:p>
        </p:txBody>
      </p:sp>
      <p:sp>
        <p:nvSpPr>
          <p:cNvPr id="14" name="Down Arrow 13"/>
          <p:cNvSpPr/>
          <p:nvPr/>
        </p:nvSpPr>
        <p:spPr>
          <a:xfrm>
            <a:off x="1625302" y="1851994"/>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50509" y="1972128"/>
            <a:ext cx="542136" cy="369332"/>
          </a:xfrm>
          <a:prstGeom prst="rect">
            <a:avLst/>
          </a:prstGeom>
          <a:noFill/>
        </p:spPr>
        <p:txBody>
          <a:bodyPr wrap="none" rtlCol="0">
            <a:spAutoFit/>
          </a:bodyPr>
          <a:lstStyle/>
          <a:p>
            <a:r>
              <a:rPr lang="en-US" dirty="0" smtClean="0">
                <a:cs typeface="Times New Roman" panose="02020603050405020304" pitchFamily="18" charset="0"/>
              </a:rPr>
              <a:t>FFT</a:t>
            </a:r>
            <a:endParaRPr lang="en-US" dirty="0">
              <a:latin typeface="Times New Roman" panose="02020603050405020304" pitchFamily="18" charset="0"/>
              <a:cs typeface="Times New Roman" panose="02020603050405020304" pitchFamily="18" charset="0"/>
            </a:endParaRPr>
          </a:p>
        </p:txBody>
      </p:sp>
      <p:sp>
        <p:nvSpPr>
          <p:cNvPr id="16" name="Down Arrow 15"/>
          <p:cNvSpPr/>
          <p:nvPr/>
        </p:nvSpPr>
        <p:spPr>
          <a:xfrm>
            <a:off x="5347643" y="1851994"/>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772850" y="1972128"/>
            <a:ext cx="542136" cy="369332"/>
          </a:xfrm>
          <a:prstGeom prst="rect">
            <a:avLst/>
          </a:prstGeom>
          <a:noFill/>
        </p:spPr>
        <p:txBody>
          <a:bodyPr wrap="none" rtlCol="0">
            <a:spAutoFit/>
          </a:bodyPr>
          <a:lstStyle/>
          <a:p>
            <a:r>
              <a:rPr lang="en-US" dirty="0" smtClean="0">
                <a:cs typeface="Times New Roman" panose="02020603050405020304" pitchFamily="18" charset="0"/>
              </a:rPr>
              <a:t>FFT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TextBox 18"/>
              <p:cNvSpPr txBox="1"/>
              <p:nvPr/>
            </p:nvSpPr>
            <p:spPr>
              <a:xfrm>
                <a:off x="1524000" y="2514600"/>
                <a:ext cx="608693" cy="374270"/>
              </a:xfrm>
              <a:prstGeom prst="rect">
                <a:avLst/>
              </a:prstGeom>
              <a:noFill/>
            </p:spPr>
            <p:txBody>
              <a:bodyPr wrap="none" rtlCol="0">
                <a:spAutoFit/>
              </a:bodyPr>
              <a:lstStyle/>
              <a:p>
                <a14:m>
                  <m:oMath xmlns:m="http://schemas.openxmlformats.org/officeDocument/2006/math">
                    <m:acc>
                      <m:accPr>
                        <m:chr m:val="̃"/>
                        <m:ctrlPr>
                          <a:rPr lang="en-US" i="1" dirty="0" smtClean="0">
                            <a:latin typeface="Cambria Math" panose="02040503050406030204" pitchFamily="18" charset="0"/>
                            <a:cs typeface="Times New Roman" panose="02020603050405020304" pitchFamily="18" charset="0"/>
                          </a:rPr>
                        </m:ctrlPr>
                      </m:accPr>
                      <m:e>
                        <m:r>
                          <a:rPr lang="en-US" b="0" i="1" dirty="0" smtClean="0">
                            <a:latin typeface="Cambria Math" panose="02040503050406030204" pitchFamily="18" charset="0"/>
                            <a:cs typeface="Times New Roman" panose="02020603050405020304" pitchFamily="18" charset="0"/>
                          </a:rPr>
                          <m:t>𝑋</m:t>
                        </m:r>
                      </m:e>
                    </m:acc>
                  </m:oMath>
                </a14:m>
                <a:r>
                  <a:rPr lang="en-US" dirty="0" smtClean="0">
                    <a:latin typeface="Times New Roman" panose="02020603050405020304" pitchFamily="18" charset="0"/>
                    <a:cs typeface="Times New Roman" panose="02020603050405020304" pitchFamily="18" charset="0"/>
                  </a:rPr>
                  <a:t>[k]</a:t>
                </a:r>
                <a:endParaRPr lang="en-US"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524000" y="2514600"/>
                <a:ext cx="608693" cy="374270"/>
              </a:xfrm>
              <a:prstGeom prst="rect">
                <a:avLst/>
              </a:prstGeom>
              <a:blipFill>
                <a:blip r:embed="rId5"/>
                <a:stretch>
                  <a:fillRect t="-8197" r="-6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257800" y="2514600"/>
                <a:ext cx="629018" cy="376193"/>
              </a:xfrm>
              <a:prstGeom prst="rect">
                <a:avLst/>
              </a:prstGeom>
              <a:noFill/>
            </p:spPr>
            <p:txBody>
              <a:bodyPr wrap="none" rtlCol="0">
                <a:spAutoFit/>
              </a:bodyPr>
              <a:lstStyle/>
              <a:p>
                <a14:m>
                  <m:oMath xmlns:m="http://schemas.openxmlformats.org/officeDocument/2006/math">
                    <m:acc>
                      <m:accPr>
                        <m:chr m:val="̃"/>
                        <m:ctrlPr>
                          <a:rPr lang="en-US" i="1" dirty="0" smtClean="0">
                            <a:latin typeface="Cambria Math" panose="02040503050406030204" pitchFamily="18" charset="0"/>
                            <a:cs typeface="Times New Roman" panose="02020603050405020304" pitchFamily="18" charset="0"/>
                          </a:rPr>
                        </m:ctrlPr>
                      </m:accPr>
                      <m:e>
                        <m:r>
                          <a:rPr lang="en-US" b="0" i="1" dirty="0" smtClean="0">
                            <a:latin typeface="Cambria Math" panose="02040503050406030204" pitchFamily="18" charset="0"/>
                            <a:cs typeface="Times New Roman" panose="02020603050405020304" pitchFamily="18" charset="0"/>
                          </a:rPr>
                          <m:t>𝐻</m:t>
                        </m:r>
                      </m:e>
                    </m:acc>
                  </m:oMath>
                </a14:m>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k]</a:t>
                </a:r>
                <a:endParaRPr lang="en-US"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257800" y="2514600"/>
                <a:ext cx="629018" cy="376193"/>
              </a:xfrm>
              <a:prstGeom prst="rect">
                <a:avLst/>
              </a:prstGeom>
              <a:blipFill>
                <a:blip r:embed="rId6"/>
                <a:stretch>
                  <a:fillRect t="-8197" r="-5825" b="-24590"/>
                </a:stretch>
              </a:blipFill>
            </p:spPr>
            <p:txBody>
              <a:bodyPr/>
              <a:lstStyle/>
              <a:p>
                <a:r>
                  <a:rPr lang="en-US">
                    <a:noFill/>
                  </a:rPr>
                  <a:t> </a:t>
                </a:r>
              </a:p>
            </p:txBody>
          </p:sp>
        </mc:Fallback>
      </mc:AlternateContent>
      <p:sp>
        <p:nvSpPr>
          <p:cNvPr id="22" name="Right Brace 21"/>
          <p:cNvSpPr/>
          <p:nvPr/>
        </p:nvSpPr>
        <p:spPr>
          <a:xfrm rot="5400000">
            <a:off x="1707625" y="2237453"/>
            <a:ext cx="304800" cy="2680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1337285" y="3730228"/>
            <a:ext cx="1353256"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-2N-1</a:t>
            </a:r>
            <a:endParaRPr lang="en-US" dirty="0">
              <a:latin typeface="Times New Roman" panose="02020603050405020304" pitchFamily="18" charset="0"/>
              <a:cs typeface="Times New Roman" panose="02020603050405020304" pitchFamily="18" charset="0"/>
            </a:endParaRPr>
          </a:p>
        </p:txBody>
      </p:sp>
      <p:sp>
        <p:nvSpPr>
          <p:cNvPr id="24" name="Right Brace 23"/>
          <p:cNvSpPr/>
          <p:nvPr/>
        </p:nvSpPr>
        <p:spPr>
          <a:xfrm rot="5400000">
            <a:off x="5455175" y="2261564"/>
            <a:ext cx="304800" cy="2680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5084835" y="3754339"/>
            <a:ext cx="1353256"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-2N-1</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TextBox 25"/>
              <p:cNvSpPr txBox="1"/>
              <p:nvPr/>
            </p:nvSpPr>
            <p:spPr>
              <a:xfrm>
                <a:off x="3489182" y="2510135"/>
                <a:ext cx="4892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3489182" y="2510135"/>
                <a:ext cx="489236"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489182" y="4135130"/>
                <a:ext cx="4988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3489182" y="4135130"/>
                <a:ext cx="498855" cy="461665"/>
              </a:xfrm>
              <a:prstGeom prst="rect">
                <a:avLst/>
              </a:prstGeom>
              <a:blipFill>
                <a:blip r:embed="rId8"/>
                <a:stretch>
                  <a:fillRect/>
                </a:stretch>
              </a:blipFill>
            </p:spPr>
            <p:txBody>
              <a:bodyPr/>
              <a:lstStyle/>
              <a:p>
                <a:r>
                  <a:rPr lang="en-US">
                    <a:noFill/>
                  </a:rPr>
                  <a:t> </a:t>
                </a:r>
              </a:p>
            </p:txBody>
          </p:sp>
        </mc:Fallback>
      </mc:AlternateContent>
      <p:sp>
        <p:nvSpPr>
          <p:cNvPr id="29" name="TextBox 28"/>
          <p:cNvSpPr txBox="1"/>
          <p:nvPr/>
        </p:nvSpPr>
        <p:spPr>
          <a:xfrm>
            <a:off x="3411585" y="4692111"/>
            <a:ext cx="582211"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0" name="Right Brace 29"/>
          <p:cNvSpPr/>
          <p:nvPr/>
        </p:nvSpPr>
        <p:spPr>
          <a:xfrm rot="5400000">
            <a:off x="3595210" y="4414964"/>
            <a:ext cx="304800" cy="2680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3224870" y="5907739"/>
            <a:ext cx="1353256"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-2N-1</a:t>
            </a:r>
            <a:endParaRPr lang="en-US"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748283" y="4692111"/>
            <a:ext cx="55656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4" name="Right Brace 33"/>
          <p:cNvSpPr/>
          <p:nvPr/>
        </p:nvSpPr>
        <p:spPr>
          <a:xfrm rot="5400000">
            <a:off x="6931908" y="4414964"/>
            <a:ext cx="304800" cy="2680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6561568" y="5907739"/>
            <a:ext cx="1353256" cy="369332"/>
          </a:xfrm>
          <a:prstGeom prst="rect">
            <a:avLst/>
          </a:prstGeom>
          <a:noFill/>
        </p:spPr>
        <p:txBody>
          <a:bodyPr wrap="none" rtlCol="0">
            <a:spAutoFit/>
          </a:bodyPr>
          <a:lstStyle/>
          <a:p>
            <a:r>
              <a:rPr lang="en-US" dirty="0" smtClean="0">
                <a:cs typeface="Times New Roman" panose="02020603050405020304" pitchFamily="18" charset="0"/>
              </a:rPr>
              <a:t>Length</a:t>
            </a:r>
            <a:r>
              <a:rPr lang="en-US" i="1" dirty="0" smtClean="0">
                <a:latin typeface="Times New Roman" panose="02020603050405020304" pitchFamily="18" charset="0"/>
                <a:cs typeface="Times New Roman" panose="02020603050405020304" pitchFamily="18" charset="0"/>
              </a:rPr>
              <a:t>-2N-1</a:t>
            </a:r>
            <a:endParaRPr lang="en-US" dirty="0">
              <a:latin typeface="Times New Roman" panose="02020603050405020304" pitchFamily="18" charset="0"/>
              <a:cs typeface="Times New Roman" panose="02020603050405020304" pitchFamily="18" charset="0"/>
            </a:endParaRPr>
          </a:p>
        </p:txBody>
      </p:sp>
      <p:sp>
        <p:nvSpPr>
          <p:cNvPr id="36" name="Right Arrow 35"/>
          <p:cNvSpPr/>
          <p:nvPr/>
        </p:nvSpPr>
        <p:spPr>
          <a:xfrm>
            <a:off x="5290457" y="5141447"/>
            <a:ext cx="366497" cy="453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895087" y="4676187"/>
            <a:ext cx="1273041" cy="369332"/>
          </a:xfrm>
          <a:prstGeom prst="rect">
            <a:avLst/>
          </a:prstGeom>
          <a:noFill/>
        </p:spPr>
        <p:txBody>
          <a:bodyPr wrap="none" rtlCol="0">
            <a:spAutoFit/>
          </a:bodyPr>
          <a:lstStyle/>
          <a:p>
            <a:r>
              <a:rPr lang="en-US" dirty="0" smtClean="0">
                <a:cs typeface="Times New Roman" panose="02020603050405020304" pitchFamily="18" charset="0"/>
              </a:rPr>
              <a:t>Inverse FFT</a:t>
            </a:r>
            <a:endParaRPr lang="en-US"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7402014" y="3924711"/>
            <a:ext cx="1856598" cy="2646878"/>
          </a:xfrm>
          <a:prstGeom prst="rect">
            <a:avLst/>
          </a:prstGeom>
          <a:noFill/>
        </p:spPr>
        <p:txBody>
          <a:bodyPr wrap="none" rtlCol="0">
            <a:spAutoFit/>
          </a:bodyPr>
          <a:lstStyle/>
          <a:p>
            <a:r>
              <a:rPr lang="en-US" sz="16600" dirty="0" smtClean="0">
                <a:solidFill>
                  <a:srgbClr val="FF0000"/>
                </a:solidFill>
                <a:sym typeface="Wingdings" panose="05000000000000000000" pitchFamily="2" charset="2"/>
              </a:rPr>
              <a:t></a:t>
            </a:r>
            <a:endParaRPr lang="en-US" sz="16600" dirty="0">
              <a:solidFill>
                <a:srgbClr val="FF0000"/>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1397230721"/>
              </p:ext>
            </p:extLst>
          </p:nvPr>
        </p:nvGraphicFramePr>
        <p:xfrm>
          <a:off x="4256315" y="627749"/>
          <a:ext cx="2667005" cy="365760"/>
        </p:xfrm>
        <a:graphic>
          <a:graphicData uri="http://schemas.openxmlformats.org/drawingml/2006/table">
            <a:tbl>
              <a:tblPr firstRow="1" bandRow="1">
                <a:tableStyleId>{2D5ABB26-0587-4C30-8999-92F81FD0307C}</a:tableStyleId>
              </a:tblPr>
              <a:tblGrid>
                <a:gridCol w="242455">
                  <a:extLst>
                    <a:ext uri="{9D8B030D-6E8A-4147-A177-3AD203B41FA5}">
                      <a16:colId xmlns:a16="http://schemas.microsoft.com/office/drawing/2014/main" val="3732720303"/>
                    </a:ext>
                  </a:extLst>
                </a:gridCol>
                <a:gridCol w="242455">
                  <a:extLst>
                    <a:ext uri="{9D8B030D-6E8A-4147-A177-3AD203B41FA5}">
                      <a16:colId xmlns:a16="http://schemas.microsoft.com/office/drawing/2014/main" val="1684860834"/>
                    </a:ext>
                  </a:extLst>
                </a:gridCol>
                <a:gridCol w="242455">
                  <a:extLst>
                    <a:ext uri="{9D8B030D-6E8A-4147-A177-3AD203B41FA5}">
                      <a16:colId xmlns:a16="http://schemas.microsoft.com/office/drawing/2014/main" val="1980914135"/>
                    </a:ext>
                  </a:extLst>
                </a:gridCol>
                <a:gridCol w="242455">
                  <a:extLst>
                    <a:ext uri="{9D8B030D-6E8A-4147-A177-3AD203B41FA5}">
                      <a16:colId xmlns:a16="http://schemas.microsoft.com/office/drawing/2014/main" val="2816536655"/>
                    </a:ext>
                  </a:extLst>
                </a:gridCol>
                <a:gridCol w="242455">
                  <a:extLst>
                    <a:ext uri="{9D8B030D-6E8A-4147-A177-3AD203B41FA5}">
                      <a16:colId xmlns:a16="http://schemas.microsoft.com/office/drawing/2014/main" val="1616570908"/>
                    </a:ext>
                  </a:extLst>
                </a:gridCol>
                <a:gridCol w="242455">
                  <a:extLst>
                    <a:ext uri="{9D8B030D-6E8A-4147-A177-3AD203B41FA5}">
                      <a16:colId xmlns:a16="http://schemas.microsoft.com/office/drawing/2014/main" val="3184724825"/>
                    </a:ext>
                  </a:extLst>
                </a:gridCol>
                <a:gridCol w="242455">
                  <a:extLst>
                    <a:ext uri="{9D8B030D-6E8A-4147-A177-3AD203B41FA5}">
                      <a16:colId xmlns:a16="http://schemas.microsoft.com/office/drawing/2014/main" val="1340703679"/>
                    </a:ext>
                  </a:extLst>
                </a:gridCol>
                <a:gridCol w="242455">
                  <a:extLst>
                    <a:ext uri="{9D8B030D-6E8A-4147-A177-3AD203B41FA5}">
                      <a16:colId xmlns:a16="http://schemas.microsoft.com/office/drawing/2014/main" val="3242582408"/>
                    </a:ext>
                  </a:extLst>
                </a:gridCol>
                <a:gridCol w="242455">
                  <a:extLst>
                    <a:ext uri="{9D8B030D-6E8A-4147-A177-3AD203B41FA5}">
                      <a16:colId xmlns:a16="http://schemas.microsoft.com/office/drawing/2014/main" val="3036255137"/>
                    </a:ext>
                  </a:extLst>
                </a:gridCol>
                <a:gridCol w="242455">
                  <a:extLst>
                    <a:ext uri="{9D8B030D-6E8A-4147-A177-3AD203B41FA5}">
                      <a16:colId xmlns:a16="http://schemas.microsoft.com/office/drawing/2014/main" val="2169786774"/>
                    </a:ext>
                  </a:extLst>
                </a:gridCol>
                <a:gridCol w="242455">
                  <a:extLst>
                    <a:ext uri="{9D8B030D-6E8A-4147-A177-3AD203B41FA5}">
                      <a16:colId xmlns:a16="http://schemas.microsoft.com/office/drawing/2014/main" val="276398317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87140902"/>
              </p:ext>
            </p:extLst>
          </p:nvPr>
        </p:nvGraphicFramePr>
        <p:xfrm>
          <a:off x="533400" y="2992896"/>
          <a:ext cx="2667005" cy="365760"/>
        </p:xfrm>
        <a:graphic>
          <a:graphicData uri="http://schemas.openxmlformats.org/drawingml/2006/table">
            <a:tbl>
              <a:tblPr firstRow="1" bandRow="1">
                <a:tableStyleId>{2D5ABB26-0587-4C30-8999-92F81FD0307C}</a:tableStyleId>
              </a:tblPr>
              <a:tblGrid>
                <a:gridCol w="242455">
                  <a:extLst>
                    <a:ext uri="{9D8B030D-6E8A-4147-A177-3AD203B41FA5}">
                      <a16:colId xmlns:a16="http://schemas.microsoft.com/office/drawing/2014/main" val="3732720303"/>
                    </a:ext>
                  </a:extLst>
                </a:gridCol>
                <a:gridCol w="242455">
                  <a:extLst>
                    <a:ext uri="{9D8B030D-6E8A-4147-A177-3AD203B41FA5}">
                      <a16:colId xmlns:a16="http://schemas.microsoft.com/office/drawing/2014/main" val="1684860834"/>
                    </a:ext>
                  </a:extLst>
                </a:gridCol>
                <a:gridCol w="242455">
                  <a:extLst>
                    <a:ext uri="{9D8B030D-6E8A-4147-A177-3AD203B41FA5}">
                      <a16:colId xmlns:a16="http://schemas.microsoft.com/office/drawing/2014/main" val="1980914135"/>
                    </a:ext>
                  </a:extLst>
                </a:gridCol>
                <a:gridCol w="242455">
                  <a:extLst>
                    <a:ext uri="{9D8B030D-6E8A-4147-A177-3AD203B41FA5}">
                      <a16:colId xmlns:a16="http://schemas.microsoft.com/office/drawing/2014/main" val="2816536655"/>
                    </a:ext>
                  </a:extLst>
                </a:gridCol>
                <a:gridCol w="242455">
                  <a:extLst>
                    <a:ext uri="{9D8B030D-6E8A-4147-A177-3AD203B41FA5}">
                      <a16:colId xmlns:a16="http://schemas.microsoft.com/office/drawing/2014/main" val="1616570908"/>
                    </a:ext>
                  </a:extLst>
                </a:gridCol>
                <a:gridCol w="242455">
                  <a:extLst>
                    <a:ext uri="{9D8B030D-6E8A-4147-A177-3AD203B41FA5}">
                      <a16:colId xmlns:a16="http://schemas.microsoft.com/office/drawing/2014/main" val="3184724825"/>
                    </a:ext>
                  </a:extLst>
                </a:gridCol>
                <a:gridCol w="242455">
                  <a:extLst>
                    <a:ext uri="{9D8B030D-6E8A-4147-A177-3AD203B41FA5}">
                      <a16:colId xmlns:a16="http://schemas.microsoft.com/office/drawing/2014/main" val="1340703679"/>
                    </a:ext>
                  </a:extLst>
                </a:gridCol>
                <a:gridCol w="242455">
                  <a:extLst>
                    <a:ext uri="{9D8B030D-6E8A-4147-A177-3AD203B41FA5}">
                      <a16:colId xmlns:a16="http://schemas.microsoft.com/office/drawing/2014/main" val="3242582408"/>
                    </a:ext>
                  </a:extLst>
                </a:gridCol>
                <a:gridCol w="242455">
                  <a:extLst>
                    <a:ext uri="{9D8B030D-6E8A-4147-A177-3AD203B41FA5}">
                      <a16:colId xmlns:a16="http://schemas.microsoft.com/office/drawing/2014/main" val="3036255137"/>
                    </a:ext>
                  </a:extLst>
                </a:gridCol>
                <a:gridCol w="242455">
                  <a:extLst>
                    <a:ext uri="{9D8B030D-6E8A-4147-A177-3AD203B41FA5}">
                      <a16:colId xmlns:a16="http://schemas.microsoft.com/office/drawing/2014/main" val="2169786774"/>
                    </a:ext>
                  </a:extLst>
                </a:gridCol>
                <a:gridCol w="242455">
                  <a:extLst>
                    <a:ext uri="{9D8B030D-6E8A-4147-A177-3AD203B41FA5}">
                      <a16:colId xmlns:a16="http://schemas.microsoft.com/office/drawing/2014/main" val="276398317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531032446"/>
              </p:ext>
            </p:extLst>
          </p:nvPr>
        </p:nvGraphicFramePr>
        <p:xfrm>
          <a:off x="4267200" y="2987851"/>
          <a:ext cx="2667005" cy="365760"/>
        </p:xfrm>
        <a:graphic>
          <a:graphicData uri="http://schemas.openxmlformats.org/drawingml/2006/table">
            <a:tbl>
              <a:tblPr firstRow="1" bandRow="1">
                <a:tableStyleId>{2D5ABB26-0587-4C30-8999-92F81FD0307C}</a:tableStyleId>
              </a:tblPr>
              <a:tblGrid>
                <a:gridCol w="242455">
                  <a:extLst>
                    <a:ext uri="{9D8B030D-6E8A-4147-A177-3AD203B41FA5}">
                      <a16:colId xmlns:a16="http://schemas.microsoft.com/office/drawing/2014/main" val="3732720303"/>
                    </a:ext>
                  </a:extLst>
                </a:gridCol>
                <a:gridCol w="242455">
                  <a:extLst>
                    <a:ext uri="{9D8B030D-6E8A-4147-A177-3AD203B41FA5}">
                      <a16:colId xmlns:a16="http://schemas.microsoft.com/office/drawing/2014/main" val="1684860834"/>
                    </a:ext>
                  </a:extLst>
                </a:gridCol>
                <a:gridCol w="242455">
                  <a:extLst>
                    <a:ext uri="{9D8B030D-6E8A-4147-A177-3AD203B41FA5}">
                      <a16:colId xmlns:a16="http://schemas.microsoft.com/office/drawing/2014/main" val="1980914135"/>
                    </a:ext>
                  </a:extLst>
                </a:gridCol>
                <a:gridCol w="242455">
                  <a:extLst>
                    <a:ext uri="{9D8B030D-6E8A-4147-A177-3AD203B41FA5}">
                      <a16:colId xmlns:a16="http://schemas.microsoft.com/office/drawing/2014/main" val="2816536655"/>
                    </a:ext>
                  </a:extLst>
                </a:gridCol>
                <a:gridCol w="242455">
                  <a:extLst>
                    <a:ext uri="{9D8B030D-6E8A-4147-A177-3AD203B41FA5}">
                      <a16:colId xmlns:a16="http://schemas.microsoft.com/office/drawing/2014/main" val="1616570908"/>
                    </a:ext>
                  </a:extLst>
                </a:gridCol>
                <a:gridCol w="242455">
                  <a:extLst>
                    <a:ext uri="{9D8B030D-6E8A-4147-A177-3AD203B41FA5}">
                      <a16:colId xmlns:a16="http://schemas.microsoft.com/office/drawing/2014/main" val="3184724825"/>
                    </a:ext>
                  </a:extLst>
                </a:gridCol>
                <a:gridCol w="242455">
                  <a:extLst>
                    <a:ext uri="{9D8B030D-6E8A-4147-A177-3AD203B41FA5}">
                      <a16:colId xmlns:a16="http://schemas.microsoft.com/office/drawing/2014/main" val="1340703679"/>
                    </a:ext>
                  </a:extLst>
                </a:gridCol>
                <a:gridCol w="242455">
                  <a:extLst>
                    <a:ext uri="{9D8B030D-6E8A-4147-A177-3AD203B41FA5}">
                      <a16:colId xmlns:a16="http://schemas.microsoft.com/office/drawing/2014/main" val="3242582408"/>
                    </a:ext>
                  </a:extLst>
                </a:gridCol>
                <a:gridCol w="242455">
                  <a:extLst>
                    <a:ext uri="{9D8B030D-6E8A-4147-A177-3AD203B41FA5}">
                      <a16:colId xmlns:a16="http://schemas.microsoft.com/office/drawing/2014/main" val="3036255137"/>
                    </a:ext>
                  </a:extLst>
                </a:gridCol>
                <a:gridCol w="242455">
                  <a:extLst>
                    <a:ext uri="{9D8B030D-6E8A-4147-A177-3AD203B41FA5}">
                      <a16:colId xmlns:a16="http://schemas.microsoft.com/office/drawing/2014/main" val="2169786774"/>
                    </a:ext>
                  </a:extLst>
                </a:gridCol>
                <a:gridCol w="242455">
                  <a:extLst>
                    <a:ext uri="{9D8B030D-6E8A-4147-A177-3AD203B41FA5}">
                      <a16:colId xmlns:a16="http://schemas.microsoft.com/office/drawing/2014/main" val="276398317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497998866"/>
              </p:ext>
            </p:extLst>
          </p:nvPr>
        </p:nvGraphicFramePr>
        <p:xfrm>
          <a:off x="2420985" y="5165223"/>
          <a:ext cx="2667005" cy="365760"/>
        </p:xfrm>
        <a:graphic>
          <a:graphicData uri="http://schemas.openxmlformats.org/drawingml/2006/table">
            <a:tbl>
              <a:tblPr firstRow="1" bandRow="1">
                <a:tableStyleId>{2D5ABB26-0587-4C30-8999-92F81FD0307C}</a:tableStyleId>
              </a:tblPr>
              <a:tblGrid>
                <a:gridCol w="242455">
                  <a:extLst>
                    <a:ext uri="{9D8B030D-6E8A-4147-A177-3AD203B41FA5}">
                      <a16:colId xmlns:a16="http://schemas.microsoft.com/office/drawing/2014/main" val="3732720303"/>
                    </a:ext>
                  </a:extLst>
                </a:gridCol>
                <a:gridCol w="242455">
                  <a:extLst>
                    <a:ext uri="{9D8B030D-6E8A-4147-A177-3AD203B41FA5}">
                      <a16:colId xmlns:a16="http://schemas.microsoft.com/office/drawing/2014/main" val="1684860834"/>
                    </a:ext>
                  </a:extLst>
                </a:gridCol>
                <a:gridCol w="242455">
                  <a:extLst>
                    <a:ext uri="{9D8B030D-6E8A-4147-A177-3AD203B41FA5}">
                      <a16:colId xmlns:a16="http://schemas.microsoft.com/office/drawing/2014/main" val="1980914135"/>
                    </a:ext>
                  </a:extLst>
                </a:gridCol>
                <a:gridCol w="242455">
                  <a:extLst>
                    <a:ext uri="{9D8B030D-6E8A-4147-A177-3AD203B41FA5}">
                      <a16:colId xmlns:a16="http://schemas.microsoft.com/office/drawing/2014/main" val="2816536655"/>
                    </a:ext>
                  </a:extLst>
                </a:gridCol>
                <a:gridCol w="242455">
                  <a:extLst>
                    <a:ext uri="{9D8B030D-6E8A-4147-A177-3AD203B41FA5}">
                      <a16:colId xmlns:a16="http://schemas.microsoft.com/office/drawing/2014/main" val="1616570908"/>
                    </a:ext>
                  </a:extLst>
                </a:gridCol>
                <a:gridCol w="242455">
                  <a:extLst>
                    <a:ext uri="{9D8B030D-6E8A-4147-A177-3AD203B41FA5}">
                      <a16:colId xmlns:a16="http://schemas.microsoft.com/office/drawing/2014/main" val="3184724825"/>
                    </a:ext>
                  </a:extLst>
                </a:gridCol>
                <a:gridCol w="242455">
                  <a:extLst>
                    <a:ext uri="{9D8B030D-6E8A-4147-A177-3AD203B41FA5}">
                      <a16:colId xmlns:a16="http://schemas.microsoft.com/office/drawing/2014/main" val="1340703679"/>
                    </a:ext>
                  </a:extLst>
                </a:gridCol>
                <a:gridCol w="242455">
                  <a:extLst>
                    <a:ext uri="{9D8B030D-6E8A-4147-A177-3AD203B41FA5}">
                      <a16:colId xmlns:a16="http://schemas.microsoft.com/office/drawing/2014/main" val="3242582408"/>
                    </a:ext>
                  </a:extLst>
                </a:gridCol>
                <a:gridCol w="242455">
                  <a:extLst>
                    <a:ext uri="{9D8B030D-6E8A-4147-A177-3AD203B41FA5}">
                      <a16:colId xmlns:a16="http://schemas.microsoft.com/office/drawing/2014/main" val="3036255137"/>
                    </a:ext>
                  </a:extLst>
                </a:gridCol>
                <a:gridCol w="242455">
                  <a:extLst>
                    <a:ext uri="{9D8B030D-6E8A-4147-A177-3AD203B41FA5}">
                      <a16:colId xmlns:a16="http://schemas.microsoft.com/office/drawing/2014/main" val="2169786774"/>
                    </a:ext>
                  </a:extLst>
                </a:gridCol>
                <a:gridCol w="242455">
                  <a:extLst>
                    <a:ext uri="{9D8B030D-6E8A-4147-A177-3AD203B41FA5}">
                      <a16:colId xmlns:a16="http://schemas.microsoft.com/office/drawing/2014/main" val="276398317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306025300"/>
              </p:ext>
            </p:extLst>
          </p:nvPr>
        </p:nvGraphicFramePr>
        <p:xfrm>
          <a:off x="5777740" y="5165223"/>
          <a:ext cx="2667005" cy="365760"/>
        </p:xfrm>
        <a:graphic>
          <a:graphicData uri="http://schemas.openxmlformats.org/drawingml/2006/table">
            <a:tbl>
              <a:tblPr firstRow="1" bandRow="1">
                <a:tableStyleId>{2D5ABB26-0587-4C30-8999-92F81FD0307C}</a:tableStyleId>
              </a:tblPr>
              <a:tblGrid>
                <a:gridCol w="242455">
                  <a:extLst>
                    <a:ext uri="{9D8B030D-6E8A-4147-A177-3AD203B41FA5}">
                      <a16:colId xmlns:a16="http://schemas.microsoft.com/office/drawing/2014/main" val="3732720303"/>
                    </a:ext>
                  </a:extLst>
                </a:gridCol>
                <a:gridCol w="242455">
                  <a:extLst>
                    <a:ext uri="{9D8B030D-6E8A-4147-A177-3AD203B41FA5}">
                      <a16:colId xmlns:a16="http://schemas.microsoft.com/office/drawing/2014/main" val="1684860834"/>
                    </a:ext>
                  </a:extLst>
                </a:gridCol>
                <a:gridCol w="242455">
                  <a:extLst>
                    <a:ext uri="{9D8B030D-6E8A-4147-A177-3AD203B41FA5}">
                      <a16:colId xmlns:a16="http://schemas.microsoft.com/office/drawing/2014/main" val="1980914135"/>
                    </a:ext>
                  </a:extLst>
                </a:gridCol>
                <a:gridCol w="242455">
                  <a:extLst>
                    <a:ext uri="{9D8B030D-6E8A-4147-A177-3AD203B41FA5}">
                      <a16:colId xmlns:a16="http://schemas.microsoft.com/office/drawing/2014/main" val="2816536655"/>
                    </a:ext>
                  </a:extLst>
                </a:gridCol>
                <a:gridCol w="242455">
                  <a:extLst>
                    <a:ext uri="{9D8B030D-6E8A-4147-A177-3AD203B41FA5}">
                      <a16:colId xmlns:a16="http://schemas.microsoft.com/office/drawing/2014/main" val="1616570908"/>
                    </a:ext>
                  </a:extLst>
                </a:gridCol>
                <a:gridCol w="242455">
                  <a:extLst>
                    <a:ext uri="{9D8B030D-6E8A-4147-A177-3AD203B41FA5}">
                      <a16:colId xmlns:a16="http://schemas.microsoft.com/office/drawing/2014/main" val="3184724825"/>
                    </a:ext>
                  </a:extLst>
                </a:gridCol>
                <a:gridCol w="242455">
                  <a:extLst>
                    <a:ext uri="{9D8B030D-6E8A-4147-A177-3AD203B41FA5}">
                      <a16:colId xmlns:a16="http://schemas.microsoft.com/office/drawing/2014/main" val="1340703679"/>
                    </a:ext>
                  </a:extLst>
                </a:gridCol>
                <a:gridCol w="242455">
                  <a:extLst>
                    <a:ext uri="{9D8B030D-6E8A-4147-A177-3AD203B41FA5}">
                      <a16:colId xmlns:a16="http://schemas.microsoft.com/office/drawing/2014/main" val="3242582408"/>
                    </a:ext>
                  </a:extLst>
                </a:gridCol>
                <a:gridCol w="242455">
                  <a:extLst>
                    <a:ext uri="{9D8B030D-6E8A-4147-A177-3AD203B41FA5}">
                      <a16:colId xmlns:a16="http://schemas.microsoft.com/office/drawing/2014/main" val="3036255137"/>
                    </a:ext>
                  </a:extLst>
                </a:gridCol>
                <a:gridCol w="242455">
                  <a:extLst>
                    <a:ext uri="{9D8B030D-6E8A-4147-A177-3AD203B41FA5}">
                      <a16:colId xmlns:a16="http://schemas.microsoft.com/office/drawing/2014/main" val="2169786774"/>
                    </a:ext>
                  </a:extLst>
                </a:gridCol>
                <a:gridCol w="242455">
                  <a:extLst>
                    <a:ext uri="{9D8B030D-6E8A-4147-A177-3AD203B41FA5}">
                      <a16:colId xmlns:a16="http://schemas.microsoft.com/office/drawing/2014/main" val="2763983175"/>
                    </a:ext>
                  </a:extLst>
                </a:gridCol>
              </a:tblGrid>
              <a:tr h="203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095092"/>
                  </a:ext>
                </a:extLst>
              </a:tr>
            </a:tbl>
          </a:graphicData>
        </a:graphic>
      </p:graphicFrame>
    </p:spTree>
    <p:extLst>
      <p:ext uri="{BB962C8B-B14F-4D97-AF65-F5344CB8AC3E}">
        <p14:creationId xmlns:p14="http://schemas.microsoft.com/office/powerpoint/2010/main" val="410818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1800" y="4800600"/>
            <a:ext cx="3886200" cy="609600"/>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47800" y="152400"/>
            <a:ext cx="7498080" cy="1143000"/>
          </a:xfrm>
        </p:spPr>
        <p:txBody>
          <a:bodyPr>
            <a:normAutofit fontScale="90000"/>
          </a:bodyPr>
          <a:lstStyle/>
          <a:p>
            <a:r>
              <a:rPr lang="en-US" dirty="0" smtClean="0"/>
              <a:t>Implementation of linear convolution using FFT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1447800"/>
                <a:ext cx="7775448" cy="5029200"/>
              </a:xfrm>
              <a:noFill/>
            </p:spPr>
            <p:txBody>
              <a:bodyPr>
                <a:normAutofit fontScale="85000" lnSpcReduction="20000"/>
              </a:bodyPr>
              <a:lstStyle/>
              <a:p>
                <a:r>
                  <a:rPr lang="en-US" dirty="0"/>
                  <a:t>Given that an input sequence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en-US" dirty="0"/>
                  <a:t> with </a:t>
                </a:r>
                <a:r>
                  <a:rPr lang="en-US" i="1" dirty="0">
                    <a:latin typeface="Times New Roman" pitchFamily="18" charset="0"/>
                    <a:cs typeface="Times New Roman" pitchFamily="18" charset="0"/>
                  </a:rPr>
                  <a:t>L</a:t>
                </a:r>
                <a:r>
                  <a:rPr lang="en-US" dirty="0"/>
                  <a:t> samples and the impulse response </a:t>
                </a:r>
                <a:r>
                  <a:rPr lang="en-US" i="1" dirty="0">
                    <a:latin typeface="Times New Roman" pitchFamily="18" charset="0"/>
                    <a:cs typeface="Times New Roman" pitchFamily="18" charset="0"/>
                  </a:rPr>
                  <a:t>h</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en-US" dirty="0"/>
                  <a:t> of an LTI system has </a:t>
                </a:r>
                <a:r>
                  <a:rPr lang="en-US" i="1" dirty="0">
                    <a:latin typeface="Times New Roman" pitchFamily="18" charset="0"/>
                    <a:cs typeface="Times New Roman" pitchFamily="18" charset="0"/>
                  </a:rPr>
                  <a:t>P</a:t>
                </a:r>
                <a:r>
                  <a:rPr lang="en-US" dirty="0"/>
                  <a:t> samples</a:t>
                </a:r>
                <a:r>
                  <a:rPr lang="en-US" dirty="0" smtClean="0"/>
                  <a:t>.</a:t>
                </a:r>
              </a:p>
              <a:p>
                <a:r>
                  <a:rPr lang="en-US" dirty="0" smtClean="0"/>
                  <a:t>Let </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It can be implemented with FFT using the following procedure:</a:t>
                </a:r>
              </a:p>
              <a:p>
                <a:pPr lvl="1"/>
                <a:r>
                  <a:rPr lang="en-US" dirty="0" smtClean="0"/>
                  <a:t>Pad zeros to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to make it having a length of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a:t>
                </a:r>
                <a:r>
                  <a:rPr lang="en-US" dirty="0" smtClean="0">
                    <a:cs typeface="Times New Roman" pitchFamily="18" charset="0"/>
                  </a:rPr>
                  <a:t>. The resulting sequence is called </a:t>
                </a:r>
                <a14:m>
                  <m:oMath xmlns:m="http://schemas.openxmlformats.org/officeDocument/2006/math">
                    <m:acc>
                      <m:accPr>
                        <m:chr m:val="̃"/>
                        <m:ctrlPr>
                          <a:rPr lang="en-US" i="1" dirty="0" smtClean="0">
                            <a:latin typeface="Cambria Math" panose="02040503050406030204" pitchFamily="18" charset="0"/>
                            <a:cs typeface="Times New Roman" pitchFamily="18" charset="0"/>
                          </a:rPr>
                        </m:ctrlPr>
                      </m:accPr>
                      <m:e>
                        <m:r>
                          <a:rPr lang="en-US" b="0" i="1" dirty="0" smtClean="0">
                            <a:latin typeface="Cambria Math" panose="02040503050406030204" pitchFamily="18" charset="0"/>
                            <a:cs typeface="Times New Roman" pitchFamily="18" charset="0"/>
                          </a:rPr>
                          <m:t>𝑥</m:t>
                        </m:r>
                      </m:e>
                    </m:acc>
                  </m:oMath>
                </a14:m>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lvl="1"/>
                <a:r>
                  <a:rPr lang="en-US" dirty="0" smtClean="0"/>
                  <a:t>Pad zeros to </a:t>
                </a:r>
                <a:r>
                  <a:rPr lang="en-US" i="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to make it having the same length, i.e.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a:t>
                </a:r>
                <a:r>
                  <a:rPr lang="en-US" dirty="0" smtClean="0">
                    <a:cs typeface="Times New Roman" pitchFamily="18" charset="0"/>
                  </a:rPr>
                  <a:t>. The resulting sequence is called </a:t>
                </a:r>
                <a14:m>
                  <m:oMath xmlns:m="http://schemas.openxmlformats.org/officeDocument/2006/math">
                    <m:acc>
                      <m:accPr>
                        <m:chr m:val="̃"/>
                        <m:ctrlPr>
                          <a:rPr lang="en-US" i="1" dirty="0">
                            <a:latin typeface="Cambria Math" panose="02040503050406030204" pitchFamily="18" charset="0"/>
                            <a:cs typeface="Times New Roman" pitchFamily="18" charset="0"/>
                          </a:rPr>
                        </m:ctrlPr>
                      </m:accPr>
                      <m:e>
                        <m:r>
                          <a:rPr lang="en-US" b="0" i="1" dirty="0" smtClean="0">
                            <a:latin typeface="Cambria Math" panose="02040503050406030204" pitchFamily="18" charset="0"/>
                            <a:cs typeface="Times New Roman" pitchFamily="18" charset="0"/>
                          </a:rPr>
                          <m:t>h</m:t>
                        </m:r>
                      </m:e>
                    </m:acc>
                  </m:oMath>
                </a14:m>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smtClean="0">
                    <a:latin typeface="Times New Roman" pitchFamily="18" charset="0"/>
                    <a:cs typeface="Times New Roman" pitchFamily="18" charset="0"/>
                  </a:rPr>
                  <a:t>]</a:t>
                </a:r>
                <a:endParaRPr lang="en-US" dirty="0" smtClean="0"/>
              </a:p>
              <a:p>
                <a:pPr lvl="1"/>
                <a:r>
                  <a:rPr lang="en-US" dirty="0" smtClean="0"/>
                  <a:t>Then</a:t>
                </a:r>
              </a:p>
              <a:p>
                <a:pPr marL="402336"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itchFamily="18" charset="0"/>
                        </a:rPr>
                        <m:t>𝑦</m:t>
                      </m:r>
                      <m:d>
                        <m:dPr>
                          <m:begChr m:val="["/>
                          <m:endChr m:val="]"/>
                          <m:ctrlPr>
                            <a:rPr lang="en-US" b="0" i="1" smtClean="0">
                              <a:latin typeface="Cambria Math" panose="02040503050406030204" pitchFamily="18" charset="0"/>
                              <a:cs typeface="Times New Roman" pitchFamily="18" charset="0"/>
                            </a:rPr>
                          </m:ctrlPr>
                        </m:dPr>
                        <m:e>
                          <m:r>
                            <a:rPr lang="en-US" b="0" i="1" smtClean="0">
                              <a:latin typeface="Cambria Math" panose="02040503050406030204" pitchFamily="18" charset="0"/>
                              <a:cs typeface="Times New Roman" pitchFamily="18" charset="0"/>
                            </a:rPr>
                            <m:t>𝑛</m:t>
                          </m:r>
                        </m:e>
                      </m:d>
                      <m:r>
                        <a:rPr lang="en-US" b="0" i="1" smtClean="0">
                          <a:latin typeface="Cambria Math" panose="02040503050406030204" pitchFamily="18" charset="0"/>
                          <a:cs typeface="Times New Roman" pitchFamily="18" charset="0"/>
                        </a:rPr>
                        <m:t>=</m:t>
                      </m:r>
                      <m:r>
                        <m:rPr>
                          <m:sty m:val="p"/>
                        </m:rPr>
                        <a:rPr lang="en-US" b="0" i="0" smtClean="0">
                          <a:latin typeface="Cambria Math" panose="02040503050406030204" pitchFamily="18" charset="0"/>
                          <a:cs typeface="Times New Roman" pitchFamily="18" charset="0"/>
                        </a:rPr>
                        <m:t>IFFT</m:t>
                      </m:r>
                      <m:d>
                        <m:dPr>
                          <m:begChr m:val="{"/>
                          <m:endChr m:val="}"/>
                          <m:ctrlPr>
                            <a:rPr lang="en-US" b="0" i="1" smtClean="0">
                              <a:latin typeface="Cambria Math" panose="02040503050406030204" pitchFamily="18" charset="0"/>
                              <a:cs typeface="Times New Roman" pitchFamily="18" charset="0"/>
                            </a:rPr>
                          </m:ctrlPr>
                        </m:dPr>
                        <m:e>
                          <m:acc>
                            <m:accPr>
                              <m:chr m:val="̃"/>
                              <m:ctrlPr>
                                <a:rPr lang="en-US" b="0" i="1" smtClean="0">
                                  <a:latin typeface="Cambria Math" panose="02040503050406030204" pitchFamily="18" charset="0"/>
                                  <a:cs typeface="Times New Roman" pitchFamily="18" charset="0"/>
                                </a:rPr>
                              </m:ctrlPr>
                            </m:accPr>
                            <m:e>
                              <m:r>
                                <a:rPr lang="en-US" b="0" i="1" smtClean="0">
                                  <a:latin typeface="Cambria Math" panose="02040503050406030204" pitchFamily="18" charset="0"/>
                                  <a:cs typeface="Times New Roman" pitchFamily="18" charset="0"/>
                                </a:rPr>
                                <m:t>𝑋</m:t>
                              </m:r>
                            </m:e>
                          </m:acc>
                          <m:d>
                            <m:dPr>
                              <m:begChr m:val="["/>
                              <m:endChr m:val="]"/>
                              <m:ctrlPr>
                                <a:rPr lang="en-US" b="0" i="1" smtClean="0">
                                  <a:latin typeface="Cambria Math" panose="02040503050406030204" pitchFamily="18" charset="0"/>
                                  <a:cs typeface="Times New Roman" pitchFamily="18" charset="0"/>
                                </a:rPr>
                              </m:ctrlPr>
                            </m:dPr>
                            <m:e>
                              <m:r>
                                <a:rPr lang="en-US" b="0" i="1" smtClean="0">
                                  <a:latin typeface="Cambria Math" panose="02040503050406030204" pitchFamily="18" charset="0"/>
                                  <a:cs typeface="Times New Roman" pitchFamily="18" charset="0"/>
                                </a:rPr>
                                <m:t>𝑘</m:t>
                              </m:r>
                            </m:e>
                          </m:d>
                          <m:r>
                            <a:rPr lang="en-US" b="0" i="1" smtClean="0">
                              <a:latin typeface="Cambria Math" panose="02040503050406030204" pitchFamily="18" charset="0"/>
                              <a:ea typeface="Cambria Math" panose="02040503050406030204" pitchFamily="18" charset="0"/>
                              <a:cs typeface="Times New Roman" pitchFamily="18" charset="0"/>
                            </a:rPr>
                            <m:t>×</m:t>
                          </m:r>
                          <m:acc>
                            <m:accPr>
                              <m:chr m:val="̃"/>
                              <m:ctrlPr>
                                <a:rPr lang="en-US" i="1">
                                  <a:latin typeface="Cambria Math" panose="02040503050406030204" pitchFamily="18" charset="0"/>
                                  <a:cs typeface="Times New Roman" pitchFamily="18" charset="0"/>
                                </a:rPr>
                              </m:ctrlPr>
                            </m:accPr>
                            <m:e>
                              <m:r>
                                <a:rPr lang="en-US" b="0" i="1" smtClean="0">
                                  <a:latin typeface="Cambria Math" panose="02040503050406030204" pitchFamily="18" charset="0"/>
                                  <a:cs typeface="Times New Roman" pitchFamily="18" charset="0"/>
                                </a:rPr>
                                <m:t>𝐻</m:t>
                              </m:r>
                            </m:e>
                          </m:acc>
                          <m:d>
                            <m:dPr>
                              <m:begChr m:val="["/>
                              <m:endChr m:val="]"/>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𝑘</m:t>
                              </m:r>
                            </m:e>
                          </m:d>
                        </m:e>
                      </m:d>
                    </m:oMath>
                  </m:oMathPara>
                </a14:m>
                <a:endParaRPr lang="en-US" dirty="0" smtClean="0">
                  <a:latin typeface="Times New Roman" pitchFamily="18" charset="0"/>
                  <a:cs typeface="Times New Roman" pitchFamily="18" charset="0"/>
                </a:endParaRPr>
              </a:p>
              <a:p>
                <a:pPr lvl="1">
                  <a:spcBef>
                    <a:spcPts val="1200"/>
                  </a:spcBef>
                  <a:buNone/>
                </a:pPr>
                <a:r>
                  <a:rPr lang="en-US" dirty="0" smtClean="0">
                    <a:latin typeface="Times New Roman" pitchFamily="18" charset="0"/>
                    <a:cs typeface="Times New Roman" pitchFamily="18" charset="0"/>
                  </a:rPr>
                  <a:t>	</a:t>
                </a:r>
                <a:r>
                  <a:rPr lang="en-US" dirty="0" smtClean="0">
                    <a:cs typeface="Times New Roman" pitchFamily="18" charset="0"/>
                  </a:rPr>
                  <a:t>where</a:t>
                </a:r>
                <a:r>
                  <a:rPr lang="en-US" dirty="0" smtClean="0">
                    <a:latin typeface="Times New Roman" pitchFamily="18" charset="0"/>
                    <a:cs typeface="Times New Roman" pitchFamily="18" charset="0"/>
                  </a:rPr>
                  <a:t>   IFFT </a:t>
                </a:r>
                <a:r>
                  <a:rPr lang="en-US" dirty="0" smtClean="0">
                    <a:cs typeface="Times New Roman" pitchFamily="18" charset="0"/>
                  </a:rPr>
                  <a:t>is the inverse </a:t>
                </a:r>
                <a:r>
                  <a:rPr lang="en-US" dirty="0" smtClean="0">
                    <a:latin typeface="Times New Roman" pitchFamily="18" charset="0"/>
                    <a:cs typeface="Times New Roman" pitchFamily="18" charset="0"/>
                  </a:rPr>
                  <a:t>FFT; </a:t>
                </a:r>
                <a14:m>
                  <m:oMath xmlns:m="http://schemas.openxmlformats.org/officeDocument/2006/math">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𝑋</m:t>
                        </m:r>
                      </m:e>
                    </m:acc>
                    <m:d>
                      <m:dPr>
                        <m:begChr m:val="["/>
                        <m:endChr m:val="]"/>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𝑘</m:t>
                        </m:r>
                      </m:e>
                    </m:d>
                  </m:oMath>
                </a14:m>
                <a:r>
                  <a:rPr lang="en-US" dirty="0" smtClean="0">
                    <a:cs typeface="Times New Roman" pitchFamily="18" charset="0"/>
                  </a:rPr>
                  <a:t> and</a:t>
                </a:r>
                <a:r>
                  <a:rPr lang="en-US" dirty="0" smtClean="0">
                    <a:latin typeface="Times New Roman" pitchFamily="18" charset="0"/>
                    <a:cs typeface="Times New Roman" pitchFamily="18" charset="0"/>
                  </a:rPr>
                  <a:t> </a:t>
                </a:r>
                <a14:m>
                  <m:oMath xmlns:m="http://schemas.openxmlformats.org/officeDocument/2006/math">
                    <m:acc>
                      <m:accPr>
                        <m:chr m:val="̃"/>
                        <m:ctrlPr>
                          <a:rPr lang="en-US" i="1">
                            <a:latin typeface="Cambria Math" panose="02040503050406030204" pitchFamily="18" charset="0"/>
                            <a:cs typeface="Times New Roman" pitchFamily="18" charset="0"/>
                          </a:rPr>
                        </m:ctrlPr>
                      </m:accPr>
                      <m:e>
                        <m:r>
                          <a:rPr lang="en-US" i="1">
                            <a:latin typeface="Cambria Math" panose="02040503050406030204" pitchFamily="18" charset="0"/>
                            <a:cs typeface="Times New Roman" pitchFamily="18" charset="0"/>
                          </a:rPr>
                          <m:t>𝐻</m:t>
                        </m:r>
                      </m:e>
                    </m:acc>
                    <m:d>
                      <m:dPr>
                        <m:begChr m:val="["/>
                        <m:endChr m:val="]"/>
                        <m:ctrlPr>
                          <a:rPr lang="en-US" i="1">
                            <a:latin typeface="Cambria Math" panose="02040503050406030204" pitchFamily="18" charset="0"/>
                            <a:cs typeface="Times New Roman" pitchFamily="18" charset="0"/>
                          </a:rPr>
                        </m:ctrlPr>
                      </m:dPr>
                      <m:e>
                        <m:r>
                          <a:rPr lang="en-US" i="1">
                            <a:latin typeface="Cambria Math" panose="02040503050406030204" pitchFamily="18" charset="0"/>
                            <a:cs typeface="Times New Roman" pitchFamily="18" charset="0"/>
                          </a:rPr>
                          <m:t>𝑘</m:t>
                        </m:r>
                      </m:e>
                    </m:d>
                  </m:oMath>
                </a14:m>
                <a:r>
                  <a:rPr lang="en-US" dirty="0" smtClean="0">
                    <a:cs typeface="Times New Roman" pitchFamily="18" charset="0"/>
                  </a:rPr>
                  <a:t> are the </a:t>
                </a:r>
                <a:r>
                  <a:rPr lang="en-US" dirty="0" smtClean="0">
                    <a:latin typeface="Times New Roman" panose="02020603050405020304" pitchFamily="18" charset="0"/>
                    <a:cs typeface="Times New Roman" panose="02020603050405020304" pitchFamily="18" charset="0"/>
                  </a:rPr>
                  <a:t>FFT</a:t>
                </a:r>
                <a:r>
                  <a:rPr lang="en-US" dirty="0" smtClean="0">
                    <a:cs typeface="Times New Roman" pitchFamily="18" charset="0"/>
                  </a:rPr>
                  <a:t> of </a:t>
                </a:r>
                <a14:m>
                  <m:oMath xmlns:m="http://schemas.openxmlformats.org/officeDocument/2006/math">
                    <m:acc>
                      <m:accPr>
                        <m:chr m:val="̃"/>
                        <m:ctrlPr>
                          <a:rPr lang="en-US" i="1" dirty="0">
                            <a:latin typeface="Cambria Math" panose="02040503050406030204" pitchFamily="18" charset="0"/>
                            <a:cs typeface="Times New Roman" pitchFamily="18" charset="0"/>
                          </a:rPr>
                        </m:ctrlPr>
                      </m:accPr>
                      <m:e>
                        <m:r>
                          <a:rPr lang="en-US" i="1" dirty="0">
                            <a:latin typeface="Cambria Math" panose="02040503050406030204" pitchFamily="18" charset="0"/>
                            <a:cs typeface="Times New Roman" pitchFamily="18" charset="0"/>
                          </a:rPr>
                          <m:t>𝑥</m:t>
                        </m:r>
                      </m:e>
                    </m:acc>
                  </m:oMath>
                </a14:m>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cs typeface="Times New Roman" pitchFamily="18" charset="0"/>
                  </a:rPr>
                  <a:t>and</a:t>
                </a:r>
                <a:r>
                  <a:rPr lang="en-US" dirty="0" smtClean="0">
                    <a:latin typeface="Times New Roman" pitchFamily="18" charset="0"/>
                    <a:cs typeface="Times New Roman" pitchFamily="18" charset="0"/>
                  </a:rPr>
                  <a:t> </a:t>
                </a:r>
                <a14:m>
                  <m:oMath xmlns:m="http://schemas.openxmlformats.org/officeDocument/2006/math">
                    <m:acc>
                      <m:accPr>
                        <m:chr m:val="̃"/>
                        <m:ctrlPr>
                          <a:rPr lang="en-US" i="1" dirty="0">
                            <a:latin typeface="Cambria Math" panose="02040503050406030204" pitchFamily="18" charset="0"/>
                            <a:cs typeface="Times New Roman" pitchFamily="18" charset="0"/>
                          </a:rPr>
                        </m:ctrlPr>
                      </m:accPr>
                      <m:e>
                        <m:r>
                          <a:rPr lang="en-US" i="1" dirty="0">
                            <a:latin typeface="Cambria Math" panose="02040503050406030204" pitchFamily="18" charset="0"/>
                            <a:cs typeface="Times New Roman" pitchFamily="18" charset="0"/>
                          </a:rPr>
                          <m:t>h</m:t>
                        </m:r>
                      </m:e>
                    </m:acc>
                  </m:oMath>
                </a14:m>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dirty="0" smtClean="0">
                    <a:cs typeface="Times New Roman" pitchFamily="18" charset="0"/>
                  </a:rPr>
                  <a:t>respectively; and </a:t>
                </a:r>
                <a14:m>
                  <m:oMath xmlns:m="http://schemas.openxmlformats.org/officeDocument/2006/math">
                    <m:r>
                      <a:rPr lang="en-US" i="1">
                        <a:latin typeface="Cambria Math" panose="02040503050406030204" pitchFamily="18" charset="0"/>
                        <a:ea typeface="Cambria Math" panose="02040503050406030204" pitchFamily="18" charset="0"/>
                        <a:cs typeface="Times New Roman" pitchFamily="18" charset="0"/>
                      </a:rPr>
                      <m:t>×</m:t>
                    </m:r>
                  </m:oMath>
                </a14:m>
                <a:r>
                  <a:rPr lang="en-US" dirty="0" smtClean="0">
                    <a:cs typeface="Times New Roman" pitchFamily="18" charset="0"/>
                  </a:rPr>
                  <a:t> is point-by-point multiplication</a:t>
                </a:r>
                <a:endParaRPr lang="en-US" dirty="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1447800"/>
                <a:ext cx="7775448" cy="5029200"/>
              </a:xfrm>
              <a:blipFill>
                <a:blip r:embed="rId2"/>
                <a:stretch>
                  <a:fillRect t="-2788" r="-1333" b="-16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B2C5297-C6E0-4E60-8C3F-7F078B7FA652}"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kinds of DSP systems</a:t>
            </a:r>
            <a:endParaRPr lang="en-US" dirty="0"/>
          </a:p>
        </p:txBody>
      </p:sp>
      <p:sp>
        <p:nvSpPr>
          <p:cNvPr id="3" name="Content Placeholder 2"/>
          <p:cNvSpPr>
            <a:spLocks noGrp="1"/>
          </p:cNvSpPr>
          <p:nvPr>
            <p:ph idx="1"/>
          </p:nvPr>
        </p:nvSpPr>
        <p:spPr>
          <a:xfrm>
            <a:off x="1435608" y="1447800"/>
            <a:ext cx="7498080" cy="5029200"/>
          </a:xfrm>
        </p:spPr>
        <p:txBody>
          <a:bodyPr>
            <a:normAutofit lnSpcReduction="10000"/>
          </a:bodyPr>
          <a:lstStyle/>
          <a:p>
            <a:r>
              <a:rPr lang="en-US" dirty="0" smtClean="0"/>
              <a:t>Depend on the way a DSP system handles the input data, it can be classified into different categories.  Common ones:</a:t>
            </a:r>
          </a:p>
          <a:p>
            <a:pPr lvl="1"/>
            <a:r>
              <a:rPr lang="en-US" dirty="0" smtClean="0">
                <a:solidFill>
                  <a:srgbClr val="FF0000"/>
                </a:solidFill>
              </a:rPr>
              <a:t>Linear</a:t>
            </a:r>
            <a:r>
              <a:rPr lang="en-US" dirty="0" smtClean="0"/>
              <a:t> or non-linear</a:t>
            </a:r>
          </a:p>
          <a:p>
            <a:pPr lvl="1"/>
            <a:r>
              <a:rPr lang="en-US" dirty="0" smtClean="0">
                <a:solidFill>
                  <a:srgbClr val="FF0000"/>
                </a:solidFill>
              </a:rPr>
              <a:t>Time invariant </a:t>
            </a:r>
            <a:r>
              <a:rPr lang="en-US" dirty="0" smtClean="0"/>
              <a:t>or time variant</a:t>
            </a:r>
          </a:p>
          <a:p>
            <a:r>
              <a:rPr lang="en-US" dirty="0" smtClean="0"/>
              <a:t>Many DSP systems are linear and time invariant, due to the ease of handling</a:t>
            </a:r>
          </a:p>
          <a:p>
            <a:r>
              <a:rPr lang="en-US" dirty="0" smtClean="0"/>
              <a:t>Many real-life systems are non-linear; but in normal situation, they can be approximated as linear</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it save?</a:t>
            </a:r>
            <a:endParaRPr lang="en-US" dirty="0"/>
          </a:p>
        </p:txBody>
      </p:sp>
      <p:sp>
        <p:nvSpPr>
          <p:cNvPr id="3" name="Content Placeholder 2"/>
          <p:cNvSpPr>
            <a:spLocks noGrp="1"/>
          </p:cNvSpPr>
          <p:nvPr>
            <p:ph idx="1"/>
          </p:nvPr>
        </p:nvSpPr>
        <p:spPr/>
        <p:txBody>
          <a:bodyPr>
            <a:normAutofit/>
          </a:bodyPr>
          <a:lstStyle/>
          <a:p>
            <a:r>
              <a:rPr lang="en-US" dirty="0" smtClean="0"/>
              <a:t>Assume both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and </a:t>
            </a:r>
            <a:r>
              <a:rPr lang="en-US" i="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are real numbers, direct computation of linear convolution requires</a:t>
            </a:r>
          </a:p>
          <a:p>
            <a:pPr lvl="1"/>
            <a:r>
              <a:rPr lang="en-US" i="1" dirty="0" err="1" smtClean="0">
                <a:latin typeface="Times New Roman" pitchFamily="18" charset="0"/>
                <a:cs typeface="Times New Roman" pitchFamily="18" charset="0"/>
              </a:rPr>
              <a:t>L</a:t>
            </a:r>
            <a:r>
              <a:rPr lang="en-US" dirty="0" err="1" smtClean="0">
                <a:cs typeface="Times New Roman" pitchFamily="18" charset="0"/>
              </a:rPr>
              <a:t>x</a:t>
            </a:r>
            <a:r>
              <a:rPr lang="en-US" i="1" dirty="0" err="1" smtClean="0">
                <a:latin typeface="Times New Roman" pitchFamily="18" charset="0"/>
                <a:cs typeface="Times New Roman" pitchFamily="18" charset="0"/>
              </a:rPr>
              <a:t>P</a:t>
            </a:r>
            <a:r>
              <a:rPr lang="en-US" dirty="0" smtClean="0"/>
              <a:t> multiplications and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-1)</a:t>
            </a:r>
            <a:r>
              <a:rPr lang="en-US" dirty="0" smtClean="0"/>
              <a:t>x(</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a:t>
            </a:r>
            <a:r>
              <a:rPr lang="en-US" dirty="0" smtClean="0"/>
              <a:t> additions</a:t>
            </a:r>
          </a:p>
        </p:txBody>
      </p:sp>
      <p:sp>
        <p:nvSpPr>
          <p:cNvPr id="4" name="Slide Number Placeholder 3"/>
          <p:cNvSpPr>
            <a:spLocks noGrp="1"/>
          </p:cNvSpPr>
          <p:nvPr>
            <p:ph type="sldNum" sz="quarter" idx="12"/>
          </p:nvPr>
        </p:nvSpPr>
        <p:spPr/>
        <p:txBody>
          <a:bodyPr/>
          <a:lstStyle/>
          <a:p>
            <a:fld id="{CB2C5297-C6E0-4E60-8C3F-7F078B7FA652}" type="slidenum">
              <a:rPr lang="en-US" smtClean="0"/>
              <a:pPr/>
              <a:t>30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844379030"/>
              </p:ext>
            </p:extLst>
          </p:nvPr>
        </p:nvGraphicFramePr>
        <p:xfrm>
          <a:off x="711200" y="3962400"/>
          <a:ext cx="7975600" cy="1631950"/>
        </p:xfrm>
        <a:graphic>
          <a:graphicData uri="http://schemas.openxmlformats.org/presentationml/2006/ole">
            <mc:AlternateContent xmlns:mc="http://schemas.openxmlformats.org/markup-compatibility/2006">
              <mc:Choice xmlns:v="urn:schemas-microsoft-com:vml" Requires="v">
                <p:oleObj spid="_x0000_s115750" name="Equation" r:id="rId3" imgW="2984400" imgH="609480" progId="Equation.DSMT4">
                  <p:embed/>
                </p:oleObj>
              </mc:Choice>
              <mc:Fallback>
                <p:oleObj name="Equation" r:id="rId3" imgW="2984400" imgH="609480" progId="Equation.DSMT4">
                  <p:embed/>
                  <p:pic>
                    <p:nvPicPr>
                      <p:cNvPr id="0" name="Object 2"/>
                      <p:cNvPicPr>
                        <a:picLocks noChangeAspect="1" noChangeArrowheads="1"/>
                      </p:cNvPicPr>
                      <p:nvPr/>
                    </p:nvPicPr>
                    <p:blipFill>
                      <a:blip r:embed="rId4"/>
                      <a:srcRect/>
                      <a:stretch>
                        <a:fillRect/>
                      </a:stretch>
                    </p:blipFill>
                    <p:spPr bwMode="auto">
                      <a:xfrm>
                        <a:off x="711200" y="3962400"/>
                        <a:ext cx="7975600" cy="1631950"/>
                      </a:xfrm>
                      <a:prstGeom prst="rect">
                        <a:avLst/>
                      </a:prstGeom>
                      <a:solidFill>
                        <a:srgbClr val="FFFF66"/>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it save?</a:t>
            </a:r>
            <a:endParaRPr lang="en-US" dirty="0"/>
          </a:p>
        </p:txBody>
      </p:sp>
      <p:sp>
        <p:nvSpPr>
          <p:cNvPr id="3" name="Content Placeholder 2"/>
          <p:cNvSpPr>
            <a:spLocks noGrp="1"/>
          </p:cNvSpPr>
          <p:nvPr>
            <p:ph idx="1"/>
          </p:nvPr>
        </p:nvSpPr>
        <p:spPr/>
        <p:txBody>
          <a:bodyPr/>
          <a:lstStyle/>
          <a:p>
            <a:r>
              <a:rPr lang="en-US" dirty="0"/>
              <a:t>Using FFT approach</a:t>
            </a:r>
          </a:p>
          <a:p>
            <a:pPr lvl="1"/>
            <a:r>
              <a:rPr lang="en-US" dirty="0"/>
              <a:t>3 FFTs (2 forward + 1 inverse): </a:t>
            </a:r>
          </a:p>
          <a:p>
            <a:pPr marL="914400" lvl="1" indent="-236538">
              <a:buNone/>
            </a:pPr>
            <a:r>
              <a:rPr lang="en-US" dirty="0"/>
              <a:t>	</a:t>
            </a:r>
            <a:r>
              <a:rPr lang="en-US" dirty="0" smtClean="0">
                <a:latin typeface="Times New Roman" pitchFamily="18" charset="0"/>
                <a:cs typeface="Times New Roman" pitchFamily="18" charset="0"/>
              </a:rPr>
              <a:t>3x((</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-1)/2)log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dirty="0"/>
              <a:t> complex </a:t>
            </a:r>
            <a:r>
              <a:rPr lang="en-US" dirty="0" smtClean="0"/>
              <a:t>multiplications; </a:t>
            </a:r>
            <a:r>
              <a:rPr lang="en-US" dirty="0"/>
              <a:t>and </a:t>
            </a:r>
            <a:endParaRPr lang="en-US" dirty="0" smtClean="0"/>
          </a:p>
          <a:p>
            <a:pPr marL="914400" lvl="1" indent="-236538">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3(</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dirty="0"/>
              <a:t> complex additions</a:t>
            </a:r>
          </a:p>
          <a:p>
            <a:pPr lvl="1"/>
            <a:r>
              <a:rPr lang="en-US" dirty="0"/>
              <a:t>Plus </a:t>
            </a:r>
            <a:r>
              <a:rPr lang="en-US" i="1" dirty="0">
                <a:latin typeface="Times New Roman" pitchFamily="18" charset="0"/>
                <a:cs typeface="Times New Roman" pitchFamily="18" charset="0"/>
              </a:rPr>
              <a:t>L</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-1</a:t>
            </a:r>
            <a:r>
              <a:rPr lang="en-US" dirty="0"/>
              <a:t> complex multiplications</a:t>
            </a:r>
          </a:p>
          <a:p>
            <a:pPr lvl="1"/>
            <a:r>
              <a:rPr lang="en-US" dirty="0"/>
              <a:t>Here it is assumed that </a:t>
            </a:r>
            <a:r>
              <a:rPr lang="en-US" i="1" dirty="0">
                <a:latin typeface="Times New Roman" pitchFamily="18" charset="0"/>
                <a:cs typeface="Times New Roman" pitchFamily="18" charset="0"/>
              </a:rPr>
              <a:t>L</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-1</a:t>
            </a:r>
            <a:r>
              <a:rPr lang="en-US" dirty="0"/>
              <a:t> is a power of 2</a:t>
            </a:r>
          </a:p>
          <a:p>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31</a:t>
            </a:fld>
            <a:endParaRPr lang="en-US"/>
          </a:p>
        </p:txBody>
      </p:sp>
    </p:spTree>
    <p:extLst>
      <p:ext uri="{BB962C8B-B14F-4D97-AF65-F5344CB8AC3E}">
        <p14:creationId xmlns:p14="http://schemas.microsoft.com/office/powerpoint/2010/main" val="334851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it save?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Assume one complex multiplication needs 4 real multiplications and 2 real additions</a:t>
            </a:r>
          </a:p>
          <a:p>
            <a:r>
              <a:rPr lang="en-US" dirty="0" smtClean="0"/>
              <a:t>One complex addition needs 2 real additions</a:t>
            </a:r>
          </a:p>
          <a:p>
            <a:r>
              <a:rPr lang="en-US" dirty="0" smtClean="0"/>
              <a:t>Assume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 513,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 512</a:t>
            </a:r>
            <a:r>
              <a:rPr lang="en-US" dirty="0" smtClean="0"/>
              <a:t>. Hence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-1 = 1024</a:t>
            </a:r>
          </a:p>
          <a:p>
            <a:r>
              <a:rPr lang="en-US" dirty="0" smtClean="0">
                <a:solidFill>
                  <a:srgbClr val="FF0000"/>
                </a:solidFill>
              </a:rPr>
              <a:t>Direct linear convolution</a:t>
            </a:r>
            <a:r>
              <a:rPr lang="en-US" dirty="0" smtClean="0"/>
              <a:t>:</a:t>
            </a:r>
          </a:p>
          <a:p>
            <a:pPr lvl="1"/>
            <a:r>
              <a:rPr lang="en-US" dirty="0" smtClean="0"/>
              <a:t>262,656 real multiplications + 261,632 real additions</a:t>
            </a:r>
          </a:p>
          <a:p>
            <a:r>
              <a:rPr lang="en-US" dirty="0" smtClean="0">
                <a:solidFill>
                  <a:srgbClr val="FF0000"/>
                </a:solidFill>
              </a:rPr>
              <a:t>Using FFT</a:t>
            </a:r>
            <a:r>
              <a:rPr lang="en-US" dirty="0" smtClean="0"/>
              <a:t>:</a:t>
            </a:r>
          </a:p>
          <a:p>
            <a:pPr lvl="1"/>
            <a:r>
              <a:rPr lang="en-US" dirty="0" smtClean="0"/>
              <a:t>65,536 real multiplications + 94,208 real additions, i.e. </a:t>
            </a:r>
            <a:r>
              <a:rPr lang="en-US" dirty="0" smtClean="0">
                <a:solidFill>
                  <a:srgbClr val="FF0000"/>
                </a:solidFill>
              </a:rPr>
              <a:t>25% and 35% of the direct approach</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CB2C5297-C6E0-4E60-8C3F-7F078B7FA652}"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4876800"/>
          </a:xfrm>
        </p:spPr>
        <p:txBody>
          <a:bodyPr>
            <a:normAutofit fontScale="85000" lnSpcReduction="20000"/>
          </a:bodyPr>
          <a:lstStyle/>
          <a:p>
            <a:r>
              <a:rPr lang="en-US" dirty="0" smtClean="0"/>
              <a:t>For an LTI system, it is often that a long data sequence is sent to the system to perform convolution with a short impulse response, e.g.,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Here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is a very long input sequence while </a:t>
            </a:r>
            <a:r>
              <a:rPr lang="en-US" i="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t>is a </a:t>
            </a:r>
            <a:r>
              <a:rPr lang="en-US" i="1" dirty="0" smtClean="0">
                <a:latin typeface="Times New Roman" pitchFamily="18" charset="0"/>
                <a:cs typeface="Times New Roman" pitchFamily="18" charset="0"/>
              </a:rPr>
              <a:t>P</a:t>
            </a:r>
            <a:r>
              <a:rPr lang="en-US" dirty="0" smtClean="0"/>
              <a:t>-point system impulse response</a:t>
            </a:r>
            <a:endParaRPr lang="en-US" dirty="0"/>
          </a:p>
        </p:txBody>
      </p:sp>
      <p:pic>
        <p:nvPicPr>
          <p:cNvPr id="64514" name="Picture 2"/>
          <p:cNvPicPr>
            <a:picLocks noChangeAspect="1" noChangeArrowheads="1"/>
          </p:cNvPicPr>
          <p:nvPr/>
        </p:nvPicPr>
        <p:blipFill>
          <a:blip r:embed="rId2" cstate="print"/>
          <a:srcRect/>
          <a:stretch>
            <a:fillRect/>
          </a:stretch>
        </p:blipFill>
        <p:spPr bwMode="auto">
          <a:xfrm rot="60000">
            <a:off x="2055398" y="2515444"/>
            <a:ext cx="5105400" cy="281070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Convolution by sectioning</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by sectioning</a:t>
            </a:r>
            <a:endParaRPr lang="en-US" dirty="0"/>
          </a:p>
        </p:txBody>
      </p:sp>
      <p:sp>
        <p:nvSpPr>
          <p:cNvPr id="3" name="Content Placeholder 2"/>
          <p:cNvSpPr>
            <a:spLocks noGrp="1"/>
          </p:cNvSpPr>
          <p:nvPr>
            <p:ph idx="1"/>
          </p:nvPr>
        </p:nvSpPr>
        <p:spPr/>
        <p:txBody>
          <a:bodyPr>
            <a:normAutofit fontScale="92500" lnSpcReduction="20000"/>
          </a:bodyPr>
          <a:lstStyle/>
          <a:p>
            <a:pPr>
              <a:spcAft>
                <a:spcPts val="600"/>
              </a:spcAft>
            </a:pPr>
            <a:r>
              <a:rPr lang="en-US" dirty="0" smtClean="0"/>
              <a:t>Although using the FFT to compute linear convolution can reduce the computational complexity, it requires to wait until all data are received before we can start the FFT computation. It causes some</a:t>
            </a:r>
            <a:r>
              <a:rPr lang="en-US" dirty="0" smtClean="0">
                <a:solidFill>
                  <a:srgbClr val="FF0000"/>
                </a:solidFill>
              </a:rPr>
              <a:t> delay</a:t>
            </a:r>
          </a:p>
          <a:p>
            <a:pPr>
              <a:spcAft>
                <a:spcPts val="600"/>
              </a:spcAft>
            </a:pPr>
            <a:r>
              <a:rPr lang="en-US" dirty="0" smtClean="0"/>
              <a:t>For the case that the input sequence is very long, the delay will be unacceptable</a:t>
            </a:r>
          </a:p>
          <a:p>
            <a:pPr>
              <a:spcAft>
                <a:spcPts val="600"/>
              </a:spcAft>
            </a:pPr>
            <a:r>
              <a:rPr lang="en-US" dirty="0" smtClean="0"/>
              <a:t>In fact, we can segment the input sequence into sections and perform the FFTs section by section using the </a:t>
            </a:r>
            <a:r>
              <a:rPr lang="en-US" dirty="0" smtClean="0">
                <a:solidFill>
                  <a:srgbClr val="FF0000"/>
                </a:solidFill>
              </a:rPr>
              <a:t>Overlap and Add </a:t>
            </a:r>
            <a:r>
              <a:rPr lang="en-US" dirty="0" smtClean="0"/>
              <a:t>approach</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 and add method</a:t>
            </a:r>
            <a:endParaRPr lang="en-US" dirty="0"/>
          </a:p>
        </p:txBody>
      </p:sp>
      <p:sp>
        <p:nvSpPr>
          <p:cNvPr id="3" name="Content Placeholder 2"/>
          <p:cNvSpPr>
            <a:spLocks noGrp="1"/>
          </p:cNvSpPr>
          <p:nvPr>
            <p:ph idx="1"/>
          </p:nvPr>
        </p:nvSpPr>
        <p:spPr>
          <a:xfrm>
            <a:off x="1435608" y="1447800"/>
            <a:ext cx="7498080" cy="3581400"/>
          </a:xfrm>
        </p:spPr>
        <p:txBody>
          <a:bodyPr>
            <a:normAutofit fontScale="85000" lnSpcReduction="20000"/>
          </a:bodyPr>
          <a:lstStyle/>
          <a:p>
            <a:r>
              <a:rPr lang="en-US" dirty="0" smtClean="0"/>
              <a:t>Recall the previous example, the input sequence can be considered as a sum of shifted finite-length segments of length </a:t>
            </a:r>
            <a:r>
              <a:rPr lang="en-US" i="1" dirty="0" smtClean="0">
                <a:latin typeface="Times New Roman" pitchFamily="18" charset="0"/>
                <a:cs typeface="Times New Roman" pitchFamily="18" charset="0"/>
              </a:rPr>
              <a:t>L</a:t>
            </a:r>
          </a:p>
          <a:p>
            <a:endParaRPr lang="en-US" dirty="0" smtClean="0"/>
          </a:p>
          <a:p>
            <a:endParaRPr lang="en-US" dirty="0" smtClean="0"/>
          </a:p>
          <a:p>
            <a:endParaRPr lang="en-US" dirty="0" smtClean="0"/>
          </a:p>
          <a:p>
            <a:endParaRPr lang="en-US" dirty="0" smtClean="0"/>
          </a:p>
          <a:p>
            <a:r>
              <a:rPr lang="en-US" dirty="0" smtClean="0"/>
              <a:t>Hence the linear convolution of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and </a:t>
            </a:r>
            <a:r>
              <a:rPr lang="en-US" i="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can be expressed as</a:t>
            </a:r>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35</a:t>
            </a:fld>
            <a:endParaRPr lang="en-US"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39" name="Rectangle 3"/>
          <p:cNvSpPr>
            <a:spLocks noChangeArrowheads="1"/>
          </p:cNvSpPr>
          <p:nvPr/>
        </p:nvSpPr>
        <p:spPr bwMode="auto">
          <a:xfrm>
            <a:off x="0" y="190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78168622"/>
              </p:ext>
            </p:extLst>
          </p:nvPr>
        </p:nvGraphicFramePr>
        <p:xfrm>
          <a:off x="2366963" y="2514600"/>
          <a:ext cx="4995862" cy="1577975"/>
        </p:xfrm>
        <a:graphic>
          <a:graphicData uri="http://schemas.openxmlformats.org/presentationml/2006/ole">
            <mc:AlternateContent xmlns:mc="http://schemas.openxmlformats.org/markup-compatibility/2006">
              <mc:Choice xmlns:v="urn:schemas-microsoft-com:vml" Requires="v">
                <p:oleObj spid="_x0000_s116804" name="Equation" r:id="rId3" imgW="2654280" imgH="838080" progId="Equation.DSMT4">
                  <p:embed/>
                </p:oleObj>
              </mc:Choice>
              <mc:Fallback>
                <p:oleObj name="Equation" r:id="rId3" imgW="2654280" imgH="838080" progId="Equation.DSMT4">
                  <p:embed/>
                  <p:pic>
                    <p:nvPicPr>
                      <p:cNvPr id="0" name=""/>
                      <p:cNvPicPr>
                        <a:picLocks noChangeAspect="1" noChangeArrowheads="1"/>
                      </p:cNvPicPr>
                      <p:nvPr/>
                    </p:nvPicPr>
                    <p:blipFill>
                      <a:blip r:embed="rId4"/>
                      <a:srcRect/>
                      <a:stretch>
                        <a:fillRect/>
                      </a:stretch>
                    </p:blipFill>
                    <p:spPr bwMode="auto">
                      <a:xfrm>
                        <a:off x="2366963" y="2514600"/>
                        <a:ext cx="4995862"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3" name="Rectangle 7"/>
          <p:cNvSpPr>
            <a:spLocks noChangeArrowheads="1"/>
          </p:cNvSpPr>
          <p:nvPr/>
        </p:nvSpPr>
        <p:spPr bwMode="auto">
          <a:xfrm>
            <a:off x="0" y="2324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44" name="Object 8"/>
          <p:cNvGraphicFramePr>
            <a:graphicFrameLocks noChangeAspect="1"/>
          </p:cNvGraphicFramePr>
          <p:nvPr>
            <p:extLst>
              <p:ext uri="{D42A27DB-BD31-4B8C-83A1-F6EECF244321}">
                <p14:modId xmlns:p14="http://schemas.microsoft.com/office/powerpoint/2010/main" val="488670307"/>
              </p:ext>
            </p:extLst>
          </p:nvPr>
        </p:nvGraphicFramePr>
        <p:xfrm>
          <a:off x="1987550" y="4824413"/>
          <a:ext cx="6383338" cy="1481137"/>
        </p:xfrm>
        <a:graphic>
          <a:graphicData uri="http://schemas.openxmlformats.org/presentationml/2006/ole">
            <mc:AlternateContent xmlns:mc="http://schemas.openxmlformats.org/markup-compatibility/2006">
              <mc:Choice xmlns:v="urn:schemas-microsoft-com:vml" Requires="v">
                <p:oleObj spid="_x0000_s116805" name="Equation" r:id="rId5" imgW="3390840" imgH="787320" progId="Equation.DSMT4">
                  <p:embed/>
                </p:oleObj>
              </mc:Choice>
              <mc:Fallback>
                <p:oleObj name="Equation" r:id="rId5" imgW="3390840" imgH="787320" progId="Equation.DSMT4">
                  <p:embed/>
                  <p:pic>
                    <p:nvPicPr>
                      <p:cNvPr id="0" name=""/>
                      <p:cNvPicPr>
                        <a:picLocks noChangeAspect="1" noChangeArrowheads="1"/>
                      </p:cNvPicPr>
                      <p:nvPr/>
                    </p:nvPicPr>
                    <p:blipFill>
                      <a:blip r:embed="rId6"/>
                      <a:srcRect/>
                      <a:stretch>
                        <a:fillRect/>
                      </a:stretch>
                    </p:blipFill>
                    <p:spPr bwMode="auto">
                      <a:xfrm>
                        <a:off x="1987550" y="4824413"/>
                        <a:ext cx="6383338" cy="148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3332907" y="6321587"/>
            <a:ext cx="4343400" cy="369332"/>
          </a:xfrm>
          <a:prstGeom prst="rect">
            <a:avLst/>
          </a:prstGeom>
          <a:solidFill>
            <a:srgbClr val="FFFF00"/>
          </a:solidFill>
          <a:effectLst>
            <a:outerShdw blurRad="50800" dist="88900" dir="2700000" algn="tl" rotWithShape="0">
              <a:prstClr val="black">
                <a:alpha val="40000"/>
              </a:prstClr>
            </a:outerShdw>
          </a:effectLst>
        </p:spPr>
        <p:txBody>
          <a:bodyPr wrap="square" rtlCol="0">
            <a:spAutoFit/>
          </a:bodyPr>
          <a:lstStyle/>
          <a:p>
            <a:r>
              <a:rPr lang="en-US" dirty="0" smtClean="0"/>
              <a:t>Adding the convolution result of all sections</a:t>
            </a:r>
            <a:endParaRPr lang="en-US" dirty="0"/>
          </a:p>
        </p:txBody>
      </p:sp>
      <p:cxnSp>
        <p:nvCxnSpPr>
          <p:cNvPr id="15" name="Straight Arrow Connector 14"/>
          <p:cNvCxnSpPr>
            <a:stCxn id="13" idx="1"/>
          </p:cNvCxnSpPr>
          <p:nvPr/>
        </p:nvCxnSpPr>
        <p:spPr>
          <a:xfrm flipH="1" flipV="1">
            <a:off x="2951907" y="6434519"/>
            <a:ext cx="381000" cy="717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18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2C5297-C6E0-4E60-8C3F-7F078B7FA652}" type="slidenum">
              <a:rPr lang="en-US" smtClean="0"/>
              <a:pPr/>
              <a:t>36</a:t>
            </a:fld>
            <a:endParaRPr lang="en-US"/>
          </a:p>
        </p:txBody>
      </p:sp>
      <p:pic>
        <p:nvPicPr>
          <p:cNvPr id="76802" name="Picture 2"/>
          <p:cNvPicPr>
            <a:picLocks noChangeAspect="1" noChangeArrowheads="1"/>
          </p:cNvPicPr>
          <p:nvPr/>
        </p:nvPicPr>
        <p:blipFill>
          <a:blip r:embed="rId2" cstate="print"/>
          <a:srcRect/>
          <a:stretch>
            <a:fillRect/>
          </a:stretch>
        </p:blipFill>
        <p:spPr bwMode="auto">
          <a:xfrm>
            <a:off x="2819400" y="304800"/>
            <a:ext cx="6065838" cy="3048000"/>
          </a:xfrm>
          <a:prstGeom prst="rect">
            <a:avLst/>
          </a:prstGeom>
          <a:noFill/>
          <a:ln w="9525">
            <a:noFill/>
            <a:miter lim="800000"/>
            <a:headEnd/>
            <a:tailEnd/>
          </a:ln>
        </p:spPr>
      </p:pic>
      <p:pic>
        <p:nvPicPr>
          <p:cNvPr id="76803" name="Picture 3"/>
          <p:cNvPicPr>
            <a:picLocks noChangeAspect="1" noChangeArrowheads="1"/>
          </p:cNvPicPr>
          <p:nvPr/>
        </p:nvPicPr>
        <p:blipFill>
          <a:blip r:embed="rId3" cstate="print"/>
          <a:srcRect/>
          <a:stretch>
            <a:fillRect/>
          </a:stretch>
        </p:blipFill>
        <p:spPr bwMode="auto">
          <a:xfrm>
            <a:off x="2819400" y="3429000"/>
            <a:ext cx="6054725" cy="3200400"/>
          </a:xfrm>
          <a:prstGeom prst="rect">
            <a:avLst/>
          </a:prstGeom>
          <a:noFill/>
          <a:ln w="9525">
            <a:noFill/>
            <a:miter lim="800000"/>
            <a:headEnd/>
            <a:tailEnd/>
          </a:ln>
        </p:spPr>
      </p:pic>
      <p:sp>
        <p:nvSpPr>
          <p:cNvPr id="7" name="TextBox 6"/>
          <p:cNvSpPr txBox="1"/>
          <p:nvPr/>
        </p:nvSpPr>
        <p:spPr>
          <a:xfrm>
            <a:off x="5943600" y="381000"/>
            <a:ext cx="1600199" cy="923330"/>
          </a:xfrm>
          <a:prstGeom prst="rect">
            <a:avLst/>
          </a:prstGeom>
          <a:solidFill>
            <a:srgbClr val="FFFF00"/>
          </a:solidFill>
          <a:effectLst>
            <a:outerShdw blurRad="50800" dist="114300" dir="2700000" algn="tl" rotWithShape="0">
              <a:prstClr val="black">
                <a:alpha val="40000"/>
              </a:prstClr>
            </a:outerShdw>
          </a:effectLst>
        </p:spPr>
        <p:txBody>
          <a:bodyPr wrap="square" rtlCol="0">
            <a:spAutoFit/>
          </a:bodyPr>
          <a:lstStyle/>
          <a:p>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is segmented into 3 sections</a:t>
            </a:r>
            <a:endParaRPr lang="en-US" dirty="0"/>
          </a:p>
        </p:txBody>
      </p:sp>
      <p:sp>
        <p:nvSpPr>
          <p:cNvPr id="8" name="TextBox 7"/>
          <p:cNvSpPr txBox="1"/>
          <p:nvPr/>
        </p:nvSpPr>
        <p:spPr>
          <a:xfrm>
            <a:off x="3733800" y="5638800"/>
            <a:ext cx="2133599" cy="923330"/>
          </a:xfrm>
          <a:prstGeom prst="rect">
            <a:avLst/>
          </a:prstGeom>
          <a:solidFill>
            <a:srgbClr val="FFFF00"/>
          </a:solidFill>
          <a:effectLst>
            <a:outerShdw blurRad="50800" dist="114300" dir="2700000" algn="tl" rotWithShape="0">
              <a:prstClr val="black">
                <a:alpha val="40000"/>
              </a:prstClr>
            </a:outerShdw>
          </a:effectLst>
        </p:spPr>
        <p:txBody>
          <a:bodyPr wrap="square" rtlCol="0">
            <a:spAutoFit/>
          </a:bodyPr>
          <a:lstStyle/>
          <a:p>
            <a:r>
              <a:rPr lang="en-US" dirty="0" smtClean="0">
                <a:cs typeface="Times New Roman" pitchFamily="18" charset="0"/>
              </a:rPr>
              <a:t>Convolution result of </a:t>
            </a:r>
            <a:r>
              <a:rPr lang="en-US" dirty="0" smtClean="0"/>
              <a:t>3 sections are added together</a:t>
            </a:r>
            <a:endParaRPr lang="en-US" dirty="0"/>
          </a:p>
        </p:txBody>
      </p:sp>
      <p:sp>
        <p:nvSpPr>
          <p:cNvPr id="9" name="TextBox 8"/>
          <p:cNvSpPr txBox="1"/>
          <p:nvPr/>
        </p:nvSpPr>
        <p:spPr>
          <a:xfrm>
            <a:off x="304800" y="914400"/>
            <a:ext cx="2819400" cy="5170646"/>
          </a:xfrm>
          <a:prstGeom prst="rect">
            <a:avLst/>
          </a:prstGeom>
          <a:solidFill>
            <a:schemeClr val="bg1">
              <a:lumMod val="95000"/>
            </a:schemeClr>
          </a:solidFill>
          <a:effectLst>
            <a:outerShdw blurRad="50800" dist="114300" dir="2700000" algn="tl" rotWithShape="0">
              <a:prstClr val="black">
                <a:alpha val="40000"/>
              </a:prstClr>
            </a:outerShdw>
          </a:effectLst>
        </p:spPr>
        <p:txBody>
          <a:bodyPr wrap="square" rtlCol="0">
            <a:spAutoFit/>
          </a:bodyPr>
          <a:lstStyle/>
          <a:p>
            <a:pPr marL="176213" indent="-176213">
              <a:spcAft>
                <a:spcPts val="1200"/>
              </a:spcAft>
              <a:buFont typeface="Arial" pitchFamily="34" charset="0"/>
              <a:buChar char="•"/>
            </a:pPr>
            <a:r>
              <a:rPr lang="en-US" sz="2000" dirty="0" smtClean="0">
                <a:cs typeface="Times New Roman" pitchFamily="18" charset="0"/>
              </a:rPr>
              <a:t>The linear convolution of a length-</a:t>
            </a:r>
            <a:r>
              <a:rPr lang="en-US" sz="2000" i="1" dirty="0" smtClean="0">
                <a:latin typeface="Times New Roman" pitchFamily="18" charset="0"/>
                <a:cs typeface="Times New Roman" pitchFamily="18" charset="0"/>
              </a:rPr>
              <a:t>L</a:t>
            </a:r>
            <a:r>
              <a:rPr lang="en-US" sz="2000" dirty="0" smtClean="0">
                <a:cs typeface="Times New Roman" pitchFamily="18" charset="0"/>
              </a:rPr>
              <a:t> sequence with a length-</a:t>
            </a:r>
            <a:r>
              <a:rPr lang="en-US" sz="2000" i="1" dirty="0" smtClean="0">
                <a:latin typeface="Times New Roman" pitchFamily="18" charset="0"/>
                <a:cs typeface="Times New Roman" pitchFamily="18" charset="0"/>
              </a:rPr>
              <a:t>P</a:t>
            </a:r>
            <a:r>
              <a:rPr lang="en-US" sz="2000" dirty="0" smtClean="0">
                <a:cs typeface="Times New Roman" pitchFamily="18" charset="0"/>
              </a:rPr>
              <a:t> impulse response would have a length of </a:t>
            </a:r>
            <a:r>
              <a:rPr lang="en-US" sz="2000" i="1" dirty="0" smtClean="0">
                <a:latin typeface="Times New Roman" pitchFamily="18" charset="0"/>
                <a:cs typeface="Times New Roman" pitchFamily="18" charset="0"/>
              </a:rPr>
              <a:t>L</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-1</a:t>
            </a:r>
          </a:p>
          <a:p>
            <a:pPr marL="176213" indent="-176213">
              <a:spcAft>
                <a:spcPts val="1200"/>
              </a:spcAft>
              <a:buFont typeface="Arial" pitchFamily="34" charset="0"/>
              <a:buChar char="•"/>
            </a:pPr>
            <a:r>
              <a:rPr lang="en-US" sz="2000" dirty="0" smtClean="0">
                <a:cs typeface="Times New Roman" pitchFamily="18" charset="0"/>
              </a:rPr>
              <a:t>Hence there are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-1</a:t>
            </a:r>
            <a:r>
              <a:rPr lang="en-US" sz="2000" dirty="0" smtClean="0">
                <a:cs typeface="Times New Roman" pitchFamily="18" charset="0"/>
              </a:rPr>
              <a:t> samples overlap between two sections</a:t>
            </a:r>
          </a:p>
          <a:p>
            <a:pPr marL="176213" indent="-176213">
              <a:spcAft>
                <a:spcPts val="1200"/>
              </a:spcAft>
              <a:buFont typeface="Arial" pitchFamily="34" charset="0"/>
              <a:buChar char="•"/>
            </a:pPr>
            <a:r>
              <a:rPr lang="en-US" sz="2000" dirty="0" smtClean="0">
                <a:cs typeface="Times New Roman" pitchFamily="18" charset="0"/>
              </a:rPr>
              <a:t>Overlap and add approach allows one to start the convolution computation using FFT once one section of data are available</a:t>
            </a:r>
          </a:p>
          <a:p>
            <a:pPr marL="176213" indent="-176213">
              <a:spcAft>
                <a:spcPts val="1200"/>
              </a:spcAft>
              <a:buFont typeface="Arial" pitchFamily="34" charset="0"/>
              <a:buChar char="•"/>
            </a:pPr>
            <a:r>
              <a:rPr lang="en-US" sz="2000" dirty="0" smtClean="0">
                <a:cs typeface="Times New Roman" pitchFamily="18" charset="0"/>
              </a:rPr>
              <a:t>Hence reduce the delay</a:t>
            </a:r>
            <a:endParaRPr lang="en-US" sz="2000" dirty="0"/>
          </a:p>
        </p:txBody>
      </p:sp>
      <p:sp>
        <p:nvSpPr>
          <p:cNvPr id="11" name="Freeform 10"/>
          <p:cNvSpPr/>
          <p:nvPr/>
        </p:nvSpPr>
        <p:spPr>
          <a:xfrm>
            <a:off x="2667000" y="2967404"/>
            <a:ext cx="2362200" cy="593481"/>
          </a:xfrm>
          <a:custGeom>
            <a:avLst/>
            <a:gdLst>
              <a:gd name="connsiteX0" fmla="*/ 0 w 2118946"/>
              <a:gd name="connsiteY0" fmla="*/ 92319 h 593481"/>
              <a:gd name="connsiteX1" fmla="*/ 1116623 w 2118946"/>
              <a:gd name="connsiteY1" fmla="*/ 83527 h 593481"/>
              <a:gd name="connsiteX2" fmla="*/ 2118946 w 2118946"/>
              <a:gd name="connsiteY2" fmla="*/ 593481 h 593481"/>
            </a:gdLst>
            <a:ahLst/>
            <a:cxnLst>
              <a:cxn ang="0">
                <a:pos x="connsiteX0" y="connsiteY0"/>
              </a:cxn>
              <a:cxn ang="0">
                <a:pos x="connsiteX1" y="connsiteY1"/>
              </a:cxn>
              <a:cxn ang="0">
                <a:pos x="connsiteX2" y="connsiteY2"/>
              </a:cxn>
            </a:cxnLst>
            <a:rect l="l" t="t" r="r" b="b"/>
            <a:pathLst>
              <a:path w="2118946" h="593481">
                <a:moveTo>
                  <a:pt x="0" y="92319"/>
                </a:moveTo>
                <a:cubicBezTo>
                  <a:pt x="381732" y="46159"/>
                  <a:pt x="763465" y="0"/>
                  <a:pt x="1116623" y="83527"/>
                </a:cubicBezTo>
                <a:cubicBezTo>
                  <a:pt x="1469781" y="167054"/>
                  <a:pt x="1794363" y="380267"/>
                  <a:pt x="2118946" y="593481"/>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21408" y="4572000"/>
            <a:ext cx="5943600" cy="1219200"/>
          </a:xfrm>
          <a:prstGeom prst="rect">
            <a:avLst/>
          </a:prstGeom>
          <a:solidFill>
            <a:srgbClr val="FFFF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Rectangle 22"/>
          <p:cNvSpPr/>
          <p:nvPr/>
        </p:nvSpPr>
        <p:spPr>
          <a:xfrm>
            <a:off x="1740408" y="3048000"/>
            <a:ext cx="7022592" cy="1219200"/>
          </a:xfrm>
          <a:prstGeom prst="rect">
            <a:avLst/>
          </a:prstGeom>
          <a:solidFill>
            <a:srgbClr val="FFFF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608" y="1371600"/>
                <a:ext cx="7327392" cy="5181600"/>
              </a:xfrm>
            </p:spPr>
            <p:txBody>
              <a:bodyPr>
                <a:normAutofit fontScale="92500"/>
              </a:bodyPr>
              <a:lstStyle/>
              <a:p>
                <a:pPr>
                  <a:buNone/>
                </a:pPr>
                <a:r>
                  <a:rPr lang="en-US" altLang="zh-TW" dirty="0" smtClean="0"/>
                  <a:t>For a DSP system, if </a:t>
                </a:r>
              </a:p>
              <a:p>
                <a:pPr>
                  <a:buNone/>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1</m:t>
                          </m:r>
                        </m:sub>
                      </m:sSub>
                      <m:d>
                        <m:dPr>
                          <m:begChr m:val="["/>
                          <m:endChr m:val="]"/>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a:rPr lang="en-US" altLang="zh-TW" b="1" i="0" smtClean="0">
                          <a:latin typeface="Cambria Math" panose="02040503050406030204" pitchFamily="18" charset="0"/>
                        </a:rPr>
                        <m:t>𝐓</m:t>
                      </m:r>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b="0" i="1"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b="0" i="1" smtClean="0">
                              <a:latin typeface="Cambria Math" panose="02040503050406030204" pitchFamily="18" charset="0"/>
                            </a:rPr>
                            <m:t>2</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a:latin typeface="Cambria Math" panose="02040503050406030204" pitchFamily="18" charset="0"/>
                        </a:rPr>
                        <m:t>=</m:t>
                      </m:r>
                      <m:r>
                        <a:rPr lang="en-US" altLang="zh-TW" b="1" i="0">
                          <a:latin typeface="Cambria Math" panose="02040503050406030204" pitchFamily="18" charset="0"/>
                        </a:rPr>
                        <m:t>𝐓</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b="0" i="1" smtClean="0">
                                  <a:latin typeface="Cambria Math" panose="02040503050406030204" pitchFamily="18" charset="0"/>
                                </a:rPr>
                                <m:t>2</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oMath>
                  </m:oMathPara>
                </a14:m>
                <a:endParaRPr lang="en-US" altLang="zh-TW" dirty="0" smtClean="0"/>
              </a:p>
              <a:p>
                <a:pPr>
                  <a:spcBef>
                    <a:spcPts val="1200"/>
                  </a:spcBef>
                  <a:spcAft>
                    <a:spcPts val="1200"/>
                  </a:spcAft>
                  <a:buNone/>
                </a:pPr>
                <a:r>
                  <a:rPr lang="en-US" altLang="zh-TW" dirty="0" smtClean="0"/>
                  <a:t>the system is </a:t>
                </a:r>
                <a:r>
                  <a:rPr lang="en-US" altLang="zh-TW" b="1" dirty="0" smtClean="0">
                    <a:solidFill>
                      <a:srgbClr val="FF0000"/>
                    </a:solidFill>
                  </a:rPr>
                  <a:t>linear</a:t>
                </a:r>
                <a:r>
                  <a:rPr lang="en-US" altLang="zh-TW" dirty="0" smtClean="0"/>
                  <a:t> if and only if  </a:t>
                </a:r>
              </a:p>
              <a:p>
                <a:pPr>
                  <a:buNone/>
                </a:pPr>
                <a14:m>
                  <m:oMathPara xmlns:m="http://schemas.openxmlformats.org/officeDocument/2006/math">
                    <m:oMathParaPr>
                      <m:jc m:val="left"/>
                    </m:oMathParaPr>
                    <m:oMath xmlns:m="http://schemas.openxmlformats.org/officeDocument/2006/math">
                      <m:r>
                        <a:rPr lang="en-US" altLang="zh-TW" b="1">
                          <a:latin typeface="Cambria Math" panose="02040503050406030204" pitchFamily="18" charset="0"/>
                        </a:rPr>
                        <m:t>𝐓</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1</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2</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b="0" i="1" smtClean="0">
                          <a:latin typeface="Cambria Math" panose="02040503050406030204" pitchFamily="18" charset="0"/>
                        </a:rPr>
                        <m:t>=</m:t>
                      </m:r>
                    </m:oMath>
                  </m:oMathPara>
                </a14:m>
                <a:endParaRPr lang="en-US" altLang="zh-TW" b="0" i="1" dirty="0" smtClean="0">
                  <a:latin typeface="Cambria Math" panose="02040503050406030204" pitchFamily="18" charset="0"/>
                </a:endParaRPr>
              </a:p>
              <a:p>
                <a:pPr>
                  <a:buNone/>
                </a:pPr>
                <a:r>
                  <a:rPr lang="en-US" altLang="zh-TW" b="1" dirty="0" smtClean="0"/>
                  <a:t>          </a:t>
                </a:r>
                <a14:m>
                  <m:oMath xmlns:m="http://schemas.openxmlformats.org/officeDocument/2006/math">
                    <m:r>
                      <a:rPr lang="en-US" altLang="zh-TW" b="1">
                        <a:latin typeface="Cambria Math" panose="02040503050406030204" pitchFamily="18" charset="0"/>
                      </a:rPr>
                      <m:t>𝐓</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1</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b="0" i="1" smtClean="0">
                        <a:latin typeface="Cambria Math" panose="02040503050406030204" pitchFamily="18" charset="0"/>
                      </a:rPr>
                      <m:t>+</m:t>
                    </m:r>
                    <m:r>
                      <a:rPr lang="en-US" altLang="zh-TW" b="1">
                        <a:latin typeface="Cambria Math" panose="02040503050406030204" pitchFamily="18" charset="0"/>
                      </a:rPr>
                      <m:t>𝐓</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b="0" i="1" smtClean="0">
                                <a:latin typeface="Cambria Math" panose="02040503050406030204" pitchFamily="18" charset="0"/>
                              </a:rPr>
                              <m:t>2</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1</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b="0" i="1" smtClean="0">
                            <a:latin typeface="Cambria Math" panose="02040503050406030204" pitchFamily="18" charset="0"/>
                          </a:rPr>
                          <m:t>2</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oMath>
                </a14:m>
                <a:endParaRPr lang="en-US" altLang="zh-TW" dirty="0" smtClean="0"/>
              </a:p>
              <a:p>
                <a:pPr>
                  <a:buNone/>
                </a:pPr>
                <a:r>
                  <a:rPr lang="en-US" altLang="zh-TW" dirty="0" smtClean="0"/>
                  <a:t>and</a:t>
                </a:r>
              </a:p>
              <a:p>
                <a:pPr>
                  <a:buNone/>
                </a:pPr>
                <a:r>
                  <a:rPr lang="en-US" altLang="zh-TW" b="1" dirty="0" smtClean="0"/>
                  <a:t>		</a:t>
                </a:r>
                <a14:m>
                  <m:oMath xmlns:m="http://schemas.openxmlformats.org/officeDocument/2006/math">
                    <m:r>
                      <a:rPr lang="en-US" altLang="zh-TW" b="1">
                        <a:latin typeface="Cambria Math" panose="02040503050406030204" pitchFamily="18" charset="0"/>
                      </a:rPr>
                      <m:t>𝐓</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𝑎</m:t>
                            </m:r>
                            <m:r>
                              <a:rPr lang="en-US" altLang="zh-TW" i="1">
                                <a:latin typeface="Cambria Math" panose="02040503050406030204" pitchFamily="18" charset="0"/>
                              </a:rPr>
                              <m:t>𝑥</m:t>
                            </m:r>
                          </m:e>
                          <m:sub>
                            <m:r>
                              <a:rPr lang="en-US" altLang="zh-TW" i="1">
                                <a:latin typeface="Cambria Math" panose="02040503050406030204" pitchFamily="18" charset="0"/>
                              </a:rPr>
                              <m:t>1</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i="1">
                        <a:latin typeface="Cambria Math" panose="02040503050406030204" pitchFamily="18" charset="0"/>
                      </a:rPr>
                      <m:t>=</m:t>
                    </m:r>
                    <m:r>
                      <a:rPr lang="en-US" altLang="zh-TW" b="0" i="1" smtClean="0">
                        <a:latin typeface="Cambria Math" panose="02040503050406030204" pitchFamily="18" charset="0"/>
                      </a:rPr>
                      <m:t>𝑎</m:t>
                    </m:r>
                    <m:r>
                      <a:rPr lang="en-US" altLang="zh-TW" b="1">
                        <a:latin typeface="Cambria Math" panose="02040503050406030204" pitchFamily="18" charset="0"/>
                      </a:rPr>
                      <m:t>𝐓</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1</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b="0" i="1" smtClean="0">
                        <a:latin typeface="Cambria Math" panose="02040503050406030204" pitchFamily="18" charset="0"/>
                      </a:rPr>
                      <m:t>=</m:t>
                    </m:r>
                    <m:r>
                      <a:rPr lang="en-US" altLang="zh-TW" b="0" i="1" smtClean="0">
                        <a:latin typeface="Cambria Math" panose="02040503050406030204" pitchFamily="18" charset="0"/>
                      </a:rPr>
                      <m:t>𝑎</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1</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oMath>
                </a14:m>
                <a:endParaRPr lang="en-US" altLang="zh-TW" i="1" dirty="0" smtClean="0">
                  <a:latin typeface="Cambria Math" panose="02040503050406030204" pitchFamily="18" charset="0"/>
                </a:endParaRPr>
              </a:p>
              <a:p>
                <a:pPr>
                  <a:buNone/>
                </a:pPr>
                <a:r>
                  <a:rPr lang="en-US" altLang="zh-TW" b="1" dirty="0" smtClean="0"/>
                  <a:t>		</a:t>
                </a:r>
                <a14:m>
                  <m:oMath xmlns:m="http://schemas.openxmlformats.org/officeDocument/2006/math">
                    <m:r>
                      <a:rPr lang="en-US" altLang="zh-TW" b="1">
                        <a:latin typeface="Cambria Math" panose="02040503050406030204" pitchFamily="18" charset="0"/>
                      </a:rPr>
                      <m:t>𝐓</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𝑎𝑥</m:t>
                            </m:r>
                          </m:e>
                          <m:sub>
                            <m:r>
                              <a:rPr lang="en-US" altLang="zh-TW" b="0" i="1" smtClean="0">
                                <a:latin typeface="Cambria Math" panose="02040503050406030204" pitchFamily="18" charset="0"/>
                              </a:rPr>
                              <m:t>2</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i="1">
                        <a:latin typeface="Cambria Math" panose="02040503050406030204" pitchFamily="18" charset="0"/>
                      </a:rPr>
                      <m:t>=</m:t>
                    </m:r>
                    <m:r>
                      <a:rPr lang="en-US" altLang="zh-TW" i="1">
                        <a:latin typeface="Cambria Math" panose="02040503050406030204" pitchFamily="18" charset="0"/>
                      </a:rPr>
                      <m:t>𝑎</m:t>
                    </m:r>
                    <m:r>
                      <a:rPr lang="en-US" altLang="zh-TW" b="1">
                        <a:latin typeface="Cambria Math" panose="02040503050406030204" pitchFamily="18" charset="0"/>
                      </a:rPr>
                      <m:t>𝐓</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b="0" i="1" smtClean="0">
                                <a:latin typeface="Cambria Math" panose="02040503050406030204" pitchFamily="18" charset="0"/>
                              </a:rPr>
                              <m:t>2</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i="1">
                        <a:latin typeface="Cambria Math" panose="02040503050406030204" pitchFamily="18" charset="0"/>
                      </a:rPr>
                      <m:t>=</m:t>
                    </m:r>
                    <m:r>
                      <a:rPr lang="en-US" altLang="zh-TW" i="1">
                        <a:latin typeface="Cambria Math" panose="02040503050406030204" pitchFamily="18" charset="0"/>
                      </a:rPr>
                      <m:t>𝑎</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b="0" i="1" smtClean="0">
                            <a:latin typeface="Cambria Math" panose="02040503050406030204" pitchFamily="18" charset="0"/>
                          </a:rPr>
                          <m:t>2</m:t>
                        </m:r>
                      </m:sub>
                    </m:sSub>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e>
                    </m:d>
                  </m:oMath>
                </a14:m>
                <a:endParaRPr lang="en-US" altLang="zh-TW" i="1" dirty="0">
                  <a:latin typeface="Cambria Math" panose="02040503050406030204" pitchFamily="18" charset="0"/>
                </a:endParaRPr>
              </a:p>
              <a:p>
                <a:pPr marL="95250" indent="-12700">
                  <a:buNone/>
                </a:pPr>
                <a:r>
                  <a:rPr lang="en-US" altLang="zh-TW" dirty="0" smtClean="0"/>
                  <a:t>where ‘</a:t>
                </a:r>
                <a:r>
                  <a:rPr lang="en-US" altLang="zh-TW" dirty="0" smtClean="0">
                    <a:latin typeface="Times New Roman" pitchFamily="18" charset="0"/>
                    <a:cs typeface="Times New Roman" pitchFamily="18" charset="0"/>
                  </a:rPr>
                  <a:t>a</a:t>
                </a:r>
                <a:r>
                  <a:rPr lang="en-US" altLang="zh-TW" dirty="0" smtClean="0"/>
                  <a:t>’ is an arbitrary constant</a:t>
                </a:r>
              </a:p>
              <a:p>
                <a:pPr>
                  <a:buNone/>
                </a:pPr>
                <a:endParaRPr lang="en-US" altLang="zh-TW" dirty="0" smtClean="0"/>
              </a:p>
              <a:p>
                <a:endParaRPr lang="zh-TW"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608" y="1371600"/>
                <a:ext cx="7327392" cy="5181600"/>
              </a:xfrm>
              <a:blipFill>
                <a:blip r:embed="rId2"/>
                <a:stretch>
                  <a:fillRect l="-832" t="-152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altLang="zh-TW" dirty="0" smtClean="0"/>
              <a:t>Linear DSP systems</a:t>
            </a:r>
            <a:endParaRPr lang="zh-TW" alt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Linear DSP systems</a:t>
            </a:r>
            <a:endParaRPr lang="zh-TW" altLang="en-US" dirty="0"/>
          </a:p>
        </p:txBody>
      </p:sp>
      <p:sp>
        <p:nvSpPr>
          <p:cNvPr id="3" name="Content Placeholder 2"/>
          <p:cNvSpPr>
            <a:spLocks noGrp="1"/>
          </p:cNvSpPr>
          <p:nvPr>
            <p:ph idx="1"/>
          </p:nvPr>
        </p:nvSpPr>
        <p:spPr/>
        <p:txBody>
          <a:bodyPr/>
          <a:lstStyle/>
          <a:p>
            <a:r>
              <a:rPr lang="en-US" altLang="zh-TW" dirty="0" smtClean="0"/>
              <a:t>For example: an amplifier</a:t>
            </a:r>
          </a:p>
          <a:p>
            <a:endParaRPr lang="en-US" altLang="zh-TW" dirty="0" smtClean="0"/>
          </a:p>
          <a:p>
            <a:endParaRPr lang="en-US" altLang="zh-TW" dirty="0" smtClean="0"/>
          </a:p>
          <a:p>
            <a:endParaRPr lang="en-US" altLang="zh-TW" dirty="0" smtClean="0"/>
          </a:p>
          <a:p>
            <a:endParaRPr lang="en-US" altLang="zh-TW" dirty="0" smtClean="0"/>
          </a:p>
          <a:p>
            <a:r>
              <a:rPr lang="en-US" altLang="zh-TW" dirty="0" smtClean="0"/>
              <a:t>Non-linear system example: taking square</a:t>
            </a:r>
            <a:endParaRPr lang="zh-TW" alt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5</a:t>
            </a:fld>
            <a:endParaRPr lang="en-US"/>
          </a:p>
        </p:txBody>
      </p:sp>
      <p:sp>
        <p:nvSpPr>
          <p:cNvPr id="35842" name="Rectangle 2"/>
          <p:cNvSpPr>
            <a:spLocks noChangeArrowheads="1"/>
          </p:cNvSpPr>
          <p:nvPr/>
        </p:nvSpPr>
        <p:spPr bwMode="auto">
          <a:xfrm>
            <a:off x="4114800" y="2438400"/>
            <a:ext cx="1752600" cy="1295400"/>
          </a:xfrm>
          <a:prstGeom prst="rect">
            <a:avLst/>
          </a:prstGeom>
          <a:solidFill>
            <a:srgbClr val="FFFF00"/>
          </a:solidFill>
          <a:ln w="25400">
            <a:solidFill>
              <a:srgbClr val="000000"/>
            </a:solidFill>
            <a:miter lim="800000"/>
            <a:headEnd/>
            <a:tailEnd/>
          </a:ln>
          <a:effectLst/>
        </p:spPr>
        <p:txBody>
          <a:bodyPr vert="horz" wrap="square" lIns="63500" tIns="63500" rIns="63500" bIns="635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TW" sz="1800" b="0" i="0" u="none" strike="noStrike" cap="none" normalizeH="0" baseline="0" dirty="0" smtClean="0">
              <a:ln>
                <a:noFill/>
              </a:ln>
              <a:solidFill>
                <a:schemeClr val="tx1"/>
              </a:solidFill>
              <a:effectLst/>
              <a:latin typeface="Times New Roman" pitchFamily="18" charset="0"/>
              <a:ea typeface="新細明體" pitchFamily="18" charset="-120"/>
              <a:cs typeface="新細明體" pitchFamily="18" charset="-12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80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*10</a:t>
            </a:r>
            <a:endParaRPr kumimoji="1" lang="zh-TW" altLang="zh-TW" sz="280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endParaRPr>
          </a:p>
        </p:txBody>
      </p:sp>
      <p:sp>
        <p:nvSpPr>
          <p:cNvPr id="35843" name="Line 3"/>
          <p:cNvSpPr>
            <a:spLocks noChangeShapeType="1"/>
          </p:cNvSpPr>
          <p:nvPr/>
        </p:nvSpPr>
        <p:spPr bwMode="auto">
          <a:xfrm>
            <a:off x="2544763" y="3016250"/>
            <a:ext cx="1570212" cy="0"/>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zh-TW" altLang="en-US"/>
          </a:p>
        </p:txBody>
      </p:sp>
      <p:sp>
        <p:nvSpPr>
          <p:cNvPr id="35844" name="Line 4"/>
          <p:cNvSpPr>
            <a:spLocks noChangeShapeType="1"/>
          </p:cNvSpPr>
          <p:nvPr/>
        </p:nvSpPr>
        <p:spPr bwMode="auto">
          <a:xfrm>
            <a:off x="5821363" y="3016250"/>
            <a:ext cx="1389920" cy="2043"/>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zh-TW" altLang="en-US"/>
          </a:p>
        </p:txBody>
      </p:sp>
      <p:sp>
        <p:nvSpPr>
          <p:cNvPr id="8" name="TextBox 7"/>
          <p:cNvSpPr txBox="1"/>
          <p:nvPr/>
        </p:nvSpPr>
        <p:spPr>
          <a:xfrm>
            <a:off x="1981200" y="2209800"/>
            <a:ext cx="1981200" cy="523220"/>
          </a:xfrm>
          <a:prstGeom prst="rect">
            <a:avLst/>
          </a:prstGeom>
          <a:noFill/>
        </p:spPr>
        <p:txBody>
          <a:bodyPr wrap="square" rtlCol="0">
            <a:spAutoFit/>
          </a:bodyPr>
          <a:lstStyle/>
          <a:p>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1</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 + </a:t>
            </a:r>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a:t>
            </a:r>
            <a:endParaRPr lang="zh-TW" altLang="en-US" sz="2800" dirty="0">
              <a:latin typeface="Times New Roman" pitchFamily="18" charset="0"/>
              <a:cs typeface="Times New Roman" pitchFamily="18" charset="0"/>
            </a:endParaRPr>
          </a:p>
        </p:txBody>
      </p:sp>
      <p:sp>
        <p:nvSpPr>
          <p:cNvPr id="9" name="TextBox 8"/>
          <p:cNvSpPr txBox="1"/>
          <p:nvPr/>
        </p:nvSpPr>
        <p:spPr>
          <a:xfrm>
            <a:off x="6000244" y="2062143"/>
            <a:ext cx="2896947" cy="954107"/>
          </a:xfrm>
          <a:prstGeom prst="rect">
            <a:avLst/>
          </a:prstGeom>
          <a:noFill/>
        </p:spPr>
        <p:txBody>
          <a:bodyPr wrap="none" rtlCol="0">
            <a:spAutoFit/>
          </a:bodyPr>
          <a:lstStyle/>
          <a:p>
            <a:r>
              <a:rPr lang="en-US" altLang="zh-TW" sz="2800" dirty="0" smtClean="0">
                <a:latin typeface="Times New Roman" pitchFamily="18" charset="0"/>
                <a:cs typeface="Times New Roman" pitchFamily="18" charset="0"/>
              </a:rPr>
              <a:t>10(</a:t>
            </a:r>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1</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a:latin typeface="Times New Roman" pitchFamily="18" charset="0"/>
                <a:cs typeface="Times New Roman" pitchFamily="18" charset="0"/>
              </a:rPr>
              <a:t>] </a:t>
            </a:r>
            <a:r>
              <a:rPr lang="en-US" altLang="zh-TW" sz="2800" dirty="0" smtClean="0">
                <a:latin typeface="Times New Roman" pitchFamily="18" charset="0"/>
                <a:cs typeface="Times New Roman" pitchFamily="18" charset="0"/>
              </a:rPr>
              <a:t>+ </a:t>
            </a:r>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 =</a:t>
            </a:r>
            <a:endParaRPr lang="zh-TW" altLang="en-US" sz="2800" dirty="0">
              <a:latin typeface="Times New Roman" pitchFamily="18" charset="0"/>
              <a:cs typeface="Times New Roman" pitchFamily="18" charset="0"/>
            </a:endParaRPr>
          </a:p>
          <a:p>
            <a:r>
              <a:rPr lang="en-US" altLang="zh-TW" sz="2800" dirty="0" smtClean="0">
                <a:latin typeface="Times New Roman" pitchFamily="18" charset="0"/>
                <a:cs typeface="Times New Roman" pitchFamily="18" charset="0"/>
              </a:rPr>
              <a:t>10</a:t>
            </a:r>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1</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 +10</a:t>
            </a:r>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a:t>
            </a:r>
            <a:endParaRPr lang="zh-TW" altLang="en-US" sz="2800" dirty="0">
              <a:latin typeface="Times New Roman" pitchFamily="18" charset="0"/>
              <a:cs typeface="Times New Roman" pitchFamily="18" charset="0"/>
            </a:endParaRPr>
          </a:p>
        </p:txBody>
      </p:sp>
      <p:sp>
        <p:nvSpPr>
          <p:cNvPr id="10" name="TextBox 9"/>
          <p:cNvSpPr txBox="1"/>
          <p:nvPr/>
        </p:nvSpPr>
        <p:spPr>
          <a:xfrm>
            <a:off x="2514600" y="3200400"/>
            <a:ext cx="963725" cy="523220"/>
          </a:xfrm>
          <a:prstGeom prst="rect">
            <a:avLst/>
          </a:prstGeom>
          <a:noFill/>
        </p:spPr>
        <p:txBody>
          <a:bodyPr wrap="none" rtlCol="0">
            <a:spAutoFit/>
          </a:bodyPr>
          <a:lstStyle/>
          <a:p>
            <a:r>
              <a:rPr lang="en-US" altLang="zh-TW" sz="2800" i="1" dirty="0" smtClean="0">
                <a:latin typeface="Times New Roman" pitchFamily="18" charset="0"/>
                <a:cs typeface="Times New Roman" pitchFamily="18" charset="0"/>
              </a:rPr>
              <a:t>ax</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a:t>
            </a:r>
            <a:endParaRPr lang="zh-TW" altLang="en-US" sz="2800" dirty="0">
              <a:latin typeface="Times New Roman" pitchFamily="18" charset="0"/>
              <a:cs typeface="Times New Roman" pitchFamily="18" charset="0"/>
            </a:endParaRPr>
          </a:p>
        </p:txBody>
      </p:sp>
      <p:sp>
        <p:nvSpPr>
          <p:cNvPr id="11" name="TextBox 10"/>
          <p:cNvSpPr txBox="1"/>
          <p:nvPr/>
        </p:nvSpPr>
        <p:spPr>
          <a:xfrm>
            <a:off x="6705600" y="3200400"/>
            <a:ext cx="1944763" cy="954107"/>
          </a:xfrm>
          <a:prstGeom prst="rect">
            <a:avLst/>
          </a:prstGeom>
          <a:noFill/>
        </p:spPr>
        <p:txBody>
          <a:bodyPr wrap="none" rtlCol="0">
            <a:spAutoFit/>
          </a:bodyPr>
          <a:lstStyle/>
          <a:p>
            <a:r>
              <a:rPr lang="en-US" altLang="zh-TW" sz="2800" dirty="0" smtClean="0">
                <a:latin typeface="Times New Roman" pitchFamily="18" charset="0"/>
                <a:cs typeface="Times New Roman" pitchFamily="18" charset="0"/>
              </a:rPr>
              <a:t>10(</a:t>
            </a:r>
            <a:r>
              <a:rPr lang="en-US" altLang="zh-TW" sz="2800" i="1" dirty="0" smtClean="0">
                <a:latin typeface="Times New Roman" pitchFamily="18" charset="0"/>
                <a:cs typeface="Times New Roman" pitchFamily="18" charset="0"/>
              </a:rPr>
              <a:t>ax</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 = </a:t>
            </a:r>
            <a:endParaRPr lang="zh-TW" altLang="zh-TW" sz="2800" dirty="0">
              <a:latin typeface="Times New Roman" pitchFamily="18" charset="0"/>
              <a:cs typeface="Times New Roman" pitchFamily="18" charset="0"/>
            </a:endParaRPr>
          </a:p>
          <a:p>
            <a:r>
              <a:rPr lang="en-US" altLang="zh-TW" sz="2800" i="1" dirty="0" smtClean="0">
                <a:latin typeface="Times New Roman" pitchFamily="18" charset="0"/>
                <a:cs typeface="Times New Roman" pitchFamily="18" charset="0"/>
              </a:rPr>
              <a:t>a</a:t>
            </a:r>
            <a:r>
              <a:rPr lang="en-US" altLang="zh-TW" sz="2800" dirty="0" smtClean="0">
                <a:latin typeface="Times New Roman" pitchFamily="18" charset="0"/>
                <a:cs typeface="Times New Roman" pitchFamily="18" charset="0"/>
              </a:rPr>
              <a:t>(10</a:t>
            </a:r>
            <a:r>
              <a:rPr lang="en-US" altLang="zh-TW" sz="2800" i="1" dirty="0" smtClean="0">
                <a:latin typeface="Times New Roman" pitchFamily="18" charset="0"/>
                <a:cs typeface="Times New Roman" pitchFamily="18" charset="0"/>
              </a:rPr>
              <a:t>x</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a:t>
            </a:r>
            <a:endParaRPr lang="zh-TW" altLang="zh-TW" sz="2800" dirty="0" smtClean="0">
              <a:latin typeface="Times New Roman" pitchFamily="18" charset="0"/>
              <a:cs typeface="Times New Roman" pitchFamily="18" charset="0"/>
            </a:endParaRPr>
          </a:p>
        </p:txBody>
      </p:sp>
      <p:sp>
        <p:nvSpPr>
          <p:cNvPr id="12" name="Rectangle 2"/>
          <p:cNvSpPr>
            <a:spLocks noChangeArrowheads="1"/>
          </p:cNvSpPr>
          <p:nvPr/>
        </p:nvSpPr>
        <p:spPr bwMode="auto">
          <a:xfrm>
            <a:off x="4114800" y="5181600"/>
            <a:ext cx="1752600" cy="1295400"/>
          </a:xfrm>
          <a:prstGeom prst="rect">
            <a:avLst/>
          </a:prstGeom>
          <a:solidFill>
            <a:srgbClr val="FFC000"/>
          </a:solidFill>
          <a:ln w="25400">
            <a:solidFill>
              <a:srgbClr val="000000"/>
            </a:solidFill>
            <a:miter lim="800000"/>
            <a:headEnd/>
            <a:tailEnd/>
          </a:ln>
          <a:effectLst/>
        </p:spPr>
        <p:txBody>
          <a:bodyPr vert="horz" wrap="square" lIns="63500" tIns="63500" rIns="63500" bIns="635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TW" sz="1800" b="0" i="0" u="none" strike="noStrike" cap="none" normalizeH="0" baseline="0" dirty="0" smtClean="0">
              <a:ln>
                <a:noFill/>
              </a:ln>
              <a:solidFill>
                <a:schemeClr val="tx1"/>
              </a:solidFill>
              <a:effectLst/>
              <a:latin typeface="Times New Roman" pitchFamily="18" charset="0"/>
              <a:ea typeface="新細明體" pitchFamily="18" charset="-120"/>
              <a:cs typeface="新細明體" pitchFamily="18" charset="-12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80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a:t>
            </a:r>
            <a:r>
              <a:rPr kumimoji="1" lang="en-US" altLang="zh-TW" sz="2800" i="0" u="none" strike="noStrike" cap="none" normalizeH="0" baseline="30000" dirty="0" smtClean="0">
                <a:ln>
                  <a:noFill/>
                </a:ln>
                <a:solidFill>
                  <a:schemeClr val="tx1"/>
                </a:solidFill>
                <a:effectLst/>
                <a:latin typeface="Times New Roman" pitchFamily="18" charset="0"/>
                <a:ea typeface="新細明體" pitchFamily="18" charset="-120"/>
                <a:cs typeface="Times New Roman" pitchFamily="18" charset="0"/>
              </a:rPr>
              <a:t>2</a:t>
            </a:r>
            <a:endParaRPr kumimoji="1" lang="zh-TW" altLang="zh-TW" sz="280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endParaRPr>
          </a:p>
        </p:txBody>
      </p:sp>
      <p:sp>
        <p:nvSpPr>
          <p:cNvPr id="13" name="Line 3"/>
          <p:cNvSpPr>
            <a:spLocks noChangeShapeType="1"/>
          </p:cNvSpPr>
          <p:nvPr/>
        </p:nvSpPr>
        <p:spPr bwMode="auto">
          <a:xfrm>
            <a:off x="2514600" y="5943600"/>
            <a:ext cx="1570212" cy="0"/>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zh-TW" altLang="en-US"/>
          </a:p>
        </p:txBody>
      </p:sp>
      <p:sp>
        <p:nvSpPr>
          <p:cNvPr id="14" name="Line 4"/>
          <p:cNvSpPr>
            <a:spLocks noChangeShapeType="1"/>
          </p:cNvSpPr>
          <p:nvPr/>
        </p:nvSpPr>
        <p:spPr bwMode="auto">
          <a:xfrm>
            <a:off x="5867400" y="5943600"/>
            <a:ext cx="1389920" cy="2043"/>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zh-TW" altLang="en-US"/>
          </a:p>
        </p:txBody>
      </p:sp>
      <p:sp>
        <p:nvSpPr>
          <p:cNvPr id="15" name="TextBox 14"/>
          <p:cNvSpPr txBox="1"/>
          <p:nvPr/>
        </p:nvSpPr>
        <p:spPr>
          <a:xfrm>
            <a:off x="2057400" y="5257800"/>
            <a:ext cx="1981200" cy="523220"/>
          </a:xfrm>
          <a:prstGeom prst="rect">
            <a:avLst/>
          </a:prstGeom>
          <a:noFill/>
        </p:spPr>
        <p:txBody>
          <a:bodyPr wrap="square" rtlCol="0">
            <a:spAutoFit/>
          </a:bodyPr>
          <a:lstStyle/>
          <a:p>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1</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 + </a:t>
            </a:r>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a:t>
            </a:r>
            <a:endParaRPr lang="zh-TW" altLang="en-US" sz="2800" dirty="0">
              <a:latin typeface="Times New Roman" pitchFamily="18" charset="0"/>
              <a:cs typeface="Times New Roman" pitchFamily="18" charset="0"/>
            </a:endParaRPr>
          </a:p>
        </p:txBody>
      </p:sp>
      <p:sp>
        <p:nvSpPr>
          <p:cNvPr id="16" name="TextBox 15"/>
          <p:cNvSpPr txBox="1"/>
          <p:nvPr/>
        </p:nvSpPr>
        <p:spPr>
          <a:xfrm>
            <a:off x="6000244" y="5029200"/>
            <a:ext cx="3018775" cy="1384995"/>
          </a:xfrm>
          <a:prstGeom prst="rect">
            <a:avLst/>
          </a:prstGeom>
          <a:noFill/>
        </p:spPr>
        <p:txBody>
          <a:bodyPr wrap="none" rtlCol="0">
            <a:spAutoFit/>
          </a:bodyPr>
          <a:lstStyle/>
          <a:p>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x</a:t>
            </a:r>
            <a:r>
              <a:rPr lang="en-US" altLang="zh-TW" sz="2800" baseline="-25000" dirty="0">
                <a:latin typeface="Times New Roman" pitchFamily="18" charset="0"/>
                <a:cs typeface="Times New Roman" pitchFamily="18" charset="0"/>
              </a:rPr>
              <a:t>1</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n</a:t>
            </a:r>
            <a:r>
              <a:rPr lang="en-US" altLang="zh-TW" sz="2800" dirty="0">
                <a:latin typeface="Times New Roman" pitchFamily="18" charset="0"/>
                <a:cs typeface="Times New Roman" pitchFamily="18" charset="0"/>
              </a:rPr>
              <a:t>] + x</a:t>
            </a:r>
            <a:r>
              <a:rPr lang="en-US" altLang="zh-TW" sz="2800" baseline="-25000" dirty="0">
                <a:latin typeface="Times New Roman" pitchFamily="18" charset="0"/>
                <a:cs typeface="Times New Roman" pitchFamily="18" charset="0"/>
              </a:rPr>
              <a:t>2</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a:t>
            </a:r>
            <a:r>
              <a:rPr lang="en-US" altLang="zh-TW" sz="2800" baseline="30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 = </a:t>
            </a:r>
            <a:endParaRPr lang="zh-TW" altLang="en-US" sz="2800" dirty="0">
              <a:latin typeface="Times New Roman" pitchFamily="18" charset="0"/>
              <a:cs typeface="Times New Roman" pitchFamily="18" charset="0"/>
            </a:endParaRPr>
          </a:p>
          <a:p>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1</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a:t>
            </a:r>
            <a:r>
              <a:rPr lang="en-US" altLang="zh-TW" sz="2800" baseline="30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 + (</a:t>
            </a:r>
            <a:r>
              <a:rPr lang="en-US" altLang="zh-TW" sz="2800" i="1" dirty="0" smtClean="0">
                <a:latin typeface="Times New Roman" pitchFamily="18" charset="0"/>
                <a:cs typeface="Times New Roman" pitchFamily="18" charset="0"/>
              </a:rPr>
              <a:t>x</a:t>
            </a:r>
            <a:r>
              <a:rPr lang="en-US" altLang="zh-TW" sz="28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n</a:t>
            </a:r>
            <a:r>
              <a:rPr lang="en-US" altLang="zh-TW" sz="2800" dirty="0" smtClean="0">
                <a:latin typeface="Times New Roman" pitchFamily="18" charset="0"/>
                <a:cs typeface="Times New Roman" pitchFamily="18" charset="0"/>
              </a:rPr>
              <a:t>])</a:t>
            </a:r>
            <a:r>
              <a:rPr lang="en-US" altLang="zh-TW" sz="2800" baseline="30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 +</a:t>
            </a:r>
          </a:p>
          <a:p>
            <a:r>
              <a:rPr lang="en-US" altLang="zh-TW" sz="2800" dirty="0" smtClean="0">
                <a:solidFill>
                  <a:srgbClr val="FF0000"/>
                </a:solidFill>
                <a:latin typeface="Times New Roman" pitchFamily="18" charset="0"/>
                <a:cs typeface="Times New Roman" pitchFamily="18" charset="0"/>
              </a:rPr>
              <a:t>2</a:t>
            </a:r>
            <a:r>
              <a:rPr lang="en-US" altLang="zh-TW" sz="2800" i="1" dirty="0" smtClean="0">
                <a:solidFill>
                  <a:srgbClr val="FF0000"/>
                </a:solidFill>
                <a:latin typeface="Times New Roman" pitchFamily="18" charset="0"/>
                <a:cs typeface="Times New Roman" pitchFamily="18" charset="0"/>
              </a:rPr>
              <a:t>x</a:t>
            </a:r>
            <a:r>
              <a:rPr lang="en-US" altLang="zh-TW" sz="2800" baseline="-25000" dirty="0" smtClean="0">
                <a:solidFill>
                  <a:srgbClr val="FF0000"/>
                </a:solidFill>
                <a:latin typeface="Times New Roman" pitchFamily="18" charset="0"/>
                <a:cs typeface="Times New Roman" pitchFamily="18" charset="0"/>
              </a:rPr>
              <a:t>1</a:t>
            </a:r>
            <a:r>
              <a:rPr lang="en-US" altLang="zh-TW" sz="2800" dirty="0" smtClean="0">
                <a:solidFill>
                  <a:srgbClr val="FF0000"/>
                </a:solidFill>
                <a:latin typeface="Times New Roman" pitchFamily="18" charset="0"/>
                <a:cs typeface="Times New Roman" pitchFamily="18" charset="0"/>
              </a:rPr>
              <a:t>[</a:t>
            </a:r>
            <a:r>
              <a:rPr lang="en-US" altLang="zh-TW" sz="2800" i="1" dirty="0" smtClean="0">
                <a:solidFill>
                  <a:srgbClr val="FF0000"/>
                </a:solidFill>
                <a:latin typeface="Times New Roman" pitchFamily="18" charset="0"/>
                <a:cs typeface="Times New Roman" pitchFamily="18" charset="0"/>
              </a:rPr>
              <a:t>n</a:t>
            </a:r>
            <a:r>
              <a:rPr lang="en-US" altLang="zh-TW" sz="2800" dirty="0" smtClean="0">
                <a:solidFill>
                  <a:srgbClr val="FF0000"/>
                </a:solidFill>
                <a:latin typeface="Times New Roman" pitchFamily="18" charset="0"/>
                <a:cs typeface="Times New Roman" pitchFamily="18" charset="0"/>
              </a:rPr>
              <a:t>]</a:t>
            </a:r>
            <a:r>
              <a:rPr lang="en-US" altLang="zh-TW" sz="2800" i="1" dirty="0" smtClean="0">
                <a:solidFill>
                  <a:srgbClr val="FF0000"/>
                </a:solidFill>
                <a:latin typeface="Times New Roman" pitchFamily="18" charset="0"/>
                <a:cs typeface="Times New Roman" pitchFamily="18" charset="0"/>
              </a:rPr>
              <a:t>x</a:t>
            </a:r>
            <a:r>
              <a:rPr lang="en-US" altLang="zh-TW" sz="2800" baseline="-25000" dirty="0" smtClean="0">
                <a:solidFill>
                  <a:srgbClr val="FF0000"/>
                </a:solidFill>
                <a:latin typeface="Times New Roman" pitchFamily="18" charset="0"/>
                <a:cs typeface="Times New Roman" pitchFamily="18" charset="0"/>
              </a:rPr>
              <a:t>2</a:t>
            </a:r>
            <a:r>
              <a:rPr lang="en-US" altLang="zh-TW" sz="2800" dirty="0" smtClean="0">
                <a:solidFill>
                  <a:srgbClr val="FF0000"/>
                </a:solidFill>
                <a:latin typeface="Times New Roman" pitchFamily="18" charset="0"/>
                <a:cs typeface="Times New Roman" pitchFamily="18" charset="0"/>
              </a:rPr>
              <a:t>[</a:t>
            </a:r>
            <a:r>
              <a:rPr lang="en-US" altLang="zh-TW" sz="2800" i="1" dirty="0" smtClean="0">
                <a:solidFill>
                  <a:srgbClr val="FF0000"/>
                </a:solidFill>
                <a:latin typeface="Times New Roman" pitchFamily="18" charset="0"/>
                <a:cs typeface="Times New Roman" pitchFamily="18" charset="0"/>
              </a:rPr>
              <a:t>n</a:t>
            </a:r>
            <a:r>
              <a:rPr lang="en-US" altLang="zh-TW" sz="2800" dirty="0" smtClean="0">
                <a:solidFill>
                  <a:srgbClr val="FF0000"/>
                </a:solidFill>
                <a:latin typeface="Times New Roman" pitchFamily="18" charset="0"/>
                <a:cs typeface="Times New Roman" pitchFamily="18" charset="0"/>
              </a:rPr>
              <a:t>]</a:t>
            </a:r>
            <a:endParaRPr lang="zh-TW" altLang="en-US" sz="2800" dirty="0">
              <a:solidFill>
                <a:srgbClr val="FF0000"/>
              </a:solidFill>
              <a:latin typeface="Times New Roman" pitchFamily="18" charset="0"/>
              <a:cs typeface="Times New Roman" pitchFamily="18" charset="0"/>
            </a:endParaRPr>
          </a:p>
        </p:txBody>
      </p:sp>
      <p:sp>
        <p:nvSpPr>
          <p:cNvPr id="19" name="TextBox 18"/>
          <p:cNvSpPr txBox="1"/>
          <p:nvPr/>
        </p:nvSpPr>
        <p:spPr>
          <a:xfrm>
            <a:off x="4648200" y="3352800"/>
            <a:ext cx="764953" cy="369332"/>
          </a:xfrm>
          <a:prstGeom prst="rect">
            <a:avLst/>
          </a:prstGeom>
          <a:noFill/>
        </p:spPr>
        <p:txBody>
          <a:bodyPr wrap="none" rtlCol="0">
            <a:spAutoFit/>
          </a:bodyPr>
          <a:lstStyle/>
          <a:p>
            <a:r>
              <a:rPr lang="en-US" dirty="0" smtClean="0"/>
              <a:t>Linear</a:t>
            </a:r>
            <a:endParaRPr lang="en-US" dirty="0"/>
          </a:p>
        </p:txBody>
      </p:sp>
      <p:sp>
        <p:nvSpPr>
          <p:cNvPr id="27" name="TextBox 26"/>
          <p:cNvSpPr txBox="1"/>
          <p:nvPr/>
        </p:nvSpPr>
        <p:spPr>
          <a:xfrm>
            <a:off x="4419600" y="6096000"/>
            <a:ext cx="1199367" cy="369332"/>
          </a:xfrm>
          <a:prstGeom prst="rect">
            <a:avLst/>
          </a:prstGeom>
          <a:noFill/>
        </p:spPr>
        <p:txBody>
          <a:bodyPr wrap="none" rtlCol="0">
            <a:spAutoFit/>
          </a:bodyPr>
          <a:lstStyle/>
          <a:p>
            <a:r>
              <a:rPr lang="en-US" dirty="0" smtClean="0"/>
              <a:t>Non-linear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invariance DSP systems</a:t>
            </a:r>
            <a:endParaRPr lang="en-US" dirty="0"/>
          </a:p>
        </p:txBody>
      </p:sp>
      <p:sp>
        <p:nvSpPr>
          <p:cNvPr id="3" name="Content Placeholder 2"/>
          <p:cNvSpPr>
            <a:spLocks noGrp="1"/>
          </p:cNvSpPr>
          <p:nvPr>
            <p:ph idx="1"/>
          </p:nvPr>
        </p:nvSpPr>
        <p:spPr>
          <a:xfrm>
            <a:off x="1435608" y="1447800"/>
            <a:ext cx="7498080" cy="2438400"/>
          </a:xfrm>
        </p:spPr>
        <p:txBody>
          <a:bodyPr>
            <a:normAutofit fontScale="92500" lnSpcReduction="20000"/>
          </a:bodyPr>
          <a:lstStyle/>
          <a:p>
            <a:r>
              <a:rPr lang="en-US" dirty="0" smtClean="0"/>
              <a:t>If </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the system </a:t>
            </a:r>
            <a:r>
              <a:rPr lang="en-US" b="1" dirty="0" smtClean="0">
                <a:latin typeface="Times New Roman" pitchFamily="18" charset="0"/>
                <a:cs typeface="Times New Roman" pitchFamily="18" charset="0"/>
              </a:rPr>
              <a:t>T</a:t>
            </a:r>
            <a:r>
              <a:rPr lang="en-US" dirty="0" smtClean="0"/>
              <a:t> is said to be </a:t>
            </a:r>
            <a:r>
              <a:rPr lang="en-US" b="1" dirty="0" smtClean="0">
                <a:solidFill>
                  <a:srgbClr val="FF0000"/>
                </a:solidFill>
              </a:rPr>
              <a:t>time-invariant</a:t>
            </a:r>
            <a:r>
              <a:rPr lang="en-US" dirty="0" smtClean="0"/>
              <a:t> if for all </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o</a:t>
            </a:r>
            <a:r>
              <a:rPr lang="en-US" dirty="0" smtClean="0"/>
              <a:t> the input sequence </a:t>
            </a:r>
            <a:r>
              <a:rPr lang="en-US" i="1" dirty="0" smtClean="0">
                <a:latin typeface="Times New Roman" pitchFamily="18" charset="0"/>
                <a:cs typeface="Times New Roman" pitchFamily="18" charset="0"/>
              </a:rPr>
              <a:t>x</a:t>
            </a:r>
            <a:r>
              <a:rPr lang="en-US" dirty="0" smtClean="0"/>
              <a:t> with a delay </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o</a:t>
            </a:r>
            <a:r>
              <a:rPr lang="en-US" dirty="0" smtClean="0"/>
              <a:t> will generate the same output with delay </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o</a:t>
            </a:r>
            <a:r>
              <a:rPr lang="en-US" baseline="-25000" dirty="0" smtClean="0"/>
              <a:t>,</a:t>
            </a:r>
            <a:r>
              <a:rPr lang="en-US" dirty="0" smtClean="0"/>
              <a:t> i.e. </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p>
          <a:p>
            <a:r>
              <a:rPr lang="en-US" dirty="0" smtClean="0"/>
              <a:t>Counter-example: a compressor </a:t>
            </a:r>
          </a:p>
        </p:txBody>
      </p:sp>
      <p:sp>
        <p:nvSpPr>
          <p:cNvPr id="4" name="Slide Number Placeholder 3"/>
          <p:cNvSpPr>
            <a:spLocks noGrp="1"/>
          </p:cNvSpPr>
          <p:nvPr>
            <p:ph type="sldNum" sz="quarter" idx="12"/>
          </p:nvPr>
        </p:nvSpPr>
        <p:spPr/>
        <p:txBody>
          <a:bodyPr/>
          <a:lstStyle/>
          <a:p>
            <a:fld id="{CB2C5297-C6E0-4E60-8C3F-7F078B7FA652}" type="slidenum">
              <a:rPr lang="en-US" smtClean="0"/>
              <a:pPr/>
              <a:t>6</a:t>
            </a:fld>
            <a:endParaRPr lang="en-US"/>
          </a:p>
        </p:txBody>
      </p:sp>
      <p:grpSp>
        <p:nvGrpSpPr>
          <p:cNvPr id="5" name="Group 30"/>
          <p:cNvGrpSpPr/>
          <p:nvPr/>
        </p:nvGrpSpPr>
        <p:grpSpPr>
          <a:xfrm>
            <a:off x="3657600" y="3962400"/>
            <a:ext cx="4664075" cy="1903413"/>
            <a:chOff x="2971800" y="4649787"/>
            <a:chExt cx="4664075" cy="1903413"/>
          </a:xfrm>
        </p:grpSpPr>
        <p:sp>
          <p:nvSpPr>
            <p:cNvPr id="40962" name="Line 2"/>
            <p:cNvSpPr>
              <a:spLocks noChangeShapeType="1"/>
            </p:cNvSpPr>
            <p:nvPr/>
          </p:nvSpPr>
          <p:spPr bwMode="auto">
            <a:xfrm>
              <a:off x="2971800" y="5334000"/>
              <a:ext cx="4664075" cy="15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63" name="Line 3"/>
            <p:cNvSpPr>
              <a:spLocks noChangeShapeType="1"/>
            </p:cNvSpPr>
            <p:nvPr/>
          </p:nvSpPr>
          <p:spPr bwMode="auto">
            <a:xfrm flipV="1">
              <a:off x="3473450" y="5000625"/>
              <a:ext cx="1588" cy="3667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64" name="Line 4"/>
            <p:cNvSpPr>
              <a:spLocks noChangeShapeType="1"/>
            </p:cNvSpPr>
            <p:nvPr/>
          </p:nvSpPr>
          <p:spPr bwMode="auto">
            <a:xfrm flipV="1">
              <a:off x="3748088" y="4862512"/>
              <a:ext cx="1587"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65" name="Line 5"/>
            <p:cNvSpPr>
              <a:spLocks noChangeShapeType="1"/>
            </p:cNvSpPr>
            <p:nvPr/>
          </p:nvSpPr>
          <p:spPr bwMode="auto">
            <a:xfrm flipV="1">
              <a:off x="4022725" y="4772025"/>
              <a:ext cx="0" cy="5953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66" name="Line 6"/>
            <p:cNvSpPr>
              <a:spLocks noChangeShapeType="1"/>
            </p:cNvSpPr>
            <p:nvPr/>
          </p:nvSpPr>
          <p:spPr bwMode="auto">
            <a:xfrm flipV="1">
              <a:off x="4845050" y="5000625"/>
              <a:ext cx="1588" cy="3667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67" name="Line 7"/>
            <p:cNvSpPr>
              <a:spLocks noChangeShapeType="1"/>
            </p:cNvSpPr>
            <p:nvPr/>
          </p:nvSpPr>
          <p:spPr bwMode="auto">
            <a:xfrm flipV="1">
              <a:off x="4572000" y="4862512"/>
              <a:ext cx="0"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68" name="Line 8"/>
            <p:cNvSpPr>
              <a:spLocks noChangeShapeType="1"/>
            </p:cNvSpPr>
            <p:nvPr/>
          </p:nvSpPr>
          <p:spPr bwMode="auto">
            <a:xfrm flipV="1">
              <a:off x="4297363" y="4772025"/>
              <a:ext cx="0" cy="5953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69" name="Line 9"/>
            <p:cNvSpPr>
              <a:spLocks noChangeShapeType="1"/>
            </p:cNvSpPr>
            <p:nvPr/>
          </p:nvSpPr>
          <p:spPr bwMode="auto">
            <a:xfrm flipV="1">
              <a:off x="5119688" y="4649787"/>
              <a:ext cx="1587" cy="7334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0" name="Line 10"/>
            <p:cNvSpPr>
              <a:spLocks noChangeShapeType="1"/>
            </p:cNvSpPr>
            <p:nvPr/>
          </p:nvSpPr>
          <p:spPr bwMode="auto">
            <a:xfrm flipV="1">
              <a:off x="5394325" y="4908550"/>
              <a:ext cx="0" cy="4587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1" name="Line 11"/>
            <p:cNvSpPr>
              <a:spLocks noChangeShapeType="1"/>
            </p:cNvSpPr>
            <p:nvPr/>
          </p:nvSpPr>
          <p:spPr bwMode="auto">
            <a:xfrm flipV="1">
              <a:off x="6216650" y="5000625"/>
              <a:ext cx="1588" cy="3667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2" name="Line 12"/>
            <p:cNvSpPr>
              <a:spLocks noChangeShapeType="1"/>
            </p:cNvSpPr>
            <p:nvPr/>
          </p:nvSpPr>
          <p:spPr bwMode="auto">
            <a:xfrm flipV="1">
              <a:off x="6491288" y="4862512"/>
              <a:ext cx="1587"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3" name="Line 13"/>
            <p:cNvSpPr>
              <a:spLocks noChangeShapeType="1"/>
            </p:cNvSpPr>
            <p:nvPr/>
          </p:nvSpPr>
          <p:spPr bwMode="auto">
            <a:xfrm flipV="1">
              <a:off x="5943600" y="4649787"/>
              <a:ext cx="0" cy="7334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4" name="Line 14"/>
            <p:cNvSpPr>
              <a:spLocks noChangeShapeType="1"/>
            </p:cNvSpPr>
            <p:nvPr/>
          </p:nvSpPr>
          <p:spPr bwMode="auto">
            <a:xfrm flipV="1">
              <a:off x="5668963" y="4908550"/>
              <a:ext cx="0" cy="4587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5" name="Line 15"/>
            <p:cNvSpPr>
              <a:spLocks noChangeShapeType="1"/>
            </p:cNvSpPr>
            <p:nvPr/>
          </p:nvSpPr>
          <p:spPr bwMode="auto">
            <a:xfrm>
              <a:off x="2971800" y="6505575"/>
              <a:ext cx="4664075" cy="15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6" name="Line 16"/>
            <p:cNvSpPr>
              <a:spLocks noChangeShapeType="1"/>
            </p:cNvSpPr>
            <p:nvPr/>
          </p:nvSpPr>
          <p:spPr bwMode="auto">
            <a:xfrm flipV="1">
              <a:off x="3473450" y="6170612"/>
              <a:ext cx="1588" cy="366713"/>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7" name="Line 17"/>
            <p:cNvSpPr>
              <a:spLocks noChangeShapeType="1"/>
            </p:cNvSpPr>
            <p:nvPr/>
          </p:nvSpPr>
          <p:spPr bwMode="auto">
            <a:xfrm flipV="1">
              <a:off x="3748088" y="5942012"/>
              <a:ext cx="1587" cy="595313"/>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8" name="Line 18"/>
            <p:cNvSpPr>
              <a:spLocks noChangeShapeType="1"/>
            </p:cNvSpPr>
            <p:nvPr/>
          </p:nvSpPr>
          <p:spPr bwMode="auto">
            <a:xfrm flipV="1">
              <a:off x="4022725" y="6034087"/>
              <a:ext cx="0" cy="503238"/>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79" name="Line 19"/>
            <p:cNvSpPr>
              <a:spLocks noChangeShapeType="1"/>
            </p:cNvSpPr>
            <p:nvPr/>
          </p:nvSpPr>
          <p:spPr bwMode="auto">
            <a:xfrm flipV="1">
              <a:off x="4297363" y="5821362"/>
              <a:ext cx="0" cy="731838"/>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80" name="Line 20"/>
            <p:cNvSpPr>
              <a:spLocks noChangeShapeType="1"/>
            </p:cNvSpPr>
            <p:nvPr/>
          </p:nvSpPr>
          <p:spPr bwMode="auto">
            <a:xfrm flipV="1">
              <a:off x="4845050" y="6170612"/>
              <a:ext cx="1588" cy="366713"/>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81" name="Line 21"/>
            <p:cNvSpPr>
              <a:spLocks noChangeShapeType="1"/>
            </p:cNvSpPr>
            <p:nvPr/>
          </p:nvSpPr>
          <p:spPr bwMode="auto">
            <a:xfrm flipV="1">
              <a:off x="4572000" y="6080125"/>
              <a:ext cx="0" cy="457200"/>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82" name="Line 22"/>
            <p:cNvSpPr>
              <a:spLocks noChangeShapeType="1"/>
            </p:cNvSpPr>
            <p:nvPr/>
          </p:nvSpPr>
          <p:spPr bwMode="auto">
            <a:xfrm>
              <a:off x="3429000" y="5608637"/>
              <a:ext cx="0" cy="366713"/>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83" name="Line 23"/>
            <p:cNvSpPr>
              <a:spLocks noChangeShapeType="1"/>
            </p:cNvSpPr>
            <p:nvPr/>
          </p:nvSpPr>
          <p:spPr bwMode="auto">
            <a:xfrm flipH="1">
              <a:off x="3748088" y="5516562"/>
              <a:ext cx="274637" cy="366713"/>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84" name="Line 24"/>
            <p:cNvSpPr>
              <a:spLocks noChangeShapeType="1"/>
            </p:cNvSpPr>
            <p:nvPr/>
          </p:nvSpPr>
          <p:spPr bwMode="auto">
            <a:xfrm flipH="1">
              <a:off x="4068763" y="5516562"/>
              <a:ext cx="457200" cy="412750"/>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85" name="Line 25"/>
            <p:cNvSpPr>
              <a:spLocks noChangeShapeType="1"/>
            </p:cNvSpPr>
            <p:nvPr/>
          </p:nvSpPr>
          <p:spPr bwMode="auto">
            <a:xfrm flipH="1">
              <a:off x="4433888" y="5472112"/>
              <a:ext cx="641350" cy="320675"/>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86" name="Line 26"/>
            <p:cNvSpPr>
              <a:spLocks noChangeShapeType="1"/>
            </p:cNvSpPr>
            <p:nvPr/>
          </p:nvSpPr>
          <p:spPr bwMode="auto">
            <a:xfrm flipH="1">
              <a:off x="4616450" y="5472112"/>
              <a:ext cx="1006475" cy="593725"/>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40987" name="Line 27"/>
            <p:cNvSpPr>
              <a:spLocks noChangeShapeType="1"/>
            </p:cNvSpPr>
            <p:nvPr/>
          </p:nvSpPr>
          <p:spPr bwMode="auto">
            <a:xfrm flipH="1">
              <a:off x="4891088" y="5516562"/>
              <a:ext cx="1281112" cy="641350"/>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grpSp>
      <p:sp>
        <p:nvSpPr>
          <p:cNvPr id="32" name="TextBox 31"/>
          <p:cNvSpPr txBox="1"/>
          <p:nvPr/>
        </p:nvSpPr>
        <p:spPr>
          <a:xfrm>
            <a:off x="1676400" y="4572000"/>
            <a:ext cx="1691489" cy="461665"/>
          </a:xfrm>
          <a:prstGeom prst="rect">
            <a:avLst/>
          </a:prstGeom>
          <a:noFill/>
        </p:spPr>
        <p:txBody>
          <a:bodyPr wrap="none" rtlCol="0">
            <a:spAutoFit/>
          </a:bodyPr>
          <a:lstStyle/>
          <a:p>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3" name="TextBox 32"/>
          <p:cNvSpPr txBox="1"/>
          <p:nvPr/>
        </p:nvSpPr>
        <p:spPr>
          <a:xfrm>
            <a:off x="8077200" y="4648200"/>
            <a:ext cx="300082"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n</a:t>
            </a:r>
            <a:endParaRPr lang="en-US" i="1" dirty="0">
              <a:latin typeface="Times New Roman" pitchFamily="18" charset="0"/>
              <a:cs typeface="Times New Roman" pitchFamily="18" charset="0"/>
            </a:endParaRPr>
          </a:p>
        </p:txBody>
      </p:sp>
      <p:sp>
        <p:nvSpPr>
          <p:cNvPr id="34" name="TextBox 33"/>
          <p:cNvSpPr txBox="1"/>
          <p:nvPr/>
        </p:nvSpPr>
        <p:spPr>
          <a:xfrm>
            <a:off x="8077200" y="5791200"/>
            <a:ext cx="300082"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n</a:t>
            </a:r>
            <a:endParaRPr lang="en-US" i="1" dirty="0">
              <a:latin typeface="Times New Roman" pitchFamily="18" charset="0"/>
              <a:cs typeface="Times New Roman" pitchFamily="18" charset="0"/>
            </a:endParaRPr>
          </a:p>
        </p:txBody>
      </p:sp>
      <p:sp>
        <p:nvSpPr>
          <p:cNvPr id="35" name="TextBox 34"/>
          <p:cNvSpPr txBox="1"/>
          <p:nvPr/>
        </p:nvSpPr>
        <p:spPr>
          <a:xfrm>
            <a:off x="3733800" y="3886200"/>
            <a:ext cx="569387"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6" name="TextBox 35"/>
          <p:cNvSpPr txBox="1"/>
          <p:nvPr/>
        </p:nvSpPr>
        <p:spPr>
          <a:xfrm>
            <a:off x="3429000" y="5257800"/>
            <a:ext cx="569387"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7" name="TextBox 36"/>
          <p:cNvSpPr txBox="1"/>
          <p:nvPr/>
        </p:nvSpPr>
        <p:spPr>
          <a:xfrm>
            <a:off x="4038600" y="4572000"/>
            <a:ext cx="300082" cy="369332"/>
          </a:xfrm>
          <a:prstGeom prst="rect">
            <a:avLst/>
          </a:prstGeom>
          <a:noFill/>
        </p:spPr>
        <p:txBody>
          <a:bodyPr wrap="none" rtlCol="0">
            <a:spAutoFit/>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p:txBody>
      </p:sp>
      <p:sp>
        <p:nvSpPr>
          <p:cNvPr id="38" name="TextBox 37"/>
          <p:cNvSpPr txBox="1"/>
          <p:nvPr/>
        </p:nvSpPr>
        <p:spPr>
          <a:xfrm>
            <a:off x="4038600" y="5791200"/>
            <a:ext cx="300082" cy="369332"/>
          </a:xfrm>
          <a:prstGeom prst="rect">
            <a:avLst/>
          </a:prstGeom>
          <a:noFill/>
        </p:spPr>
        <p:txBody>
          <a:bodyPr wrap="none" rtlCol="0">
            <a:spAutoFit/>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invariance DSP systems</a:t>
            </a:r>
            <a:endParaRPr lang="en-US" dirty="0"/>
          </a:p>
        </p:txBody>
      </p:sp>
      <p:sp>
        <p:nvSpPr>
          <p:cNvPr id="3" name="Content Placeholder 2"/>
          <p:cNvSpPr>
            <a:spLocks noGrp="1"/>
          </p:cNvSpPr>
          <p:nvPr>
            <p:ph idx="1"/>
          </p:nvPr>
        </p:nvSpPr>
        <p:spPr/>
        <p:txBody>
          <a:bodyPr/>
          <a:lstStyle/>
          <a:p>
            <a:r>
              <a:rPr lang="en-US" dirty="0" smtClean="0"/>
              <a:t>If </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smtClean="0"/>
              <a:t>is delayed by 3 units,</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7</a:t>
            </a:fld>
            <a:endParaRPr lang="en-US"/>
          </a:p>
        </p:txBody>
      </p:sp>
      <p:sp>
        <p:nvSpPr>
          <p:cNvPr id="62" name="Line 2"/>
          <p:cNvSpPr>
            <a:spLocks noChangeShapeType="1"/>
          </p:cNvSpPr>
          <p:nvPr/>
        </p:nvSpPr>
        <p:spPr bwMode="auto">
          <a:xfrm>
            <a:off x="2727016" y="2635307"/>
            <a:ext cx="4664075" cy="15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64" name="Line 3"/>
          <p:cNvSpPr>
            <a:spLocks noChangeShapeType="1"/>
          </p:cNvSpPr>
          <p:nvPr/>
        </p:nvSpPr>
        <p:spPr bwMode="auto">
          <a:xfrm flipV="1">
            <a:off x="3976378" y="2316220"/>
            <a:ext cx="1588" cy="3667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65" name="Line 4"/>
          <p:cNvSpPr>
            <a:spLocks noChangeShapeType="1"/>
          </p:cNvSpPr>
          <p:nvPr/>
        </p:nvSpPr>
        <p:spPr bwMode="auto">
          <a:xfrm flipV="1">
            <a:off x="4251016" y="2178107"/>
            <a:ext cx="1587"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66" name="Line 5"/>
          <p:cNvSpPr>
            <a:spLocks noChangeShapeType="1"/>
          </p:cNvSpPr>
          <p:nvPr/>
        </p:nvSpPr>
        <p:spPr bwMode="auto">
          <a:xfrm flipV="1">
            <a:off x="4525653" y="2087620"/>
            <a:ext cx="0" cy="5953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67" name="Line 6"/>
          <p:cNvSpPr>
            <a:spLocks noChangeShapeType="1"/>
          </p:cNvSpPr>
          <p:nvPr/>
        </p:nvSpPr>
        <p:spPr bwMode="auto">
          <a:xfrm flipV="1">
            <a:off x="5347978" y="2316220"/>
            <a:ext cx="1588" cy="3667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68" name="Line 7"/>
          <p:cNvSpPr>
            <a:spLocks noChangeShapeType="1"/>
          </p:cNvSpPr>
          <p:nvPr/>
        </p:nvSpPr>
        <p:spPr bwMode="auto">
          <a:xfrm flipV="1">
            <a:off x="5074928" y="2178107"/>
            <a:ext cx="0"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69" name="Line 8"/>
          <p:cNvSpPr>
            <a:spLocks noChangeShapeType="1"/>
          </p:cNvSpPr>
          <p:nvPr/>
        </p:nvSpPr>
        <p:spPr bwMode="auto">
          <a:xfrm flipV="1">
            <a:off x="4800291" y="2087620"/>
            <a:ext cx="0" cy="5953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0" name="Line 9"/>
          <p:cNvSpPr>
            <a:spLocks noChangeShapeType="1"/>
          </p:cNvSpPr>
          <p:nvPr/>
        </p:nvSpPr>
        <p:spPr bwMode="auto">
          <a:xfrm flipV="1">
            <a:off x="5622616" y="1965382"/>
            <a:ext cx="1587" cy="7334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1" name="Line 10"/>
          <p:cNvSpPr>
            <a:spLocks noChangeShapeType="1"/>
          </p:cNvSpPr>
          <p:nvPr/>
        </p:nvSpPr>
        <p:spPr bwMode="auto">
          <a:xfrm flipV="1">
            <a:off x="5897253" y="2224145"/>
            <a:ext cx="0" cy="4587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2" name="Line 11"/>
          <p:cNvSpPr>
            <a:spLocks noChangeShapeType="1"/>
          </p:cNvSpPr>
          <p:nvPr/>
        </p:nvSpPr>
        <p:spPr bwMode="auto">
          <a:xfrm flipV="1">
            <a:off x="6719578" y="2316220"/>
            <a:ext cx="1588" cy="3667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3" name="Line 12"/>
          <p:cNvSpPr>
            <a:spLocks noChangeShapeType="1"/>
          </p:cNvSpPr>
          <p:nvPr/>
        </p:nvSpPr>
        <p:spPr bwMode="auto">
          <a:xfrm flipV="1">
            <a:off x="6994216" y="2178107"/>
            <a:ext cx="1587"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4" name="Line 13"/>
          <p:cNvSpPr>
            <a:spLocks noChangeShapeType="1"/>
          </p:cNvSpPr>
          <p:nvPr/>
        </p:nvSpPr>
        <p:spPr bwMode="auto">
          <a:xfrm flipV="1">
            <a:off x="6446528" y="1965382"/>
            <a:ext cx="0" cy="7334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5" name="Line 14"/>
          <p:cNvSpPr>
            <a:spLocks noChangeShapeType="1"/>
          </p:cNvSpPr>
          <p:nvPr/>
        </p:nvSpPr>
        <p:spPr bwMode="auto">
          <a:xfrm flipV="1">
            <a:off x="6171891" y="2224145"/>
            <a:ext cx="0" cy="4587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6" name="Line 15"/>
          <p:cNvSpPr>
            <a:spLocks noChangeShapeType="1"/>
          </p:cNvSpPr>
          <p:nvPr/>
        </p:nvSpPr>
        <p:spPr bwMode="auto">
          <a:xfrm>
            <a:off x="2727016" y="3779894"/>
            <a:ext cx="4664075" cy="15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7" name="Line 22"/>
          <p:cNvSpPr>
            <a:spLocks noChangeShapeType="1"/>
          </p:cNvSpPr>
          <p:nvPr/>
        </p:nvSpPr>
        <p:spPr bwMode="auto">
          <a:xfrm>
            <a:off x="3184216" y="2940107"/>
            <a:ext cx="0" cy="685800"/>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8" name="Line 23"/>
          <p:cNvSpPr>
            <a:spLocks noChangeShapeType="1"/>
          </p:cNvSpPr>
          <p:nvPr/>
        </p:nvSpPr>
        <p:spPr bwMode="auto">
          <a:xfrm flipH="1">
            <a:off x="3412815" y="2863907"/>
            <a:ext cx="274637" cy="762000"/>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79" name="Line 24"/>
          <p:cNvSpPr>
            <a:spLocks noChangeShapeType="1"/>
          </p:cNvSpPr>
          <p:nvPr/>
        </p:nvSpPr>
        <p:spPr bwMode="auto">
          <a:xfrm flipH="1">
            <a:off x="3717616" y="2787707"/>
            <a:ext cx="457200" cy="533400"/>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80" name="Line 25"/>
          <p:cNvSpPr>
            <a:spLocks noChangeShapeType="1"/>
          </p:cNvSpPr>
          <p:nvPr/>
        </p:nvSpPr>
        <p:spPr bwMode="auto">
          <a:xfrm flipH="1">
            <a:off x="4022416" y="2787707"/>
            <a:ext cx="717550" cy="381000"/>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81" name="Line 26"/>
          <p:cNvSpPr>
            <a:spLocks noChangeShapeType="1"/>
          </p:cNvSpPr>
          <p:nvPr/>
        </p:nvSpPr>
        <p:spPr bwMode="auto">
          <a:xfrm flipH="1">
            <a:off x="4262480" y="2722971"/>
            <a:ext cx="1006475" cy="593725"/>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82" name="Line 27"/>
          <p:cNvSpPr>
            <a:spLocks noChangeShapeType="1"/>
          </p:cNvSpPr>
          <p:nvPr/>
        </p:nvSpPr>
        <p:spPr bwMode="auto">
          <a:xfrm flipH="1">
            <a:off x="4641457" y="2718250"/>
            <a:ext cx="1281112" cy="641350"/>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83" name="TextBox 82"/>
          <p:cNvSpPr txBox="1"/>
          <p:nvPr/>
        </p:nvSpPr>
        <p:spPr>
          <a:xfrm>
            <a:off x="7451416" y="2408294"/>
            <a:ext cx="300082"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n</a:t>
            </a:r>
            <a:endParaRPr lang="en-US" i="1" dirty="0">
              <a:latin typeface="Times New Roman" pitchFamily="18" charset="0"/>
              <a:cs typeface="Times New Roman" pitchFamily="18" charset="0"/>
            </a:endParaRPr>
          </a:p>
        </p:txBody>
      </p:sp>
      <p:sp>
        <p:nvSpPr>
          <p:cNvPr id="84" name="TextBox 83"/>
          <p:cNvSpPr txBox="1"/>
          <p:nvPr/>
        </p:nvSpPr>
        <p:spPr>
          <a:xfrm>
            <a:off x="7451416" y="3627494"/>
            <a:ext cx="300082"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n</a:t>
            </a:r>
            <a:endParaRPr lang="en-US" i="1" dirty="0">
              <a:latin typeface="Times New Roman" pitchFamily="18" charset="0"/>
              <a:cs typeface="Times New Roman" pitchFamily="18" charset="0"/>
            </a:endParaRPr>
          </a:p>
        </p:txBody>
      </p:sp>
      <p:sp>
        <p:nvSpPr>
          <p:cNvPr id="85" name="TextBox 84"/>
          <p:cNvSpPr txBox="1"/>
          <p:nvPr/>
        </p:nvSpPr>
        <p:spPr>
          <a:xfrm>
            <a:off x="2498416" y="2025707"/>
            <a:ext cx="761747"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p:txBody>
      </p:sp>
      <p:sp>
        <p:nvSpPr>
          <p:cNvPr id="86" name="TextBox 85"/>
          <p:cNvSpPr txBox="1"/>
          <p:nvPr/>
        </p:nvSpPr>
        <p:spPr>
          <a:xfrm>
            <a:off x="2160573" y="3244907"/>
            <a:ext cx="877163"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p:txBody>
      </p:sp>
      <p:sp>
        <p:nvSpPr>
          <p:cNvPr id="87" name="TextBox 86"/>
          <p:cNvSpPr txBox="1"/>
          <p:nvPr/>
        </p:nvSpPr>
        <p:spPr>
          <a:xfrm>
            <a:off x="3031816" y="2559107"/>
            <a:ext cx="300082" cy="369332"/>
          </a:xfrm>
          <a:prstGeom prst="rect">
            <a:avLst/>
          </a:prstGeom>
          <a:noFill/>
        </p:spPr>
        <p:txBody>
          <a:bodyPr wrap="none" rtlCol="0">
            <a:spAutoFit/>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p:txBody>
      </p:sp>
      <p:sp>
        <p:nvSpPr>
          <p:cNvPr id="88" name="TextBox 87"/>
          <p:cNvSpPr txBox="1"/>
          <p:nvPr/>
        </p:nvSpPr>
        <p:spPr>
          <a:xfrm>
            <a:off x="3031816" y="3702107"/>
            <a:ext cx="300082" cy="369332"/>
          </a:xfrm>
          <a:prstGeom prst="rect">
            <a:avLst/>
          </a:prstGeom>
          <a:noFill/>
        </p:spPr>
        <p:txBody>
          <a:bodyPr wrap="none" rtlCol="0">
            <a:spAutoFit/>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p:txBody>
      </p:sp>
      <p:sp>
        <p:nvSpPr>
          <p:cNvPr id="89" name="Line 9"/>
          <p:cNvSpPr>
            <a:spLocks noChangeShapeType="1"/>
          </p:cNvSpPr>
          <p:nvPr/>
        </p:nvSpPr>
        <p:spPr bwMode="auto">
          <a:xfrm flipV="1">
            <a:off x="2743201" y="5102702"/>
            <a:ext cx="4648199" cy="28574"/>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90" name="Line 16"/>
          <p:cNvSpPr>
            <a:spLocks noChangeShapeType="1"/>
          </p:cNvSpPr>
          <p:nvPr/>
        </p:nvSpPr>
        <p:spPr bwMode="auto">
          <a:xfrm flipV="1">
            <a:off x="5367338" y="4151790"/>
            <a:ext cx="496887" cy="404813"/>
          </a:xfrm>
          <a:prstGeom prst="line">
            <a:avLst/>
          </a:prstGeom>
          <a:noFill/>
          <a:ln w="571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Line 17"/>
          <p:cNvSpPr>
            <a:spLocks noChangeShapeType="1"/>
          </p:cNvSpPr>
          <p:nvPr/>
        </p:nvSpPr>
        <p:spPr bwMode="auto">
          <a:xfrm>
            <a:off x="5311775" y="4428015"/>
            <a:ext cx="627063" cy="0"/>
          </a:xfrm>
          <a:prstGeom prst="line">
            <a:avLst/>
          </a:prstGeom>
          <a:noFill/>
          <a:ln w="571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9"/>
          <p:cNvSpPr>
            <a:spLocks/>
          </p:cNvSpPr>
          <p:nvPr/>
        </p:nvSpPr>
        <p:spPr bwMode="auto">
          <a:xfrm>
            <a:off x="5372353" y="3571889"/>
            <a:ext cx="275888" cy="574675"/>
          </a:xfrm>
          <a:custGeom>
            <a:avLst/>
            <a:gdLst/>
            <a:ahLst/>
            <a:cxnLst>
              <a:cxn ang="0">
                <a:pos x="1102" y="1078"/>
              </a:cxn>
              <a:cxn ang="0">
                <a:pos x="812" y="179"/>
              </a:cxn>
              <a:cxn ang="0">
                <a:pos x="0" y="5"/>
              </a:cxn>
            </a:cxnLst>
            <a:rect l="0" t="0" r="r" b="b"/>
            <a:pathLst>
              <a:path w="1102" h="1078">
                <a:moveTo>
                  <a:pt x="1102" y="1078"/>
                </a:moveTo>
                <a:cubicBezTo>
                  <a:pt x="1049" y="718"/>
                  <a:pt x="996" y="358"/>
                  <a:pt x="812" y="179"/>
                </a:cubicBezTo>
                <a:cubicBezTo>
                  <a:pt x="628" y="0"/>
                  <a:pt x="314" y="2"/>
                  <a:pt x="0" y="5"/>
                </a:cubicBezTo>
              </a:path>
            </a:pathLst>
          </a:custGeom>
          <a:noFill/>
          <a:ln w="19050" cmpd="sng">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3" name="Freeform 20"/>
          <p:cNvSpPr>
            <a:spLocks/>
          </p:cNvSpPr>
          <p:nvPr/>
        </p:nvSpPr>
        <p:spPr bwMode="auto">
          <a:xfrm>
            <a:off x="5211270" y="4631215"/>
            <a:ext cx="376729" cy="248283"/>
          </a:xfrm>
          <a:custGeom>
            <a:avLst/>
            <a:gdLst/>
            <a:ahLst/>
            <a:cxnLst>
              <a:cxn ang="0">
                <a:pos x="928" y="0"/>
              </a:cxn>
              <a:cxn ang="0">
                <a:pos x="783" y="580"/>
              </a:cxn>
              <a:cxn ang="0">
                <a:pos x="0" y="667"/>
              </a:cxn>
            </a:cxnLst>
            <a:rect l="0" t="0" r="r" b="b"/>
            <a:pathLst>
              <a:path w="938" h="691">
                <a:moveTo>
                  <a:pt x="928" y="0"/>
                </a:moveTo>
                <a:cubicBezTo>
                  <a:pt x="933" y="234"/>
                  <a:pt x="938" y="469"/>
                  <a:pt x="783" y="580"/>
                </a:cubicBezTo>
                <a:cubicBezTo>
                  <a:pt x="628" y="691"/>
                  <a:pt x="314" y="679"/>
                  <a:pt x="0" y="667"/>
                </a:cubicBezTo>
              </a:path>
            </a:pathLst>
          </a:custGeom>
          <a:noFill/>
          <a:ln w="19050" cmpd="sng">
            <a:solidFill>
              <a:srgbClr val="000000"/>
            </a:solidFill>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4" name="TextBox 93"/>
          <p:cNvSpPr txBox="1"/>
          <p:nvPr/>
        </p:nvSpPr>
        <p:spPr>
          <a:xfrm>
            <a:off x="7467600" y="4874103"/>
            <a:ext cx="300082"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n</a:t>
            </a:r>
            <a:endParaRPr lang="en-US" i="1" dirty="0">
              <a:latin typeface="Times New Roman" pitchFamily="18" charset="0"/>
              <a:cs typeface="Times New Roman" pitchFamily="18" charset="0"/>
            </a:endParaRPr>
          </a:p>
        </p:txBody>
      </p:sp>
      <p:sp>
        <p:nvSpPr>
          <p:cNvPr id="95" name="TextBox 94"/>
          <p:cNvSpPr txBox="1"/>
          <p:nvPr/>
        </p:nvSpPr>
        <p:spPr>
          <a:xfrm>
            <a:off x="2362200" y="4643916"/>
            <a:ext cx="761747"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p:txBody>
      </p:sp>
      <p:sp>
        <p:nvSpPr>
          <p:cNvPr id="96" name="TextBox 95"/>
          <p:cNvSpPr txBox="1"/>
          <p:nvPr/>
        </p:nvSpPr>
        <p:spPr>
          <a:xfrm>
            <a:off x="3031816" y="2406707"/>
            <a:ext cx="851515" cy="400110"/>
          </a:xfrm>
          <a:prstGeom prst="rect">
            <a:avLst/>
          </a:prstGeom>
          <a:noFill/>
        </p:spPr>
        <p:txBody>
          <a:bodyPr wrap="none" rtlCol="0">
            <a:spAutoFit/>
          </a:bodyPr>
          <a:lstStyle/>
          <a:p>
            <a:r>
              <a:rPr lang="en-US" sz="2000" dirty="0" smtClean="0"/>
              <a:t>x  </a:t>
            </a:r>
            <a:r>
              <a:rPr lang="en-US" sz="2000" dirty="0" err="1" smtClean="0"/>
              <a:t>x</a:t>
            </a:r>
            <a:r>
              <a:rPr lang="en-US" sz="2000" dirty="0" smtClean="0"/>
              <a:t>  </a:t>
            </a:r>
            <a:r>
              <a:rPr lang="en-US" sz="2000" dirty="0" err="1" smtClean="0"/>
              <a:t>x</a:t>
            </a:r>
            <a:endParaRPr lang="en-US" sz="2000" dirty="0"/>
          </a:p>
        </p:txBody>
      </p:sp>
      <p:sp>
        <p:nvSpPr>
          <p:cNvPr id="97" name="TextBox 96"/>
          <p:cNvSpPr txBox="1"/>
          <p:nvPr/>
        </p:nvSpPr>
        <p:spPr>
          <a:xfrm>
            <a:off x="3031816" y="3549707"/>
            <a:ext cx="652743" cy="400110"/>
          </a:xfrm>
          <a:prstGeom prst="rect">
            <a:avLst/>
          </a:prstGeom>
          <a:noFill/>
        </p:spPr>
        <p:txBody>
          <a:bodyPr wrap="none" rtlCol="0">
            <a:spAutoFit/>
          </a:bodyPr>
          <a:lstStyle/>
          <a:p>
            <a:r>
              <a:rPr lang="en-US" sz="2000" dirty="0" smtClean="0"/>
              <a:t>x  </a:t>
            </a:r>
            <a:r>
              <a:rPr lang="en-US" sz="2000" dirty="0" err="1" smtClean="0"/>
              <a:t>x</a:t>
            </a:r>
            <a:r>
              <a:rPr lang="en-US" sz="2000" dirty="0" smtClean="0"/>
              <a:t> </a:t>
            </a:r>
            <a:endParaRPr lang="en-US" sz="2000" dirty="0"/>
          </a:p>
        </p:txBody>
      </p:sp>
      <p:sp>
        <p:nvSpPr>
          <p:cNvPr id="98" name="Line 4"/>
          <p:cNvSpPr>
            <a:spLocks noChangeShapeType="1"/>
          </p:cNvSpPr>
          <p:nvPr/>
        </p:nvSpPr>
        <p:spPr bwMode="auto">
          <a:xfrm flipV="1">
            <a:off x="3707501" y="3269183"/>
            <a:ext cx="1587"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99" name="Line 8"/>
          <p:cNvSpPr>
            <a:spLocks noChangeShapeType="1"/>
          </p:cNvSpPr>
          <p:nvPr/>
        </p:nvSpPr>
        <p:spPr bwMode="auto">
          <a:xfrm flipV="1">
            <a:off x="3973554" y="3178696"/>
            <a:ext cx="0" cy="5953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0" name="Line 6"/>
          <p:cNvSpPr>
            <a:spLocks noChangeShapeType="1"/>
          </p:cNvSpPr>
          <p:nvPr/>
        </p:nvSpPr>
        <p:spPr bwMode="auto">
          <a:xfrm flipV="1">
            <a:off x="4246113" y="3423481"/>
            <a:ext cx="1588" cy="3667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1" name="Line 10"/>
          <p:cNvSpPr>
            <a:spLocks noChangeShapeType="1"/>
          </p:cNvSpPr>
          <p:nvPr/>
        </p:nvSpPr>
        <p:spPr bwMode="auto">
          <a:xfrm flipV="1">
            <a:off x="4520258" y="3323313"/>
            <a:ext cx="0" cy="4587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2" name="Line 13"/>
          <p:cNvSpPr>
            <a:spLocks noChangeShapeType="1"/>
          </p:cNvSpPr>
          <p:nvPr/>
        </p:nvSpPr>
        <p:spPr bwMode="auto">
          <a:xfrm flipV="1">
            <a:off x="4802496" y="3064550"/>
            <a:ext cx="0" cy="7334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3" name="Line 27"/>
          <p:cNvSpPr>
            <a:spLocks noChangeShapeType="1"/>
          </p:cNvSpPr>
          <p:nvPr/>
        </p:nvSpPr>
        <p:spPr bwMode="auto">
          <a:xfrm flipH="1">
            <a:off x="4919958" y="2741178"/>
            <a:ext cx="1462508" cy="617017"/>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4" name="Line 12"/>
          <p:cNvSpPr>
            <a:spLocks noChangeShapeType="1"/>
          </p:cNvSpPr>
          <p:nvPr/>
        </p:nvSpPr>
        <p:spPr bwMode="auto">
          <a:xfrm flipV="1">
            <a:off x="5066963" y="3277275"/>
            <a:ext cx="1587"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5" name="Line 27"/>
          <p:cNvSpPr>
            <a:spLocks noChangeShapeType="1"/>
          </p:cNvSpPr>
          <p:nvPr/>
        </p:nvSpPr>
        <p:spPr bwMode="auto">
          <a:xfrm flipH="1">
            <a:off x="5219363" y="2764105"/>
            <a:ext cx="1679644" cy="650735"/>
          </a:xfrm>
          <a:prstGeom prst="line">
            <a:avLst/>
          </a:prstGeom>
          <a:noFill/>
          <a:ln w="6350">
            <a:solidFill>
              <a:srgbClr val="000000"/>
            </a:solidFill>
            <a:prstDash val="sysDot"/>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6" name="Line 17"/>
          <p:cNvSpPr>
            <a:spLocks noChangeShapeType="1"/>
          </p:cNvSpPr>
          <p:nvPr/>
        </p:nvSpPr>
        <p:spPr bwMode="auto">
          <a:xfrm>
            <a:off x="5302335" y="4272918"/>
            <a:ext cx="627063" cy="0"/>
          </a:xfrm>
          <a:prstGeom prst="line">
            <a:avLst/>
          </a:prstGeom>
          <a:noFill/>
          <a:ln w="571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3"/>
          <p:cNvSpPr>
            <a:spLocks noChangeShapeType="1"/>
          </p:cNvSpPr>
          <p:nvPr/>
        </p:nvSpPr>
        <p:spPr bwMode="auto">
          <a:xfrm flipV="1">
            <a:off x="3991213" y="4774851"/>
            <a:ext cx="1588" cy="3667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8" name="Line 5"/>
          <p:cNvSpPr>
            <a:spLocks noChangeShapeType="1"/>
          </p:cNvSpPr>
          <p:nvPr/>
        </p:nvSpPr>
        <p:spPr bwMode="auto">
          <a:xfrm flipV="1">
            <a:off x="4257267" y="4538159"/>
            <a:ext cx="0" cy="595312"/>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09" name="Line 7"/>
          <p:cNvSpPr>
            <a:spLocks noChangeShapeType="1"/>
          </p:cNvSpPr>
          <p:nvPr/>
        </p:nvSpPr>
        <p:spPr bwMode="auto">
          <a:xfrm flipV="1">
            <a:off x="4531413" y="4636738"/>
            <a:ext cx="0" cy="5048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10" name="Line 9"/>
          <p:cNvSpPr>
            <a:spLocks noChangeShapeType="1"/>
          </p:cNvSpPr>
          <p:nvPr/>
        </p:nvSpPr>
        <p:spPr bwMode="auto">
          <a:xfrm flipV="1">
            <a:off x="4795879" y="4407829"/>
            <a:ext cx="1587" cy="733425"/>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11" name="Line 14"/>
          <p:cNvSpPr>
            <a:spLocks noChangeShapeType="1"/>
          </p:cNvSpPr>
          <p:nvPr/>
        </p:nvSpPr>
        <p:spPr bwMode="auto">
          <a:xfrm flipV="1">
            <a:off x="5078117" y="4666592"/>
            <a:ext cx="0" cy="4587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12" name="TextBox 111"/>
          <p:cNvSpPr txBox="1"/>
          <p:nvPr/>
        </p:nvSpPr>
        <p:spPr>
          <a:xfrm>
            <a:off x="3038559" y="5042013"/>
            <a:ext cx="300082" cy="369332"/>
          </a:xfrm>
          <a:prstGeom prst="rect">
            <a:avLst/>
          </a:prstGeom>
          <a:noFill/>
        </p:spPr>
        <p:txBody>
          <a:bodyPr wrap="none" rtlCol="0">
            <a:spAutoFit/>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p:txBody>
      </p:sp>
      <p:sp>
        <p:nvSpPr>
          <p:cNvPr id="113" name="TextBox 112"/>
          <p:cNvSpPr txBox="1"/>
          <p:nvPr/>
        </p:nvSpPr>
        <p:spPr>
          <a:xfrm>
            <a:off x="3046651" y="4865338"/>
            <a:ext cx="851515" cy="400110"/>
          </a:xfrm>
          <a:prstGeom prst="rect">
            <a:avLst/>
          </a:prstGeom>
          <a:noFill/>
        </p:spPr>
        <p:txBody>
          <a:bodyPr wrap="none" rtlCol="0">
            <a:spAutoFit/>
          </a:bodyPr>
          <a:lstStyle/>
          <a:p>
            <a:r>
              <a:rPr lang="en-US" sz="2000" dirty="0" smtClean="0"/>
              <a:t>x  </a:t>
            </a:r>
            <a:r>
              <a:rPr lang="en-US" sz="2000" dirty="0" err="1" smtClean="0"/>
              <a:t>x</a:t>
            </a:r>
            <a:r>
              <a:rPr lang="en-US" sz="2000" dirty="0" smtClean="0"/>
              <a:t>  </a:t>
            </a:r>
            <a:r>
              <a:rPr lang="en-US" sz="2000" dirty="0" err="1" smtClean="0"/>
              <a:t>x</a:t>
            </a:r>
            <a:endParaRPr lang="en-US" sz="2000" dirty="0"/>
          </a:p>
        </p:txBody>
      </p:sp>
      <p:sp>
        <p:nvSpPr>
          <p:cNvPr id="114" name="Line 15"/>
          <p:cNvSpPr>
            <a:spLocks noChangeShapeType="1"/>
          </p:cNvSpPr>
          <p:nvPr/>
        </p:nvSpPr>
        <p:spPr bwMode="auto">
          <a:xfrm>
            <a:off x="2702740" y="5971937"/>
            <a:ext cx="4664075" cy="1587"/>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15" name="Line 16"/>
          <p:cNvSpPr>
            <a:spLocks noChangeShapeType="1"/>
          </p:cNvSpPr>
          <p:nvPr/>
        </p:nvSpPr>
        <p:spPr bwMode="auto">
          <a:xfrm flipV="1">
            <a:off x="3204390" y="5636974"/>
            <a:ext cx="1588" cy="366713"/>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16" name="Line 17"/>
          <p:cNvSpPr>
            <a:spLocks noChangeShapeType="1"/>
          </p:cNvSpPr>
          <p:nvPr/>
        </p:nvSpPr>
        <p:spPr bwMode="auto">
          <a:xfrm flipV="1">
            <a:off x="3479028" y="5408374"/>
            <a:ext cx="1587" cy="595313"/>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17" name="Line 18"/>
          <p:cNvSpPr>
            <a:spLocks noChangeShapeType="1"/>
          </p:cNvSpPr>
          <p:nvPr/>
        </p:nvSpPr>
        <p:spPr bwMode="auto">
          <a:xfrm flipV="1">
            <a:off x="3753665" y="5500449"/>
            <a:ext cx="0" cy="503238"/>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18" name="Line 19"/>
          <p:cNvSpPr>
            <a:spLocks noChangeShapeType="1"/>
          </p:cNvSpPr>
          <p:nvPr/>
        </p:nvSpPr>
        <p:spPr bwMode="auto">
          <a:xfrm flipV="1">
            <a:off x="4028303" y="5287724"/>
            <a:ext cx="0" cy="731838"/>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19" name="Line 20"/>
          <p:cNvSpPr>
            <a:spLocks noChangeShapeType="1"/>
          </p:cNvSpPr>
          <p:nvPr/>
        </p:nvSpPr>
        <p:spPr bwMode="auto">
          <a:xfrm flipV="1">
            <a:off x="4575990" y="5636974"/>
            <a:ext cx="1588" cy="366713"/>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20" name="Line 21"/>
          <p:cNvSpPr>
            <a:spLocks noChangeShapeType="1"/>
          </p:cNvSpPr>
          <p:nvPr/>
        </p:nvSpPr>
        <p:spPr bwMode="auto">
          <a:xfrm flipV="1">
            <a:off x="4302940" y="5546487"/>
            <a:ext cx="0" cy="457200"/>
          </a:xfrm>
          <a:prstGeom prst="line">
            <a:avLst/>
          </a:prstGeom>
          <a:noFill/>
          <a:ln w="25400">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n-US"/>
          </a:p>
        </p:txBody>
      </p:sp>
      <p:sp>
        <p:nvSpPr>
          <p:cNvPr id="121" name="TextBox 120"/>
          <p:cNvSpPr txBox="1"/>
          <p:nvPr/>
        </p:nvSpPr>
        <p:spPr>
          <a:xfrm>
            <a:off x="7486482" y="5775016"/>
            <a:ext cx="300082"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n</a:t>
            </a:r>
            <a:endParaRPr lang="en-US" i="1" dirty="0">
              <a:latin typeface="Times New Roman" pitchFamily="18" charset="0"/>
              <a:cs typeface="Times New Roman" pitchFamily="18" charset="0"/>
            </a:endParaRPr>
          </a:p>
        </p:txBody>
      </p:sp>
      <p:sp>
        <p:nvSpPr>
          <p:cNvPr id="122" name="TextBox 121"/>
          <p:cNvSpPr txBox="1"/>
          <p:nvPr/>
        </p:nvSpPr>
        <p:spPr>
          <a:xfrm>
            <a:off x="3043280" y="5872121"/>
            <a:ext cx="300082" cy="369332"/>
          </a:xfrm>
          <a:prstGeom prst="rect">
            <a:avLst/>
          </a:prstGeom>
          <a:noFill/>
        </p:spPr>
        <p:txBody>
          <a:bodyPr wrap="none" rtlCol="0">
            <a:spAutoFit/>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p:txBody>
      </p:sp>
      <p:sp>
        <p:nvSpPr>
          <p:cNvPr id="123" name="TextBox 122"/>
          <p:cNvSpPr txBox="1"/>
          <p:nvPr/>
        </p:nvSpPr>
        <p:spPr>
          <a:xfrm>
            <a:off x="1341255" y="5532691"/>
            <a:ext cx="1396536" cy="369332"/>
          </a:xfrm>
          <a:prstGeom prst="rect">
            <a:avLst/>
          </a:prstGeom>
          <a:noFill/>
        </p:spPr>
        <p:txBody>
          <a:bodyPr wrap="none" rtlCol="0">
            <a:spAutoFit/>
          </a:bodyPr>
          <a:lstStyle/>
          <a:p>
            <a:r>
              <a:rPr lang="en-US" dirty="0" smtClean="0">
                <a:latin typeface="Times New Roman" pitchFamily="18" charset="0"/>
                <a:cs typeface="Times New Roman" pitchFamily="18" charset="0"/>
              </a:rPr>
              <a:t>Original </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3.2 Linear convolution</a:t>
            </a:r>
            <a:endParaRPr lang="zh-TW" altLang="en-US" dirty="0"/>
          </a:p>
        </p:txBody>
      </p:sp>
      <p:sp>
        <p:nvSpPr>
          <p:cNvPr id="3" name="Content Placeholder 2"/>
          <p:cNvSpPr>
            <a:spLocks noGrp="1"/>
          </p:cNvSpPr>
          <p:nvPr>
            <p:ph idx="1"/>
          </p:nvPr>
        </p:nvSpPr>
        <p:spPr/>
        <p:txBody>
          <a:bodyPr/>
          <a:lstStyle/>
          <a:p>
            <a:r>
              <a:rPr lang="en-US" altLang="zh-TW" dirty="0" smtClean="0"/>
              <a:t>Consider a linear time-invariant (LTI) system with two sample inputs at different times</a:t>
            </a:r>
            <a:endParaRPr lang="zh-TW" altLang="en-US" dirty="0"/>
          </a:p>
        </p:txBody>
      </p:sp>
      <p:sp>
        <p:nvSpPr>
          <p:cNvPr id="4" name="Slide Number Placeholder 3"/>
          <p:cNvSpPr>
            <a:spLocks noGrp="1"/>
          </p:cNvSpPr>
          <p:nvPr>
            <p:ph type="sldNum" sz="quarter" idx="12"/>
          </p:nvPr>
        </p:nvSpPr>
        <p:spPr/>
        <p:txBody>
          <a:bodyPr/>
          <a:lstStyle/>
          <a:p>
            <a:fld id="{CB2C5297-C6E0-4E60-8C3F-7F078B7FA652}" type="slidenum">
              <a:rPr lang="en-US" smtClean="0"/>
              <a:pPr/>
              <a:t>8</a:t>
            </a:fld>
            <a:endParaRPr lang="en-US"/>
          </a:p>
        </p:txBody>
      </p:sp>
      <p:sp>
        <p:nvSpPr>
          <p:cNvPr id="5" name="Rectangle 24"/>
          <p:cNvSpPr>
            <a:spLocks noChangeArrowheads="1"/>
          </p:cNvSpPr>
          <p:nvPr/>
        </p:nvSpPr>
        <p:spPr bwMode="auto">
          <a:xfrm>
            <a:off x="3505200" y="3352800"/>
            <a:ext cx="2263775" cy="136366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zh-TW" sz="2400" dirty="0" smtClean="0">
                <a:ea typeface="新細明體" charset="-120"/>
              </a:rPr>
              <a:t>LTI</a:t>
            </a:r>
            <a:endParaRPr lang="en-US" altLang="zh-TW" sz="2400" dirty="0">
              <a:ea typeface="新細明體" charset="-120"/>
            </a:endParaRPr>
          </a:p>
          <a:p>
            <a:pPr algn="ctr"/>
            <a:r>
              <a:rPr lang="en-US" altLang="zh-TW" sz="2400" dirty="0">
                <a:ea typeface="新細明體" charset="-120"/>
              </a:rPr>
              <a:t>System</a:t>
            </a:r>
          </a:p>
          <a:p>
            <a:pPr algn="ctr"/>
            <a:r>
              <a:rPr lang="en-US" altLang="zh-TW" sz="2400" dirty="0" smtClean="0">
                <a:latin typeface="Times New Roman" pitchFamily="18" charset="0"/>
                <a:ea typeface="新細明體" charset="-120"/>
                <a:cs typeface="Times New Roman" pitchFamily="18" charset="0"/>
              </a:rPr>
              <a:t>e.g. </a:t>
            </a:r>
            <a:r>
              <a:rPr lang="en-US" altLang="zh-TW" sz="2400" i="1" dirty="0" smtClean="0">
                <a:latin typeface="Times New Roman" pitchFamily="18" charset="0"/>
                <a:ea typeface="新細明體" charset="-120"/>
                <a:cs typeface="Times New Roman" pitchFamily="18" charset="0"/>
              </a:rPr>
              <a:t>y</a:t>
            </a:r>
            <a:r>
              <a:rPr lang="en-US" altLang="zh-TW" sz="2400" dirty="0" smtClean="0">
                <a:latin typeface="Times New Roman" pitchFamily="18" charset="0"/>
                <a:ea typeface="新細明體" charset="-120"/>
                <a:cs typeface="Times New Roman" pitchFamily="18" charset="0"/>
              </a:rPr>
              <a:t>[</a:t>
            </a:r>
            <a:r>
              <a:rPr lang="en-US" altLang="zh-TW" sz="2400" i="1" dirty="0" smtClean="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 = </a:t>
            </a:r>
            <a:r>
              <a:rPr lang="en-US" altLang="zh-TW" sz="2400" i="1" dirty="0">
                <a:latin typeface="Times New Roman" pitchFamily="18" charset="0"/>
                <a:ea typeface="新細明體" charset="-120"/>
                <a:cs typeface="Times New Roman" pitchFamily="18" charset="0"/>
              </a:rPr>
              <a:t>x</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]*2</a:t>
            </a:r>
          </a:p>
        </p:txBody>
      </p:sp>
      <p:sp>
        <p:nvSpPr>
          <p:cNvPr id="6" name="Line 25"/>
          <p:cNvSpPr>
            <a:spLocks noChangeShapeType="1"/>
          </p:cNvSpPr>
          <p:nvPr/>
        </p:nvSpPr>
        <p:spPr bwMode="auto">
          <a:xfrm>
            <a:off x="1828800" y="4343400"/>
            <a:ext cx="1635125" cy="0"/>
          </a:xfrm>
          <a:prstGeom prst="line">
            <a:avLst/>
          </a:prstGeom>
          <a:noFill/>
          <a:ln w="38100">
            <a:solidFill>
              <a:srgbClr val="FF3300"/>
            </a:solidFill>
            <a:miter lim="800000"/>
            <a:headEnd/>
            <a:tailEnd type="triangle" w="med" len="med"/>
          </a:ln>
          <a:effectLst/>
        </p:spPr>
        <p:txBody>
          <a:bodyPr wrap="none"/>
          <a:lstStyle/>
          <a:p>
            <a:endParaRPr lang="zh-TW" altLang="en-US"/>
          </a:p>
        </p:txBody>
      </p:sp>
      <p:sp>
        <p:nvSpPr>
          <p:cNvPr id="7" name="Line 26"/>
          <p:cNvSpPr>
            <a:spLocks noChangeShapeType="1"/>
          </p:cNvSpPr>
          <p:nvPr/>
        </p:nvSpPr>
        <p:spPr bwMode="auto">
          <a:xfrm>
            <a:off x="5791200" y="4343400"/>
            <a:ext cx="1635125" cy="0"/>
          </a:xfrm>
          <a:prstGeom prst="line">
            <a:avLst/>
          </a:prstGeom>
          <a:noFill/>
          <a:ln w="38100">
            <a:solidFill>
              <a:srgbClr val="FF3300"/>
            </a:solidFill>
            <a:miter lim="800000"/>
            <a:headEnd/>
            <a:tailEnd type="triangle" w="med" len="med"/>
          </a:ln>
          <a:effectLst/>
        </p:spPr>
        <p:txBody>
          <a:bodyPr wrap="none"/>
          <a:lstStyle/>
          <a:p>
            <a:endParaRPr lang="zh-TW" altLang="en-US"/>
          </a:p>
        </p:txBody>
      </p:sp>
      <p:sp>
        <p:nvSpPr>
          <p:cNvPr id="8" name="Text Box 27"/>
          <p:cNvSpPr txBox="1">
            <a:spLocks noChangeArrowheads="1"/>
          </p:cNvSpPr>
          <p:nvPr/>
        </p:nvSpPr>
        <p:spPr bwMode="auto">
          <a:xfrm>
            <a:off x="1143000" y="3810000"/>
            <a:ext cx="304892" cy="369332"/>
          </a:xfrm>
          <a:prstGeom prst="rect">
            <a:avLst/>
          </a:prstGeom>
          <a:noFill/>
          <a:ln w="9525">
            <a:noFill/>
            <a:miter lim="800000"/>
            <a:headEnd/>
            <a:tailEnd/>
          </a:ln>
          <a:effectLst/>
        </p:spPr>
        <p:txBody>
          <a:bodyPr wrap="none">
            <a:spAutoFit/>
          </a:bodyPr>
          <a:lstStyle/>
          <a:p>
            <a:r>
              <a:rPr lang="en-US" altLang="zh-TW">
                <a:ea typeface="新細明體" charset="-120"/>
              </a:rPr>
              <a:t>0</a:t>
            </a:r>
          </a:p>
        </p:txBody>
      </p:sp>
      <p:sp>
        <p:nvSpPr>
          <p:cNvPr id="9" name="Line 28"/>
          <p:cNvSpPr>
            <a:spLocks noChangeShapeType="1"/>
          </p:cNvSpPr>
          <p:nvPr/>
        </p:nvSpPr>
        <p:spPr bwMode="auto">
          <a:xfrm>
            <a:off x="838200" y="3810000"/>
            <a:ext cx="2209800" cy="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11" name="Text Box 30"/>
          <p:cNvSpPr txBox="1">
            <a:spLocks noChangeArrowheads="1"/>
          </p:cNvSpPr>
          <p:nvPr/>
        </p:nvSpPr>
        <p:spPr bwMode="auto">
          <a:xfrm>
            <a:off x="762000" y="2819400"/>
            <a:ext cx="697627"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x</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12" name="Text Box 31"/>
          <p:cNvSpPr txBox="1">
            <a:spLocks noChangeArrowheads="1"/>
          </p:cNvSpPr>
          <p:nvPr/>
        </p:nvSpPr>
        <p:spPr bwMode="auto">
          <a:xfrm>
            <a:off x="6400800" y="3810000"/>
            <a:ext cx="304892" cy="369332"/>
          </a:xfrm>
          <a:prstGeom prst="rect">
            <a:avLst/>
          </a:prstGeom>
          <a:noFill/>
          <a:ln w="9525">
            <a:noFill/>
            <a:miter lim="800000"/>
            <a:headEnd/>
            <a:tailEnd/>
          </a:ln>
          <a:effectLst/>
        </p:spPr>
        <p:txBody>
          <a:bodyPr wrap="none">
            <a:spAutoFit/>
          </a:bodyPr>
          <a:lstStyle/>
          <a:p>
            <a:r>
              <a:rPr lang="en-US" altLang="zh-TW">
                <a:ea typeface="新細明體" charset="-120"/>
              </a:rPr>
              <a:t>0</a:t>
            </a:r>
          </a:p>
        </p:txBody>
      </p:sp>
      <p:sp>
        <p:nvSpPr>
          <p:cNvPr id="13" name="Line 32"/>
          <p:cNvSpPr>
            <a:spLocks noChangeShapeType="1"/>
          </p:cNvSpPr>
          <p:nvPr/>
        </p:nvSpPr>
        <p:spPr bwMode="auto">
          <a:xfrm>
            <a:off x="6096000" y="3810000"/>
            <a:ext cx="2209800" cy="0"/>
          </a:xfrm>
          <a:prstGeom prst="line">
            <a:avLst/>
          </a:prstGeom>
          <a:noFill/>
          <a:ln w="25400">
            <a:solidFill>
              <a:srgbClr val="000000"/>
            </a:solidFill>
            <a:round/>
            <a:headEnd type="none" w="sm" len="sm"/>
            <a:tailEnd type="triangle" w="sm" len="sm"/>
          </a:ln>
          <a:effectLst/>
        </p:spPr>
        <p:txBody>
          <a:bodyPr/>
          <a:lstStyle/>
          <a:p>
            <a:endParaRPr lang="zh-TW" altLang="en-US"/>
          </a:p>
        </p:txBody>
      </p:sp>
      <p:grpSp>
        <p:nvGrpSpPr>
          <p:cNvPr id="29" name="Group 28"/>
          <p:cNvGrpSpPr/>
          <p:nvPr/>
        </p:nvGrpSpPr>
        <p:grpSpPr>
          <a:xfrm>
            <a:off x="1295400" y="3124200"/>
            <a:ext cx="5257800" cy="771525"/>
            <a:chOff x="1295400" y="3124200"/>
            <a:chExt cx="5257800" cy="771525"/>
          </a:xfrm>
        </p:grpSpPr>
        <p:sp>
          <p:nvSpPr>
            <p:cNvPr id="10" name="Line 29"/>
            <p:cNvSpPr>
              <a:spLocks noChangeShapeType="1"/>
            </p:cNvSpPr>
            <p:nvPr/>
          </p:nvSpPr>
          <p:spPr bwMode="auto">
            <a:xfrm flipV="1">
              <a:off x="1295400" y="3505200"/>
              <a:ext cx="0" cy="390525"/>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14" name="Line 33"/>
            <p:cNvSpPr>
              <a:spLocks noChangeShapeType="1"/>
            </p:cNvSpPr>
            <p:nvPr/>
          </p:nvSpPr>
          <p:spPr bwMode="auto">
            <a:xfrm flipV="1">
              <a:off x="6553200" y="3124200"/>
              <a:ext cx="0" cy="771525"/>
            </a:xfrm>
            <a:prstGeom prst="line">
              <a:avLst/>
            </a:prstGeom>
            <a:noFill/>
            <a:ln w="25400">
              <a:solidFill>
                <a:srgbClr val="000000"/>
              </a:solidFill>
              <a:round/>
              <a:headEnd type="none" w="sm" len="sm"/>
              <a:tailEnd type="triangle" w="sm" len="sm"/>
            </a:ln>
            <a:effectLst/>
          </p:spPr>
          <p:txBody>
            <a:bodyPr/>
            <a:lstStyle/>
            <a:p>
              <a:endParaRPr lang="zh-TW" altLang="en-US"/>
            </a:p>
          </p:txBody>
        </p:sp>
      </p:grpSp>
      <p:sp>
        <p:nvSpPr>
          <p:cNvPr id="15" name="Text Box 34"/>
          <p:cNvSpPr txBox="1">
            <a:spLocks noChangeArrowheads="1"/>
          </p:cNvSpPr>
          <p:nvPr/>
        </p:nvSpPr>
        <p:spPr bwMode="auto">
          <a:xfrm>
            <a:off x="6019800" y="2667000"/>
            <a:ext cx="697627"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y</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16" name="Text Box 42"/>
          <p:cNvSpPr txBox="1">
            <a:spLocks noChangeArrowheads="1"/>
          </p:cNvSpPr>
          <p:nvPr/>
        </p:nvSpPr>
        <p:spPr bwMode="auto">
          <a:xfrm>
            <a:off x="2743200" y="3733800"/>
            <a:ext cx="300082" cy="369332"/>
          </a:xfrm>
          <a:prstGeom prst="rect">
            <a:avLst/>
          </a:prstGeom>
          <a:noFill/>
          <a:ln w="9525">
            <a:noFill/>
            <a:miter lim="800000"/>
            <a:headEnd/>
            <a:tailEnd/>
          </a:ln>
          <a:effectLst/>
        </p:spPr>
        <p:txBody>
          <a:bodyPr wrap="none">
            <a:spAutoFit/>
          </a:bodyPr>
          <a:lstStyle/>
          <a:p>
            <a:r>
              <a:rPr lang="en-US" altLang="zh-TW" i="1" dirty="0">
                <a:ea typeface="新細明體" charset="-120"/>
              </a:rPr>
              <a:t>n</a:t>
            </a:r>
          </a:p>
        </p:txBody>
      </p:sp>
      <p:sp>
        <p:nvSpPr>
          <p:cNvPr id="17" name="Text Box 43"/>
          <p:cNvSpPr txBox="1">
            <a:spLocks noChangeArrowheads="1"/>
          </p:cNvSpPr>
          <p:nvPr/>
        </p:nvSpPr>
        <p:spPr bwMode="auto">
          <a:xfrm>
            <a:off x="8001000" y="3733800"/>
            <a:ext cx="300082" cy="369332"/>
          </a:xfrm>
          <a:prstGeom prst="rect">
            <a:avLst/>
          </a:prstGeom>
          <a:noFill/>
          <a:ln w="9525">
            <a:noFill/>
            <a:miter lim="800000"/>
            <a:headEnd/>
            <a:tailEnd/>
          </a:ln>
          <a:effectLst/>
        </p:spPr>
        <p:txBody>
          <a:bodyPr wrap="none">
            <a:spAutoFit/>
          </a:bodyPr>
          <a:lstStyle/>
          <a:p>
            <a:r>
              <a:rPr lang="en-US" altLang="zh-TW" i="1" dirty="0">
                <a:ea typeface="新細明體" charset="-120"/>
              </a:rPr>
              <a:t>n</a:t>
            </a:r>
          </a:p>
        </p:txBody>
      </p:sp>
      <p:grpSp>
        <p:nvGrpSpPr>
          <p:cNvPr id="33" name="Group 32"/>
          <p:cNvGrpSpPr/>
          <p:nvPr/>
        </p:nvGrpSpPr>
        <p:grpSpPr>
          <a:xfrm>
            <a:off x="1752600" y="3505200"/>
            <a:ext cx="5562600" cy="674688"/>
            <a:chOff x="1752600" y="3505200"/>
            <a:chExt cx="5562600" cy="674688"/>
          </a:xfrm>
        </p:grpSpPr>
        <p:grpSp>
          <p:nvGrpSpPr>
            <p:cNvPr id="19" name="Group 39"/>
            <p:cNvGrpSpPr>
              <a:grpSpLocks/>
            </p:cNvGrpSpPr>
            <p:nvPr/>
          </p:nvGrpSpPr>
          <p:grpSpPr bwMode="auto">
            <a:xfrm>
              <a:off x="1752600" y="3657600"/>
              <a:ext cx="304800" cy="522288"/>
              <a:chOff x="1104" y="2304"/>
              <a:chExt cx="192" cy="329"/>
            </a:xfrm>
          </p:grpSpPr>
          <p:sp>
            <p:nvSpPr>
              <p:cNvPr id="27" name="Line 35"/>
              <p:cNvSpPr>
                <a:spLocks noChangeShapeType="1"/>
              </p:cNvSpPr>
              <p:nvPr/>
            </p:nvSpPr>
            <p:spPr bwMode="auto">
              <a:xfrm flipV="1">
                <a:off x="1200" y="2304"/>
                <a:ext cx="0" cy="15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28" name="Text Box 36"/>
              <p:cNvSpPr txBox="1">
                <a:spLocks noChangeArrowheads="1"/>
              </p:cNvSpPr>
              <p:nvPr/>
            </p:nvSpPr>
            <p:spPr bwMode="auto">
              <a:xfrm>
                <a:off x="1104" y="2400"/>
                <a:ext cx="192" cy="233"/>
              </a:xfrm>
              <a:prstGeom prst="rect">
                <a:avLst/>
              </a:prstGeom>
              <a:noFill/>
              <a:ln w="9525">
                <a:noFill/>
                <a:miter lim="800000"/>
                <a:headEnd/>
                <a:tailEnd/>
              </a:ln>
              <a:effectLst/>
            </p:spPr>
            <p:txBody>
              <a:bodyPr wrap="none">
                <a:spAutoFit/>
              </a:bodyPr>
              <a:lstStyle/>
              <a:p>
                <a:r>
                  <a:rPr lang="en-US" altLang="zh-TW">
                    <a:ea typeface="新細明體" charset="-120"/>
                  </a:rPr>
                  <a:t>4</a:t>
                </a:r>
              </a:p>
            </p:txBody>
          </p:sp>
        </p:grpSp>
        <p:grpSp>
          <p:nvGrpSpPr>
            <p:cNvPr id="20" name="Group 40"/>
            <p:cNvGrpSpPr>
              <a:grpSpLocks/>
            </p:cNvGrpSpPr>
            <p:nvPr/>
          </p:nvGrpSpPr>
          <p:grpSpPr bwMode="auto">
            <a:xfrm>
              <a:off x="7010400" y="3505200"/>
              <a:ext cx="304800" cy="674688"/>
              <a:chOff x="4368" y="2208"/>
              <a:chExt cx="192" cy="425"/>
            </a:xfrm>
          </p:grpSpPr>
          <p:sp>
            <p:nvSpPr>
              <p:cNvPr id="25" name="Line 37"/>
              <p:cNvSpPr>
                <a:spLocks noChangeShapeType="1"/>
              </p:cNvSpPr>
              <p:nvPr/>
            </p:nvSpPr>
            <p:spPr bwMode="auto">
              <a:xfrm flipV="1">
                <a:off x="4464" y="2208"/>
                <a:ext cx="0" cy="24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26" name="Text Box 38"/>
              <p:cNvSpPr txBox="1">
                <a:spLocks noChangeArrowheads="1"/>
              </p:cNvSpPr>
              <p:nvPr/>
            </p:nvSpPr>
            <p:spPr bwMode="auto">
              <a:xfrm>
                <a:off x="4368" y="2400"/>
                <a:ext cx="192" cy="233"/>
              </a:xfrm>
              <a:prstGeom prst="rect">
                <a:avLst/>
              </a:prstGeom>
              <a:noFill/>
              <a:ln w="9525">
                <a:noFill/>
                <a:miter lim="800000"/>
                <a:headEnd/>
                <a:tailEnd/>
              </a:ln>
              <a:effectLst/>
            </p:spPr>
            <p:txBody>
              <a:bodyPr wrap="none">
                <a:spAutoFit/>
              </a:bodyPr>
              <a:lstStyle/>
              <a:p>
                <a:r>
                  <a:rPr lang="en-US" altLang="zh-TW">
                    <a:ea typeface="新細明體" charset="-120"/>
                  </a:rPr>
                  <a:t>4</a:t>
                </a:r>
              </a:p>
            </p:txBody>
          </p:sp>
        </p:grpSp>
      </p:grpSp>
      <p:grpSp>
        <p:nvGrpSpPr>
          <p:cNvPr id="34" name="Group 33"/>
          <p:cNvGrpSpPr/>
          <p:nvPr/>
        </p:nvGrpSpPr>
        <p:grpSpPr>
          <a:xfrm>
            <a:off x="1295400" y="3124200"/>
            <a:ext cx="6172200" cy="3352800"/>
            <a:chOff x="1295400" y="3124200"/>
            <a:chExt cx="6172200" cy="3352800"/>
          </a:xfrm>
        </p:grpSpPr>
        <p:grpSp>
          <p:nvGrpSpPr>
            <p:cNvPr id="21" name="Group 47"/>
            <p:cNvGrpSpPr>
              <a:grpSpLocks/>
            </p:cNvGrpSpPr>
            <p:nvPr/>
          </p:nvGrpSpPr>
          <p:grpSpPr bwMode="auto">
            <a:xfrm>
              <a:off x="2133600" y="5029200"/>
              <a:ext cx="5334000" cy="1447800"/>
              <a:chOff x="528" y="3120"/>
              <a:chExt cx="3360" cy="912"/>
            </a:xfrm>
          </p:grpSpPr>
          <p:sp>
            <p:nvSpPr>
              <p:cNvPr id="22" name="Rectangle 46"/>
              <p:cNvSpPr>
                <a:spLocks noChangeArrowheads="1"/>
              </p:cNvSpPr>
              <p:nvPr/>
            </p:nvSpPr>
            <p:spPr bwMode="auto">
              <a:xfrm>
                <a:off x="528" y="3120"/>
                <a:ext cx="3360" cy="912"/>
              </a:xfrm>
              <a:prstGeom prst="rect">
                <a:avLst/>
              </a:prstGeom>
              <a:solidFill>
                <a:srgbClr val="FFFF66"/>
              </a:solidFill>
              <a:ln w="9525">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p:nvSpPr>
              <p:cNvPr id="23" name="Text Box 44"/>
              <p:cNvSpPr txBox="1">
                <a:spLocks noChangeArrowheads="1"/>
              </p:cNvSpPr>
              <p:nvPr/>
            </p:nvSpPr>
            <p:spPr bwMode="auto">
              <a:xfrm>
                <a:off x="2544" y="3264"/>
                <a:ext cx="1162" cy="523"/>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y</a:t>
                </a:r>
                <a:r>
                  <a:rPr lang="en-US" altLang="zh-TW" sz="2400" dirty="0">
                    <a:latin typeface="Times New Roman" pitchFamily="18" charset="0"/>
                    <a:ea typeface="新細明體" charset="-120"/>
                    <a:cs typeface="Times New Roman" pitchFamily="18" charset="0"/>
                  </a:rPr>
                  <a:t>[0] = </a:t>
                </a:r>
                <a:r>
                  <a:rPr lang="en-US" altLang="zh-TW" sz="2400" i="1" dirty="0">
                    <a:latin typeface="Times New Roman" pitchFamily="18" charset="0"/>
                    <a:ea typeface="新細明體" charset="-120"/>
                    <a:cs typeface="Times New Roman" pitchFamily="18" charset="0"/>
                  </a:rPr>
                  <a:t>x</a:t>
                </a:r>
                <a:r>
                  <a:rPr lang="en-US" altLang="zh-TW" sz="2400" dirty="0">
                    <a:latin typeface="Times New Roman" pitchFamily="18" charset="0"/>
                    <a:ea typeface="新細明體" charset="-120"/>
                    <a:cs typeface="Times New Roman" pitchFamily="18" charset="0"/>
                  </a:rPr>
                  <a:t>[0]*2</a:t>
                </a:r>
              </a:p>
              <a:p>
                <a:r>
                  <a:rPr lang="en-US" altLang="zh-TW" sz="2400" i="1" dirty="0">
                    <a:latin typeface="Times New Roman" pitchFamily="18" charset="0"/>
                    <a:ea typeface="新細明體" charset="-120"/>
                    <a:cs typeface="Times New Roman" pitchFamily="18" charset="0"/>
                  </a:rPr>
                  <a:t>y</a:t>
                </a:r>
                <a:r>
                  <a:rPr lang="en-US" altLang="zh-TW" sz="2400" dirty="0">
                    <a:latin typeface="Times New Roman" pitchFamily="18" charset="0"/>
                    <a:ea typeface="新細明體" charset="-120"/>
                    <a:cs typeface="Times New Roman" pitchFamily="18" charset="0"/>
                  </a:rPr>
                  <a:t>[4] = </a:t>
                </a:r>
                <a:r>
                  <a:rPr lang="en-US" altLang="zh-TW" sz="2400" i="1" dirty="0">
                    <a:latin typeface="Times New Roman" pitchFamily="18" charset="0"/>
                    <a:ea typeface="新細明體" charset="-120"/>
                    <a:cs typeface="Times New Roman" pitchFamily="18" charset="0"/>
                  </a:rPr>
                  <a:t>x</a:t>
                </a:r>
                <a:r>
                  <a:rPr lang="en-US" altLang="zh-TW" sz="2400" dirty="0">
                    <a:latin typeface="Times New Roman" pitchFamily="18" charset="0"/>
                    <a:ea typeface="新細明體" charset="-120"/>
                    <a:cs typeface="Times New Roman" pitchFamily="18" charset="0"/>
                  </a:rPr>
                  <a:t>[4]*2</a:t>
                </a:r>
              </a:p>
            </p:txBody>
          </p:sp>
          <p:sp>
            <p:nvSpPr>
              <p:cNvPr id="24" name="Text Box 45"/>
              <p:cNvSpPr txBox="1">
                <a:spLocks noChangeArrowheads="1"/>
              </p:cNvSpPr>
              <p:nvPr/>
            </p:nvSpPr>
            <p:spPr bwMode="auto">
              <a:xfrm>
                <a:off x="528" y="3264"/>
                <a:ext cx="1923" cy="291"/>
              </a:xfrm>
              <a:prstGeom prst="rect">
                <a:avLst/>
              </a:prstGeom>
              <a:noFill/>
              <a:ln w="9525">
                <a:noFill/>
                <a:miter lim="800000"/>
                <a:headEnd/>
                <a:tailEnd/>
              </a:ln>
              <a:effectLst/>
            </p:spPr>
            <p:txBody>
              <a:bodyPr wrap="none">
                <a:spAutoFit/>
              </a:bodyPr>
              <a:lstStyle/>
              <a:p>
                <a:r>
                  <a:rPr lang="en-US" altLang="zh-TW" sz="2400" dirty="0">
                    <a:ea typeface="新細明體" charset="-120"/>
                  </a:rPr>
                  <a:t>Due to </a:t>
                </a:r>
                <a:r>
                  <a:rPr lang="en-US" altLang="zh-TW" sz="2400" dirty="0">
                    <a:solidFill>
                      <a:srgbClr val="FF3300"/>
                    </a:solidFill>
                    <a:ea typeface="新細明體" charset="-120"/>
                  </a:rPr>
                  <a:t>time-invariance</a:t>
                </a:r>
              </a:p>
            </p:txBody>
          </p:sp>
        </p:grpSp>
        <p:grpSp>
          <p:nvGrpSpPr>
            <p:cNvPr id="30" name="Group 29"/>
            <p:cNvGrpSpPr/>
            <p:nvPr/>
          </p:nvGrpSpPr>
          <p:grpSpPr>
            <a:xfrm>
              <a:off x="1295400" y="3124200"/>
              <a:ext cx="5257800" cy="771525"/>
              <a:chOff x="1295400" y="3124200"/>
              <a:chExt cx="5257800" cy="771525"/>
            </a:xfrm>
          </p:grpSpPr>
          <p:sp>
            <p:nvSpPr>
              <p:cNvPr id="31" name="Line 29"/>
              <p:cNvSpPr>
                <a:spLocks noChangeShapeType="1"/>
              </p:cNvSpPr>
              <p:nvPr/>
            </p:nvSpPr>
            <p:spPr bwMode="auto">
              <a:xfrm flipV="1">
                <a:off x="1295400" y="3505200"/>
                <a:ext cx="0" cy="390525"/>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32" name="Line 33"/>
              <p:cNvSpPr>
                <a:spLocks noChangeShapeType="1"/>
              </p:cNvSpPr>
              <p:nvPr/>
            </p:nvSpPr>
            <p:spPr bwMode="auto">
              <a:xfrm flipV="1">
                <a:off x="6553200" y="3124200"/>
                <a:ext cx="0" cy="771525"/>
              </a:xfrm>
              <a:prstGeom prst="line">
                <a:avLst/>
              </a:prstGeom>
              <a:noFill/>
              <a:ln w="25400">
                <a:solidFill>
                  <a:srgbClr val="000000"/>
                </a:solidFill>
                <a:round/>
                <a:headEnd type="none" w="sm" len="sm"/>
                <a:tailEnd type="triangle" w="sm" len="sm"/>
              </a:ln>
              <a:effectLst/>
            </p:spPr>
            <p:txBody>
              <a:bodyPr/>
              <a:lstStyle/>
              <a:p>
                <a:endParaRPr lang="zh-TW"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2C5297-C6E0-4E60-8C3F-7F078B7FA652}" type="slidenum">
              <a:rPr lang="en-US" smtClean="0"/>
              <a:pPr/>
              <a:t>9</a:t>
            </a:fld>
            <a:endParaRPr lang="en-US"/>
          </a:p>
        </p:txBody>
      </p:sp>
      <p:sp>
        <p:nvSpPr>
          <p:cNvPr id="5" name="Rectangle 71"/>
          <p:cNvSpPr>
            <a:spLocks noChangeArrowheads="1"/>
          </p:cNvSpPr>
          <p:nvPr/>
        </p:nvSpPr>
        <p:spPr bwMode="auto">
          <a:xfrm>
            <a:off x="3810000" y="1143000"/>
            <a:ext cx="2263775" cy="1973263"/>
          </a:xfrm>
          <a:prstGeom prst="rect">
            <a:avLst/>
          </a:prstGeom>
          <a:solidFill>
            <a:schemeClr val="accent1">
              <a:lumMod val="20000"/>
              <a:lumOff val="80000"/>
            </a:schemeClr>
          </a:solidFill>
          <a:ln w="9525">
            <a:solidFill>
              <a:schemeClr val="tx1"/>
            </a:solidFill>
            <a:miter lim="800000"/>
            <a:headEnd/>
            <a:tailEnd/>
          </a:ln>
          <a:effectLst/>
        </p:spPr>
        <p:txBody>
          <a:bodyPr wrap="none"/>
          <a:lstStyle/>
          <a:p>
            <a:pPr algn="ctr"/>
            <a:r>
              <a:rPr lang="en-US" altLang="zh-TW" sz="2400" b="1" dirty="0" smtClean="0">
                <a:ea typeface="新細明體" charset="-120"/>
              </a:rPr>
              <a:t>LTI </a:t>
            </a:r>
            <a:r>
              <a:rPr lang="en-US" altLang="zh-TW" sz="2400" b="1" dirty="0">
                <a:ea typeface="新細明體" charset="-120"/>
              </a:rPr>
              <a:t>System</a:t>
            </a:r>
          </a:p>
          <a:p>
            <a:pPr algn="ctr"/>
            <a:r>
              <a:rPr lang="en-US" altLang="zh-TW" sz="2400" i="1" dirty="0" smtClean="0">
                <a:latin typeface="Times New Roman" pitchFamily="18" charset="0"/>
                <a:ea typeface="新細明體" charset="-120"/>
                <a:cs typeface="Times New Roman" pitchFamily="18" charset="0"/>
              </a:rPr>
              <a:t>h</a:t>
            </a:r>
            <a:r>
              <a:rPr lang="en-US" altLang="zh-TW" sz="2400" dirty="0" smtClean="0">
                <a:latin typeface="Times New Roman" pitchFamily="18" charset="0"/>
                <a:ea typeface="新細明體" charset="-120"/>
                <a:cs typeface="Times New Roman" pitchFamily="18" charset="0"/>
              </a:rPr>
              <a:t>[</a:t>
            </a:r>
            <a:r>
              <a:rPr lang="en-US" altLang="zh-TW" sz="2400" i="1" dirty="0" smtClean="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6" name="Line 72"/>
          <p:cNvSpPr>
            <a:spLocks noChangeShapeType="1"/>
          </p:cNvSpPr>
          <p:nvPr/>
        </p:nvSpPr>
        <p:spPr bwMode="auto">
          <a:xfrm>
            <a:off x="2133600" y="2743200"/>
            <a:ext cx="1635125" cy="0"/>
          </a:xfrm>
          <a:prstGeom prst="line">
            <a:avLst/>
          </a:prstGeom>
          <a:noFill/>
          <a:ln w="38100">
            <a:solidFill>
              <a:srgbClr val="FF3300"/>
            </a:solidFill>
            <a:miter lim="800000"/>
            <a:headEnd/>
            <a:tailEnd type="triangle" w="med" len="med"/>
          </a:ln>
          <a:effectLst/>
        </p:spPr>
        <p:txBody>
          <a:bodyPr wrap="none"/>
          <a:lstStyle/>
          <a:p>
            <a:endParaRPr lang="zh-TW" altLang="en-US"/>
          </a:p>
        </p:txBody>
      </p:sp>
      <p:sp>
        <p:nvSpPr>
          <p:cNvPr id="7" name="Line 73"/>
          <p:cNvSpPr>
            <a:spLocks noChangeShapeType="1"/>
          </p:cNvSpPr>
          <p:nvPr/>
        </p:nvSpPr>
        <p:spPr bwMode="auto">
          <a:xfrm>
            <a:off x="6096000" y="2743200"/>
            <a:ext cx="1635125" cy="0"/>
          </a:xfrm>
          <a:prstGeom prst="line">
            <a:avLst/>
          </a:prstGeom>
          <a:noFill/>
          <a:ln w="38100">
            <a:solidFill>
              <a:srgbClr val="FF3300"/>
            </a:solidFill>
            <a:miter lim="800000"/>
            <a:headEnd/>
            <a:tailEnd type="triangle" w="med" len="med"/>
          </a:ln>
          <a:effectLst/>
        </p:spPr>
        <p:txBody>
          <a:bodyPr wrap="none"/>
          <a:lstStyle/>
          <a:p>
            <a:endParaRPr lang="zh-TW" altLang="en-US"/>
          </a:p>
        </p:txBody>
      </p:sp>
      <p:sp>
        <p:nvSpPr>
          <p:cNvPr id="8" name="Line 75"/>
          <p:cNvSpPr>
            <a:spLocks noChangeShapeType="1"/>
          </p:cNvSpPr>
          <p:nvPr/>
        </p:nvSpPr>
        <p:spPr bwMode="auto">
          <a:xfrm>
            <a:off x="1143000" y="2209800"/>
            <a:ext cx="2209800" cy="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9" name="Text Box 77"/>
          <p:cNvSpPr txBox="1">
            <a:spLocks noChangeArrowheads="1"/>
          </p:cNvSpPr>
          <p:nvPr/>
        </p:nvSpPr>
        <p:spPr bwMode="auto">
          <a:xfrm>
            <a:off x="1066800" y="1219200"/>
            <a:ext cx="679994"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x</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10" name="Line 79"/>
          <p:cNvSpPr>
            <a:spLocks noChangeShapeType="1"/>
          </p:cNvSpPr>
          <p:nvPr/>
        </p:nvSpPr>
        <p:spPr bwMode="auto">
          <a:xfrm>
            <a:off x="6400800" y="2209800"/>
            <a:ext cx="2209800" cy="0"/>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11" name="Text Box 82"/>
          <p:cNvSpPr txBox="1">
            <a:spLocks noChangeArrowheads="1"/>
          </p:cNvSpPr>
          <p:nvPr/>
        </p:nvSpPr>
        <p:spPr bwMode="auto">
          <a:xfrm>
            <a:off x="3048000" y="2133600"/>
            <a:ext cx="300082" cy="369332"/>
          </a:xfrm>
          <a:prstGeom prst="rect">
            <a:avLst/>
          </a:prstGeom>
          <a:noFill/>
          <a:ln w="9525">
            <a:noFill/>
            <a:miter lim="800000"/>
            <a:headEnd/>
            <a:tailEnd/>
          </a:ln>
          <a:effectLst/>
        </p:spPr>
        <p:txBody>
          <a:bodyPr wrap="none">
            <a:spAutoFit/>
          </a:bodyPr>
          <a:lstStyle/>
          <a:p>
            <a:r>
              <a:rPr lang="en-US" altLang="zh-TW" i="1" dirty="0">
                <a:latin typeface="Times New Roman" panose="02020603050405020304" pitchFamily="18" charset="0"/>
                <a:ea typeface="新細明體" charset="-120"/>
                <a:cs typeface="Times New Roman" panose="02020603050405020304" pitchFamily="18" charset="0"/>
              </a:rPr>
              <a:t>n</a:t>
            </a:r>
          </a:p>
        </p:txBody>
      </p:sp>
      <p:sp>
        <p:nvSpPr>
          <p:cNvPr id="12" name="Text Box 83"/>
          <p:cNvSpPr txBox="1">
            <a:spLocks noChangeArrowheads="1"/>
          </p:cNvSpPr>
          <p:nvPr/>
        </p:nvSpPr>
        <p:spPr bwMode="auto">
          <a:xfrm>
            <a:off x="8305800" y="2133600"/>
            <a:ext cx="300082" cy="369332"/>
          </a:xfrm>
          <a:prstGeom prst="rect">
            <a:avLst/>
          </a:prstGeom>
          <a:noFill/>
          <a:ln w="9525">
            <a:noFill/>
            <a:miter lim="800000"/>
            <a:headEnd/>
            <a:tailEnd/>
          </a:ln>
          <a:effectLst/>
        </p:spPr>
        <p:txBody>
          <a:bodyPr wrap="none">
            <a:spAutoFit/>
          </a:bodyPr>
          <a:lstStyle/>
          <a:p>
            <a:r>
              <a:rPr lang="en-US" altLang="zh-TW" i="1" dirty="0">
                <a:latin typeface="Times New Roman" panose="02020603050405020304" pitchFamily="18" charset="0"/>
                <a:ea typeface="新細明體" charset="-120"/>
                <a:cs typeface="Times New Roman" panose="02020603050405020304" pitchFamily="18" charset="0"/>
              </a:rPr>
              <a:t>n</a:t>
            </a:r>
          </a:p>
        </p:txBody>
      </p:sp>
      <p:sp>
        <p:nvSpPr>
          <p:cNvPr id="13" name="Text Box 105"/>
          <p:cNvSpPr txBox="1">
            <a:spLocks noChangeArrowheads="1"/>
          </p:cNvSpPr>
          <p:nvPr/>
        </p:nvSpPr>
        <p:spPr bwMode="auto">
          <a:xfrm>
            <a:off x="609600" y="3276600"/>
            <a:ext cx="8229600" cy="946150"/>
          </a:xfrm>
          <a:prstGeom prst="rect">
            <a:avLst/>
          </a:prstGeom>
          <a:noFill/>
          <a:ln w="9525">
            <a:noFill/>
            <a:miter lim="800000"/>
            <a:headEnd/>
            <a:tailEnd/>
          </a:ln>
          <a:effectLst/>
        </p:spPr>
        <p:txBody>
          <a:bodyPr anchor="ctr">
            <a:spAutoFit/>
          </a:bodyPr>
          <a:lstStyle/>
          <a:p>
            <a:pPr marL="193675" indent="-193675" eaLnBrk="0" hangingPunct="0">
              <a:buFontTx/>
              <a:buChar char="•"/>
            </a:pPr>
            <a:r>
              <a:rPr lang="en-US" altLang="zh-TW" sz="2800" dirty="0">
                <a:ea typeface="新細明體" charset="-120"/>
                <a:cs typeface="Times New Roman" pitchFamily="18" charset="0"/>
              </a:rPr>
              <a:t>Assume for every </a:t>
            </a:r>
            <a:r>
              <a:rPr lang="en-US" altLang="zh-TW" sz="2800" dirty="0" smtClean="0">
                <a:ea typeface="新細明體" charset="-120"/>
                <a:cs typeface="Times New Roman" pitchFamily="18" charset="0"/>
              </a:rPr>
              <a:t>sample of </a:t>
            </a:r>
            <a:r>
              <a:rPr lang="en-US" altLang="zh-TW" sz="2800" i="1" dirty="0">
                <a:latin typeface="Times New Roman" pitchFamily="18" charset="0"/>
                <a:ea typeface="新細明體" charset="-120"/>
                <a:cs typeface="Times New Roman" pitchFamily="18" charset="0"/>
              </a:rPr>
              <a:t>x</a:t>
            </a:r>
            <a:r>
              <a:rPr lang="en-US" altLang="zh-TW" sz="2800" dirty="0">
                <a:ea typeface="新細明體" charset="-120"/>
                <a:cs typeface="Times New Roman" pitchFamily="18" charset="0"/>
              </a:rPr>
              <a:t>, the system will give the output </a:t>
            </a:r>
            <a:r>
              <a:rPr lang="en-US" altLang="zh-TW" sz="2800" i="1" dirty="0" err="1" smtClean="0">
                <a:latin typeface="Times New Roman" pitchFamily="18" charset="0"/>
                <a:ea typeface="新細明體" charset="-120"/>
                <a:cs typeface="Times New Roman" pitchFamily="18" charset="0"/>
              </a:rPr>
              <a:t>x</a:t>
            </a:r>
            <a:r>
              <a:rPr lang="en-US" altLang="zh-TW" sz="2800" dirty="0" err="1" smtClean="0">
                <a:latin typeface="Times New Roman" pitchFamily="18" charset="0"/>
                <a:ea typeface="新細明體" charset="-120"/>
                <a:cs typeface="Times New Roman" pitchFamily="18" charset="0"/>
              </a:rPr>
              <a:t>.</a:t>
            </a:r>
            <a:r>
              <a:rPr lang="en-US" altLang="zh-TW" sz="2800" i="1" dirty="0" err="1" smtClean="0">
                <a:latin typeface="Times New Roman" pitchFamily="18" charset="0"/>
                <a:ea typeface="新細明體" charset="-120"/>
                <a:cs typeface="Times New Roman" pitchFamily="18" charset="0"/>
              </a:rPr>
              <a:t>h</a:t>
            </a:r>
            <a:r>
              <a:rPr lang="en-US" altLang="zh-TW" sz="2800" dirty="0">
                <a:ea typeface="新細明體" charset="-120"/>
                <a:cs typeface="Times New Roman" pitchFamily="18" charset="0"/>
              </a:rPr>
              <a:t>, hence</a:t>
            </a:r>
            <a:endParaRPr lang="en-US" altLang="zh-TW" sz="2800" i="1" dirty="0">
              <a:ea typeface="新細明體" charset="-120"/>
              <a:cs typeface="Times New Roman" pitchFamily="18" charset="0"/>
            </a:endParaRPr>
          </a:p>
        </p:txBody>
      </p:sp>
      <p:sp>
        <p:nvSpPr>
          <p:cNvPr id="14" name="Text Box 106"/>
          <p:cNvSpPr txBox="1">
            <a:spLocks noChangeArrowheads="1"/>
          </p:cNvSpPr>
          <p:nvPr/>
        </p:nvSpPr>
        <p:spPr bwMode="auto">
          <a:xfrm>
            <a:off x="6324600" y="990600"/>
            <a:ext cx="679994" cy="461665"/>
          </a:xfrm>
          <a:prstGeom prst="rect">
            <a:avLst/>
          </a:prstGeom>
          <a:noFill/>
          <a:ln w="9525">
            <a:noFill/>
            <a:miter lim="800000"/>
            <a:headEnd/>
            <a:tailEnd/>
          </a:ln>
          <a:effectLst/>
        </p:spPr>
        <p:txBody>
          <a:bodyPr wrap="none">
            <a:spAutoFit/>
          </a:bodyPr>
          <a:lstStyle/>
          <a:p>
            <a:r>
              <a:rPr lang="en-US" altLang="zh-TW" sz="2400" i="1" dirty="0">
                <a:latin typeface="Times New Roman" pitchFamily="18" charset="0"/>
                <a:ea typeface="新細明體" charset="-120"/>
                <a:cs typeface="Times New Roman" pitchFamily="18" charset="0"/>
              </a:rPr>
              <a:t>y</a:t>
            </a:r>
            <a:r>
              <a:rPr lang="en-US" altLang="zh-TW" sz="2400" dirty="0">
                <a:latin typeface="Times New Roman" pitchFamily="18" charset="0"/>
                <a:ea typeface="新細明體" charset="-120"/>
                <a:cs typeface="Times New Roman" pitchFamily="18" charset="0"/>
              </a:rPr>
              <a:t>[</a:t>
            </a:r>
            <a:r>
              <a:rPr lang="en-US" altLang="zh-TW" sz="2400" i="1" dirty="0">
                <a:latin typeface="Times New Roman" pitchFamily="18" charset="0"/>
                <a:ea typeface="新細明體" charset="-120"/>
                <a:cs typeface="Times New Roman" pitchFamily="18" charset="0"/>
              </a:rPr>
              <a:t>n</a:t>
            </a:r>
            <a:r>
              <a:rPr lang="en-US" altLang="zh-TW" sz="2400" dirty="0">
                <a:latin typeface="Times New Roman" pitchFamily="18" charset="0"/>
                <a:ea typeface="新細明體" charset="-120"/>
                <a:cs typeface="Times New Roman" pitchFamily="18" charset="0"/>
              </a:rPr>
              <a:t>]</a:t>
            </a:r>
          </a:p>
        </p:txBody>
      </p:sp>
      <p:sp>
        <p:nvSpPr>
          <p:cNvPr id="15" name="Text Box 113"/>
          <p:cNvSpPr txBox="1">
            <a:spLocks noChangeArrowheads="1"/>
          </p:cNvSpPr>
          <p:nvPr/>
        </p:nvSpPr>
        <p:spPr bwMode="auto">
          <a:xfrm>
            <a:off x="4267200" y="2514600"/>
            <a:ext cx="336550" cy="457200"/>
          </a:xfrm>
          <a:prstGeom prst="rect">
            <a:avLst/>
          </a:prstGeom>
          <a:noFill/>
          <a:ln w="9525">
            <a:noFill/>
            <a:miter lim="800000"/>
            <a:headEnd/>
            <a:tailEnd/>
          </a:ln>
          <a:effectLst/>
        </p:spPr>
        <p:txBody>
          <a:bodyPr wrap="none">
            <a:spAutoFit/>
          </a:bodyPr>
          <a:lstStyle/>
          <a:p>
            <a:r>
              <a:rPr lang="en-US" altLang="zh-TW">
                <a:ea typeface="新細明體" charset="-120"/>
              </a:rPr>
              <a:t>0</a:t>
            </a:r>
          </a:p>
        </p:txBody>
      </p:sp>
      <p:sp>
        <p:nvSpPr>
          <p:cNvPr id="23" name="Line 120"/>
          <p:cNvSpPr>
            <a:spLocks noChangeShapeType="1"/>
          </p:cNvSpPr>
          <p:nvPr/>
        </p:nvSpPr>
        <p:spPr bwMode="auto">
          <a:xfrm>
            <a:off x="4114800" y="2514600"/>
            <a:ext cx="1828800" cy="0"/>
          </a:xfrm>
          <a:prstGeom prst="line">
            <a:avLst/>
          </a:prstGeom>
          <a:noFill/>
          <a:ln w="25400">
            <a:solidFill>
              <a:srgbClr val="000000"/>
            </a:solidFill>
            <a:round/>
            <a:headEnd type="none" w="sm" len="sm"/>
            <a:tailEnd type="triangle" w="sm" len="sm"/>
          </a:ln>
          <a:effectLst/>
        </p:spPr>
        <p:txBody>
          <a:bodyPr/>
          <a:lstStyle/>
          <a:p>
            <a:endParaRPr lang="zh-TW" altLang="en-US"/>
          </a:p>
        </p:txBody>
      </p:sp>
      <p:grpSp>
        <p:nvGrpSpPr>
          <p:cNvPr id="25" name="Group 150"/>
          <p:cNvGrpSpPr>
            <a:grpSpLocks/>
          </p:cNvGrpSpPr>
          <p:nvPr/>
        </p:nvGrpSpPr>
        <p:grpSpPr bwMode="auto">
          <a:xfrm>
            <a:off x="1295400" y="1447800"/>
            <a:ext cx="6477000" cy="3276600"/>
            <a:chOff x="816" y="1152"/>
            <a:chExt cx="4080" cy="2064"/>
          </a:xfrm>
        </p:grpSpPr>
        <p:sp>
          <p:nvSpPr>
            <p:cNvPr id="26" name="Text Box 143"/>
            <p:cNvSpPr txBox="1">
              <a:spLocks noChangeArrowheads="1"/>
            </p:cNvSpPr>
            <p:nvPr/>
          </p:nvSpPr>
          <p:spPr bwMode="auto">
            <a:xfrm>
              <a:off x="4080" y="1152"/>
              <a:ext cx="212" cy="288"/>
            </a:xfrm>
            <a:prstGeom prst="rect">
              <a:avLst/>
            </a:prstGeom>
            <a:noFill/>
            <a:ln w="9525">
              <a:noFill/>
              <a:miter lim="800000"/>
              <a:headEnd/>
              <a:tailEnd/>
            </a:ln>
            <a:effectLst/>
          </p:spPr>
          <p:txBody>
            <a:bodyPr wrap="none">
              <a:spAutoFit/>
            </a:bodyPr>
            <a:lstStyle/>
            <a:p>
              <a:r>
                <a:rPr lang="en-US" altLang="zh-TW">
                  <a:ea typeface="新細明體" charset="-120"/>
                </a:rPr>
                <a:t>8</a:t>
              </a:r>
            </a:p>
          </p:txBody>
        </p:sp>
        <p:grpSp>
          <p:nvGrpSpPr>
            <p:cNvPr id="27" name="Group 149"/>
            <p:cNvGrpSpPr>
              <a:grpSpLocks/>
            </p:cNvGrpSpPr>
            <p:nvPr/>
          </p:nvGrpSpPr>
          <p:grpSpPr bwMode="auto">
            <a:xfrm>
              <a:off x="816" y="1200"/>
              <a:ext cx="4080" cy="2016"/>
              <a:chOff x="816" y="1200"/>
              <a:chExt cx="4080" cy="2016"/>
            </a:xfrm>
          </p:grpSpPr>
          <p:grpSp>
            <p:nvGrpSpPr>
              <p:cNvPr id="28" name="Group 138"/>
              <p:cNvGrpSpPr>
                <a:grpSpLocks/>
              </p:cNvGrpSpPr>
              <p:nvPr/>
            </p:nvGrpSpPr>
            <p:grpSpPr bwMode="auto">
              <a:xfrm>
                <a:off x="912" y="1200"/>
                <a:ext cx="3984" cy="2016"/>
                <a:chOff x="912" y="1200"/>
                <a:chExt cx="3984" cy="2016"/>
              </a:xfrm>
            </p:grpSpPr>
            <p:sp>
              <p:nvSpPr>
                <p:cNvPr id="30" name="Text Box 81"/>
                <p:cNvSpPr txBox="1">
                  <a:spLocks noChangeArrowheads="1"/>
                </p:cNvSpPr>
                <p:nvPr/>
              </p:nvSpPr>
              <p:spPr bwMode="auto">
                <a:xfrm>
                  <a:off x="2112" y="2928"/>
                  <a:ext cx="1303" cy="288"/>
                </a:xfrm>
                <a:prstGeom prst="rect">
                  <a:avLst/>
                </a:prstGeom>
                <a:noFill/>
                <a:ln w="9525">
                  <a:noFill/>
                  <a:miter lim="800000"/>
                  <a:headEnd/>
                  <a:tailEnd/>
                </a:ln>
                <a:effectLst/>
              </p:spPr>
              <p:txBody>
                <a:bodyPr wrap="none">
                  <a:spAutoFit/>
                </a:bodyPr>
                <a:lstStyle/>
                <a:p>
                  <a:r>
                    <a:rPr lang="en-US" altLang="zh-TW" b="1" i="1">
                      <a:ea typeface="新細明體" charset="-120"/>
                    </a:rPr>
                    <a:t>y[n] = x[0]h[n]</a:t>
                  </a:r>
                </a:p>
              </p:txBody>
            </p:sp>
            <p:grpSp>
              <p:nvGrpSpPr>
                <p:cNvPr id="31" name="Group 123"/>
                <p:cNvGrpSpPr>
                  <a:grpSpLocks/>
                </p:cNvGrpSpPr>
                <p:nvPr/>
              </p:nvGrpSpPr>
              <p:grpSpPr bwMode="auto">
                <a:xfrm>
                  <a:off x="912" y="1200"/>
                  <a:ext cx="3984" cy="720"/>
                  <a:chOff x="912" y="1200"/>
                  <a:chExt cx="3984" cy="720"/>
                </a:xfrm>
              </p:grpSpPr>
              <p:grpSp>
                <p:nvGrpSpPr>
                  <p:cNvPr id="32" name="Group 107"/>
                  <p:cNvGrpSpPr>
                    <a:grpSpLocks/>
                  </p:cNvGrpSpPr>
                  <p:nvPr/>
                </p:nvGrpSpPr>
                <p:grpSpPr bwMode="auto">
                  <a:xfrm>
                    <a:off x="912" y="1200"/>
                    <a:ext cx="3888" cy="720"/>
                    <a:chOff x="912" y="1200"/>
                    <a:chExt cx="3888" cy="720"/>
                  </a:xfrm>
                </p:grpSpPr>
                <p:sp>
                  <p:nvSpPr>
                    <p:cNvPr id="34" name="Text Box 74"/>
                    <p:cNvSpPr txBox="1">
                      <a:spLocks noChangeArrowheads="1"/>
                    </p:cNvSpPr>
                    <p:nvPr/>
                  </p:nvSpPr>
                  <p:spPr bwMode="auto">
                    <a:xfrm>
                      <a:off x="912" y="1632"/>
                      <a:ext cx="212" cy="288"/>
                    </a:xfrm>
                    <a:prstGeom prst="rect">
                      <a:avLst/>
                    </a:prstGeom>
                    <a:noFill/>
                    <a:ln w="9525">
                      <a:noFill/>
                      <a:miter lim="800000"/>
                      <a:headEnd/>
                      <a:tailEnd/>
                    </a:ln>
                    <a:effectLst/>
                  </p:spPr>
                  <p:txBody>
                    <a:bodyPr wrap="none">
                      <a:spAutoFit/>
                    </a:bodyPr>
                    <a:lstStyle/>
                    <a:p>
                      <a:r>
                        <a:rPr lang="en-US" altLang="zh-TW">
                          <a:ea typeface="新細明體" charset="-120"/>
                        </a:rPr>
                        <a:t>0</a:t>
                      </a:r>
                    </a:p>
                  </p:txBody>
                </p:sp>
                <p:sp>
                  <p:nvSpPr>
                    <p:cNvPr id="35" name="Line 76"/>
                    <p:cNvSpPr>
                      <a:spLocks noChangeShapeType="1"/>
                    </p:cNvSpPr>
                    <p:nvPr/>
                  </p:nvSpPr>
                  <p:spPr bwMode="auto">
                    <a:xfrm flipV="1">
                      <a:off x="1008" y="1440"/>
                      <a:ext cx="0" cy="24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36" name="Text Box 78"/>
                    <p:cNvSpPr txBox="1">
                      <a:spLocks noChangeArrowheads="1"/>
                    </p:cNvSpPr>
                    <p:nvPr/>
                  </p:nvSpPr>
                  <p:spPr bwMode="auto">
                    <a:xfrm>
                      <a:off x="4224" y="1632"/>
                      <a:ext cx="212" cy="288"/>
                    </a:xfrm>
                    <a:prstGeom prst="rect">
                      <a:avLst/>
                    </a:prstGeom>
                    <a:noFill/>
                    <a:ln w="9525">
                      <a:noFill/>
                      <a:miter lim="800000"/>
                      <a:headEnd/>
                      <a:tailEnd/>
                    </a:ln>
                    <a:effectLst/>
                  </p:spPr>
                  <p:txBody>
                    <a:bodyPr wrap="none">
                      <a:spAutoFit/>
                    </a:bodyPr>
                    <a:lstStyle/>
                    <a:p>
                      <a:r>
                        <a:rPr lang="en-US" altLang="zh-TW">
                          <a:ea typeface="新細明體" charset="-120"/>
                        </a:rPr>
                        <a:t>0</a:t>
                      </a:r>
                    </a:p>
                  </p:txBody>
                </p:sp>
                <p:sp>
                  <p:nvSpPr>
                    <p:cNvPr id="37" name="Line 80"/>
                    <p:cNvSpPr>
                      <a:spLocks noChangeShapeType="1"/>
                    </p:cNvSpPr>
                    <p:nvPr/>
                  </p:nvSpPr>
                  <p:spPr bwMode="auto">
                    <a:xfrm flipV="1">
                      <a:off x="4320" y="120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38" name="Line 84"/>
                    <p:cNvSpPr>
                      <a:spLocks noChangeShapeType="1"/>
                    </p:cNvSpPr>
                    <p:nvPr/>
                  </p:nvSpPr>
                  <p:spPr bwMode="auto">
                    <a:xfrm flipV="1">
                      <a:off x="4416" y="120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39" name="Line 85"/>
                    <p:cNvSpPr>
                      <a:spLocks noChangeShapeType="1"/>
                    </p:cNvSpPr>
                    <p:nvPr/>
                  </p:nvSpPr>
                  <p:spPr bwMode="auto">
                    <a:xfrm flipV="1">
                      <a:off x="4512" y="120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40" name="Line 86"/>
                    <p:cNvSpPr>
                      <a:spLocks noChangeShapeType="1"/>
                    </p:cNvSpPr>
                    <p:nvPr/>
                  </p:nvSpPr>
                  <p:spPr bwMode="auto">
                    <a:xfrm flipV="1">
                      <a:off x="4608" y="120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41" name="Line 87"/>
                    <p:cNvSpPr>
                      <a:spLocks noChangeShapeType="1"/>
                    </p:cNvSpPr>
                    <p:nvPr/>
                  </p:nvSpPr>
                  <p:spPr bwMode="auto">
                    <a:xfrm flipV="1">
                      <a:off x="4704" y="120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42" name="Line 88"/>
                    <p:cNvSpPr>
                      <a:spLocks noChangeShapeType="1"/>
                    </p:cNvSpPr>
                    <p:nvPr/>
                  </p:nvSpPr>
                  <p:spPr bwMode="auto">
                    <a:xfrm flipV="1">
                      <a:off x="4800" y="120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grpSp>
              <p:sp>
                <p:nvSpPr>
                  <p:cNvPr id="33" name="Line 89"/>
                  <p:cNvSpPr>
                    <a:spLocks noChangeShapeType="1"/>
                  </p:cNvSpPr>
                  <p:nvPr/>
                </p:nvSpPr>
                <p:spPr bwMode="auto">
                  <a:xfrm flipV="1">
                    <a:off x="4896" y="120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grpSp>
          </p:grpSp>
          <p:sp>
            <p:nvSpPr>
              <p:cNvPr id="29" name="Text Box 148"/>
              <p:cNvSpPr txBox="1">
                <a:spLocks noChangeArrowheads="1"/>
              </p:cNvSpPr>
              <p:nvPr/>
            </p:nvSpPr>
            <p:spPr bwMode="auto">
              <a:xfrm>
                <a:off x="816" y="1296"/>
                <a:ext cx="212" cy="288"/>
              </a:xfrm>
              <a:prstGeom prst="rect">
                <a:avLst/>
              </a:prstGeom>
              <a:noFill/>
              <a:ln w="9525">
                <a:noFill/>
                <a:miter lim="800000"/>
                <a:headEnd/>
                <a:tailEnd/>
              </a:ln>
              <a:effectLst/>
            </p:spPr>
            <p:txBody>
              <a:bodyPr wrap="none">
                <a:spAutoFit/>
              </a:bodyPr>
              <a:lstStyle/>
              <a:p>
                <a:r>
                  <a:rPr lang="en-US" altLang="zh-TW">
                    <a:ea typeface="新細明體" charset="-120"/>
                  </a:rPr>
                  <a:t>4</a:t>
                </a:r>
              </a:p>
            </p:txBody>
          </p:sp>
        </p:grpSp>
      </p:grpSp>
      <p:grpSp>
        <p:nvGrpSpPr>
          <p:cNvPr id="43" name="Group 152"/>
          <p:cNvGrpSpPr>
            <a:grpSpLocks/>
          </p:cNvGrpSpPr>
          <p:nvPr/>
        </p:nvGrpSpPr>
        <p:grpSpPr bwMode="auto">
          <a:xfrm>
            <a:off x="1905000" y="1412875"/>
            <a:ext cx="6873875" cy="3844925"/>
            <a:chOff x="1200" y="1130"/>
            <a:chExt cx="4330" cy="2422"/>
          </a:xfrm>
        </p:grpSpPr>
        <p:grpSp>
          <p:nvGrpSpPr>
            <p:cNvPr id="44" name="Group 147"/>
            <p:cNvGrpSpPr>
              <a:grpSpLocks/>
            </p:cNvGrpSpPr>
            <p:nvPr/>
          </p:nvGrpSpPr>
          <p:grpSpPr bwMode="auto">
            <a:xfrm>
              <a:off x="1200" y="1200"/>
              <a:ext cx="4080" cy="2352"/>
              <a:chOff x="1200" y="1200"/>
              <a:chExt cx="4080" cy="2352"/>
            </a:xfrm>
          </p:grpSpPr>
          <p:grpSp>
            <p:nvGrpSpPr>
              <p:cNvPr id="46" name="Group 139"/>
              <p:cNvGrpSpPr>
                <a:grpSpLocks/>
              </p:cNvGrpSpPr>
              <p:nvPr/>
            </p:nvGrpSpPr>
            <p:grpSpPr bwMode="auto">
              <a:xfrm>
                <a:off x="1296" y="1200"/>
                <a:ext cx="3984" cy="2352"/>
                <a:chOff x="1296" y="1200"/>
                <a:chExt cx="3984" cy="2352"/>
              </a:xfrm>
            </p:grpSpPr>
            <p:grpSp>
              <p:nvGrpSpPr>
                <p:cNvPr id="48" name="Group 122"/>
                <p:cNvGrpSpPr>
                  <a:grpSpLocks/>
                </p:cNvGrpSpPr>
                <p:nvPr/>
              </p:nvGrpSpPr>
              <p:grpSpPr bwMode="auto">
                <a:xfrm>
                  <a:off x="1296" y="1200"/>
                  <a:ext cx="3984" cy="720"/>
                  <a:chOff x="1392" y="3120"/>
                  <a:chExt cx="3984" cy="720"/>
                </a:xfrm>
              </p:grpSpPr>
              <p:grpSp>
                <p:nvGrpSpPr>
                  <p:cNvPr id="50" name="Group 90"/>
                  <p:cNvGrpSpPr>
                    <a:grpSpLocks/>
                  </p:cNvGrpSpPr>
                  <p:nvPr/>
                </p:nvGrpSpPr>
                <p:grpSpPr bwMode="auto">
                  <a:xfrm>
                    <a:off x="1392" y="3360"/>
                    <a:ext cx="212" cy="480"/>
                    <a:chOff x="1248" y="1872"/>
                    <a:chExt cx="212" cy="480"/>
                  </a:xfrm>
                </p:grpSpPr>
                <p:sp>
                  <p:nvSpPr>
                    <p:cNvPr id="59" name="Line 91"/>
                    <p:cNvSpPr>
                      <a:spLocks noChangeShapeType="1"/>
                    </p:cNvSpPr>
                    <p:nvPr/>
                  </p:nvSpPr>
                  <p:spPr bwMode="auto">
                    <a:xfrm flipV="1">
                      <a:off x="1344" y="1872"/>
                      <a:ext cx="0" cy="24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60" name="Text Box 92"/>
                    <p:cNvSpPr txBox="1">
                      <a:spLocks noChangeArrowheads="1"/>
                    </p:cNvSpPr>
                    <p:nvPr/>
                  </p:nvSpPr>
                  <p:spPr bwMode="auto">
                    <a:xfrm>
                      <a:off x="1248" y="2064"/>
                      <a:ext cx="212" cy="288"/>
                    </a:xfrm>
                    <a:prstGeom prst="rect">
                      <a:avLst/>
                    </a:prstGeom>
                    <a:noFill/>
                    <a:ln w="9525">
                      <a:noFill/>
                      <a:miter lim="800000"/>
                      <a:headEnd/>
                      <a:tailEnd/>
                    </a:ln>
                    <a:effectLst/>
                  </p:spPr>
                  <p:txBody>
                    <a:bodyPr wrap="none">
                      <a:spAutoFit/>
                    </a:bodyPr>
                    <a:lstStyle/>
                    <a:p>
                      <a:r>
                        <a:rPr lang="en-US" altLang="zh-TW">
                          <a:ea typeface="新細明體" charset="-120"/>
                        </a:rPr>
                        <a:t>4</a:t>
                      </a:r>
                    </a:p>
                  </p:txBody>
                </p:sp>
              </p:grpSp>
              <p:sp>
                <p:nvSpPr>
                  <p:cNvPr id="51" name="Line 95"/>
                  <p:cNvSpPr>
                    <a:spLocks noChangeShapeType="1"/>
                  </p:cNvSpPr>
                  <p:nvPr/>
                </p:nvSpPr>
                <p:spPr bwMode="auto">
                  <a:xfrm flipV="1">
                    <a:off x="4800" y="312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52" name="Line 96"/>
                  <p:cNvSpPr>
                    <a:spLocks noChangeShapeType="1"/>
                  </p:cNvSpPr>
                  <p:nvPr/>
                </p:nvSpPr>
                <p:spPr bwMode="auto">
                  <a:xfrm flipV="1">
                    <a:off x="4896" y="312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53" name="Line 97"/>
                  <p:cNvSpPr>
                    <a:spLocks noChangeShapeType="1"/>
                  </p:cNvSpPr>
                  <p:nvPr/>
                </p:nvSpPr>
                <p:spPr bwMode="auto">
                  <a:xfrm flipV="1">
                    <a:off x="4992" y="312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54" name="Line 98"/>
                  <p:cNvSpPr>
                    <a:spLocks noChangeShapeType="1"/>
                  </p:cNvSpPr>
                  <p:nvPr/>
                </p:nvSpPr>
                <p:spPr bwMode="auto">
                  <a:xfrm flipV="1">
                    <a:off x="5088" y="312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55" name="Line 99"/>
                  <p:cNvSpPr>
                    <a:spLocks noChangeShapeType="1"/>
                  </p:cNvSpPr>
                  <p:nvPr/>
                </p:nvSpPr>
                <p:spPr bwMode="auto">
                  <a:xfrm flipV="1">
                    <a:off x="5184" y="312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56" name="Line 100"/>
                  <p:cNvSpPr>
                    <a:spLocks noChangeShapeType="1"/>
                  </p:cNvSpPr>
                  <p:nvPr/>
                </p:nvSpPr>
                <p:spPr bwMode="auto">
                  <a:xfrm flipV="1">
                    <a:off x="5280" y="312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57" name="Line 101"/>
                  <p:cNvSpPr>
                    <a:spLocks noChangeShapeType="1"/>
                  </p:cNvSpPr>
                  <p:nvPr/>
                </p:nvSpPr>
                <p:spPr bwMode="auto">
                  <a:xfrm flipV="1">
                    <a:off x="5376" y="312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58" name="Text Box 102"/>
                  <p:cNvSpPr txBox="1">
                    <a:spLocks noChangeArrowheads="1"/>
                  </p:cNvSpPr>
                  <p:nvPr/>
                </p:nvSpPr>
                <p:spPr bwMode="auto">
                  <a:xfrm>
                    <a:off x="4704" y="3552"/>
                    <a:ext cx="212" cy="288"/>
                  </a:xfrm>
                  <a:prstGeom prst="rect">
                    <a:avLst/>
                  </a:prstGeom>
                  <a:noFill/>
                  <a:ln w="9525">
                    <a:noFill/>
                    <a:miter lim="800000"/>
                    <a:headEnd/>
                    <a:tailEnd/>
                  </a:ln>
                  <a:effectLst/>
                </p:spPr>
                <p:txBody>
                  <a:bodyPr wrap="none">
                    <a:spAutoFit/>
                  </a:bodyPr>
                  <a:lstStyle/>
                  <a:p>
                    <a:r>
                      <a:rPr lang="en-US" altLang="zh-TW">
                        <a:ea typeface="新細明體" charset="-120"/>
                      </a:rPr>
                      <a:t>4</a:t>
                    </a:r>
                  </a:p>
                </p:txBody>
              </p:sp>
            </p:grpSp>
            <p:sp>
              <p:nvSpPr>
                <p:cNvPr id="49" name="Text Box 104"/>
                <p:cNvSpPr txBox="1">
                  <a:spLocks noChangeArrowheads="1"/>
                </p:cNvSpPr>
                <p:nvPr/>
              </p:nvSpPr>
              <p:spPr bwMode="auto">
                <a:xfrm>
                  <a:off x="2112" y="3264"/>
                  <a:ext cx="1463" cy="288"/>
                </a:xfrm>
                <a:prstGeom prst="rect">
                  <a:avLst/>
                </a:prstGeom>
                <a:noFill/>
                <a:ln w="9525">
                  <a:noFill/>
                  <a:miter lim="800000"/>
                  <a:headEnd/>
                  <a:tailEnd/>
                </a:ln>
                <a:effectLst/>
              </p:spPr>
              <p:txBody>
                <a:bodyPr wrap="none">
                  <a:spAutoFit/>
                </a:bodyPr>
                <a:lstStyle/>
                <a:p>
                  <a:r>
                    <a:rPr lang="en-US" altLang="zh-TW" b="1" i="1" dirty="0">
                      <a:ea typeface="新細明體" charset="-120"/>
                    </a:rPr>
                    <a:t>y[n] = x[4]h[n-4]</a:t>
                  </a:r>
                </a:p>
              </p:txBody>
            </p:sp>
          </p:grpSp>
          <p:sp>
            <p:nvSpPr>
              <p:cNvPr id="47" name="Text Box 145"/>
              <p:cNvSpPr txBox="1">
                <a:spLocks noChangeArrowheads="1"/>
              </p:cNvSpPr>
              <p:nvPr/>
            </p:nvSpPr>
            <p:spPr bwMode="auto">
              <a:xfrm>
                <a:off x="1200" y="1296"/>
                <a:ext cx="212" cy="288"/>
              </a:xfrm>
              <a:prstGeom prst="rect">
                <a:avLst/>
              </a:prstGeom>
              <a:noFill/>
              <a:ln w="9525">
                <a:noFill/>
                <a:miter lim="800000"/>
                <a:headEnd/>
                <a:tailEnd/>
              </a:ln>
              <a:effectLst/>
            </p:spPr>
            <p:txBody>
              <a:bodyPr wrap="none">
                <a:spAutoFit/>
              </a:bodyPr>
              <a:lstStyle/>
              <a:p>
                <a:r>
                  <a:rPr lang="en-US" altLang="zh-TW">
                    <a:ea typeface="新細明體" charset="-120"/>
                  </a:rPr>
                  <a:t>4</a:t>
                </a:r>
              </a:p>
            </p:txBody>
          </p:sp>
        </p:grpSp>
        <p:sp>
          <p:nvSpPr>
            <p:cNvPr id="45" name="Text Box 151"/>
            <p:cNvSpPr txBox="1">
              <a:spLocks noChangeArrowheads="1"/>
            </p:cNvSpPr>
            <p:nvPr/>
          </p:nvSpPr>
          <p:spPr bwMode="auto">
            <a:xfrm>
              <a:off x="5318" y="1130"/>
              <a:ext cx="212" cy="288"/>
            </a:xfrm>
            <a:prstGeom prst="rect">
              <a:avLst/>
            </a:prstGeom>
            <a:noFill/>
            <a:ln w="9525">
              <a:noFill/>
              <a:miter lim="800000"/>
              <a:headEnd/>
              <a:tailEnd/>
            </a:ln>
            <a:effectLst/>
          </p:spPr>
          <p:txBody>
            <a:bodyPr wrap="none">
              <a:spAutoFit/>
            </a:bodyPr>
            <a:lstStyle/>
            <a:p>
              <a:r>
                <a:rPr lang="en-US" altLang="zh-TW">
                  <a:ea typeface="新細明體" charset="-120"/>
                </a:rPr>
                <a:t>8</a:t>
              </a:r>
            </a:p>
          </p:txBody>
        </p:sp>
      </p:grpSp>
      <p:grpSp>
        <p:nvGrpSpPr>
          <p:cNvPr id="61" name="Group 154"/>
          <p:cNvGrpSpPr>
            <a:grpSpLocks/>
          </p:cNvGrpSpPr>
          <p:nvPr/>
        </p:nvGrpSpPr>
        <p:grpSpPr bwMode="auto">
          <a:xfrm>
            <a:off x="1295400" y="533400"/>
            <a:ext cx="6477000" cy="5257800"/>
            <a:chOff x="816" y="576"/>
            <a:chExt cx="4080" cy="3312"/>
          </a:xfrm>
        </p:grpSpPr>
        <p:grpSp>
          <p:nvGrpSpPr>
            <p:cNvPr id="62" name="Group 146"/>
            <p:cNvGrpSpPr>
              <a:grpSpLocks/>
            </p:cNvGrpSpPr>
            <p:nvPr/>
          </p:nvGrpSpPr>
          <p:grpSpPr bwMode="auto">
            <a:xfrm>
              <a:off x="816" y="576"/>
              <a:ext cx="4080" cy="3312"/>
              <a:chOff x="816" y="576"/>
              <a:chExt cx="4080" cy="3312"/>
            </a:xfrm>
          </p:grpSpPr>
          <p:grpSp>
            <p:nvGrpSpPr>
              <p:cNvPr id="64" name="Group 140"/>
              <p:cNvGrpSpPr>
                <a:grpSpLocks/>
              </p:cNvGrpSpPr>
              <p:nvPr/>
            </p:nvGrpSpPr>
            <p:grpSpPr bwMode="auto">
              <a:xfrm>
                <a:off x="912" y="720"/>
                <a:ext cx="3984" cy="3168"/>
                <a:chOff x="912" y="720"/>
                <a:chExt cx="3984" cy="3168"/>
              </a:xfrm>
            </p:grpSpPr>
            <p:sp>
              <p:nvSpPr>
                <p:cNvPr id="67" name="Text Box 109"/>
                <p:cNvSpPr txBox="1">
                  <a:spLocks noChangeArrowheads="1"/>
                </p:cNvSpPr>
                <p:nvPr/>
              </p:nvSpPr>
              <p:spPr bwMode="auto">
                <a:xfrm>
                  <a:off x="2112" y="3600"/>
                  <a:ext cx="2330" cy="288"/>
                </a:xfrm>
                <a:prstGeom prst="rect">
                  <a:avLst/>
                </a:prstGeom>
                <a:noFill/>
                <a:ln w="9525">
                  <a:noFill/>
                  <a:miter lim="800000"/>
                  <a:headEnd/>
                  <a:tailEnd/>
                </a:ln>
                <a:effectLst/>
              </p:spPr>
              <p:txBody>
                <a:bodyPr wrap="none">
                  <a:spAutoFit/>
                </a:bodyPr>
                <a:lstStyle/>
                <a:p>
                  <a:r>
                    <a:rPr lang="en-US" altLang="zh-TW" b="1" i="1">
                      <a:ea typeface="新細明體" charset="-120"/>
                    </a:rPr>
                    <a:t>y[n] = x[0]h[n] + x[4]h[n-4]</a:t>
                  </a:r>
                </a:p>
              </p:txBody>
            </p:sp>
            <p:grpSp>
              <p:nvGrpSpPr>
                <p:cNvPr id="68" name="Group 136"/>
                <p:cNvGrpSpPr>
                  <a:grpSpLocks/>
                </p:cNvGrpSpPr>
                <p:nvPr/>
              </p:nvGrpSpPr>
              <p:grpSpPr bwMode="auto">
                <a:xfrm>
                  <a:off x="912" y="720"/>
                  <a:ext cx="3984" cy="1200"/>
                  <a:chOff x="1200" y="0"/>
                  <a:chExt cx="3984" cy="1200"/>
                </a:xfrm>
              </p:grpSpPr>
              <p:sp>
                <p:nvSpPr>
                  <p:cNvPr id="69" name="Text Box 126"/>
                  <p:cNvSpPr txBox="1">
                    <a:spLocks noChangeArrowheads="1"/>
                  </p:cNvSpPr>
                  <p:nvPr/>
                </p:nvSpPr>
                <p:spPr bwMode="auto">
                  <a:xfrm>
                    <a:off x="1200" y="912"/>
                    <a:ext cx="212" cy="288"/>
                  </a:xfrm>
                  <a:prstGeom prst="rect">
                    <a:avLst/>
                  </a:prstGeom>
                  <a:noFill/>
                  <a:ln w="9525">
                    <a:noFill/>
                    <a:miter lim="800000"/>
                    <a:headEnd/>
                    <a:tailEnd/>
                  </a:ln>
                  <a:effectLst/>
                </p:spPr>
                <p:txBody>
                  <a:bodyPr wrap="none">
                    <a:spAutoFit/>
                  </a:bodyPr>
                  <a:lstStyle/>
                  <a:p>
                    <a:r>
                      <a:rPr lang="en-US" altLang="zh-TW">
                        <a:ea typeface="新細明體" charset="-120"/>
                      </a:rPr>
                      <a:t>0</a:t>
                    </a:r>
                  </a:p>
                </p:txBody>
              </p:sp>
              <p:sp>
                <p:nvSpPr>
                  <p:cNvPr id="70" name="Line 127"/>
                  <p:cNvSpPr>
                    <a:spLocks noChangeShapeType="1"/>
                  </p:cNvSpPr>
                  <p:nvPr/>
                </p:nvSpPr>
                <p:spPr bwMode="auto">
                  <a:xfrm flipV="1">
                    <a:off x="1296" y="720"/>
                    <a:ext cx="0" cy="24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71" name="Text Box 128"/>
                  <p:cNvSpPr txBox="1">
                    <a:spLocks noChangeArrowheads="1"/>
                  </p:cNvSpPr>
                  <p:nvPr/>
                </p:nvSpPr>
                <p:spPr bwMode="auto">
                  <a:xfrm>
                    <a:off x="4512" y="912"/>
                    <a:ext cx="212" cy="288"/>
                  </a:xfrm>
                  <a:prstGeom prst="rect">
                    <a:avLst/>
                  </a:prstGeom>
                  <a:noFill/>
                  <a:ln w="9525">
                    <a:noFill/>
                    <a:miter lim="800000"/>
                    <a:headEnd/>
                    <a:tailEnd/>
                  </a:ln>
                  <a:effectLst/>
                </p:spPr>
                <p:txBody>
                  <a:bodyPr wrap="none">
                    <a:spAutoFit/>
                  </a:bodyPr>
                  <a:lstStyle/>
                  <a:p>
                    <a:r>
                      <a:rPr lang="en-US" altLang="zh-TW">
                        <a:ea typeface="新細明體" charset="-120"/>
                      </a:rPr>
                      <a:t>0</a:t>
                    </a:r>
                  </a:p>
                </p:txBody>
              </p:sp>
              <p:sp>
                <p:nvSpPr>
                  <p:cNvPr id="72" name="Line 129"/>
                  <p:cNvSpPr>
                    <a:spLocks noChangeShapeType="1"/>
                  </p:cNvSpPr>
                  <p:nvPr/>
                </p:nvSpPr>
                <p:spPr bwMode="auto">
                  <a:xfrm flipV="1">
                    <a:off x="4608" y="48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73" name="Line 130"/>
                  <p:cNvSpPr>
                    <a:spLocks noChangeShapeType="1"/>
                  </p:cNvSpPr>
                  <p:nvPr/>
                </p:nvSpPr>
                <p:spPr bwMode="auto">
                  <a:xfrm flipV="1">
                    <a:off x="4704" y="48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74" name="Line 131"/>
                  <p:cNvSpPr>
                    <a:spLocks noChangeShapeType="1"/>
                  </p:cNvSpPr>
                  <p:nvPr/>
                </p:nvSpPr>
                <p:spPr bwMode="auto">
                  <a:xfrm flipV="1">
                    <a:off x="4800" y="48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75" name="Line 132"/>
                  <p:cNvSpPr>
                    <a:spLocks noChangeShapeType="1"/>
                  </p:cNvSpPr>
                  <p:nvPr/>
                </p:nvSpPr>
                <p:spPr bwMode="auto">
                  <a:xfrm flipV="1">
                    <a:off x="4896" y="48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76" name="Line 133"/>
                  <p:cNvSpPr>
                    <a:spLocks noChangeShapeType="1"/>
                  </p:cNvSpPr>
                  <p:nvPr/>
                </p:nvSpPr>
                <p:spPr bwMode="auto">
                  <a:xfrm flipV="1">
                    <a:off x="4992" y="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77" name="Line 134"/>
                  <p:cNvSpPr>
                    <a:spLocks noChangeShapeType="1"/>
                  </p:cNvSpPr>
                  <p:nvPr/>
                </p:nvSpPr>
                <p:spPr bwMode="auto">
                  <a:xfrm flipV="1">
                    <a:off x="5088" y="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sp>
                <p:nvSpPr>
                  <p:cNvPr id="78" name="Line 135"/>
                  <p:cNvSpPr>
                    <a:spLocks noChangeShapeType="1"/>
                  </p:cNvSpPr>
                  <p:nvPr/>
                </p:nvSpPr>
                <p:spPr bwMode="auto">
                  <a:xfrm flipV="1">
                    <a:off x="5184" y="0"/>
                    <a:ext cx="0" cy="486"/>
                  </a:xfrm>
                  <a:prstGeom prst="line">
                    <a:avLst/>
                  </a:prstGeom>
                  <a:noFill/>
                  <a:ln w="25400">
                    <a:solidFill>
                      <a:srgbClr val="000000"/>
                    </a:solidFill>
                    <a:round/>
                    <a:headEnd type="none" w="sm" len="sm"/>
                    <a:tailEnd type="triangle" w="sm" len="sm"/>
                  </a:ln>
                  <a:effectLst/>
                </p:spPr>
                <p:txBody>
                  <a:bodyPr/>
                  <a:lstStyle/>
                  <a:p>
                    <a:endParaRPr lang="zh-TW" altLang="en-US"/>
                  </a:p>
                </p:txBody>
              </p:sp>
            </p:grpSp>
          </p:grpSp>
          <p:sp>
            <p:nvSpPr>
              <p:cNvPr id="65" name="Text Box 141"/>
              <p:cNvSpPr txBox="1">
                <a:spLocks noChangeArrowheads="1"/>
              </p:cNvSpPr>
              <p:nvPr/>
            </p:nvSpPr>
            <p:spPr bwMode="auto">
              <a:xfrm>
                <a:off x="816" y="1296"/>
                <a:ext cx="212" cy="288"/>
              </a:xfrm>
              <a:prstGeom prst="rect">
                <a:avLst/>
              </a:prstGeom>
              <a:noFill/>
              <a:ln w="9525">
                <a:noFill/>
                <a:miter lim="800000"/>
                <a:headEnd/>
                <a:tailEnd/>
              </a:ln>
              <a:effectLst/>
            </p:spPr>
            <p:txBody>
              <a:bodyPr wrap="none">
                <a:spAutoFit/>
              </a:bodyPr>
              <a:lstStyle/>
              <a:p>
                <a:r>
                  <a:rPr lang="en-US" altLang="zh-TW">
                    <a:ea typeface="新細明體" charset="-120"/>
                  </a:rPr>
                  <a:t>4</a:t>
                </a:r>
              </a:p>
            </p:txBody>
          </p:sp>
          <p:sp>
            <p:nvSpPr>
              <p:cNvPr id="66" name="Text Box 144"/>
              <p:cNvSpPr txBox="1">
                <a:spLocks noChangeArrowheads="1"/>
              </p:cNvSpPr>
              <p:nvPr/>
            </p:nvSpPr>
            <p:spPr bwMode="auto">
              <a:xfrm>
                <a:off x="4416" y="576"/>
                <a:ext cx="308" cy="288"/>
              </a:xfrm>
              <a:prstGeom prst="rect">
                <a:avLst/>
              </a:prstGeom>
              <a:noFill/>
              <a:ln w="9525">
                <a:noFill/>
                <a:miter lim="800000"/>
                <a:headEnd/>
                <a:tailEnd/>
              </a:ln>
              <a:effectLst/>
            </p:spPr>
            <p:txBody>
              <a:bodyPr wrap="none">
                <a:spAutoFit/>
              </a:bodyPr>
              <a:lstStyle/>
              <a:p>
                <a:r>
                  <a:rPr lang="en-US" altLang="zh-TW">
                    <a:ea typeface="新細明體" charset="-120"/>
                  </a:rPr>
                  <a:t>16</a:t>
                </a:r>
              </a:p>
            </p:txBody>
          </p:sp>
        </p:grpSp>
        <p:sp>
          <p:nvSpPr>
            <p:cNvPr id="63" name="Text Box 153"/>
            <p:cNvSpPr txBox="1">
              <a:spLocks noChangeArrowheads="1"/>
            </p:cNvSpPr>
            <p:nvPr/>
          </p:nvSpPr>
          <p:spPr bwMode="auto">
            <a:xfrm>
              <a:off x="2112" y="2928"/>
              <a:ext cx="1074" cy="233"/>
            </a:xfrm>
            <a:prstGeom prst="rect">
              <a:avLst/>
            </a:prstGeom>
            <a:noFill/>
            <a:ln w="9525">
              <a:noFill/>
              <a:miter lim="800000"/>
              <a:headEnd/>
              <a:tailEnd/>
            </a:ln>
            <a:effectLst/>
          </p:spPr>
          <p:txBody>
            <a:bodyPr wrap="none">
              <a:spAutoFit/>
            </a:bodyPr>
            <a:lstStyle/>
            <a:p>
              <a:r>
                <a:rPr lang="en-US" altLang="zh-TW" b="1" i="1" dirty="0">
                  <a:ea typeface="新細明體" charset="-120"/>
                </a:rPr>
                <a:t>y[n] = x[0]h[n]</a:t>
              </a:r>
            </a:p>
          </p:txBody>
        </p:sp>
      </p:grpSp>
      <p:grpSp>
        <p:nvGrpSpPr>
          <p:cNvPr id="79" name="Group 158"/>
          <p:cNvGrpSpPr>
            <a:grpSpLocks/>
          </p:cNvGrpSpPr>
          <p:nvPr/>
        </p:nvGrpSpPr>
        <p:grpSpPr bwMode="auto">
          <a:xfrm>
            <a:off x="393700" y="3962404"/>
            <a:ext cx="8445500" cy="2678115"/>
            <a:chOff x="248" y="2736"/>
            <a:chExt cx="5224" cy="1687"/>
          </a:xfrm>
        </p:grpSpPr>
        <p:graphicFrame>
          <p:nvGraphicFramePr>
            <p:cNvPr id="80" name="Object 155"/>
            <p:cNvGraphicFramePr>
              <a:graphicFrameLocks noChangeAspect="1"/>
            </p:cNvGraphicFramePr>
            <p:nvPr>
              <p:extLst>
                <p:ext uri="{D42A27DB-BD31-4B8C-83A1-F6EECF244321}">
                  <p14:modId xmlns:p14="http://schemas.microsoft.com/office/powerpoint/2010/main" val="2350976765"/>
                </p:ext>
              </p:extLst>
            </p:nvPr>
          </p:nvGraphicFramePr>
          <p:xfrm>
            <a:off x="248" y="3096"/>
            <a:ext cx="1711" cy="760"/>
          </p:xfrm>
          <a:graphic>
            <a:graphicData uri="http://schemas.openxmlformats.org/presentationml/2006/ole">
              <mc:AlternateContent xmlns:mc="http://schemas.openxmlformats.org/markup-compatibility/2006">
                <mc:Choice xmlns:v="urn:schemas-microsoft-com:vml" Requires="v">
                  <p:oleObj spid="_x0000_s41013" name="Equation" r:id="rId3" imgW="1346040" imgH="596880" progId="Equation.DSMT4">
                    <p:embed/>
                  </p:oleObj>
                </mc:Choice>
                <mc:Fallback>
                  <p:oleObj name="Equation" r:id="rId3" imgW="1346040" imgH="5968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 y="3096"/>
                          <a:ext cx="1711" cy="760"/>
                        </a:xfrm>
                        <a:prstGeom prst="rect">
                          <a:avLst/>
                        </a:prstGeom>
                        <a:solidFill>
                          <a:srgbClr val="FFFF66"/>
                        </a:solidFill>
                        <a:effectLst>
                          <a:outerShdw dist="107763" dir="2700000" algn="ctr" rotWithShape="0">
                            <a:srgbClr val="808080"/>
                          </a:outerShdw>
                        </a:effectLst>
                      </p:spPr>
                    </p:pic>
                  </p:oleObj>
                </mc:Fallback>
              </mc:AlternateContent>
            </a:graphicData>
          </a:graphic>
        </p:graphicFrame>
        <p:sp>
          <p:nvSpPr>
            <p:cNvPr id="81" name="Text Box 157"/>
            <p:cNvSpPr txBox="1">
              <a:spLocks noChangeArrowheads="1"/>
            </p:cNvSpPr>
            <p:nvPr/>
          </p:nvSpPr>
          <p:spPr bwMode="auto">
            <a:xfrm>
              <a:off x="4058" y="2736"/>
              <a:ext cx="1414" cy="1687"/>
            </a:xfrm>
            <a:prstGeom prst="rect">
              <a:avLst/>
            </a:prstGeom>
            <a:solidFill>
              <a:srgbClr val="FF3300"/>
            </a:solidFill>
            <a:ln w="9525">
              <a:noFill/>
              <a:miter lim="800000"/>
              <a:headEnd/>
              <a:tailEnd/>
            </a:ln>
            <a:effectLst/>
          </p:spPr>
          <p:txBody>
            <a:bodyPr wrap="square">
              <a:spAutoFit/>
            </a:bodyPr>
            <a:lstStyle/>
            <a:p>
              <a:r>
                <a:rPr lang="en-US" altLang="zh-TW" sz="2400" i="1" dirty="0">
                  <a:solidFill>
                    <a:schemeClr val="bg1"/>
                  </a:solidFill>
                  <a:latin typeface="Times New Roman" pitchFamily="18" charset="0"/>
                  <a:ea typeface="新細明體" charset="-120"/>
                  <a:cs typeface="Times New Roman" pitchFamily="18" charset="0"/>
                </a:rPr>
                <a:t>h</a:t>
              </a:r>
              <a:r>
                <a:rPr lang="en-US" altLang="zh-TW" sz="2400" dirty="0">
                  <a:solidFill>
                    <a:schemeClr val="bg1"/>
                  </a:solidFill>
                  <a:latin typeface="Times New Roman" pitchFamily="18" charset="0"/>
                  <a:ea typeface="新細明體" charset="-120"/>
                  <a:cs typeface="Times New Roman" pitchFamily="18" charset="0"/>
                </a:rPr>
                <a:t>[</a:t>
              </a:r>
              <a:r>
                <a:rPr lang="en-US" altLang="zh-TW" sz="2400" i="1" dirty="0">
                  <a:solidFill>
                    <a:schemeClr val="bg1"/>
                  </a:solidFill>
                  <a:latin typeface="Times New Roman" pitchFamily="18" charset="0"/>
                  <a:ea typeface="新細明體" charset="-120"/>
                  <a:cs typeface="Times New Roman" pitchFamily="18" charset="0"/>
                </a:rPr>
                <a:t>n</a:t>
              </a:r>
              <a:r>
                <a:rPr lang="en-US" altLang="zh-TW" sz="2400" dirty="0">
                  <a:solidFill>
                    <a:schemeClr val="bg1"/>
                  </a:solidFill>
                  <a:latin typeface="Times New Roman" pitchFamily="18" charset="0"/>
                  <a:ea typeface="新細明體" charset="-120"/>
                  <a:cs typeface="Times New Roman" pitchFamily="18" charset="0"/>
                </a:rPr>
                <a:t>]</a:t>
              </a:r>
              <a:r>
                <a:rPr lang="en-US" altLang="zh-TW" sz="2400" dirty="0">
                  <a:solidFill>
                    <a:schemeClr val="bg1"/>
                  </a:solidFill>
                  <a:ea typeface="新細明體" charset="-120"/>
                </a:rPr>
                <a:t> is also called impulse </a:t>
              </a:r>
              <a:r>
                <a:rPr lang="en-US" altLang="zh-TW" sz="2400" dirty="0" smtClean="0">
                  <a:solidFill>
                    <a:schemeClr val="bg1"/>
                  </a:solidFill>
                  <a:ea typeface="新細明體" charset="-120"/>
                </a:rPr>
                <a:t>response, since it is exactly the response of the system if an impulse is input</a:t>
              </a:r>
              <a:endParaRPr lang="en-US" altLang="zh-TW" sz="2400" dirty="0">
                <a:solidFill>
                  <a:schemeClr val="bg1"/>
                </a:solidFill>
                <a:ea typeface="新細明體" charset="-120"/>
              </a:endParaRPr>
            </a:p>
          </p:txBody>
        </p:sp>
      </p:grpSp>
      <p:grpSp>
        <p:nvGrpSpPr>
          <p:cNvPr id="90" name="Group 89"/>
          <p:cNvGrpSpPr/>
          <p:nvPr/>
        </p:nvGrpSpPr>
        <p:grpSpPr>
          <a:xfrm>
            <a:off x="4201522" y="1976100"/>
            <a:ext cx="990600" cy="542925"/>
            <a:chOff x="4403725" y="3200400"/>
            <a:chExt cx="1219200" cy="542925"/>
          </a:xfrm>
        </p:grpSpPr>
        <p:sp>
          <p:nvSpPr>
            <p:cNvPr id="91" name="Line 114"/>
            <p:cNvSpPr>
              <a:spLocks noChangeShapeType="1"/>
            </p:cNvSpPr>
            <p:nvPr/>
          </p:nvSpPr>
          <p:spPr bwMode="auto">
            <a:xfrm flipV="1">
              <a:off x="4708525" y="3416735"/>
              <a:ext cx="0" cy="314325"/>
            </a:xfrm>
            <a:prstGeom prst="line">
              <a:avLst/>
            </a:prstGeom>
            <a:noFill/>
            <a:ln w="25400">
              <a:solidFill>
                <a:srgbClr val="000000"/>
              </a:solidFill>
              <a:round/>
              <a:headEnd type="none" w="sm" len="sm"/>
              <a:tailEnd type="triangl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
          <p:nvSpPr>
            <p:cNvPr id="92" name="Line 115"/>
            <p:cNvSpPr>
              <a:spLocks noChangeShapeType="1"/>
            </p:cNvSpPr>
            <p:nvPr/>
          </p:nvSpPr>
          <p:spPr bwMode="auto">
            <a:xfrm flipV="1">
              <a:off x="4860925" y="3416735"/>
              <a:ext cx="0" cy="314325"/>
            </a:xfrm>
            <a:prstGeom prst="line">
              <a:avLst/>
            </a:prstGeom>
            <a:noFill/>
            <a:ln w="25400">
              <a:solidFill>
                <a:srgbClr val="000000"/>
              </a:solidFill>
              <a:round/>
              <a:headEnd type="none" w="sm" len="sm"/>
              <a:tailEnd type="triangl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
          <p:nvSpPr>
            <p:cNvPr id="93" name="Line 116"/>
            <p:cNvSpPr>
              <a:spLocks noChangeShapeType="1"/>
            </p:cNvSpPr>
            <p:nvPr/>
          </p:nvSpPr>
          <p:spPr bwMode="auto">
            <a:xfrm flipV="1">
              <a:off x="5013325" y="3416735"/>
              <a:ext cx="0" cy="314325"/>
            </a:xfrm>
            <a:prstGeom prst="line">
              <a:avLst/>
            </a:prstGeom>
            <a:noFill/>
            <a:ln w="25400">
              <a:solidFill>
                <a:srgbClr val="000000"/>
              </a:solidFill>
              <a:round/>
              <a:headEnd type="none" w="sm" len="sm"/>
              <a:tailEnd type="triangl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
          <p:nvSpPr>
            <p:cNvPr id="94" name="Line 117"/>
            <p:cNvSpPr>
              <a:spLocks noChangeShapeType="1"/>
            </p:cNvSpPr>
            <p:nvPr/>
          </p:nvSpPr>
          <p:spPr bwMode="auto">
            <a:xfrm flipV="1">
              <a:off x="5165725" y="3416735"/>
              <a:ext cx="0" cy="314325"/>
            </a:xfrm>
            <a:prstGeom prst="line">
              <a:avLst/>
            </a:prstGeom>
            <a:noFill/>
            <a:ln w="25400">
              <a:solidFill>
                <a:srgbClr val="000000"/>
              </a:solidFill>
              <a:round/>
              <a:headEnd type="none" w="sm" len="sm"/>
              <a:tailEnd type="triangl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
          <p:nvSpPr>
            <p:cNvPr id="95" name="Line 118"/>
            <p:cNvSpPr>
              <a:spLocks noChangeShapeType="1"/>
            </p:cNvSpPr>
            <p:nvPr/>
          </p:nvSpPr>
          <p:spPr bwMode="auto">
            <a:xfrm flipV="1">
              <a:off x="5318125" y="3416735"/>
              <a:ext cx="0" cy="314325"/>
            </a:xfrm>
            <a:prstGeom prst="line">
              <a:avLst/>
            </a:prstGeom>
            <a:noFill/>
            <a:ln w="25400">
              <a:solidFill>
                <a:srgbClr val="000000"/>
              </a:solidFill>
              <a:round/>
              <a:headEnd type="none" w="sm" len="sm"/>
              <a:tailEnd type="triangl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
          <p:nvSpPr>
            <p:cNvPr id="96" name="Line 119"/>
            <p:cNvSpPr>
              <a:spLocks noChangeShapeType="1"/>
            </p:cNvSpPr>
            <p:nvPr/>
          </p:nvSpPr>
          <p:spPr bwMode="auto">
            <a:xfrm flipV="1">
              <a:off x="5470525" y="3416735"/>
              <a:ext cx="0" cy="314325"/>
            </a:xfrm>
            <a:prstGeom prst="line">
              <a:avLst/>
            </a:prstGeom>
            <a:noFill/>
            <a:ln w="25400">
              <a:solidFill>
                <a:srgbClr val="000000"/>
              </a:solidFill>
              <a:round/>
              <a:headEnd type="none" w="sm" len="sm"/>
              <a:tailEnd type="triangl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sp>
          <p:nvSpPr>
            <p:cNvPr id="97" name="Text Box 142"/>
            <p:cNvSpPr txBox="1">
              <a:spLocks noChangeArrowheads="1"/>
            </p:cNvSpPr>
            <p:nvPr/>
          </p:nvSpPr>
          <p:spPr bwMode="auto">
            <a:xfrm>
              <a:off x="4403725" y="3200400"/>
              <a:ext cx="336550" cy="457200"/>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a:ea typeface="新細明體" charset="-120"/>
                </a:rPr>
                <a:t>2</a:t>
              </a:r>
            </a:p>
          </p:txBody>
        </p:sp>
        <p:sp>
          <p:nvSpPr>
            <p:cNvPr id="98" name="Line 119"/>
            <p:cNvSpPr>
              <a:spLocks noChangeShapeType="1"/>
            </p:cNvSpPr>
            <p:nvPr/>
          </p:nvSpPr>
          <p:spPr bwMode="auto">
            <a:xfrm flipV="1">
              <a:off x="5622925" y="3429000"/>
              <a:ext cx="0" cy="314325"/>
            </a:xfrm>
            <a:prstGeom prst="line">
              <a:avLst/>
            </a:prstGeom>
            <a:noFill/>
            <a:ln w="25400">
              <a:solidFill>
                <a:srgbClr val="000000"/>
              </a:solidFill>
              <a:round/>
              <a:headEnd type="none" w="sm" len="sm"/>
              <a:tailEnd type="triangl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3669</TotalTime>
  <Words>1584</Words>
  <Application>Microsoft Office PowerPoint</Application>
  <PresentationFormat>On-screen Show (4:3)</PresentationFormat>
  <Paragraphs>458</Paragraphs>
  <Slides>36</Slides>
  <Notes>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50" baseType="lpstr">
      <vt:lpstr>微軟正黑體</vt:lpstr>
      <vt:lpstr>新細明體</vt:lpstr>
      <vt:lpstr>Arial</vt:lpstr>
      <vt:lpstr>Bradley Hand ITC</vt:lpstr>
      <vt:lpstr>Calibri</vt:lpstr>
      <vt:lpstr>Cambria Math</vt:lpstr>
      <vt:lpstr>Gill Sans MT</vt:lpstr>
      <vt:lpstr>Symbol</vt:lpstr>
      <vt:lpstr>Times New Roman</vt:lpstr>
      <vt:lpstr>Verdana</vt:lpstr>
      <vt:lpstr>Wingdings</vt:lpstr>
      <vt:lpstr>Wingdings 2</vt:lpstr>
      <vt:lpstr>Solstice</vt:lpstr>
      <vt:lpstr>Equation</vt:lpstr>
      <vt:lpstr>Convolution &amp; implementation</vt:lpstr>
      <vt:lpstr>3.1 DSP systems</vt:lpstr>
      <vt:lpstr>Different kinds of DSP systems</vt:lpstr>
      <vt:lpstr>Linear DSP systems</vt:lpstr>
      <vt:lpstr>Linear DSP systems</vt:lpstr>
      <vt:lpstr>Time invariance DSP systems</vt:lpstr>
      <vt:lpstr>Time invariance DSP systems</vt:lpstr>
      <vt:lpstr>3.2 Linear convolution</vt:lpstr>
      <vt:lpstr>PowerPoint Presentation</vt:lpstr>
      <vt:lpstr>Linear convolution</vt:lpstr>
      <vt:lpstr>Properties of linear convolution</vt:lpstr>
      <vt:lpstr>Response of impulse chain</vt:lpstr>
      <vt:lpstr>Finite impulse response filter</vt:lpstr>
      <vt:lpstr>Finite impulse response filter</vt:lpstr>
      <vt:lpstr>PowerPoint Presentation</vt:lpstr>
      <vt:lpstr>Exercise</vt:lpstr>
      <vt:lpstr>Solution</vt:lpstr>
      <vt:lpstr>LTI Systems in Frequency Domain</vt:lpstr>
      <vt:lpstr>PowerPoint Presentation</vt:lpstr>
      <vt:lpstr>Proof</vt:lpstr>
      <vt:lpstr>Proof (cont)</vt:lpstr>
      <vt:lpstr>Cascaded LTI Systems</vt:lpstr>
      <vt:lpstr>Frequency Response of  LTI Systems</vt:lpstr>
      <vt:lpstr>Frequency Response of  LTI Systems</vt:lpstr>
      <vt:lpstr>Frequency Response of  LTI Systems</vt:lpstr>
      <vt:lpstr>3.3 Implementation of linear convolution</vt:lpstr>
      <vt:lpstr>PowerPoint Presentation</vt:lpstr>
      <vt:lpstr>PowerPoint Presentation</vt:lpstr>
      <vt:lpstr>Implementation of linear convolution using FFT</vt:lpstr>
      <vt:lpstr>How much it save?</vt:lpstr>
      <vt:lpstr>How much it save?</vt:lpstr>
      <vt:lpstr>How much it save?</vt:lpstr>
      <vt:lpstr>Convolution by sectioning</vt:lpstr>
      <vt:lpstr>Convolution by sectioning</vt:lpstr>
      <vt:lpstr>Overlap and add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Lun</dc:creator>
  <cp:lastModifiedBy>Lun, Pak Kong [EIE]</cp:lastModifiedBy>
  <cp:revision>170</cp:revision>
  <dcterms:created xsi:type="dcterms:W3CDTF">2012-08-31T05:45:03Z</dcterms:created>
  <dcterms:modified xsi:type="dcterms:W3CDTF">2019-02-11T05:15:00Z</dcterms:modified>
</cp:coreProperties>
</file>