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0"/>
  </p:notesMasterIdLst>
  <p:sldIdLst>
    <p:sldId id="263" r:id="rId2"/>
    <p:sldId id="266" r:id="rId3"/>
    <p:sldId id="264" r:id="rId4"/>
    <p:sldId id="354" r:id="rId5"/>
    <p:sldId id="265" r:id="rId6"/>
    <p:sldId id="267" r:id="rId7"/>
    <p:sldId id="343" r:id="rId8"/>
    <p:sldId id="270" r:id="rId9"/>
    <p:sldId id="271" r:id="rId10"/>
    <p:sldId id="273" r:id="rId11"/>
    <p:sldId id="278" r:id="rId12"/>
    <p:sldId id="282" r:id="rId13"/>
    <p:sldId id="304" r:id="rId14"/>
    <p:sldId id="351" r:id="rId15"/>
    <p:sldId id="284" r:id="rId16"/>
    <p:sldId id="285" r:id="rId17"/>
    <p:sldId id="305" r:id="rId18"/>
    <p:sldId id="350" r:id="rId19"/>
    <p:sldId id="289" r:id="rId20"/>
    <p:sldId id="352" r:id="rId21"/>
    <p:sldId id="353" r:id="rId22"/>
    <p:sldId id="295" r:id="rId23"/>
    <p:sldId id="296" r:id="rId24"/>
    <p:sldId id="297" r:id="rId25"/>
    <p:sldId id="300" r:id="rId26"/>
    <p:sldId id="301" r:id="rId27"/>
    <p:sldId id="302" r:id="rId28"/>
    <p:sldId id="303" r:id="rId29"/>
    <p:sldId id="306" r:id="rId30"/>
    <p:sldId id="307" r:id="rId31"/>
    <p:sldId id="308" r:id="rId32"/>
    <p:sldId id="309" r:id="rId33"/>
    <p:sldId id="313" r:id="rId34"/>
    <p:sldId id="310" r:id="rId35"/>
    <p:sldId id="311" r:id="rId36"/>
    <p:sldId id="314" r:id="rId37"/>
    <p:sldId id="315" r:id="rId38"/>
    <p:sldId id="316" r:id="rId39"/>
    <p:sldId id="317" r:id="rId40"/>
    <p:sldId id="319" r:id="rId41"/>
    <p:sldId id="318" r:id="rId42"/>
    <p:sldId id="320" r:id="rId43"/>
    <p:sldId id="321" r:id="rId44"/>
    <p:sldId id="322" r:id="rId45"/>
    <p:sldId id="323" r:id="rId46"/>
    <p:sldId id="324" r:id="rId47"/>
    <p:sldId id="342" r:id="rId48"/>
    <p:sldId id="328" r:id="rId49"/>
    <p:sldId id="332" r:id="rId50"/>
    <p:sldId id="329" r:id="rId51"/>
    <p:sldId id="330" r:id="rId52"/>
    <p:sldId id="333" r:id="rId53"/>
    <p:sldId id="331" r:id="rId54"/>
    <p:sldId id="334" r:id="rId55"/>
    <p:sldId id="335" r:id="rId56"/>
    <p:sldId id="336" r:id="rId57"/>
    <p:sldId id="338" r:id="rId58"/>
    <p:sldId id="337" r:id="rId59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29" autoAdjust="0"/>
  </p:normalViewPr>
  <p:slideViewPr>
    <p:cSldViewPr snapToGrid="0"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4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48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21.wmf"/><Relationship Id="rId7" Type="http://schemas.openxmlformats.org/officeDocument/2006/relationships/image" Target="../media/image70.wmf"/><Relationship Id="rId2" Type="http://schemas.openxmlformats.org/officeDocument/2006/relationships/image" Target="../media/image20.wmf"/><Relationship Id="rId1" Type="http://schemas.openxmlformats.org/officeDocument/2006/relationships/image" Target="../media/image6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4.wmf"/><Relationship Id="rId7" Type="http://schemas.openxmlformats.org/officeDocument/2006/relationships/image" Target="../media/image77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76.wmf"/><Relationship Id="rId11" Type="http://schemas.openxmlformats.org/officeDocument/2006/relationships/image" Target="../media/image81.wmf"/><Relationship Id="rId5" Type="http://schemas.openxmlformats.org/officeDocument/2006/relationships/image" Target="../media/image75.wmf"/><Relationship Id="rId10" Type="http://schemas.openxmlformats.org/officeDocument/2006/relationships/image" Target="../media/image80.wmf"/><Relationship Id="rId4" Type="http://schemas.openxmlformats.org/officeDocument/2006/relationships/image" Target="../media/image23.wmf"/><Relationship Id="rId9" Type="http://schemas.openxmlformats.org/officeDocument/2006/relationships/image" Target="../media/image7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8E4EB794-DA02-4BCC-A6D5-CA5A7D9B11E3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3287" tIns="46644" rIns="93287" bIns="466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12E3F93A-F4B2-4929-83DC-873478E65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8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CB52-90CB-409D-B016-A267FE41D076}" type="datetime1">
              <a:rPr lang="en-US" smtClean="0"/>
              <a:pPr/>
              <a:t>3/10/2019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6" descr="polyLogo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black">
          <a:xfrm>
            <a:off x="228600" y="6096000"/>
            <a:ext cx="715963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9"/>
          <p:cNvSpPr txBox="1">
            <a:spLocks noChangeArrowheads="1"/>
          </p:cNvSpPr>
          <p:nvPr userDrawn="1"/>
        </p:nvSpPr>
        <p:spPr>
          <a:xfrm>
            <a:off x="990600" y="6248400"/>
            <a:ext cx="3962400" cy="471488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Electronic and Information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Hong Kong Polytechnic University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469B-F06E-4AB7-A6AA-FC869965CB9D}" type="datetime1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05B6-6711-4324-B091-8BF6B26CE392}" type="datetime1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401C-D4EA-40E4-9A71-7BE9A965543A}" type="datetime1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6" descr="polyLogo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black">
          <a:xfrm>
            <a:off x="228600" y="6096000"/>
            <a:ext cx="715963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9"/>
          <p:cNvSpPr txBox="1">
            <a:spLocks noChangeArrowheads="1"/>
          </p:cNvSpPr>
          <p:nvPr userDrawn="1"/>
        </p:nvSpPr>
        <p:spPr>
          <a:xfrm>
            <a:off x="990600" y="6248400"/>
            <a:ext cx="3962400" cy="471488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Electronic and Information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Hong Kong Polytechnic University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8D90-7E81-468E-B151-D54B7FA77893}" type="datetime1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9A71-6287-4B44-BFCC-BD99CFF01FCD}" type="datetime1">
              <a:rPr lang="en-US" smtClean="0"/>
              <a:pPr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5147-E798-4EF6-BCB6-6F7324F661EF}" type="datetime1">
              <a:rPr lang="en-US" smtClean="0"/>
              <a:pPr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6113-3CAA-42FF-8092-6CD7C87A810A}" type="datetime1">
              <a:rPr lang="en-US" smtClean="0"/>
              <a:pPr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28A7-8574-463C-BC65-471A8A62049A}" type="datetime1">
              <a:rPr lang="en-US" smtClean="0"/>
              <a:pPr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F876-5906-4D16-AD68-2CAA523A6DD2}" type="datetime1">
              <a:rPr lang="en-US" smtClean="0"/>
              <a:pPr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1B00-C9B7-4EF1-99E1-9960756F8B41}" type="datetime1">
              <a:rPr lang="en-US" smtClean="0"/>
              <a:pPr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3EFEE3E-D443-4504-A07A-48EDBD0DF447}" type="datetime1">
              <a:rPr lang="en-US" smtClean="0"/>
              <a:pPr/>
              <a:t>3/10/2019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3.bin"/><Relationship Id="rId3" Type="http://schemas.openxmlformats.org/officeDocument/2006/relationships/image" Target="../media/image33.png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7.wmf"/><Relationship Id="rId4" Type="http://schemas.openxmlformats.org/officeDocument/2006/relationships/image" Target="../media/image40.png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microsoft.com/office/2007/relationships/media" Target="../media/media2.mp4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5" Type="http://schemas.microsoft.com/office/2007/relationships/media" Target="../media/media3.mp4"/><Relationship Id="rId10" Type="http://schemas.openxmlformats.org/officeDocument/2006/relationships/image" Target="../media/image45.png"/><Relationship Id="rId4" Type="http://schemas.openxmlformats.org/officeDocument/2006/relationships/video" Target="../media/media2.mp4"/><Relationship Id="rId9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5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8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39.bin"/><Relationship Id="rId3" Type="http://schemas.openxmlformats.org/officeDocument/2006/relationships/image" Target="../media/image33.png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7.wmf"/><Relationship Id="rId4" Type="http://schemas.openxmlformats.org/officeDocument/2006/relationships/image" Target="../media/image40.png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4.bin"/><Relationship Id="rId3" Type="http://schemas.openxmlformats.org/officeDocument/2006/relationships/image" Target="../media/image33.png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37.wmf"/><Relationship Id="rId4" Type="http://schemas.openxmlformats.org/officeDocument/2006/relationships/image" Target="../media/image40.png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3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71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2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24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72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2.bin"/><Relationship Id="rId18" Type="http://schemas.openxmlformats.org/officeDocument/2006/relationships/oleObject" Target="../embeddings/oleObject76.bin"/><Relationship Id="rId26" Type="http://schemas.openxmlformats.org/officeDocument/2006/relationships/image" Target="../media/image79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75.bin"/><Relationship Id="rId25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6.wmf"/><Relationship Id="rId20" Type="http://schemas.openxmlformats.org/officeDocument/2006/relationships/oleObject" Target="../embeddings/oleObject77.bin"/><Relationship Id="rId29" Type="http://schemas.openxmlformats.org/officeDocument/2006/relationships/oleObject" Target="../embeddings/oleObject83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71.bin"/><Relationship Id="rId24" Type="http://schemas.openxmlformats.org/officeDocument/2006/relationships/oleObject" Target="../embeddings/oleObject80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4.bin"/><Relationship Id="rId23" Type="http://schemas.openxmlformats.org/officeDocument/2006/relationships/image" Target="../media/image78.wmf"/><Relationship Id="rId28" Type="http://schemas.openxmlformats.org/officeDocument/2006/relationships/image" Target="../media/image80.wmf"/><Relationship Id="rId10" Type="http://schemas.openxmlformats.org/officeDocument/2006/relationships/image" Target="../media/image23.wmf"/><Relationship Id="rId19" Type="http://schemas.openxmlformats.org/officeDocument/2006/relationships/image" Target="../media/image77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70.bin"/><Relationship Id="rId14" Type="http://schemas.openxmlformats.org/officeDocument/2006/relationships/oleObject" Target="../embeddings/oleObject73.bin"/><Relationship Id="rId22" Type="http://schemas.openxmlformats.org/officeDocument/2006/relationships/oleObject" Target="../embeddings/oleObject79.bin"/><Relationship Id="rId27" Type="http://schemas.openxmlformats.org/officeDocument/2006/relationships/oleObject" Target="../embeddings/oleObject82.bin"/><Relationship Id="rId30" Type="http://schemas.openxmlformats.org/officeDocument/2006/relationships/image" Target="../media/image81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2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84.wmf"/><Relationship Id="rId4" Type="http://schemas.openxmlformats.org/officeDocument/2006/relationships/oleObject" Target="../embeddings/oleObject86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8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88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91.jpeg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9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2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1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00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02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FIR Filter Design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Chapter 5</a:t>
            </a:r>
            <a:endParaRPr lang="zh-TW" alt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62751" y="4689610"/>
            <a:ext cx="66807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References: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J. H. McClellan, R. W. Schafer and M. A. Yoder, </a:t>
            </a:r>
            <a:r>
              <a:rPr lang="en-US" i="1" dirty="0" smtClean="0"/>
              <a:t>Signal Processing First</a:t>
            </a:r>
            <a:r>
              <a:rPr lang="en-US" dirty="0" smtClean="0"/>
              <a:t>, Pearson Education, Inc. 2003, Chapter 5 and 6.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S. K. </a:t>
            </a:r>
            <a:r>
              <a:rPr lang="en-US" dirty="0" err="1" smtClean="0"/>
              <a:t>Mitra</a:t>
            </a:r>
            <a:r>
              <a:rPr lang="en-US" dirty="0" smtClean="0"/>
              <a:t>, Digital Signal Processing – A Computer-Based Approach, McGraw-Hill International Edition, 4</a:t>
            </a:r>
            <a:r>
              <a:rPr lang="en-US" baseline="30000" dirty="0" smtClean="0"/>
              <a:t>th</a:t>
            </a:r>
            <a:r>
              <a:rPr lang="en-US" dirty="0" smtClean="0"/>
              <a:t> Ed., 2011, Chapter 8 and 10.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method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0658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ideal impulse response is given by: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Unfortunately, the above ideal impulse response cannot be implemented by an FIR filter since it goes to infinite</a:t>
            </a:r>
          </a:p>
          <a:p>
            <a:r>
              <a:rPr lang="en-US" dirty="0" smtClean="0"/>
              <a:t>An obvious solution is to truncate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dirty="0" smtClean="0"/>
              <a:t> by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116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668110"/>
              </p:ext>
            </p:extLst>
          </p:nvPr>
        </p:nvGraphicFramePr>
        <p:xfrm>
          <a:off x="1915071" y="1708695"/>
          <a:ext cx="456247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42" name="Equation" r:id="rId3" imgW="2133360" imgH="1054080" progId="Equation.DSMT4">
                  <p:embed/>
                </p:oleObj>
              </mc:Choice>
              <mc:Fallback>
                <p:oleObj name="Equation" r:id="rId3" imgW="2133360" imgH="10540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071" y="1708695"/>
                        <a:ext cx="4562475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61506"/>
              </p:ext>
            </p:extLst>
          </p:nvPr>
        </p:nvGraphicFramePr>
        <p:xfrm>
          <a:off x="1905000" y="5562600"/>
          <a:ext cx="6907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43" name="Equation" r:id="rId5" imgW="2971800" imgH="393480" progId="Equation.DSMT4">
                  <p:embed/>
                </p:oleObj>
              </mc:Choice>
              <mc:Fallback>
                <p:oleObj name="Equation" r:id="rId5" imgW="297180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562600"/>
                        <a:ext cx="69072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Frequency response of the truncated impulse 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the truncated impulse response have the ideal frequency response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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dirty="0" smtClean="0"/>
              <a:t>? See the following example:</a:t>
            </a:r>
            <a:endParaRPr lang="en-US" dirty="0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383631" y="3219450"/>
            <a:ext cx="6492875" cy="3028950"/>
            <a:chOff x="480" y="384"/>
            <a:chExt cx="4090" cy="1908"/>
          </a:xfrm>
        </p:grpSpPr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480" y="1943"/>
              <a:ext cx="38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 flipV="1">
              <a:off x="826" y="384"/>
              <a:ext cx="0" cy="19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826" y="787"/>
              <a:ext cx="1673" cy="1505"/>
            </a:xfrm>
            <a:custGeom>
              <a:avLst/>
              <a:gdLst/>
              <a:ahLst/>
              <a:cxnLst>
                <a:cxn ang="0">
                  <a:pos x="0" y="839"/>
                </a:cxn>
                <a:cxn ang="0">
                  <a:pos x="138" y="911"/>
                </a:cxn>
                <a:cxn ang="0">
                  <a:pos x="276" y="827"/>
                </a:cxn>
                <a:cxn ang="0">
                  <a:pos x="426" y="923"/>
                </a:cxn>
                <a:cxn ang="0">
                  <a:pos x="582" y="809"/>
                </a:cxn>
                <a:cxn ang="0">
                  <a:pos x="720" y="923"/>
                </a:cxn>
                <a:cxn ang="0">
                  <a:pos x="858" y="797"/>
                </a:cxn>
                <a:cxn ang="0">
                  <a:pos x="1008" y="929"/>
                </a:cxn>
                <a:cxn ang="0">
                  <a:pos x="1152" y="803"/>
                </a:cxn>
                <a:cxn ang="0">
                  <a:pos x="1296" y="947"/>
                </a:cxn>
                <a:cxn ang="0">
                  <a:pos x="1434" y="761"/>
                </a:cxn>
                <a:cxn ang="0">
                  <a:pos x="1578" y="971"/>
                </a:cxn>
                <a:cxn ang="0">
                  <a:pos x="1716" y="695"/>
                </a:cxn>
                <a:cxn ang="0">
                  <a:pos x="1872" y="1085"/>
                </a:cxn>
                <a:cxn ang="0">
                  <a:pos x="2016" y="383"/>
                </a:cxn>
                <a:cxn ang="0">
                  <a:pos x="2022" y="3383"/>
                </a:cxn>
                <a:cxn ang="0">
                  <a:pos x="2178" y="2669"/>
                </a:cxn>
                <a:cxn ang="0">
                  <a:pos x="2310" y="3059"/>
                </a:cxn>
                <a:cxn ang="0">
                  <a:pos x="2448" y="2747"/>
                </a:cxn>
                <a:cxn ang="0">
                  <a:pos x="2592" y="3011"/>
                </a:cxn>
                <a:cxn ang="0">
                  <a:pos x="2736" y="2789"/>
                </a:cxn>
                <a:cxn ang="0">
                  <a:pos x="2880" y="2963"/>
                </a:cxn>
                <a:cxn ang="0">
                  <a:pos x="3024" y="2807"/>
                </a:cxn>
                <a:cxn ang="0">
                  <a:pos x="3174" y="2951"/>
                </a:cxn>
                <a:cxn ang="0">
                  <a:pos x="3318" y="2837"/>
                </a:cxn>
                <a:cxn ang="0">
                  <a:pos x="3456" y="2945"/>
                </a:cxn>
                <a:cxn ang="0">
                  <a:pos x="3594" y="2843"/>
                </a:cxn>
                <a:cxn ang="0">
                  <a:pos x="3738" y="2939"/>
                </a:cxn>
                <a:cxn ang="0">
                  <a:pos x="3888" y="2843"/>
                </a:cxn>
                <a:cxn ang="0">
                  <a:pos x="4032" y="2933"/>
                </a:cxn>
                <a:cxn ang="0">
                  <a:pos x="4182" y="2849"/>
                </a:cxn>
              </a:cxnLst>
              <a:rect l="0" t="0" r="r" b="b"/>
              <a:pathLst>
                <a:path w="4182" h="3764">
                  <a:moveTo>
                    <a:pt x="0" y="839"/>
                  </a:moveTo>
                  <a:cubicBezTo>
                    <a:pt x="23" y="852"/>
                    <a:pt x="92" y="913"/>
                    <a:pt x="138" y="911"/>
                  </a:cubicBezTo>
                  <a:cubicBezTo>
                    <a:pt x="184" y="909"/>
                    <a:pt x="228" y="825"/>
                    <a:pt x="276" y="827"/>
                  </a:cubicBezTo>
                  <a:cubicBezTo>
                    <a:pt x="324" y="829"/>
                    <a:pt x="375" y="926"/>
                    <a:pt x="426" y="923"/>
                  </a:cubicBezTo>
                  <a:cubicBezTo>
                    <a:pt x="477" y="920"/>
                    <a:pt x="533" y="809"/>
                    <a:pt x="582" y="809"/>
                  </a:cubicBezTo>
                  <a:cubicBezTo>
                    <a:pt x="631" y="809"/>
                    <a:pt x="674" y="925"/>
                    <a:pt x="720" y="923"/>
                  </a:cubicBezTo>
                  <a:cubicBezTo>
                    <a:pt x="766" y="921"/>
                    <a:pt x="810" y="796"/>
                    <a:pt x="858" y="797"/>
                  </a:cubicBezTo>
                  <a:cubicBezTo>
                    <a:pt x="906" y="798"/>
                    <a:pt x="959" y="928"/>
                    <a:pt x="1008" y="929"/>
                  </a:cubicBezTo>
                  <a:cubicBezTo>
                    <a:pt x="1057" y="930"/>
                    <a:pt x="1104" y="800"/>
                    <a:pt x="1152" y="803"/>
                  </a:cubicBezTo>
                  <a:cubicBezTo>
                    <a:pt x="1200" y="806"/>
                    <a:pt x="1249" y="954"/>
                    <a:pt x="1296" y="947"/>
                  </a:cubicBezTo>
                  <a:cubicBezTo>
                    <a:pt x="1343" y="940"/>
                    <a:pt x="1387" y="757"/>
                    <a:pt x="1434" y="761"/>
                  </a:cubicBezTo>
                  <a:cubicBezTo>
                    <a:pt x="1481" y="765"/>
                    <a:pt x="1531" y="982"/>
                    <a:pt x="1578" y="971"/>
                  </a:cubicBezTo>
                  <a:cubicBezTo>
                    <a:pt x="1625" y="960"/>
                    <a:pt x="1667" y="676"/>
                    <a:pt x="1716" y="695"/>
                  </a:cubicBezTo>
                  <a:cubicBezTo>
                    <a:pt x="1765" y="714"/>
                    <a:pt x="1822" y="1137"/>
                    <a:pt x="1872" y="1085"/>
                  </a:cubicBezTo>
                  <a:cubicBezTo>
                    <a:pt x="1922" y="1033"/>
                    <a:pt x="1991" y="0"/>
                    <a:pt x="2016" y="383"/>
                  </a:cubicBezTo>
                  <a:cubicBezTo>
                    <a:pt x="2041" y="766"/>
                    <a:pt x="1995" y="3002"/>
                    <a:pt x="2022" y="3383"/>
                  </a:cubicBezTo>
                  <a:cubicBezTo>
                    <a:pt x="2049" y="3764"/>
                    <a:pt x="2130" y="2723"/>
                    <a:pt x="2178" y="2669"/>
                  </a:cubicBezTo>
                  <a:cubicBezTo>
                    <a:pt x="2226" y="2615"/>
                    <a:pt x="2265" y="3046"/>
                    <a:pt x="2310" y="3059"/>
                  </a:cubicBezTo>
                  <a:cubicBezTo>
                    <a:pt x="2355" y="3072"/>
                    <a:pt x="2401" y="2755"/>
                    <a:pt x="2448" y="2747"/>
                  </a:cubicBezTo>
                  <a:cubicBezTo>
                    <a:pt x="2495" y="2739"/>
                    <a:pt x="2544" y="3004"/>
                    <a:pt x="2592" y="3011"/>
                  </a:cubicBezTo>
                  <a:cubicBezTo>
                    <a:pt x="2640" y="3018"/>
                    <a:pt x="2688" y="2797"/>
                    <a:pt x="2736" y="2789"/>
                  </a:cubicBezTo>
                  <a:cubicBezTo>
                    <a:pt x="2784" y="2781"/>
                    <a:pt x="2832" y="2960"/>
                    <a:pt x="2880" y="2963"/>
                  </a:cubicBezTo>
                  <a:cubicBezTo>
                    <a:pt x="2928" y="2966"/>
                    <a:pt x="2975" y="2809"/>
                    <a:pt x="3024" y="2807"/>
                  </a:cubicBezTo>
                  <a:cubicBezTo>
                    <a:pt x="3073" y="2805"/>
                    <a:pt x="3125" y="2946"/>
                    <a:pt x="3174" y="2951"/>
                  </a:cubicBezTo>
                  <a:cubicBezTo>
                    <a:pt x="3223" y="2956"/>
                    <a:pt x="3271" y="2838"/>
                    <a:pt x="3318" y="2837"/>
                  </a:cubicBezTo>
                  <a:cubicBezTo>
                    <a:pt x="3365" y="2836"/>
                    <a:pt x="3410" y="2944"/>
                    <a:pt x="3456" y="2945"/>
                  </a:cubicBezTo>
                  <a:cubicBezTo>
                    <a:pt x="3502" y="2946"/>
                    <a:pt x="3547" y="2844"/>
                    <a:pt x="3594" y="2843"/>
                  </a:cubicBezTo>
                  <a:cubicBezTo>
                    <a:pt x="3641" y="2842"/>
                    <a:pt x="3689" y="2939"/>
                    <a:pt x="3738" y="2939"/>
                  </a:cubicBezTo>
                  <a:cubicBezTo>
                    <a:pt x="3787" y="2939"/>
                    <a:pt x="3839" y="2844"/>
                    <a:pt x="3888" y="2843"/>
                  </a:cubicBezTo>
                  <a:cubicBezTo>
                    <a:pt x="3937" y="2842"/>
                    <a:pt x="3983" y="2932"/>
                    <a:pt x="4032" y="2933"/>
                  </a:cubicBezTo>
                  <a:cubicBezTo>
                    <a:pt x="4081" y="2934"/>
                    <a:pt x="4151" y="2866"/>
                    <a:pt x="4182" y="2849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821" y="782"/>
              <a:ext cx="3060" cy="1504"/>
            </a:xfrm>
            <a:custGeom>
              <a:avLst/>
              <a:gdLst/>
              <a:ahLst/>
              <a:cxnLst>
                <a:cxn ang="0">
                  <a:pos x="0" y="714"/>
                </a:cxn>
                <a:cxn ang="0">
                  <a:pos x="294" y="1038"/>
                </a:cxn>
                <a:cxn ang="0">
                  <a:pos x="720" y="654"/>
                </a:cxn>
                <a:cxn ang="0">
                  <a:pos x="1164" y="1110"/>
                </a:cxn>
                <a:cxn ang="0">
                  <a:pos x="1596" y="384"/>
                </a:cxn>
                <a:cxn ang="0">
                  <a:pos x="2454" y="3414"/>
                </a:cxn>
                <a:cxn ang="0">
                  <a:pos x="2892" y="2472"/>
                </a:cxn>
                <a:cxn ang="0">
                  <a:pos x="3324" y="3336"/>
                </a:cxn>
                <a:cxn ang="0">
                  <a:pos x="3762" y="2556"/>
                </a:cxn>
                <a:cxn ang="0">
                  <a:pos x="4194" y="3210"/>
                </a:cxn>
                <a:cxn ang="0">
                  <a:pos x="4626" y="2634"/>
                </a:cxn>
                <a:cxn ang="0">
                  <a:pos x="5052" y="3114"/>
                </a:cxn>
                <a:cxn ang="0">
                  <a:pos x="5484" y="2724"/>
                </a:cxn>
                <a:cxn ang="0">
                  <a:pos x="5922" y="3042"/>
                </a:cxn>
                <a:cxn ang="0">
                  <a:pos x="6342" y="2778"/>
                </a:cxn>
                <a:cxn ang="0">
                  <a:pos x="6774" y="3012"/>
                </a:cxn>
                <a:cxn ang="0">
                  <a:pos x="7224" y="2814"/>
                </a:cxn>
                <a:cxn ang="0">
                  <a:pos x="7650" y="2976"/>
                </a:cxn>
              </a:cxnLst>
              <a:rect l="0" t="0" r="r" b="b"/>
              <a:pathLst>
                <a:path w="7650" h="3762">
                  <a:moveTo>
                    <a:pt x="0" y="714"/>
                  </a:moveTo>
                  <a:cubicBezTo>
                    <a:pt x="49" y="769"/>
                    <a:pt x="174" y="1048"/>
                    <a:pt x="294" y="1038"/>
                  </a:cubicBezTo>
                  <a:cubicBezTo>
                    <a:pt x="414" y="1028"/>
                    <a:pt x="575" y="642"/>
                    <a:pt x="720" y="654"/>
                  </a:cubicBezTo>
                  <a:cubicBezTo>
                    <a:pt x="865" y="666"/>
                    <a:pt x="1018" y="1155"/>
                    <a:pt x="1164" y="1110"/>
                  </a:cubicBezTo>
                  <a:cubicBezTo>
                    <a:pt x="1310" y="1065"/>
                    <a:pt x="1381" y="0"/>
                    <a:pt x="1596" y="384"/>
                  </a:cubicBezTo>
                  <a:cubicBezTo>
                    <a:pt x="1811" y="768"/>
                    <a:pt x="2238" y="3066"/>
                    <a:pt x="2454" y="3414"/>
                  </a:cubicBezTo>
                  <a:cubicBezTo>
                    <a:pt x="2670" y="3762"/>
                    <a:pt x="2747" y="2485"/>
                    <a:pt x="2892" y="2472"/>
                  </a:cubicBezTo>
                  <a:cubicBezTo>
                    <a:pt x="3037" y="2459"/>
                    <a:pt x="3179" y="3322"/>
                    <a:pt x="3324" y="3336"/>
                  </a:cubicBezTo>
                  <a:cubicBezTo>
                    <a:pt x="3469" y="3350"/>
                    <a:pt x="3617" y="2577"/>
                    <a:pt x="3762" y="2556"/>
                  </a:cubicBezTo>
                  <a:cubicBezTo>
                    <a:pt x="3907" y="2535"/>
                    <a:pt x="4050" y="3197"/>
                    <a:pt x="4194" y="3210"/>
                  </a:cubicBezTo>
                  <a:cubicBezTo>
                    <a:pt x="4338" y="3223"/>
                    <a:pt x="4483" y="2650"/>
                    <a:pt x="4626" y="2634"/>
                  </a:cubicBezTo>
                  <a:cubicBezTo>
                    <a:pt x="4769" y="2618"/>
                    <a:pt x="4909" y="3099"/>
                    <a:pt x="5052" y="3114"/>
                  </a:cubicBezTo>
                  <a:cubicBezTo>
                    <a:pt x="5195" y="3129"/>
                    <a:pt x="5339" y="2736"/>
                    <a:pt x="5484" y="2724"/>
                  </a:cubicBezTo>
                  <a:cubicBezTo>
                    <a:pt x="5629" y="2712"/>
                    <a:pt x="5779" y="3033"/>
                    <a:pt x="5922" y="3042"/>
                  </a:cubicBezTo>
                  <a:cubicBezTo>
                    <a:pt x="6065" y="3051"/>
                    <a:pt x="6200" y="2783"/>
                    <a:pt x="6342" y="2778"/>
                  </a:cubicBezTo>
                  <a:cubicBezTo>
                    <a:pt x="6484" y="2773"/>
                    <a:pt x="6627" y="3006"/>
                    <a:pt x="6774" y="3012"/>
                  </a:cubicBezTo>
                  <a:cubicBezTo>
                    <a:pt x="6921" y="3018"/>
                    <a:pt x="7078" y="2820"/>
                    <a:pt x="7224" y="2814"/>
                  </a:cubicBezTo>
                  <a:cubicBezTo>
                    <a:pt x="7370" y="2808"/>
                    <a:pt x="7561" y="2942"/>
                    <a:pt x="7650" y="2976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826" y="791"/>
              <a:ext cx="3053" cy="1495"/>
            </a:xfrm>
            <a:custGeom>
              <a:avLst/>
              <a:gdLst/>
              <a:ahLst/>
              <a:cxnLst>
                <a:cxn ang="0">
                  <a:pos x="0" y="1152"/>
                </a:cxn>
                <a:cxn ang="0">
                  <a:pos x="948" y="372"/>
                </a:cxn>
                <a:cxn ang="0">
                  <a:pos x="3264" y="3384"/>
                </a:cxn>
                <a:cxn ang="0">
                  <a:pos x="5196" y="2496"/>
                </a:cxn>
                <a:cxn ang="0">
                  <a:pos x="6768" y="3180"/>
                </a:cxn>
                <a:cxn ang="0">
                  <a:pos x="7632" y="2736"/>
                </a:cxn>
              </a:cxnLst>
              <a:rect l="0" t="0" r="r" b="b"/>
              <a:pathLst>
                <a:path w="7632" h="3738">
                  <a:moveTo>
                    <a:pt x="0" y="1152"/>
                  </a:moveTo>
                  <a:cubicBezTo>
                    <a:pt x="158" y="1022"/>
                    <a:pt x="404" y="0"/>
                    <a:pt x="948" y="372"/>
                  </a:cubicBezTo>
                  <a:cubicBezTo>
                    <a:pt x="1492" y="744"/>
                    <a:pt x="2556" y="3030"/>
                    <a:pt x="3264" y="3384"/>
                  </a:cubicBezTo>
                  <a:cubicBezTo>
                    <a:pt x="3972" y="3738"/>
                    <a:pt x="4612" y="2530"/>
                    <a:pt x="5196" y="2496"/>
                  </a:cubicBezTo>
                  <a:cubicBezTo>
                    <a:pt x="5780" y="2462"/>
                    <a:pt x="6362" y="3140"/>
                    <a:pt x="6768" y="3180"/>
                  </a:cubicBezTo>
                  <a:cubicBezTo>
                    <a:pt x="7174" y="3220"/>
                    <a:pt x="7452" y="2828"/>
                    <a:pt x="7632" y="2736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224" y="1824"/>
              <a:ext cx="346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600"/>
                </a:spcAft>
              </a:pPr>
              <a:r>
                <a:rPr lang="en-US" sz="1600" b="0" i="1" baseline="0" dirty="0">
                  <a:sym typeface="Symbol" pitchFamily="18" charset="2"/>
                </a:rPr>
                <a:t></a:t>
              </a:r>
              <a:r>
                <a:rPr lang="en-US" sz="1200" b="0" i="1" baseline="0" dirty="0">
                  <a:sym typeface="Symbol" pitchFamily="18" charset="2"/>
                </a:rPr>
                <a:t> </a:t>
              </a:r>
              <a:r>
                <a:rPr lang="en-US" sz="1800" b="0" i="1" baseline="0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sz="1800" b="0" i="1" baseline="-25000" dirty="0" smtClean="0">
                  <a:latin typeface="Times New Roman" pitchFamily="18" charset="0"/>
                  <a:cs typeface="Times New Roman" pitchFamily="18" charset="0"/>
                </a:rPr>
                <a:t>s</a:t>
              </a:r>
              <a:endParaRPr lang="en-US" b="0" i="1" baseline="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H="1">
              <a:off x="1690" y="960"/>
              <a:ext cx="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H="1">
              <a:off x="1488" y="816"/>
              <a:ext cx="115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1142" y="758"/>
              <a:ext cx="116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0" name="Object 14"/>
            <p:cNvGraphicFramePr>
              <a:graphicFrameLocks noChangeAspect="1"/>
            </p:cNvGraphicFramePr>
            <p:nvPr/>
          </p:nvGraphicFramePr>
          <p:xfrm>
            <a:off x="865" y="390"/>
            <a:ext cx="479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93" name="Equation" r:id="rId3" imgW="507960" imgH="215640" progId="Equation.DSMT4">
                    <p:embed/>
                  </p:oleObj>
                </mc:Choice>
                <mc:Fallback>
                  <p:oleObj name="Equation" r:id="rId3" imgW="507960" imgH="215640" progId="Equation.DSMT4">
                    <p:embed/>
                    <p:pic>
                      <p:nvPicPr>
                        <p:cNvPr id="2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5" y="390"/>
                          <a:ext cx="479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5"/>
            <p:cNvGraphicFramePr>
              <a:graphicFrameLocks noChangeAspect="1"/>
            </p:cNvGraphicFramePr>
            <p:nvPr/>
          </p:nvGraphicFramePr>
          <p:xfrm>
            <a:off x="1256" y="643"/>
            <a:ext cx="231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94" name="Equation" r:id="rId5" imgW="368280" imgH="152280" progId="Equation.DSMT4">
                    <p:embed/>
                  </p:oleObj>
                </mc:Choice>
                <mc:Fallback>
                  <p:oleObj name="Equation" r:id="rId5" imgW="368280" imgH="152280" progId="Equation.DSMT4">
                    <p:embed/>
                    <p:pic>
                      <p:nvPicPr>
                        <p:cNvPr id="21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6" y="643"/>
                          <a:ext cx="231" cy="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6"/>
            <p:cNvGraphicFramePr>
              <a:graphicFrameLocks noChangeAspect="1"/>
            </p:cNvGraphicFramePr>
            <p:nvPr/>
          </p:nvGraphicFramePr>
          <p:xfrm>
            <a:off x="1620" y="692"/>
            <a:ext cx="271" cy="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95" name="Equation" r:id="rId7" imgW="431640" imgH="152280" progId="Equation.DSMT4">
                    <p:embed/>
                  </p:oleObj>
                </mc:Choice>
                <mc:Fallback>
                  <p:oleObj name="Equation" r:id="rId7" imgW="431640" imgH="152280" progId="Equation.DSMT4">
                    <p:embed/>
                    <p:pic>
                      <p:nvPicPr>
                        <p:cNvPr id="2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" y="692"/>
                          <a:ext cx="271" cy="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7"/>
            <p:cNvGraphicFramePr>
              <a:graphicFrameLocks noChangeAspect="1"/>
            </p:cNvGraphicFramePr>
            <p:nvPr/>
          </p:nvGraphicFramePr>
          <p:xfrm>
            <a:off x="1936" y="883"/>
            <a:ext cx="311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96" name="Equation" r:id="rId9" imgW="495000" imgH="152280" progId="Equation.DSMT4">
                    <p:embed/>
                  </p:oleObj>
                </mc:Choice>
                <mc:Fallback>
                  <p:oleObj name="Equation" r:id="rId9" imgW="495000" imgH="152280" progId="Equation.DSMT4">
                    <p:embed/>
                    <p:pic>
                      <p:nvPicPr>
                        <p:cNvPr id="2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6" y="883"/>
                          <a:ext cx="311" cy="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Content Placeholder 2"/>
          <p:cNvSpPr txBox="1">
            <a:spLocks/>
          </p:cNvSpPr>
          <p:nvPr/>
        </p:nvSpPr>
        <p:spPr>
          <a:xfrm>
            <a:off x="4743473" y="3132120"/>
            <a:ext cx="3952874" cy="2224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2880">
            <a:normAutofit fontScale="700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4488" indent="-261938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sz="2400" dirty="0" smtClean="0">
                <a:solidFill>
                  <a:srgbClr val="FF0000"/>
                </a:solidFill>
              </a:rPr>
              <a:t>mall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 </a:t>
            </a:r>
            <a:r>
              <a:rPr lang="en-US" sz="2400" dirty="0" smtClean="0"/>
              <a:t>big ripple, long transition width</a:t>
            </a:r>
          </a:p>
          <a:p>
            <a:pPr marL="344488" indent="-261938">
              <a:lnSpc>
                <a:spcPct val="12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Large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 the ripple becomes smaller when far away from the cutoff frequency, but becomes large when close to it </a:t>
            </a:r>
            <a:r>
              <a:rPr lang="en-US" sz="2400" dirty="0" smtClean="0"/>
              <a:t>(Gibb’s phenomenon), short transition width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Ripples in the magnitude response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895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 matter how large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/>
              <a:t> is (as long as it is finite), the truncation will always introduce </a:t>
            </a:r>
            <a:r>
              <a:rPr lang="en-US" dirty="0" smtClean="0">
                <a:solidFill>
                  <a:srgbClr val="FF0000"/>
                </a:solidFill>
              </a:rPr>
              <a:t>ripples </a:t>
            </a:r>
            <a:r>
              <a:rPr lang="en-US" dirty="0" smtClean="0"/>
              <a:t>into the magnitude response</a:t>
            </a:r>
          </a:p>
          <a:p>
            <a:r>
              <a:rPr lang="en-US" dirty="0" smtClean="0"/>
              <a:t>It can be explained as follows: </a:t>
            </a:r>
          </a:p>
          <a:p>
            <a:pPr lvl="1"/>
            <a:r>
              <a:rPr lang="en-US" dirty="0" smtClean="0"/>
              <a:t>Truncation is just equivalent to multiplying a rectangular window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/>
              <a:t> to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]: 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983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940420"/>
              </p:ext>
            </p:extLst>
          </p:nvPr>
        </p:nvGraphicFramePr>
        <p:xfrm>
          <a:off x="2470150" y="4419600"/>
          <a:ext cx="60150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33" name="Equation" r:id="rId3" imgW="2450880" imgH="393480" progId="Equation.DSMT4">
                  <p:embed/>
                </p:oleObj>
              </mc:Choice>
              <mc:Fallback>
                <p:oleObj name="Equation" r:id="rId3" imgW="245088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4419600"/>
                        <a:ext cx="601503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363270"/>
              </p:ext>
            </p:extLst>
          </p:nvPr>
        </p:nvGraphicFramePr>
        <p:xfrm>
          <a:off x="2495550" y="5386388"/>
          <a:ext cx="244951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34" name="Equation" r:id="rId5" imgW="965160" imgH="190440" progId="Equation.DSMT4">
                  <p:embed/>
                </p:oleObj>
              </mc:Choice>
              <mc:Fallback>
                <p:oleObj name="Equation" r:id="rId5" imgW="965160" imgH="190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5386388"/>
                        <a:ext cx="2449513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3048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Ripples in the magnitude response (cont)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141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363401"/>
              </p:ext>
            </p:extLst>
          </p:nvPr>
        </p:nvGraphicFramePr>
        <p:xfrm>
          <a:off x="431800" y="1641475"/>
          <a:ext cx="8453438" cy="43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7" name="Equation" r:id="rId3" imgW="3733560" imgH="1942920" progId="Equation.DSMT4">
                  <p:embed/>
                </p:oleObj>
              </mc:Choice>
              <mc:Fallback>
                <p:oleObj name="Equation" r:id="rId3" imgW="3733560" imgH="19429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641475"/>
                        <a:ext cx="8453438" cy="436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520962" y="5319347"/>
            <a:ext cx="2362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81541" y="6248400"/>
            <a:ext cx="406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Convolution integral in frequency domain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61808" y="1546431"/>
            <a:ext cx="4644688" cy="4630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752" y="-68151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Truncation of ideal low pass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3" name="Group 2052"/>
          <p:cNvGrpSpPr>
            <a:grpSpLocks/>
          </p:cNvGrpSpPr>
          <p:nvPr/>
        </p:nvGrpSpPr>
        <p:grpSpPr bwMode="auto">
          <a:xfrm>
            <a:off x="1145509" y="3509946"/>
            <a:ext cx="1979613" cy="1111250"/>
            <a:chOff x="240" y="1728"/>
            <a:chExt cx="1247" cy="700"/>
          </a:xfrm>
        </p:grpSpPr>
        <p:sp>
          <p:nvSpPr>
            <p:cNvPr id="14" name="Text Box 2053"/>
            <p:cNvSpPr txBox="1">
              <a:spLocks noChangeArrowheads="1"/>
            </p:cNvSpPr>
            <p:nvPr/>
          </p:nvSpPr>
          <p:spPr bwMode="auto">
            <a:xfrm>
              <a:off x="528" y="2256"/>
              <a:ext cx="672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600"/>
                </a:spcAft>
              </a:pPr>
              <a:r>
                <a:rPr lang="en-US" altLang="zh-TW" sz="1400" b="0" baseline="0">
                  <a:ea typeface="新細明體" charset="-120"/>
                </a:rPr>
                <a:t>Rectangular</a:t>
              </a:r>
              <a:endParaRPr lang="en-US" altLang="zh-TW" sz="2800" b="0" baseline="0">
                <a:ea typeface="新細明體" charset="-120"/>
              </a:endParaRPr>
            </a:p>
          </p:txBody>
        </p:sp>
        <p:grpSp>
          <p:nvGrpSpPr>
            <p:cNvPr id="15" name="Group 2054"/>
            <p:cNvGrpSpPr>
              <a:grpSpLocks noChangeAspect="1"/>
            </p:cNvGrpSpPr>
            <p:nvPr/>
          </p:nvGrpSpPr>
          <p:grpSpPr bwMode="auto">
            <a:xfrm>
              <a:off x="240" y="1728"/>
              <a:ext cx="1247" cy="554"/>
              <a:chOff x="3139" y="1680"/>
              <a:chExt cx="2074" cy="921"/>
            </a:xfrm>
          </p:grpSpPr>
          <p:sp>
            <p:nvSpPr>
              <p:cNvPr id="16" name="Line 2055"/>
              <p:cNvSpPr>
                <a:spLocks noChangeAspect="1" noChangeShapeType="1"/>
              </p:cNvSpPr>
              <p:nvPr/>
            </p:nvSpPr>
            <p:spPr bwMode="auto">
              <a:xfrm>
                <a:off x="3139" y="2486"/>
                <a:ext cx="207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" name="Line 2056"/>
              <p:cNvSpPr>
                <a:spLocks noChangeAspect="1" noChangeShapeType="1"/>
              </p:cNvSpPr>
              <p:nvPr/>
            </p:nvSpPr>
            <p:spPr bwMode="auto">
              <a:xfrm flipV="1">
                <a:off x="4176" y="1680"/>
                <a:ext cx="0" cy="92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8" name="Group 2057"/>
              <p:cNvGrpSpPr>
                <a:grpSpLocks noChangeAspect="1"/>
              </p:cNvGrpSpPr>
              <p:nvPr/>
            </p:nvGrpSpPr>
            <p:grpSpPr bwMode="auto">
              <a:xfrm>
                <a:off x="3485" y="1910"/>
                <a:ext cx="1382" cy="576"/>
                <a:chOff x="4320" y="3168"/>
                <a:chExt cx="3456" cy="1152"/>
              </a:xfrm>
            </p:grpSpPr>
            <p:sp>
              <p:nvSpPr>
                <p:cNvPr id="19" name="Line 205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320" y="3168"/>
                  <a:ext cx="0" cy="115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" name="Line 2059"/>
                <p:cNvSpPr>
                  <a:spLocks noChangeAspect="1" noChangeShapeType="1"/>
                </p:cNvSpPr>
                <p:nvPr/>
              </p:nvSpPr>
              <p:spPr bwMode="auto">
                <a:xfrm>
                  <a:off x="4320" y="3168"/>
                  <a:ext cx="345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" name="Line 206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7776" y="3168"/>
                  <a:ext cx="0" cy="115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</p:grpSp>
      <p:grpSp>
        <p:nvGrpSpPr>
          <p:cNvPr id="28" name="Group 2067"/>
          <p:cNvGrpSpPr>
            <a:grpSpLocks/>
          </p:cNvGrpSpPr>
          <p:nvPr/>
        </p:nvGrpSpPr>
        <p:grpSpPr bwMode="auto">
          <a:xfrm>
            <a:off x="4452620" y="4399605"/>
            <a:ext cx="2405063" cy="1144587"/>
            <a:chOff x="1488" y="1679"/>
            <a:chExt cx="1515" cy="721"/>
          </a:xfrm>
        </p:grpSpPr>
        <p:sp>
          <p:nvSpPr>
            <p:cNvPr id="29" name="Line 2068"/>
            <p:cNvSpPr>
              <a:spLocks noChangeAspect="1" noChangeShapeType="1"/>
            </p:cNvSpPr>
            <p:nvPr/>
          </p:nvSpPr>
          <p:spPr bwMode="auto">
            <a:xfrm>
              <a:off x="1488" y="2232"/>
              <a:ext cx="151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Line 2069"/>
            <p:cNvSpPr>
              <a:spLocks noChangeAspect="1" noChangeShapeType="1"/>
            </p:cNvSpPr>
            <p:nvPr/>
          </p:nvSpPr>
          <p:spPr bwMode="auto">
            <a:xfrm flipV="1">
              <a:off x="2233" y="1679"/>
              <a:ext cx="0" cy="7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" name="Freeform 2070"/>
            <p:cNvSpPr>
              <a:spLocks noChangeAspect="1"/>
            </p:cNvSpPr>
            <p:nvPr/>
          </p:nvSpPr>
          <p:spPr bwMode="auto">
            <a:xfrm>
              <a:off x="1541" y="1872"/>
              <a:ext cx="1385" cy="432"/>
            </a:xfrm>
            <a:custGeom>
              <a:avLst/>
              <a:gdLst/>
              <a:ahLst/>
              <a:cxnLst>
                <a:cxn ang="0">
                  <a:pos x="0" y="1446"/>
                </a:cxn>
                <a:cxn ang="0">
                  <a:pos x="288" y="1524"/>
                </a:cxn>
                <a:cxn ang="0">
                  <a:pos x="576" y="1446"/>
                </a:cxn>
                <a:cxn ang="0">
                  <a:pos x="864" y="1302"/>
                </a:cxn>
                <a:cxn ang="0">
                  <a:pos x="1152" y="1446"/>
                </a:cxn>
                <a:cxn ang="0">
                  <a:pos x="1440" y="1662"/>
                </a:cxn>
                <a:cxn ang="0">
                  <a:pos x="1728" y="1446"/>
                </a:cxn>
                <a:cxn ang="0">
                  <a:pos x="2016" y="1158"/>
                </a:cxn>
                <a:cxn ang="0">
                  <a:pos x="2304" y="1446"/>
                </a:cxn>
                <a:cxn ang="0">
                  <a:pos x="2586" y="1806"/>
                </a:cxn>
                <a:cxn ang="0">
                  <a:pos x="2880" y="1446"/>
                </a:cxn>
                <a:cxn ang="0">
                  <a:pos x="3240" y="252"/>
                </a:cxn>
                <a:cxn ang="0">
                  <a:pos x="3456" y="6"/>
                </a:cxn>
                <a:cxn ang="0">
                  <a:pos x="3666" y="240"/>
                </a:cxn>
                <a:cxn ang="0">
                  <a:pos x="4032" y="1446"/>
                </a:cxn>
                <a:cxn ang="0">
                  <a:pos x="4320" y="1812"/>
                </a:cxn>
                <a:cxn ang="0">
                  <a:pos x="4608" y="1446"/>
                </a:cxn>
                <a:cxn ang="0">
                  <a:pos x="4896" y="1158"/>
                </a:cxn>
                <a:cxn ang="0">
                  <a:pos x="5184" y="1446"/>
                </a:cxn>
                <a:cxn ang="0">
                  <a:pos x="5472" y="1668"/>
                </a:cxn>
                <a:cxn ang="0">
                  <a:pos x="5760" y="1446"/>
                </a:cxn>
                <a:cxn ang="0">
                  <a:pos x="6048" y="1302"/>
                </a:cxn>
                <a:cxn ang="0">
                  <a:pos x="6336" y="1446"/>
                </a:cxn>
                <a:cxn ang="0">
                  <a:pos x="6624" y="1530"/>
                </a:cxn>
                <a:cxn ang="0">
                  <a:pos x="6912" y="1446"/>
                </a:cxn>
              </a:cxnLst>
              <a:rect l="0" t="0" r="r" b="b"/>
              <a:pathLst>
                <a:path w="6912" h="1812">
                  <a:moveTo>
                    <a:pt x="0" y="1446"/>
                  </a:moveTo>
                  <a:cubicBezTo>
                    <a:pt x="48" y="1459"/>
                    <a:pt x="192" y="1524"/>
                    <a:pt x="288" y="1524"/>
                  </a:cubicBezTo>
                  <a:cubicBezTo>
                    <a:pt x="384" y="1524"/>
                    <a:pt x="480" y="1483"/>
                    <a:pt x="576" y="1446"/>
                  </a:cubicBezTo>
                  <a:cubicBezTo>
                    <a:pt x="672" y="1409"/>
                    <a:pt x="768" y="1302"/>
                    <a:pt x="864" y="1302"/>
                  </a:cubicBezTo>
                  <a:cubicBezTo>
                    <a:pt x="960" y="1302"/>
                    <a:pt x="1056" y="1386"/>
                    <a:pt x="1152" y="1446"/>
                  </a:cubicBezTo>
                  <a:cubicBezTo>
                    <a:pt x="1248" y="1506"/>
                    <a:pt x="1344" y="1662"/>
                    <a:pt x="1440" y="1662"/>
                  </a:cubicBezTo>
                  <a:cubicBezTo>
                    <a:pt x="1536" y="1662"/>
                    <a:pt x="1632" y="1530"/>
                    <a:pt x="1728" y="1446"/>
                  </a:cubicBezTo>
                  <a:cubicBezTo>
                    <a:pt x="1824" y="1362"/>
                    <a:pt x="1920" y="1158"/>
                    <a:pt x="2016" y="1158"/>
                  </a:cubicBezTo>
                  <a:cubicBezTo>
                    <a:pt x="2112" y="1158"/>
                    <a:pt x="2209" y="1338"/>
                    <a:pt x="2304" y="1446"/>
                  </a:cubicBezTo>
                  <a:cubicBezTo>
                    <a:pt x="2399" y="1554"/>
                    <a:pt x="2490" y="1806"/>
                    <a:pt x="2586" y="1806"/>
                  </a:cubicBezTo>
                  <a:cubicBezTo>
                    <a:pt x="2682" y="1806"/>
                    <a:pt x="2771" y="1705"/>
                    <a:pt x="2880" y="1446"/>
                  </a:cubicBezTo>
                  <a:cubicBezTo>
                    <a:pt x="2989" y="1187"/>
                    <a:pt x="3144" y="492"/>
                    <a:pt x="3240" y="252"/>
                  </a:cubicBezTo>
                  <a:cubicBezTo>
                    <a:pt x="3336" y="12"/>
                    <a:pt x="3385" y="8"/>
                    <a:pt x="3456" y="6"/>
                  </a:cubicBezTo>
                  <a:cubicBezTo>
                    <a:pt x="3527" y="4"/>
                    <a:pt x="3570" y="0"/>
                    <a:pt x="3666" y="240"/>
                  </a:cubicBezTo>
                  <a:cubicBezTo>
                    <a:pt x="3762" y="480"/>
                    <a:pt x="3923" y="1184"/>
                    <a:pt x="4032" y="1446"/>
                  </a:cubicBezTo>
                  <a:cubicBezTo>
                    <a:pt x="4141" y="1708"/>
                    <a:pt x="4224" y="1812"/>
                    <a:pt x="4320" y="1812"/>
                  </a:cubicBezTo>
                  <a:cubicBezTo>
                    <a:pt x="4416" y="1812"/>
                    <a:pt x="4512" y="1555"/>
                    <a:pt x="4608" y="1446"/>
                  </a:cubicBezTo>
                  <a:cubicBezTo>
                    <a:pt x="4704" y="1337"/>
                    <a:pt x="4800" y="1158"/>
                    <a:pt x="4896" y="1158"/>
                  </a:cubicBezTo>
                  <a:cubicBezTo>
                    <a:pt x="4992" y="1158"/>
                    <a:pt x="5088" y="1361"/>
                    <a:pt x="5184" y="1446"/>
                  </a:cubicBezTo>
                  <a:cubicBezTo>
                    <a:pt x="5280" y="1531"/>
                    <a:pt x="5376" y="1668"/>
                    <a:pt x="5472" y="1668"/>
                  </a:cubicBezTo>
                  <a:cubicBezTo>
                    <a:pt x="5568" y="1668"/>
                    <a:pt x="5664" y="1507"/>
                    <a:pt x="5760" y="1446"/>
                  </a:cubicBezTo>
                  <a:cubicBezTo>
                    <a:pt x="5856" y="1385"/>
                    <a:pt x="5952" y="1302"/>
                    <a:pt x="6048" y="1302"/>
                  </a:cubicBezTo>
                  <a:cubicBezTo>
                    <a:pt x="6144" y="1302"/>
                    <a:pt x="6240" y="1408"/>
                    <a:pt x="6336" y="1446"/>
                  </a:cubicBezTo>
                  <a:cubicBezTo>
                    <a:pt x="6432" y="1484"/>
                    <a:pt x="6528" y="1530"/>
                    <a:pt x="6624" y="1530"/>
                  </a:cubicBezTo>
                  <a:cubicBezTo>
                    <a:pt x="6720" y="1530"/>
                    <a:pt x="6852" y="1463"/>
                    <a:pt x="6912" y="1446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6" name="Group 2075"/>
          <p:cNvGrpSpPr>
            <a:grpSpLocks noChangeAspect="1"/>
          </p:cNvGrpSpPr>
          <p:nvPr/>
        </p:nvGrpSpPr>
        <p:grpSpPr bwMode="auto">
          <a:xfrm>
            <a:off x="4853082" y="2945900"/>
            <a:ext cx="1582738" cy="703263"/>
            <a:chOff x="3139" y="1680"/>
            <a:chExt cx="2074" cy="921"/>
          </a:xfrm>
        </p:grpSpPr>
        <p:sp>
          <p:nvSpPr>
            <p:cNvPr id="37" name="Line 2076"/>
            <p:cNvSpPr>
              <a:spLocks noChangeAspect="1" noChangeShapeType="1"/>
            </p:cNvSpPr>
            <p:nvPr/>
          </p:nvSpPr>
          <p:spPr bwMode="auto">
            <a:xfrm>
              <a:off x="3139" y="2486"/>
              <a:ext cx="207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" name="Line 2077"/>
            <p:cNvSpPr>
              <a:spLocks noChangeAspect="1" noChangeShapeType="1"/>
            </p:cNvSpPr>
            <p:nvPr/>
          </p:nvSpPr>
          <p:spPr bwMode="auto">
            <a:xfrm flipV="1">
              <a:off x="4176" y="1680"/>
              <a:ext cx="0" cy="9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9" name="Group 2078"/>
            <p:cNvGrpSpPr>
              <a:grpSpLocks noChangeAspect="1"/>
            </p:cNvGrpSpPr>
            <p:nvPr/>
          </p:nvGrpSpPr>
          <p:grpSpPr bwMode="auto">
            <a:xfrm>
              <a:off x="3485" y="1910"/>
              <a:ext cx="1382" cy="576"/>
              <a:chOff x="4320" y="3168"/>
              <a:chExt cx="3456" cy="1152"/>
            </a:xfrm>
          </p:grpSpPr>
          <p:sp>
            <p:nvSpPr>
              <p:cNvPr id="40" name="Line 2079"/>
              <p:cNvSpPr>
                <a:spLocks noChangeAspect="1" noChangeShapeType="1"/>
              </p:cNvSpPr>
              <p:nvPr/>
            </p:nvSpPr>
            <p:spPr bwMode="auto">
              <a:xfrm flipV="1">
                <a:off x="4320" y="3168"/>
                <a:ext cx="0" cy="115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" name="Line 2080"/>
              <p:cNvSpPr>
                <a:spLocks noChangeAspect="1" noChangeShapeType="1"/>
              </p:cNvSpPr>
              <p:nvPr/>
            </p:nvSpPr>
            <p:spPr bwMode="auto">
              <a:xfrm>
                <a:off x="4320" y="3168"/>
                <a:ext cx="345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" name="Line 2081"/>
              <p:cNvSpPr>
                <a:spLocks noChangeAspect="1" noChangeShapeType="1"/>
              </p:cNvSpPr>
              <p:nvPr/>
            </p:nvSpPr>
            <p:spPr bwMode="auto">
              <a:xfrm flipV="1">
                <a:off x="7776" y="3168"/>
                <a:ext cx="0" cy="115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50" name="Group 2089"/>
          <p:cNvGrpSpPr>
            <a:grpSpLocks/>
          </p:cNvGrpSpPr>
          <p:nvPr/>
        </p:nvGrpSpPr>
        <p:grpSpPr bwMode="auto">
          <a:xfrm>
            <a:off x="6552883" y="3338995"/>
            <a:ext cx="2405063" cy="1144588"/>
            <a:chOff x="4128" y="1680"/>
            <a:chExt cx="1515" cy="721"/>
          </a:xfrm>
        </p:grpSpPr>
        <p:sp>
          <p:nvSpPr>
            <p:cNvPr id="51" name="Line 2090"/>
            <p:cNvSpPr>
              <a:spLocks noChangeAspect="1" noChangeShapeType="1"/>
            </p:cNvSpPr>
            <p:nvPr/>
          </p:nvSpPr>
          <p:spPr bwMode="auto">
            <a:xfrm>
              <a:off x="4128" y="2233"/>
              <a:ext cx="151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" name="Line 2091"/>
            <p:cNvSpPr>
              <a:spLocks noChangeAspect="1" noChangeShapeType="1"/>
            </p:cNvSpPr>
            <p:nvPr/>
          </p:nvSpPr>
          <p:spPr bwMode="auto">
            <a:xfrm flipV="1">
              <a:off x="4873" y="1680"/>
              <a:ext cx="0" cy="7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3" name="Group 2092"/>
            <p:cNvGrpSpPr>
              <a:grpSpLocks noChangeAspect="1"/>
            </p:cNvGrpSpPr>
            <p:nvPr/>
          </p:nvGrpSpPr>
          <p:grpSpPr bwMode="auto">
            <a:xfrm>
              <a:off x="4320" y="1872"/>
              <a:ext cx="1104" cy="410"/>
              <a:chOff x="480" y="864"/>
              <a:chExt cx="4234" cy="1832"/>
            </a:xfrm>
          </p:grpSpPr>
          <p:sp>
            <p:nvSpPr>
              <p:cNvPr id="54" name="Freeform 2093"/>
              <p:cNvSpPr>
                <a:spLocks noChangeAspect="1"/>
              </p:cNvSpPr>
              <p:nvPr/>
            </p:nvSpPr>
            <p:spPr bwMode="auto">
              <a:xfrm flipH="1">
                <a:off x="480" y="864"/>
                <a:ext cx="2122" cy="1832"/>
              </a:xfrm>
              <a:custGeom>
                <a:avLst/>
                <a:gdLst/>
                <a:ahLst/>
                <a:cxnLst>
                  <a:cxn ang="0">
                    <a:pos x="0" y="562"/>
                  </a:cxn>
                  <a:cxn ang="0">
                    <a:pos x="396" y="454"/>
                  </a:cxn>
                  <a:cxn ang="0">
                    <a:pos x="900" y="718"/>
                  </a:cxn>
                  <a:cxn ang="0">
                    <a:pos x="1572" y="262"/>
                  </a:cxn>
                  <a:cxn ang="0">
                    <a:pos x="2304" y="2290"/>
                  </a:cxn>
                  <a:cxn ang="0">
                    <a:pos x="3072" y="4318"/>
                  </a:cxn>
                  <a:cxn ang="0">
                    <a:pos x="3792" y="3874"/>
                  </a:cxn>
                  <a:cxn ang="0">
                    <a:pos x="4320" y="4150"/>
                  </a:cxn>
                  <a:cxn ang="0">
                    <a:pos x="4896" y="3946"/>
                  </a:cxn>
                  <a:cxn ang="0">
                    <a:pos x="5304" y="4078"/>
                  </a:cxn>
                </a:cxnLst>
                <a:rect l="0" t="0" r="r" b="b"/>
                <a:pathLst>
                  <a:path w="5304" h="4582">
                    <a:moveTo>
                      <a:pt x="0" y="562"/>
                    </a:moveTo>
                    <a:cubicBezTo>
                      <a:pt x="66" y="544"/>
                      <a:pt x="246" y="428"/>
                      <a:pt x="396" y="454"/>
                    </a:cubicBezTo>
                    <a:cubicBezTo>
                      <a:pt x="546" y="480"/>
                      <a:pt x="704" y="750"/>
                      <a:pt x="900" y="718"/>
                    </a:cubicBezTo>
                    <a:cubicBezTo>
                      <a:pt x="1096" y="686"/>
                      <a:pt x="1338" y="0"/>
                      <a:pt x="1572" y="262"/>
                    </a:cubicBezTo>
                    <a:cubicBezTo>
                      <a:pt x="1806" y="524"/>
                      <a:pt x="2054" y="1614"/>
                      <a:pt x="2304" y="2290"/>
                    </a:cubicBezTo>
                    <a:cubicBezTo>
                      <a:pt x="2554" y="2966"/>
                      <a:pt x="2824" y="4054"/>
                      <a:pt x="3072" y="4318"/>
                    </a:cubicBezTo>
                    <a:cubicBezTo>
                      <a:pt x="3320" y="4582"/>
                      <a:pt x="3584" y="3902"/>
                      <a:pt x="3792" y="3874"/>
                    </a:cubicBezTo>
                    <a:cubicBezTo>
                      <a:pt x="4000" y="3846"/>
                      <a:pt x="4136" y="4138"/>
                      <a:pt x="4320" y="4150"/>
                    </a:cubicBezTo>
                    <a:cubicBezTo>
                      <a:pt x="4504" y="4162"/>
                      <a:pt x="4732" y="3958"/>
                      <a:pt x="4896" y="3946"/>
                    </a:cubicBezTo>
                    <a:cubicBezTo>
                      <a:pt x="5060" y="3934"/>
                      <a:pt x="5219" y="4051"/>
                      <a:pt x="5304" y="4078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" name="Freeform 2094"/>
              <p:cNvSpPr>
                <a:spLocks noChangeAspect="1"/>
              </p:cNvSpPr>
              <p:nvPr/>
            </p:nvSpPr>
            <p:spPr bwMode="auto">
              <a:xfrm>
                <a:off x="2592" y="864"/>
                <a:ext cx="2122" cy="1832"/>
              </a:xfrm>
              <a:custGeom>
                <a:avLst/>
                <a:gdLst/>
                <a:ahLst/>
                <a:cxnLst>
                  <a:cxn ang="0">
                    <a:pos x="0" y="562"/>
                  </a:cxn>
                  <a:cxn ang="0">
                    <a:pos x="396" y="454"/>
                  </a:cxn>
                  <a:cxn ang="0">
                    <a:pos x="900" y="718"/>
                  </a:cxn>
                  <a:cxn ang="0">
                    <a:pos x="1572" y="262"/>
                  </a:cxn>
                  <a:cxn ang="0">
                    <a:pos x="2304" y="2290"/>
                  </a:cxn>
                  <a:cxn ang="0">
                    <a:pos x="3072" y="4318"/>
                  </a:cxn>
                  <a:cxn ang="0">
                    <a:pos x="3792" y="3874"/>
                  </a:cxn>
                  <a:cxn ang="0">
                    <a:pos x="4320" y="4150"/>
                  </a:cxn>
                  <a:cxn ang="0">
                    <a:pos x="4896" y="3946"/>
                  </a:cxn>
                  <a:cxn ang="0">
                    <a:pos x="5304" y="4078"/>
                  </a:cxn>
                </a:cxnLst>
                <a:rect l="0" t="0" r="r" b="b"/>
                <a:pathLst>
                  <a:path w="5304" h="4582">
                    <a:moveTo>
                      <a:pt x="0" y="562"/>
                    </a:moveTo>
                    <a:cubicBezTo>
                      <a:pt x="66" y="544"/>
                      <a:pt x="246" y="428"/>
                      <a:pt x="396" y="454"/>
                    </a:cubicBezTo>
                    <a:cubicBezTo>
                      <a:pt x="546" y="480"/>
                      <a:pt x="704" y="750"/>
                      <a:pt x="900" y="718"/>
                    </a:cubicBezTo>
                    <a:cubicBezTo>
                      <a:pt x="1096" y="686"/>
                      <a:pt x="1338" y="0"/>
                      <a:pt x="1572" y="262"/>
                    </a:cubicBezTo>
                    <a:cubicBezTo>
                      <a:pt x="1806" y="524"/>
                      <a:pt x="2054" y="1614"/>
                      <a:pt x="2304" y="2290"/>
                    </a:cubicBezTo>
                    <a:cubicBezTo>
                      <a:pt x="2554" y="2966"/>
                      <a:pt x="2824" y="4054"/>
                      <a:pt x="3072" y="4318"/>
                    </a:cubicBezTo>
                    <a:cubicBezTo>
                      <a:pt x="3320" y="4582"/>
                      <a:pt x="3584" y="3902"/>
                      <a:pt x="3792" y="3874"/>
                    </a:cubicBezTo>
                    <a:cubicBezTo>
                      <a:pt x="4000" y="3846"/>
                      <a:pt x="4136" y="4138"/>
                      <a:pt x="4320" y="4150"/>
                    </a:cubicBezTo>
                    <a:cubicBezTo>
                      <a:pt x="4504" y="4162"/>
                      <a:pt x="4732" y="3958"/>
                      <a:pt x="4896" y="3946"/>
                    </a:cubicBezTo>
                    <a:cubicBezTo>
                      <a:pt x="5060" y="3934"/>
                      <a:pt x="5219" y="4051"/>
                      <a:pt x="5304" y="4078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5443746" y="3807852"/>
            <a:ext cx="377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*</a:t>
            </a:r>
            <a:endParaRPr lang="zh-TW" altLang="en-US" sz="3600" dirty="0"/>
          </a:p>
        </p:txBody>
      </p:sp>
      <p:sp>
        <p:nvSpPr>
          <p:cNvPr id="64" name="TextBox 63"/>
          <p:cNvSpPr txBox="1"/>
          <p:nvPr/>
        </p:nvSpPr>
        <p:spPr>
          <a:xfrm>
            <a:off x="6039161" y="3893717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=</a:t>
            </a:r>
            <a:endParaRPr lang="zh-TW" altLang="en-US" sz="3600" dirty="0"/>
          </a:p>
        </p:txBody>
      </p:sp>
      <p:sp>
        <p:nvSpPr>
          <p:cNvPr id="66" name="TextBox 65"/>
          <p:cNvSpPr txBox="1"/>
          <p:nvPr/>
        </p:nvSpPr>
        <p:spPr>
          <a:xfrm>
            <a:off x="5691732" y="1616619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 smtClean="0">
                <a:solidFill>
                  <a:srgbClr val="FF0000"/>
                </a:solidFill>
                <a:ea typeface="新細明體" charset="-120"/>
              </a:rPr>
              <a:t>Frequency Domain</a:t>
            </a:r>
            <a:endParaRPr lang="en-US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827616" y="3917531"/>
            <a:ext cx="419387" cy="479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856165" y="2914093"/>
                <a:ext cx="5405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165" y="2914093"/>
                <a:ext cx="54053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03" y="1925435"/>
            <a:ext cx="4018787" cy="1001134"/>
          </a:xfrm>
          <a:prstGeom prst="rect">
            <a:avLst/>
          </a:prstGeom>
        </p:spPr>
      </p:pic>
      <p:graphicFrame>
        <p:nvGraphicFramePr>
          <p:cNvPr id="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693974"/>
              </p:ext>
            </p:extLst>
          </p:nvPr>
        </p:nvGraphicFramePr>
        <p:xfrm>
          <a:off x="2697140" y="1630397"/>
          <a:ext cx="8382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13" name="Equation" r:id="rId5" imgW="330120" imgH="190440" progId="Equation.DSMT4">
                  <p:embed/>
                </p:oleObj>
              </mc:Choice>
              <mc:Fallback>
                <p:oleObj name="Equation" r:id="rId5" imgW="330120" imgH="190440" progId="Equation.DSMT4">
                  <p:embed/>
                  <p:pic>
                    <p:nvPicPr>
                      <p:cNvPr id="983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40" y="1630397"/>
                        <a:ext cx="8382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876695"/>
              </p:ext>
            </p:extLst>
          </p:nvPr>
        </p:nvGraphicFramePr>
        <p:xfrm>
          <a:off x="2743200" y="3195638"/>
          <a:ext cx="70961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14" name="Equation" r:id="rId7" imgW="279360" imgH="177480" progId="Equation.DSMT4">
                  <p:embed/>
                </p:oleObj>
              </mc:Choice>
              <mc:Fallback>
                <p:oleObj name="Equation" r:id="rId7" imgW="279360" imgH="177480" progId="Equation.DSMT4">
                  <p:embed/>
                  <p:pic>
                    <p:nvPicPr>
                      <p:cNvPr id="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195638"/>
                        <a:ext cx="70961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1377669" y="1132442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 smtClean="0">
                <a:solidFill>
                  <a:srgbClr val="FF0000"/>
                </a:solidFill>
                <a:ea typeface="新細明體" charset="-120"/>
              </a:rPr>
              <a:t>Time Domain</a:t>
            </a:r>
            <a:endParaRPr lang="en-US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graphicFrame>
        <p:nvGraphicFramePr>
          <p:cNvPr id="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770960"/>
              </p:ext>
            </p:extLst>
          </p:nvPr>
        </p:nvGraphicFramePr>
        <p:xfrm>
          <a:off x="5440363" y="2268538"/>
          <a:ext cx="14192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15" name="Equation" r:id="rId9" imgW="558720" imgH="215640" progId="Equation.DSMT4">
                  <p:embed/>
                </p:oleObj>
              </mc:Choice>
              <mc:Fallback>
                <p:oleObj name="Equation" r:id="rId9" imgW="558720" imgH="215640" progId="Equation.DSMT4">
                  <p:embed/>
                  <p:pic>
                    <p:nvPicPr>
                      <p:cNvPr id="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363" y="2268538"/>
                        <a:ext cx="14192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380497"/>
              </p:ext>
            </p:extLst>
          </p:nvPr>
        </p:nvGraphicFramePr>
        <p:xfrm>
          <a:off x="5713413" y="5511800"/>
          <a:ext cx="12255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16" name="Equation" r:id="rId11" imgW="482400" imgH="215640" progId="Equation.DSMT4">
                  <p:embed/>
                </p:oleObj>
              </mc:Choice>
              <mc:Fallback>
                <p:oleObj name="Equation" r:id="rId11" imgW="482400" imgH="215640" progId="Equation.DSMT4">
                  <p:embed/>
                  <p:pic>
                    <p:nvPicPr>
                      <p:cNvPr id="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413" y="5511800"/>
                        <a:ext cx="122555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4242"/>
              </p:ext>
            </p:extLst>
          </p:nvPr>
        </p:nvGraphicFramePr>
        <p:xfrm>
          <a:off x="7118350" y="4540250"/>
          <a:ext cx="13874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17" name="Equation" r:id="rId13" imgW="545760" imgH="215640" progId="Equation.DSMT4">
                  <p:embed/>
                </p:oleObj>
              </mc:Choice>
              <mc:Fallback>
                <p:oleObj name="Equation" r:id="rId13" imgW="545760" imgH="215640" progId="Equation.DSMT4">
                  <p:embed/>
                  <p:pic>
                    <p:nvPicPr>
                      <p:cNvPr id="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8350" y="4540250"/>
                        <a:ext cx="138747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883634" y="4681684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=</a:t>
            </a:r>
            <a:endParaRPr lang="zh-TW" altLang="en-US" sz="3600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8" r="40172"/>
          <a:stretch/>
        </p:blipFill>
        <p:spPr>
          <a:xfrm>
            <a:off x="1416790" y="5264614"/>
            <a:ext cx="1402540" cy="10011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8132" y="35449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18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Ripples in the magnitude response </a:t>
            </a:r>
            <a:r>
              <a:rPr lang="en-US" dirty="0" smtClean="0"/>
              <a:t>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971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Assume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TW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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/>
              <a:t>is a unit impulse at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 smtClean="0"/>
              <a:t>. The convolution of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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/>
              <a:t>and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TW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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TW" dirty="0" smtClean="0"/>
              <a:t> is just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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762000" y="3307308"/>
            <a:ext cx="2925763" cy="639763"/>
            <a:chOff x="5760" y="3456"/>
            <a:chExt cx="4464" cy="1008"/>
          </a:xfrm>
        </p:grpSpPr>
        <p:sp>
          <p:nvSpPr>
            <p:cNvPr id="21" name="Line 42"/>
            <p:cNvSpPr>
              <a:spLocks noChangeShapeType="1"/>
            </p:cNvSpPr>
            <p:nvPr/>
          </p:nvSpPr>
          <p:spPr bwMode="auto">
            <a:xfrm flipV="1">
              <a:off x="5760" y="3456"/>
              <a:ext cx="0" cy="100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Line 43"/>
            <p:cNvSpPr>
              <a:spLocks noChangeShapeType="1"/>
            </p:cNvSpPr>
            <p:nvPr/>
          </p:nvSpPr>
          <p:spPr bwMode="auto">
            <a:xfrm>
              <a:off x="5760" y="3456"/>
              <a:ext cx="446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44"/>
            <p:cNvSpPr>
              <a:spLocks noChangeShapeType="1"/>
            </p:cNvSpPr>
            <p:nvPr/>
          </p:nvSpPr>
          <p:spPr bwMode="auto">
            <a:xfrm flipV="1">
              <a:off x="10224" y="3456"/>
              <a:ext cx="0" cy="100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6" name="Text Box 46"/>
          <p:cNvSpPr txBox="1">
            <a:spLocks noChangeArrowheads="1"/>
          </p:cNvSpPr>
          <p:nvPr/>
        </p:nvSpPr>
        <p:spPr bwMode="auto">
          <a:xfrm>
            <a:off x="5927725" y="3916908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zh-TW" sz="1600" b="0" i="1" baseline="0" dirty="0">
                <a:ea typeface="新細明體" charset="-120"/>
                <a:sym typeface="Symbol" pitchFamily="18" charset="2"/>
              </a:rPr>
              <a:t></a:t>
            </a:r>
            <a:r>
              <a:rPr lang="en-US" altLang="zh-TW" sz="1600" b="0" i="1" baseline="-25000" dirty="0">
                <a:ea typeface="新細明體" charset="-120"/>
              </a:rPr>
              <a:t>p</a:t>
            </a:r>
            <a:endParaRPr lang="en-US" altLang="zh-TW" sz="1600" b="0" i="1" baseline="0" dirty="0">
              <a:ea typeface="新細明體" charset="-120"/>
            </a:endParaRPr>
          </a:p>
        </p:txBody>
      </p: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3001963" y="3916908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zh-TW" sz="1600" b="0" baseline="0">
                <a:ea typeface="新細明體" charset="-120"/>
              </a:rPr>
              <a:t>-</a:t>
            </a:r>
            <a:r>
              <a:rPr lang="en-US" altLang="zh-TW" sz="1600" b="0" i="1" baseline="0">
                <a:ea typeface="新細明體" charset="-120"/>
                <a:sym typeface="Symbol" pitchFamily="18" charset="2"/>
              </a:rPr>
              <a:t></a:t>
            </a:r>
            <a:r>
              <a:rPr lang="en-US" altLang="zh-TW" sz="1600" b="0" i="1" baseline="-25000">
                <a:ea typeface="新細明體" charset="-120"/>
              </a:rPr>
              <a:t>p</a:t>
            </a:r>
            <a:endParaRPr lang="en-US" altLang="zh-TW" sz="1600" b="0" i="1" baseline="0">
              <a:ea typeface="新細明體" charset="-120"/>
            </a:endParaRPr>
          </a:p>
        </p:txBody>
      </p:sp>
      <p:sp>
        <p:nvSpPr>
          <p:cNvPr id="18" name="Text Box 48"/>
          <p:cNvSpPr txBox="1">
            <a:spLocks noChangeArrowheads="1"/>
          </p:cNvSpPr>
          <p:nvPr/>
        </p:nvSpPr>
        <p:spPr bwMode="auto">
          <a:xfrm>
            <a:off x="4556125" y="3916908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zh-TW" sz="1600" b="0" baseline="0">
                <a:ea typeface="新細明體" charset="-120"/>
              </a:rPr>
              <a:t>0</a:t>
            </a:r>
          </a:p>
        </p:txBody>
      </p:sp>
      <p:graphicFrame>
        <p:nvGraphicFramePr>
          <p:cNvPr id="2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114510"/>
              </p:ext>
            </p:extLst>
          </p:nvPr>
        </p:nvGraphicFramePr>
        <p:xfrm>
          <a:off x="4978400" y="4319588"/>
          <a:ext cx="36766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3" name="Equation" r:id="rId3" imgW="1790640" imgH="393480" progId="Equation.DSMT4">
                  <p:embed/>
                </p:oleObj>
              </mc:Choice>
              <mc:Fallback>
                <p:oleObj name="Equation" r:id="rId3" imgW="1790640" imgH="3934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4319588"/>
                        <a:ext cx="3676650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Straight Arrow Connector 60"/>
          <p:cNvCxnSpPr/>
          <p:nvPr/>
        </p:nvCxnSpPr>
        <p:spPr>
          <a:xfrm>
            <a:off x="1447800" y="3916908"/>
            <a:ext cx="6400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4724400" y="2545308"/>
            <a:ext cx="15240" cy="1828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735773" y="3179929"/>
            <a:ext cx="13648" cy="72333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46"/>
          <p:cNvSpPr txBox="1">
            <a:spLocks noChangeArrowheads="1"/>
          </p:cNvSpPr>
          <p:nvPr/>
        </p:nvSpPr>
        <p:spPr bwMode="auto">
          <a:xfrm>
            <a:off x="7635970" y="3919182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zh-TW" sz="1600" b="0" i="1" baseline="0" dirty="0" smtClean="0">
                <a:ea typeface="新細明體" charset="-120"/>
                <a:sym typeface="Symbol" pitchFamily="18" charset="2"/>
              </a:rPr>
              <a:t></a:t>
            </a:r>
            <a:endParaRPr lang="en-US" altLang="zh-TW" sz="1600" b="0" i="1" baseline="0" dirty="0">
              <a:ea typeface="新細明體" charset="-12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339988" y="31799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0" name="Group 41"/>
          <p:cNvGrpSpPr>
            <a:grpSpLocks/>
          </p:cNvGrpSpPr>
          <p:nvPr/>
        </p:nvGrpSpPr>
        <p:grpSpPr bwMode="auto">
          <a:xfrm>
            <a:off x="3289110" y="5165679"/>
            <a:ext cx="2925763" cy="639763"/>
            <a:chOff x="5760" y="3456"/>
            <a:chExt cx="4464" cy="1008"/>
          </a:xfrm>
        </p:grpSpPr>
        <p:sp>
          <p:nvSpPr>
            <p:cNvPr id="81" name="Line 42"/>
            <p:cNvSpPr>
              <a:spLocks noChangeShapeType="1"/>
            </p:cNvSpPr>
            <p:nvPr/>
          </p:nvSpPr>
          <p:spPr bwMode="auto">
            <a:xfrm flipV="1">
              <a:off x="5760" y="3456"/>
              <a:ext cx="0" cy="100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" name="Line 43"/>
            <p:cNvSpPr>
              <a:spLocks noChangeShapeType="1"/>
            </p:cNvSpPr>
            <p:nvPr/>
          </p:nvSpPr>
          <p:spPr bwMode="auto">
            <a:xfrm>
              <a:off x="5760" y="3456"/>
              <a:ext cx="446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3" name="Line 44"/>
            <p:cNvSpPr>
              <a:spLocks noChangeShapeType="1"/>
            </p:cNvSpPr>
            <p:nvPr/>
          </p:nvSpPr>
          <p:spPr bwMode="auto">
            <a:xfrm flipV="1">
              <a:off x="10224" y="3456"/>
              <a:ext cx="0" cy="100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84" name="Text Box 46"/>
          <p:cNvSpPr txBox="1">
            <a:spLocks noChangeArrowheads="1"/>
          </p:cNvSpPr>
          <p:nvPr/>
        </p:nvSpPr>
        <p:spPr bwMode="auto">
          <a:xfrm>
            <a:off x="5902704" y="5775279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zh-TW" sz="1600" b="0" i="1" baseline="0" dirty="0">
                <a:ea typeface="新細明體" charset="-120"/>
                <a:sym typeface="Symbol" pitchFamily="18" charset="2"/>
              </a:rPr>
              <a:t></a:t>
            </a:r>
            <a:r>
              <a:rPr lang="en-US" altLang="zh-TW" sz="1600" b="0" i="1" baseline="-25000" dirty="0">
                <a:ea typeface="新細明體" charset="-120"/>
              </a:rPr>
              <a:t>p</a:t>
            </a:r>
            <a:endParaRPr lang="en-US" altLang="zh-TW" sz="1600" b="0" i="1" baseline="0" dirty="0">
              <a:ea typeface="新細明體" charset="-120"/>
            </a:endParaRPr>
          </a:p>
        </p:txBody>
      </p:sp>
      <p:sp>
        <p:nvSpPr>
          <p:cNvPr id="85" name="Text Box 47"/>
          <p:cNvSpPr txBox="1">
            <a:spLocks noChangeArrowheads="1"/>
          </p:cNvSpPr>
          <p:nvPr/>
        </p:nvSpPr>
        <p:spPr bwMode="auto">
          <a:xfrm>
            <a:off x="2976942" y="5775279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zh-TW" sz="1600" b="0" baseline="0">
                <a:ea typeface="新細明體" charset="-120"/>
              </a:rPr>
              <a:t>-</a:t>
            </a:r>
            <a:r>
              <a:rPr lang="en-US" altLang="zh-TW" sz="1600" b="0" i="1" baseline="0">
                <a:ea typeface="新細明體" charset="-120"/>
                <a:sym typeface="Symbol" pitchFamily="18" charset="2"/>
              </a:rPr>
              <a:t></a:t>
            </a:r>
            <a:r>
              <a:rPr lang="en-US" altLang="zh-TW" sz="1600" b="0" i="1" baseline="-25000">
                <a:ea typeface="新細明體" charset="-120"/>
              </a:rPr>
              <a:t>p</a:t>
            </a:r>
            <a:endParaRPr lang="en-US" altLang="zh-TW" sz="1600" b="0" i="1" baseline="0">
              <a:ea typeface="新細明體" charset="-120"/>
            </a:endParaRPr>
          </a:p>
        </p:txBody>
      </p:sp>
      <p:sp>
        <p:nvSpPr>
          <p:cNvPr id="86" name="Text Box 48"/>
          <p:cNvSpPr txBox="1">
            <a:spLocks noChangeArrowheads="1"/>
          </p:cNvSpPr>
          <p:nvPr/>
        </p:nvSpPr>
        <p:spPr bwMode="auto">
          <a:xfrm>
            <a:off x="4531104" y="5775279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zh-TW" sz="1600" b="0" baseline="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422779" y="5775279"/>
            <a:ext cx="6400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4699379" y="4403679"/>
            <a:ext cx="15240" cy="1828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Box 46"/>
          <p:cNvSpPr txBox="1">
            <a:spLocks noChangeArrowheads="1"/>
          </p:cNvSpPr>
          <p:nvPr/>
        </p:nvSpPr>
        <p:spPr bwMode="auto">
          <a:xfrm>
            <a:off x="7610949" y="5777553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zh-TW" sz="1600" b="0" i="1" baseline="0" dirty="0" smtClean="0">
                <a:ea typeface="新細明體" charset="-120"/>
                <a:sym typeface="Symbol" pitchFamily="18" charset="2"/>
              </a:rPr>
              <a:t></a:t>
            </a:r>
            <a:endParaRPr lang="en-US" altLang="zh-TW" sz="1600" b="0" i="1" baseline="0" dirty="0">
              <a:ea typeface="新細明體" charset="-12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14967" y="5038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Ripples in the magnitude response </a:t>
            </a:r>
            <a:r>
              <a:rPr lang="en-US" dirty="0" smtClean="0"/>
              <a:t>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1242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But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TW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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/>
              <a:t>is not a unit impulse but a </a:t>
            </a:r>
            <a:r>
              <a:rPr lang="en-US" altLang="zh-TW" i="1" dirty="0" err="1" smtClean="0"/>
              <a:t>sinc</a:t>
            </a:r>
            <a:r>
              <a:rPr lang="en-US" altLang="zh-TW" dirty="0" smtClean="0"/>
              <a:t> function. The convolution of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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/>
              <a:t>and 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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TW" dirty="0" smtClean="0"/>
              <a:t> is not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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TW" dirty="0" smtClean="0"/>
              <a:t>The ripples in the </a:t>
            </a:r>
            <a:r>
              <a:rPr lang="en-US" altLang="zh-TW" i="1" dirty="0" err="1" smtClean="0"/>
              <a:t>sinc</a:t>
            </a:r>
            <a:r>
              <a:rPr lang="en-US" altLang="zh-TW" dirty="0" smtClean="0"/>
              <a:t> function lead to the ripples in the final magnitude response</a:t>
            </a:r>
            <a:endParaRPr lang="en-US" altLang="zh-TW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1421642" y="4325203"/>
            <a:ext cx="6400800" cy="1828800"/>
            <a:chOff x="2880" y="1872"/>
            <a:chExt cx="10080" cy="2880"/>
          </a:xfrm>
        </p:grpSpPr>
        <p:sp>
          <p:nvSpPr>
            <p:cNvPr id="22" name="Line 5"/>
            <p:cNvSpPr>
              <a:spLocks noChangeShapeType="1"/>
            </p:cNvSpPr>
            <p:nvPr/>
          </p:nvSpPr>
          <p:spPr bwMode="auto">
            <a:xfrm>
              <a:off x="2880" y="4032"/>
              <a:ext cx="100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 flipV="1">
              <a:off x="8064" y="1872"/>
              <a:ext cx="0" cy="28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4608" y="2586"/>
              <a:ext cx="6912" cy="1812"/>
            </a:xfrm>
            <a:custGeom>
              <a:avLst/>
              <a:gdLst/>
              <a:ahLst/>
              <a:cxnLst>
                <a:cxn ang="0">
                  <a:pos x="0" y="1446"/>
                </a:cxn>
                <a:cxn ang="0">
                  <a:pos x="288" y="1524"/>
                </a:cxn>
                <a:cxn ang="0">
                  <a:pos x="576" y="1446"/>
                </a:cxn>
                <a:cxn ang="0">
                  <a:pos x="864" y="1302"/>
                </a:cxn>
                <a:cxn ang="0">
                  <a:pos x="1152" y="1446"/>
                </a:cxn>
                <a:cxn ang="0">
                  <a:pos x="1440" y="1662"/>
                </a:cxn>
                <a:cxn ang="0">
                  <a:pos x="1728" y="1446"/>
                </a:cxn>
                <a:cxn ang="0">
                  <a:pos x="2016" y="1158"/>
                </a:cxn>
                <a:cxn ang="0">
                  <a:pos x="2304" y="1446"/>
                </a:cxn>
                <a:cxn ang="0">
                  <a:pos x="2586" y="1806"/>
                </a:cxn>
                <a:cxn ang="0">
                  <a:pos x="2880" y="1446"/>
                </a:cxn>
                <a:cxn ang="0">
                  <a:pos x="3240" y="252"/>
                </a:cxn>
                <a:cxn ang="0">
                  <a:pos x="3456" y="6"/>
                </a:cxn>
                <a:cxn ang="0">
                  <a:pos x="3666" y="240"/>
                </a:cxn>
                <a:cxn ang="0">
                  <a:pos x="4032" y="1446"/>
                </a:cxn>
                <a:cxn ang="0">
                  <a:pos x="4320" y="1812"/>
                </a:cxn>
                <a:cxn ang="0">
                  <a:pos x="4608" y="1446"/>
                </a:cxn>
                <a:cxn ang="0">
                  <a:pos x="4896" y="1158"/>
                </a:cxn>
                <a:cxn ang="0">
                  <a:pos x="5184" y="1446"/>
                </a:cxn>
                <a:cxn ang="0">
                  <a:pos x="5472" y="1668"/>
                </a:cxn>
                <a:cxn ang="0">
                  <a:pos x="5760" y="1446"/>
                </a:cxn>
                <a:cxn ang="0">
                  <a:pos x="6048" y="1302"/>
                </a:cxn>
                <a:cxn ang="0">
                  <a:pos x="6336" y="1446"/>
                </a:cxn>
                <a:cxn ang="0">
                  <a:pos x="6624" y="1530"/>
                </a:cxn>
                <a:cxn ang="0">
                  <a:pos x="6912" y="1446"/>
                </a:cxn>
              </a:cxnLst>
              <a:rect l="0" t="0" r="r" b="b"/>
              <a:pathLst>
                <a:path w="6912" h="1812">
                  <a:moveTo>
                    <a:pt x="0" y="1446"/>
                  </a:moveTo>
                  <a:cubicBezTo>
                    <a:pt x="48" y="1459"/>
                    <a:pt x="192" y="1524"/>
                    <a:pt x="288" y="1524"/>
                  </a:cubicBezTo>
                  <a:cubicBezTo>
                    <a:pt x="384" y="1524"/>
                    <a:pt x="480" y="1483"/>
                    <a:pt x="576" y="1446"/>
                  </a:cubicBezTo>
                  <a:cubicBezTo>
                    <a:pt x="672" y="1409"/>
                    <a:pt x="768" y="1302"/>
                    <a:pt x="864" y="1302"/>
                  </a:cubicBezTo>
                  <a:cubicBezTo>
                    <a:pt x="960" y="1302"/>
                    <a:pt x="1056" y="1386"/>
                    <a:pt x="1152" y="1446"/>
                  </a:cubicBezTo>
                  <a:cubicBezTo>
                    <a:pt x="1248" y="1506"/>
                    <a:pt x="1344" y="1662"/>
                    <a:pt x="1440" y="1662"/>
                  </a:cubicBezTo>
                  <a:cubicBezTo>
                    <a:pt x="1536" y="1662"/>
                    <a:pt x="1632" y="1530"/>
                    <a:pt x="1728" y="1446"/>
                  </a:cubicBezTo>
                  <a:cubicBezTo>
                    <a:pt x="1824" y="1362"/>
                    <a:pt x="1920" y="1158"/>
                    <a:pt x="2016" y="1158"/>
                  </a:cubicBezTo>
                  <a:cubicBezTo>
                    <a:pt x="2112" y="1158"/>
                    <a:pt x="2209" y="1338"/>
                    <a:pt x="2304" y="1446"/>
                  </a:cubicBezTo>
                  <a:cubicBezTo>
                    <a:pt x="2399" y="1554"/>
                    <a:pt x="2490" y="1806"/>
                    <a:pt x="2586" y="1806"/>
                  </a:cubicBezTo>
                  <a:cubicBezTo>
                    <a:pt x="2682" y="1806"/>
                    <a:pt x="2771" y="1705"/>
                    <a:pt x="2880" y="1446"/>
                  </a:cubicBezTo>
                  <a:cubicBezTo>
                    <a:pt x="2989" y="1187"/>
                    <a:pt x="3144" y="492"/>
                    <a:pt x="3240" y="252"/>
                  </a:cubicBezTo>
                  <a:cubicBezTo>
                    <a:pt x="3336" y="12"/>
                    <a:pt x="3385" y="8"/>
                    <a:pt x="3456" y="6"/>
                  </a:cubicBezTo>
                  <a:cubicBezTo>
                    <a:pt x="3527" y="4"/>
                    <a:pt x="3570" y="0"/>
                    <a:pt x="3666" y="240"/>
                  </a:cubicBezTo>
                  <a:cubicBezTo>
                    <a:pt x="3762" y="480"/>
                    <a:pt x="3923" y="1184"/>
                    <a:pt x="4032" y="1446"/>
                  </a:cubicBezTo>
                  <a:cubicBezTo>
                    <a:pt x="4141" y="1708"/>
                    <a:pt x="4224" y="1812"/>
                    <a:pt x="4320" y="1812"/>
                  </a:cubicBezTo>
                  <a:cubicBezTo>
                    <a:pt x="4416" y="1812"/>
                    <a:pt x="4512" y="1555"/>
                    <a:pt x="4608" y="1446"/>
                  </a:cubicBezTo>
                  <a:cubicBezTo>
                    <a:pt x="4704" y="1337"/>
                    <a:pt x="4800" y="1158"/>
                    <a:pt x="4896" y="1158"/>
                  </a:cubicBezTo>
                  <a:cubicBezTo>
                    <a:pt x="4992" y="1158"/>
                    <a:pt x="5088" y="1361"/>
                    <a:pt x="5184" y="1446"/>
                  </a:cubicBezTo>
                  <a:cubicBezTo>
                    <a:pt x="5280" y="1531"/>
                    <a:pt x="5376" y="1668"/>
                    <a:pt x="5472" y="1668"/>
                  </a:cubicBezTo>
                  <a:cubicBezTo>
                    <a:pt x="5568" y="1668"/>
                    <a:pt x="5664" y="1507"/>
                    <a:pt x="5760" y="1446"/>
                  </a:cubicBezTo>
                  <a:cubicBezTo>
                    <a:pt x="5856" y="1385"/>
                    <a:pt x="5952" y="1302"/>
                    <a:pt x="6048" y="1302"/>
                  </a:cubicBezTo>
                  <a:cubicBezTo>
                    <a:pt x="6144" y="1302"/>
                    <a:pt x="6240" y="1408"/>
                    <a:pt x="6336" y="1446"/>
                  </a:cubicBezTo>
                  <a:cubicBezTo>
                    <a:pt x="6432" y="1484"/>
                    <a:pt x="6528" y="1530"/>
                    <a:pt x="6624" y="1530"/>
                  </a:cubicBezTo>
                  <a:cubicBezTo>
                    <a:pt x="6720" y="1530"/>
                    <a:pt x="6852" y="1463"/>
                    <a:pt x="6912" y="1446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Line 8"/>
            <p:cNvSpPr>
              <a:spLocks noChangeShapeType="1"/>
            </p:cNvSpPr>
            <p:nvPr/>
          </p:nvSpPr>
          <p:spPr bwMode="auto">
            <a:xfrm flipV="1">
              <a:off x="8064" y="3600"/>
              <a:ext cx="432" cy="43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 flipV="1">
              <a:off x="7920" y="3486"/>
              <a:ext cx="550" cy="54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V="1">
              <a:off x="7776" y="3384"/>
              <a:ext cx="648" cy="64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 flipV="1">
              <a:off x="8208" y="3696"/>
              <a:ext cx="332" cy="3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 flipV="1">
              <a:off x="8352" y="3816"/>
              <a:ext cx="216" cy="2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V="1">
              <a:off x="8496" y="3920"/>
              <a:ext cx="114" cy="11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 flipV="1">
              <a:off x="7632" y="3248"/>
              <a:ext cx="782" cy="78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 flipV="1">
              <a:off x="7140" y="3150"/>
              <a:ext cx="1232" cy="12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 flipV="1">
              <a:off x="7560" y="3024"/>
              <a:ext cx="792" cy="79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 flipV="1">
              <a:off x="7632" y="2940"/>
              <a:ext cx="670" cy="6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" name="Line 18"/>
            <p:cNvSpPr>
              <a:spLocks noChangeShapeType="1"/>
            </p:cNvSpPr>
            <p:nvPr/>
          </p:nvSpPr>
          <p:spPr bwMode="auto">
            <a:xfrm flipV="1">
              <a:off x="7704" y="2808"/>
              <a:ext cx="576" cy="5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" name="Line 19"/>
            <p:cNvSpPr>
              <a:spLocks noChangeShapeType="1"/>
            </p:cNvSpPr>
            <p:nvPr/>
          </p:nvSpPr>
          <p:spPr bwMode="auto">
            <a:xfrm flipV="1">
              <a:off x="7714" y="2716"/>
              <a:ext cx="518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 flipV="1">
              <a:off x="7776" y="2632"/>
              <a:ext cx="400" cy="39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 flipV="1">
              <a:off x="8680" y="4032"/>
              <a:ext cx="104" cy="9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 flipV="1">
              <a:off x="8722" y="4032"/>
              <a:ext cx="206" cy="21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" name="Line 23"/>
            <p:cNvSpPr>
              <a:spLocks noChangeShapeType="1"/>
            </p:cNvSpPr>
            <p:nvPr/>
          </p:nvSpPr>
          <p:spPr bwMode="auto">
            <a:xfrm flipV="1">
              <a:off x="8784" y="4032"/>
              <a:ext cx="288" cy="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" name="Line 24"/>
            <p:cNvSpPr>
              <a:spLocks noChangeShapeType="1"/>
            </p:cNvSpPr>
            <p:nvPr/>
          </p:nvSpPr>
          <p:spPr bwMode="auto">
            <a:xfrm flipV="1">
              <a:off x="8856" y="4032"/>
              <a:ext cx="360" cy="3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Line 25"/>
            <p:cNvSpPr>
              <a:spLocks noChangeShapeType="1"/>
            </p:cNvSpPr>
            <p:nvPr/>
          </p:nvSpPr>
          <p:spPr bwMode="auto">
            <a:xfrm flipV="1">
              <a:off x="9360" y="3794"/>
              <a:ext cx="230" cy="2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" name="Line 26"/>
            <p:cNvSpPr>
              <a:spLocks noChangeShapeType="1"/>
            </p:cNvSpPr>
            <p:nvPr/>
          </p:nvSpPr>
          <p:spPr bwMode="auto">
            <a:xfrm flipV="1">
              <a:off x="9504" y="3888"/>
              <a:ext cx="144" cy="14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" name="Line 27"/>
            <p:cNvSpPr>
              <a:spLocks noChangeShapeType="1"/>
            </p:cNvSpPr>
            <p:nvPr/>
          </p:nvSpPr>
          <p:spPr bwMode="auto">
            <a:xfrm flipV="1">
              <a:off x="9648" y="3960"/>
              <a:ext cx="72" cy="7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" name="Line 28"/>
            <p:cNvSpPr>
              <a:spLocks noChangeShapeType="1"/>
            </p:cNvSpPr>
            <p:nvPr/>
          </p:nvSpPr>
          <p:spPr bwMode="auto">
            <a:xfrm flipV="1">
              <a:off x="9864" y="4032"/>
              <a:ext cx="72" cy="7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" name="Line 29"/>
            <p:cNvSpPr>
              <a:spLocks noChangeShapeType="1"/>
            </p:cNvSpPr>
            <p:nvPr/>
          </p:nvSpPr>
          <p:spPr bwMode="auto">
            <a:xfrm flipV="1">
              <a:off x="9936" y="4032"/>
              <a:ext cx="144" cy="14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" name="Line 30"/>
            <p:cNvSpPr>
              <a:spLocks noChangeShapeType="1"/>
            </p:cNvSpPr>
            <p:nvPr/>
          </p:nvSpPr>
          <p:spPr bwMode="auto">
            <a:xfrm flipV="1">
              <a:off x="10008" y="4032"/>
              <a:ext cx="216" cy="2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" name="Line 31"/>
            <p:cNvSpPr>
              <a:spLocks noChangeShapeType="1"/>
            </p:cNvSpPr>
            <p:nvPr/>
          </p:nvSpPr>
          <p:spPr bwMode="auto">
            <a:xfrm flipV="1">
              <a:off x="7084" y="4032"/>
              <a:ext cx="260" cy="2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" name="Line 32"/>
            <p:cNvSpPr>
              <a:spLocks noChangeShapeType="1"/>
            </p:cNvSpPr>
            <p:nvPr/>
          </p:nvSpPr>
          <p:spPr bwMode="auto">
            <a:xfrm flipV="1">
              <a:off x="7028" y="4032"/>
              <a:ext cx="172" cy="1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" name="Line 33"/>
            <p:cNvSpPr>
              <a:spLocks noChangeShapeType="1"/>
            </p:cNvSpPr>
            <p:nvPr/>
          </p:nvSpPr>
          <p:spPr bwMode="auto">
            <a:xfrm flipV="1">
              <a:off x="6984" y="4032"/>
              <a:ext cx="72" cy="7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" name="Line 34"/>
            <p:cNvSpPr>
              <a:spLocks noChangeShapeType="1"/>
            </p:cNvSpPr>
            <p:nvPr/>
          </p:nvSpPr>
          <p:spPr bwMode="auto">
            <a:xfrm flipV="1">
              <a:off x="6768" y="3960"/>
              <a:ext cx="72" cy="7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" name="Line 35"/>
            <p:cNvSpPr>
              <a:spLocks noChangeShapeType="1"/>
            </p:cNvSpPr>
            <p:nvPr/>
          </p:nvSpPr>
          <p:spPr bwMode="auto">
            <a:xfrm flipV="1">
              <a:off x="6624" y="3864"/>
              <a:ext cx="166" cy="1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" name="Line 36"/>
            <p:cNvSpPr>
              <a:spLocks noChangeShapeType="1"/>
            </p:cNvSpPr>
            <p:nvPr/>
          </p:nvSpPr>
          <p:spPr bwMode="auto">
            <a:xfrm flipV="1">
              <a:off x="6480" y="3794"/>
              <a:ext cx="240" cy="2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Line 37"/>
            <p:cNvSpPr>
              <a:spLocks noChangeShapeType="1"/>
            </p:cNvSpPr>
            <p:nvPr/>
          </p:nvSpPr>
          <p:spPr bwMode="auto">
            <a:xfrm flipV="1">
              <a:off x="6006" y="4032"/>
              <a:ext cx="188" cy="19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" name="Line 38"/>
            <p:cNvSpPr>
              <a:spLocks noChangeShapeType="1"/>
            </p:cNvSpPr>
            <p:nvPr/>
          </p:nvSpPr>
          <p:spPr bwMode="auto">
            <a:xfrm flipV="1">
              <a:off x="5904" y="4032"/>
              <a:ext cx="144" cy="14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" name="Line 39"/>
            <p:cNvSpPr>
              <a:spLocks noChangeShapeType="1"/>
            </p:cNvSpPr>
            <p:nvPr/>
          </p:nvSpPr>
          <p:spPr bwMode="auto">
            <a:xfrm flipV="1">
              <a:off x="5832" y="4032"/>
              <a:ext cx="72" cy="7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" name="Line 40"/>
            <p:cNvSpPr>
              <a:spLocks noChangeShapeType="1"/>
            </p:cNvSpPr>
            <p:nvPr/>
          </p:nvSpPr>
          <p:spPr bwMode="auto">
            <a:xfrm flipV="1">
              <a:off x="7848" y="2592"/>
              <a:ext cx="216" cy="2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3250442" y="5057041"/>
            <a:ext cx="2925763" cy="639763"/>
            <a:chOff x="5760" y="3456"/>
            <a:chExt cx="4464" cy="1008"/>
          </a:xfrm>
        </p:grpSpPr>
        <p:sp>
          <p:nvSpPr>
            <p:cNvPr id="19" name="Line 42"/>
            <p:cNvSpPr>
              <a:spLocks noChangeShapeType="1"/>
            </p:cNvSpPr>
            <p:nvPr/>
          </p:nvSpPr>
          <p:spPr bwMode="auto">
            <a:xfrm flipV="1">
              <a:off x="5760" y="3456"/>
              <a:ext cx="0" cy="100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43"/>
            <p:cNvSpPr>
              <a:spLocks noChangeShapeType="1"/>
            </p:cNvSpPr>
            <p:nvPr/>
          </p:nvSpPr>
          <p:spPr bwMode="auto">
            <a:xfrm>
              <a:off x="5760" y="3456"/>
              <a:ext cx="446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44"/>
            <p:cNvSpPr>
              <a:spLocks noChangeShapeType="1"/>
            </p:cNvSpPr>
            <p:nvPr/>
          </p:nvSpPr>
          <p:spPr bwMode="auto">
            <a:xfrm flipV="1">
              <a:off x="10224" y="3456"/>
              <a:ext cx="0" cy="100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" name="Text Box 46"/>
          <p:cNvSpPr txBox="1">
            <a:spLocks noChangeArrowheads="1"/>
          </p:cNvSpPr>
          <p:nvPr/>
        </p:nvSpPr>
        <p:spPr bwMode="auto">
          <a:xfrm>
            <a:off x="5901567" y="5696803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zh-TW" sz="1600" b="0" i="1" baseline="0">
                <a:ea typeface="新細明體" charset="-120"/>
                <a:sym typeface="Symbol" pitchFamily="18" charset="2"/>
              </a:rPr>
              <a:t></a:t>
            </a:r>
            <a:r>
              <a:rPr lang="en-US" altLang="zh-TW" sz="1600" b="0" i="1" baseline="-25000">
                <a:ea typeface="新細明體" charset="-120"/>
              </a:rPr>
              <a:t>p</a:t>
            </a:r>
            <a:endParaRPr lang="en-US" altLang="zh-TW" sz="1600" b="0" i="1" baseline="0">
              <a:ea typeface="新細明體" charset="-120"/>
            </a:endParaRPr>
          </a:p>
        </p:txBody>
      </p:sp>
      <p:sp>
        <p:nvSpPr>
          <p:cNvPr id="15" name="Text Box 47"/>
          <p:cNvSpPr txBox="1">
            <a:spLocks noChangeArrowheads="1"/>
          </p:cNvSpPr>
          <p:nvPr/>
        </p:nvSpPr>
        <p:spPr bwMode="auto">
          <a:xfrm>
            <a:off x="2975805" y="5696803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zh-TW" sz="1600" b="0" baseline="0">
                <a:ea typeface="新細明體" charset="-120"/>
              </a:rPr>
              <a:t>-</a:t>
            </a:r>
            <a:r>
              <a:rPr lang="en-US" altLang="zh-TW" sz="1600" b="0" i="1" baseline="0">
                <a:ea typeface="新細明體" charset="-120"/>
                <a:sym typeface="Symbol" pitchFamily="18" charset="2"/>
              </a:rPr>
              <a:t></a:t>
            </a:r>
            <a:r>
              <a:rPr lang="en-US" altLang="zh-TW" sz="1600" b="0" i="1" baseline="-25000">
                <a:ea typeface="新細明體" charset="-120"/>
              </a:rPr>
              <a:t>p</a:t>
            </a:r>
            <a:endParaRPr lang="en-US" altLang="zh-TW" sz="1600" b="0" i="1" baseline="0">
              <a:ea typeface="新細明體" charset="-120"/>
            </a:endParaRPr>
          </a:p>
        </p:txBody>
      </p:sp>
      <p:sp>
        <p:nvSpPr>
          <p:cNvPr id="16" name="Text Box 48"/>
          <p:cNvSpPr txBox="1">
            <a:spLocks noChangeArrowheads="1"/>
          </p:cNvSpPr>
          <p:nvPr/>
        </p:nvSpPr>
        <p:spPr bwMode="auto">
          <a:xfrm>
            <a:off x="4529967" y="5696803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zh-TW" sz="1600" b="0" baseline="0">
                <a:ea typeface="新細明體" charset="-120"/>
              </a:rPr>
              <a:t>0</a:t>
            </a:r>
          </a:p>
        </p:txBody>
      </p:sp>
      <p:sp>
        <p:nvSpPr>
          <p:cNvPr id="58" name="Text Box 46"/>
          <p:cNvSpPr txBox="1">
            <a:spLocks noChangeArrowheads="1"/>
          </p:cNvSpPr>
          <p:nvPr/>
        </p:nvSpPr>
        <p:spPr bwMode="auto">
          <a:xfrm>
            <a:off x="7582516" y="5671782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zh-TW" sz="1600" b="0" i="1" baseline="0" dirty="0" smtClean="0">
                <a:ea typeface="新細明體" charset="-120"/>
                <a:sym typeface="Symbol" pitchFamily="18" charset="2"/>
              </a:rPr>
              <a:t></a:t>
            </a:r>
            <a:endParaRPr lang="en-US" altLang="zh-TW" sz="1600" b="0" i="1" baseline="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Integral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http://lpsa.swarthmore.edu/Convolution/ConvolveGUI.html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55650" name="Picture 2" descr="http://lpsa.swarthmore.edu/Convolution/images/ConvGU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0937" y="2697669"/>
            <a:ext cx="5417070" cy="37099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pulse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8"/>
          <a:srcRect t="49228" b="-656"/>
          <a:stretch/>
        </p:blipFill>
        <p:spPr>
          <a:xfrm>
            <a:off x="1602454" y="158274"/>
            <a:ext cx="7164387" cy="225930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Sinc1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9"/>
          <a:srcRect t="50314" b="1096"/>
          <a:stretch/>
        </p:blipFill>
        <p:spPr>
          <a:xfrm>
            <a:off x="1602452" y="2533940"/>
            <a:ext cx="7164387" cy="2079312"/>
          </a:xfrm>
          <a:prstGeom prst="rect">
            <a:avLst/>
          </a:prstGeom>
        </p:spPr>
      </p:pic>
      <p:pic>
        <p:nvPicPr>
          <p:cNvPr id="7" name="Sinc2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 rotWithShape="1">
          <a:blip r:embed="rId10"/>
          <a:srcRect t="49176" b="23"/>
          <a:stretch/>
        </p:blipFill>
        <p:spPr>
          <a:xfrm>
            <a:off x="1602451" y="4729616"/>
            <a:ext cx="7164387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eliminate ripples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It is now clear that ripples come from the spectral response of the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window function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baseline="30000" dirty="0" smtClean="0">
              <a:solidFill>
                <a:srgbClr val="FF0000"/>
              </a:solidFill>
              <a:sym typeface="Symbol" pitchFamily="18" charset="2"/>
            </a:endParaRPr>
          </a:p>
          <a:p>
            <a:r>
              <a:rPr lang="en-US" altLang="zh-TW" dirty="0" smtClean="0">
                <a:ea typeface="新細明體" charset="-120"/>
              </a:rPr>
              <a:t>The closer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TW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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/>
              <a:t>is to a unit impulse, the closer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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TW" dirty="0" smtClean="0"/>
              <a:t> is to the ideal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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Can we design a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window function </a:t>
            </a:r>
            <a:r>
              <a:rPr lang="en-US" altLang="zh-TW" dirty="0" smtClean="0">
                <a:ea typeface="新細明體" charset="-120"/>
              </a:rPr>
              <a:t>with its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spectrum</a:t>
            </a:r>
            <a:r>
              <a:rPr lang="en-US" altLang="zh-TW" dirty="0" smtClean="0">
                <a:ea typeface="新細明體" charset="-120"/>
              </a:rPr>
              <a:t> response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without ripples</a:t>
            </a:r>
            <a:r>
              <a:rPr lang="en-US" altLang="zh-TW" dirty="0" smtClean="0">
                <a:ea typeface="新細明體" charset="-120"/>
              </a:rPr>
              <a:t>?</a:t>
            </a:r>
          </a:p>
          <a:p>
            <a:r>
              <a:rPr lang="en-US" altLang="zh-TW" dirty="0" smtClean="0">
                <a:ea typeface="新細明體" charset="-120"/>
              </a:rPr>
              <a:t>Yes, it depends on the shape of the window function in the time domain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 What are digital filters?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276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general, a filter is a system that removes the unwanted components in our input </a:t>
            </a:r>
          </a:p>
          <a:p>
            <a:r>
              <a:rPr lang="en-US" dirty="0" smtClean="0">
                <a:cs typeface="Times New Roman" pitchFamily="18" charset="0"/>
              </a:rPr>
              <a:t>In the context of DSP, a 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digital filter </a:t>
            </a:r>
            <a:r>
              <a:rPr lang="en-US" dirty="0" smtClean="0">
                <a:cs typeface="Times New Roman" pitchFamily="18" charset="0"/>
              </a:rPr>
              <a:t>is a discrete-time system that removes the unwanted components in the input signal</a:t>
            </a:r>
          </a:p>
          <a:p>
            <a:r>
              <a:rPr lang="en-US" dirty="0" smtClean="0">
                <a:cs typeface="Times New Roman" pitchFamily="18" charset="0"/>
              </a:rPr>
              <a:t>Here, we are particularly interested in the digital filters that will 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remove the unwanted frequencies in the input signal</a:t>
            </a:r>
          </a:p>
          <a:p>
            <a:r>
              <a:rPr lang="en-US" dirty="0" smtClean="0">
                <a:cs typeface="Times New Roman" pitchFamily="18" charset="0"/>
              </a:rPr>
              <a:t>Can be further classified as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474177" y="4733193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85800" y="5574324"/>
            <a:ext cx="1635369" cy="87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712177" y="4580793"/>
          <a:ext cx="663074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07" name="Equation" r:id="rId3" imgW="406080" imgH="241200" progId="Equation.DSMT4">
                  <p:embed/>
                </p:oleObj>
              </mc:Choice>
              <mc:Fallback>
                <p:oleObj name="Equation" r:id="rId3" imgW="40608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177" y="4580793"/>
                        <a:ext cx="663074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2" name="Object 8"/>
          <p:cNvGraphicFramePr>
            <a:graphicFrameLocks noChangeAspect="1"/>
          </p:cNvGraphicFramePr>
          <p:nvPr/>
        </p:nvGraphicFramePr>
        <p:xfrm>
          <a:off x="2186965" y="5606441"/>
          <a:ext cx="227012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08" name="Equation" r:id="rId5" imgW="139680" imgH="126720" progId="Equation.DSMT4">
                  <p:embed/>
                </p:oleObj>
              </mc:Choice>
              <mc:Fallback>
                <p:oleObj name="Equation" r:id="rId5" imgW="139680" imgH="1267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6965" y="5606441"/>
                        <a:ext cx="227012" cy="20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reeform 18"/>
          <p:cNvSpPr/>
          <p:nvPr/>
        </p:nvSpPr>
        <p:spPr>
          <a:xfrm>
            <a:off x="990600" y="4953001"/>
            <a:ext cx="987669" cy="612531"/>
          </a:xfrm>
          <a:custGeom>
            <a:avLst/>
            <a:gdLst>
              <a:gd name="connsiteX0" fmla="*/ 0 w 2031023"/>
              <a:gd name="connsiteY0" fmla="*/ 810358 h 810358"/>
              <a:gd name="connsiteX1" fmla="*/ 325315 w 2031023"/>
              <a:gd name="connsiteY1" fmla="*/ 757604 h 810358"/>
              <a:gd name="connsiteX2" fmla="*/ 465992 w 2031023"/>
              <a:gd name="connsiteY2" fmla="*/ 652096 h 810358"/>
              <a:gd name="connsiteX3" fmla="*/ 562707 w 2031023"/>
              <a:gd name="connsiteY3" fmla="*/ 186104 h 810358"/>
              <a:gd name="connsiteX4" fmla="*/ 685800 w 2031023"/>
              <a:gd name="connsiteY4" fmla="*/ 27842 h 810358"/>
              <a:gd name="connsiteX5" fmla="*/ 1222131 w 2031023"/>
              <a:gd name="connsiteY5" fmla="*/ 19050 h 810358"/>
              <a:gd name="connsiteX6" fmla="*/ 1397977 w 2031023"/>
              <a:gd name="connsiteY6" fmla="*/ 142142 h 810358"/>
              <a:gd name="connsiteX7" fmla="*/ 1538654 w 2031023"/>
              <a:gd name="connsiteY7" fmla="*/ 678473 h 810358"/>
              <a:gd name="connsiteX8" fmla="*/ 2031023 w 2031023"/>
              <a:gd name="connsiteY8" fmla="*/ 801565 h 81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023" h="810358">
                <a:moveTo>
                  <a:pt x="0" y="810358"/>
                </a:moveTo>
                <a:cubicBezTo>
                  <a:pt x="123825" y="797169"/>
                  <a:pt x="247650" y="783981"/>
                  <a:pt x="325315" y="757604"/>
                </a:cubicBezTo>
                <a:cubicBezTo>
                  <a:pt x="402980" y="731227"/>
                  <a:pt x="426427" y="747346"/>
                  <a:pt x="465992" y="652096"/>
                </a:cubicBezTo>
                <a:cubicBezTo>
                  <a:pt x="505557" y="556846"/>
                  <a:pt x="526072" y="290146"/>
                  <a:pt x="562707" y="186104"/>
                </a:cubicBezTo>
                <a:cubicBezTo>
                  <a:pt x="599342" y="82062"/>
                  <a:pt x="575896" y="55684"/>
                  <a:pt x="685800" y="27842"/>
                </a:cubicBezTo>
                <a:cubicBezTo>
                  <a:pt x="795704" y="0"/>
                  <a:pt x="1103435" y="0"/>
                  <a:pt x="1222131" y="19050"/>
                </a:cubicBezTo>
                <a:cubicBezTo>
                  <a:pt x="1340827" y="38100"/>
                  <a:pt x="1345223" y="32238"/>
                  <a:pt x="1397977" y="142142"/>
                </a:cubicBezTo>
                <a:cubicBezTo>
                  <a:pt x="1450731" y="252046"/>
                  <a:pt x="1433146" y="568569"/>
                  <a:pt x="1538654" y="678473"/>
                </a:cubicBezTo>
                <a:cubicBezTo>
                  <a:pt x="1644162" y="788377"/>
                  <a:pt x="1837592" y="794971"/>
                  <a:pt x="2031023" y="80156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23592" y="4744916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772508" y="5556739"/>
            <a:ext cx="2968869" cy="293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3379177" y="4530971"/>
          <a:ext cx="663074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09" name="Equation" r:id="rId7" imgW="406080" imgH="241200" progId="Equation.DSMT4">
                  <p:embed/>
                </p:oleObj>
              </mc:Choice>
              <mc:Fallback>
                <p:oleObj name="Equation" r:id="rId7" imgW="406080" imgH="241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177" y="4530971"/>
                        <a:ext cx="663074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8"/>
          <p:cNvGraphicFramePr>
            <a:graphicFrameLocks noChangeAspect="1"/>
          </p:cNvGraphicFramePr>
          <p:nvPr/>
        </p:nvGraphicFramePr>
        <p:xfrm>
          <a:off x="5539766" y="5591787"/>
          <a:ext cx="227012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10" name="Equation" r:id="rId8" imgW="139680" imgH="126720" progId="Equation.DSMT4">
                  <p:embed/>
                </p:oleObj>
              </mc:Choice>
              <mc:Fallback>
                <p:oleObj name="Equation" r:id="rId8" imgW="139680" imgH="12672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9766" y="5591787"/>
                        <a:ext cx="227012" cy="20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Freeform 31"/>
          <p:cNvSpPr/>
          <p:nvPr/>
        </p:nvSpPr>
        <p:spPr>
          <a:xfrm>
            <a:off x="4589586" y="4938349"/>
            <a:ext cx="987669" cy="612531"/>
          </a:xfrm>
          <a:custGeom>
            <a:avLst/>
            <a:gdLst>
              <a:gd name="connsiteX0" fmla="*/ 0 w 2031023"/>
              <a:gd name="connsiteY0" fmla="*/ 810358 h 810358"/>
              <a:gd name="connsiteX1" fmla="*/ 325315 w 2031023"/>
              <a:gd name="connsiteY1" fmla="*/ 757604 h 810358"/>
              <a:gd name="connsiteX2" fmla="*/ 465992 w 2031023"/>
              <a:gd name="connsiteY2" fmla="*/ 652096 h 810358"/>
              <a:gd name="connsiteX3" fmla="*/ 562707 w 2031023"/>
              <a:gd name="connsiteY3" fmla="*/ 186104 h 810358"/>
              <a:gd name="connsiteX4" fmla="*/ 685800 w 2031023"/>
              <a:gd name="connsiteY4" fmla="*/ 27842 h 810358"/>
              <a:gd name="connsiteX5" fmla="*/ 1222131 w 2031023"/>
              <a:gd name="connsiteY5" fmla="*/ 19050 h 810358"/>
              <a:gd name="connsiteX6" fmla="*/ 1397977 w 2031023"/>
              <a:gd name="connsiteY6" fmla="*/ 142142 h 810358"/>
              <a:gd name="connsiteX7" fmla="*/ 1538654 w 2031023"/>
              <a:gd name="connsiteY7" fmla="*/ 678473 h 810358"/>
              <a:gd name="connsiteX8" fmla="*/ 2031023 w 2031023"/>
              <a:gd name="connsiteY8" fmla="*/ 801565 h 81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023" h="810358">
                <a:moveTo>
                  <a:pt x="0" y="810358"/>
                </a:moveTo>
                <a:cubicBezTo>
                  <a:pt x="123825" y="797169"/>
                  <a:pt x="247650" y="783981"/>
                  <a:pt x="325315" y="757604"/>
                </a:cubicBezTo>
                <a:cubicBezTo>
                  <a:pt x="402980" y="731227"/>
                  <a:pt x="426427" y="747346"/>
                  <a:pt x="465992" y="652096"/>
                </a:cubicBezTo>
                <a:cubicBezTo>
                  <a:pt x="505557" y="556846"/>
                  <a:pt x="526072" y="290146"/>
                  <a:pt x="562707" y="186104"/>
                </a:cubicBezTo>
                <a:cubicBezTo>
                  <a:pt x="599342" y="82062"/>
                  <a:pt x="575896" y="55684"/>
                  <a:pt x="685800" y="27842"/>
                </a:cubicBezTo>
                <a:cubicBezTo>
                  <a:pt x="795704" y="0"/>
                  <a:pt x="1103435" y="0"/>
                  <a:pt x="1222131" y="19050"/>
                </a:cubicBezTo>
                <a:cubicBezTo>
                  <a:pt x="1340827" y="38100"/>
                  <a:pt x="1345223" y="32238"/>
                  <a:pt x="1397977" y="142142"/>
                </a:cubicBezTo>
                <a:cubicBezTo>
                  <a:pt x="1450731" y="252046"/>
                  <a:pt x="1433146" y="568569"/>
                  <a:pt x="1538654" y="678473"/>
                </a:cubicBezTo>
                <a:cubicBezTo>
                  <a:pt x="1644162" y="788377"/>
                  <a:pt x="1837592" y="794971"/>
                  <a:pt x="2031023" y="80156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flipH="1">
            <a:off x="2702169" y="4950072"/>
            <a:ext cx="987669" cy="612531"/>
          </a:xfrm>
          <a:custGeom>
            <a:avLst/>
            <a:gdLst>
              <a:gd name="connsiteX0" fmla="*/ 0 w 2031023"/>
              <a:gd name="connsiteY0" fmla="*/ 810358 h 810358"/>
              <a:gd name="connsiteX1" fmla="*/ 325315 w 2031023"/>
              <a:gd name="connsiteY1" fmla="*/ 757604 h 810358"/>
              <a:gd name="connsiteX2" fmla="*/ 465992 w 2031023"/>
              <a:gd name="connsiteY2" fmla="*/ 652096 h 810358"/>
              <a:gd name="connsiteX3" fmla="*/ 562707 w 2031023"/>
              <a:gd name="connsiteY3" fmla="*/ 186104 h 810358"/>
              <a:gd name="connsiteX4" fmla="*/ 685800 w 2031023"/>
              <a:gd name="connsiteY4" fmla="*/ 27842 h 810358"/>
              <a:gd name="connsiteX5" fmla="*/ 1222131 w 2031023"/>
              <a:gd name="connsiteY5" fmla="*/ 19050 h 810358"/>
              <a:gd name="connsiteX6" fmla="*/ 1397977 w 2031023"/>
              <a:gd name="connsiteY6" fmla="*/ 142142 h 810358"/>
              <a:gd name="connsiteX7" fmla="*/ 1538654 w 2031023"/>
              <a:gd name="connsiteY7" fmla="*/ 678473 h 810358"/>
              <a:gd name="connsiteX8" fmla="*/ 2031023 w 2031023"/>
              <a:gd name="connsiteY8" fmla="*/ 801565 h 81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023" h="810358">
                <a:moveTo>
                  <a:pt x="0" y="810358"/>
                </a:moveTo>
                <a:cubicBezTo>
                  <a:pt x="123825" y="797169"/>
                  <a:pt x="247650" y="783981"/>
                  <a:pt x="325315" y="757604"/>
                </a:cubicBezTo>
                <a:cubicBezTo>
                  <a:pt x="402980" y="731227"/>
                  <a:pt x="426427" y="747346"/>
                  <a:pt x="465992" y="652096"/>
                </a:cubicBezTo>
                <a:cubicBezTo>
                  <a:pt x="505557" y="556846"/>
                  <a:pt x="526072" y="290146"/>
                  <a:pt x="562707" y="186104"/>
                </a:cubicBezTo>
                <a:cubicBezTo>
                  <a:pt x="599342" y="82062"/>
                  <a:pt x="575896" y="55684"/>
                  <a:pt x="685800" y="27842"/>
                </a:cubicBezTo>
                <a:cubicBezTo>
                  <a:pt x="795704" y="0"/>
                  <a:pt x="1103435" y="0"/>
                  <a:pt x="1222131" y="19050"/>
                </a:cubicBezTo>
                <a:cubicBezTo>
                  <a:pt x="1340827" y="38100"/>
                  <a:pt x="1345223" y="32238"/>
                  <a:pt x="1397977" y="142142"/>
                </a:cubicBezTo>
                <a:cubicBezTo>
                  <a:pt x="1450731" y="252046"/>
                  <a:pt x="1433146" y="568569"/>
                  <a:pt x="1538654" y="678473"/>
                </a:cubicBezTo>
                <a:cubicBezTo>
                  <a:pt x="1644162" y="788377"/>
                  <a:pt x="1837592" y="794971"/>
                  <a:pt x="2031023" y="80156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8077" name="Object 13"/>
          <p:cNvGraphicFramePr>
            <a:graphicFrameLocks noChangeAspect="1"/>
          </p:cNvGraphicFramePr>
          <p:nvPr/>
        </p:nvGraphicFramePr>
        <p:xfrm>
          <a:off x="2973388" y="5588000"/>
          <a:ext cx="4953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11" name="Equation" r:id="rId9" imgW="304560" imgH="190440" progId="Equation.DSMT4">
                  <p:embed/>
                </p:oleObj>
              </mc:Choice>
              <mc:Fallback>
                <p:oleObj name="Equation" r:id="rId9" imgW="304560" imgH="1904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5588000"/>
                        <a:ext cx="495300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8" name="Object 14"/>
          <p:cNvGraphicFramePr>
            <a:graphicFrameLocks noChangeAspect="1"/>
          </p:cNvGraphicFramePr>
          <p:nvPr/>
        </p:nvGraphicFramePr>
        <p:xfrm>
          <a:off x="4848225" y="5591175"/>
          <a:ext cx="39211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12" name="Equation" r:id="rId11" imgW="241200" imgH="190440" progId="Equation.DSMT4">
                  <p:embed/>
                </p:oleObj>
              </mc:Choice>
              <mc:Fallback>
                <p:oleObj name="Equation" r:id="rId11" imgW="241200" imgH="1904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225" y="5591175"/>
                        <a:ext cx="392113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3217985" y="5521570"/>
            <a:ext cx="0" cy="149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058508" y="5515709"/>
            <a:ext cx="0" cy="149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309338" y="4721469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958254" y="5533292"/>
            <a:ext cx="2968869" cy="293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Object 58"/>
          <p:cNvGraphicFramePr>
            <a:graphicFrameLocks noChangeAspect="1"/>
          </p:cNvGraphicFramePr>
          <p:nvPr/>
        </p:nvGraphicFramePr>
        <p:xfrm>
          <a:off x="6564923" y="4507524"/>
          <a:ext cx="663074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13" name="Equation" r:id="rId13" imgW="406080" imgH="241200" progId="Equation.DSMT4">
                  <p:embed/>
                </p:oleObj>
              </mc:Choice>
              <mc:Fallback>
                <p:oleObj name="Equation" r:id="rId13" imgW="406080" imgH="2412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923" y="4507524"/>
                        <a:ext cx="663074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8"/>
          <p:cNvGraphicFramePr>
            <a:graphicFrameLocks noChangeAspect="1"/>
          </p:cNvGraphicFramePr>
          <p:nvPr/>
        </p:nvGraphicFramePr>
        <p:xfrm>
          <a:off x="8725512" y="5568340"/>
          <a:ext cx="227012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14" name="Equation" r:id="rId14" imgW="139680" imgH="126720" progId="Equation.DSMT4">
                  <p:embed/>
                </p:oleObj>
              </mc:Choice>
              <mc:Fallback>
                <p:oleObj name="Equation" r:id="rId14" imgW="139680" imgH="12672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5512" y="5568340"/>
                        <a:ext cx="227012" cy="20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Freeform 60"/>
          <p:cNvSpPr/>
          <p:nvPr/>
        </p:nvSpPr>
        <p:spPr>
          <a:xfrm>
            <a:off x="7309340" y="4941279"/>
            <a:ext cx="987669" cy="612531"/>
          </a:xfrm>
          <a:custGeom>
            <a:avLst/>
            <a:gdLst>
              <a:gd name="connsiteX0" fmla="*/ 0 w 2031023"/>
              <a:gd name="connsiteY0" fmla="*/ 810358 h 810358"/>
              <a:gd name="connsiteX1" fmla="*/ 325315 w 2031023"/>
              <a:gd name="connsiteY1" fmla="*/ 757604 h 810358"/>
              <a:gd name="connsiteX2" fmla="*/ 465992 w 2031023"/>
              <a:gd name="connsiteY2" fmla="*/ 652096 h 810358"/>
              <a:gd name="connsiteX3" fmla="*/ 562707 w 2031023"/>
              <a:gd name="connsiteY3" fmla="*/ 186104 h 810358"/>
              <a:gd name="connsiteX4" fmla="*/ 685800 w 2031023"/>
              <a:gd name="connsiteY4" fmla="*/ 27842 h 810358"/>
              <a:gd name="connsiteX5" fmla="*/ 1222131 w 2031023"/>
              <a:gd name="connsiteY5" fmla="*/ 19050 h 810358"/>
              <a:gd name="connsiteX6" fmla="*/ 1397977 w 2031023"/>
              <a:gd name="connsiteY6" fmla="*/ 142142 h 810358"/>
              <a:gd name="connsiteX7" fmla="*/ 1538654 w 2031023"/>
              <a:gd name="connsiteY7" fmla="*/ 678473 h 810358"/>
              <a:gd name="connsiteX8" fmla="*/ 2031023 w 2031023"/>
              <a:gd name="connsiteY8" fmla="*/ 801565 h 81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023" h="810358">
                <a:moveTo>
                  <a:pt x="0" y="810358"/>
                </a:moveTo>
                <a:cubicBezTo>
                  <a:pt x="123825" y="797169"/>
                  <a:pt x="247650" y="783981"/>
                  <a:pt x="325315" y="757604"/>
                </a:cubicBezTo>
                <a:cubicBezTo>
                  <a:pt x="402980" y="731227"/>
                  <a:pt x="426427" y="747346"/>
                  <a:pt x="465992" y="652096"/>
                </a:cubicBezTo>
                <a:cubicBezTo>
                  <a:pt x="505557" y="556846"/>
                  <a:pt x="526072" y="290146"/>
                  <a:pt x="562707" y="186104"/>
                </a:cubicBezTo>
                <a:cubicBezTo>
                  <a:pt x="599342" y="82062"/>
                  <a:pt x="575896" y="55684"/>
                  <a:pt x="685800" y="27842"/>
                </a:cubicBezTo>
                <a:cubicBezTo>
                  <a:pt x="795704" y="0"/>
                  <a:pt x="1103435" y="0"/>
                  <a:pt x="1222131" y="19050"/>
                </a:cubicBezTo>
                <a:cubicBezTo>
                  <a:pt x="1340827" y="38100"/>
                  <a:pt x="1345223" y="32238"/>
                  <a:pt x="1397977" y="142142"/>
                </a:cubicBezTo>
                <a:cubicBezTo>
                  <a:pt x="1450731" y="252046"/>
                  <a:pt x="1433146" y="568569"/>
                  <a:pt x="1538654" y="678473"/>
                </a:cubicBezTo>
                <a:cubicBezTo>
                  <a:pt x="1644162" y="788377"/>
                  <a:pt x="1837592" y="794971"/>
                  <a:pt x="2031023" y="80156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flipH="1">
            <a:off x="6283569" y="4926625"/>
            <a:ext cx="987669" cy="612531"/>
          </a:xfrm>
          <a:custGeom>
            <a:avLst/>
            <a:gdLst>
              <a:gd name="connsiteX0" fmla="*/ 0 w 2031023"/>
              <a:gd name="connsiteY0" fmla="*/ 810358 h 810358"/>
              <a:gd name="connsiteX1" fmla="*/ 325315 w 2031023"/>
              <a:gd name="connsiteY1" fmla="*/ 757604 h 810358"/>
              <a:gd name="connsiteX2" fmla="*/ 465992 w 2031023"/>
              <a:gd name="connsiteY2" fmla="*/ 652096 h 810358"/>
              <a:gd name="connsiteX3" fmla="*/ 562707 w 2031023"/>
              <a:gd name="connsiteY3" fmla="*/ 186104 h 810358"/>
              <a:gd name="connsiteX4" fmla="*/ 685800 w 2031023"/>
              <a:gd name="connsiteY4" fmla="*/ 27842 h 810358"/>
              <a:gd name="connsiteX5" fmla="*/ 1222131 w 2031023"/>
              <a:gd name="connsiteY5" fmla="*/ 19050 h 810358"/>
              <a:gd name="connsiteX6" fmla="*/ 1397977 w 2031023"/>
              <a:gd name="connsiteY6" fmla="*/ 142142 h 810358"/>
              <a:gd name="connsiteX7" fmla="*/ 1538654 w 2031023"/>
              <a:gd name="connsiteY7" fmla="*/ 678473 h 810358"/>
              <a:gd name="connsiteX8" fmla="*/ 2031023 w 2031023"/>
              <a:gd name="connsiteY8" fmla="*/ 801565 h 81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023" h="810358">
                <a:moveTo>
                  <a:pt x="0" y="810358"/>
                </a:moveTo>
                <a:cubicBezTo>
                  <a:pt x="123825" y="797169"/>
                  <a:pt x="247650" y="783981"/>
                  <a:pt x="325315" y="757604"/>
                </a:cubicBezTo>
                <a:cubicBezTo>
                  <a:pt x="402980" y="731227"/>
                  <a:pt x="426427" y="747346"/>
                  <a:pt x="465992" y="652096"/>
                </a:cubicBezTo>
                <a:cubicBezTo>
                  <a:pt x="505557" y="556846"/>
                  <a:pt x="526072" y="290146"/>
                  <a:pt x="562707" y="186104"/>
                </a:cubicBezTo>
                <a:cubicBezTo>
                  <a:pt x="599342" y="82062"/>
                  <a:pt x="575896" y="55684"/>
                  <a:pt x="685800" y="27842"/>
                </a:cubicBezTo>
                <a:cubicBezTo>
                  <a:pt x="795704" y="0"/>
                  <a:pt x="1103435" y="0"/>
                  <a:pt x="1222131" y="19050"/>
                </a:cubicBezTo>
                <a:cubicBezTo>
                  <a:pt x="1340827" y="38100"/>
                  <a:pt x="1345223" y="32238"/>
                  <a:pt x="1397977" y="142142"/>
                </a:cubicBezTo>
                <a:cubicBezTo>
                  <a:pt x="1450731" y="252046"/>
                  <a:pt x="1433146" y="568569"/>
                  <a:pt x="1538654" y="678473"/>
                </a:cubicBezTo>
                <a:cubicBezTo>
                  <a:pt x="1644162" y="788377"/>
                  <a:pt x="1837592" y="794971"/>
                  <a:pt x="2031023" y="80156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3" name="Object 13"/>
          <p:cNvGraphicFramePr>
            <a:graphicFrameLocks noChangeAspect="1"/>
          </p:cNvGraphicFramePr>
          <p:nvPr/>
        </p:nvGraphicFramePr>
        <p:xfrm>
          <a:off x="6159500" y="5564188"/>
          <a:ext cx="4953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15" name="Equation" r:id="rId15" imgW="304560" imgH="190440" progId="Equation.DSMT4">
                  <p:embed/>
                </p:oleObj>
              </mc:Choice>
              <mc:Fallback>
                <p:oleObj name="Equation" r:id="rId15" imgW="304560" imgH="19044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5564188"/>
                        <a:ext cx="495300" cy="30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14"/>
          <p:cNvGraphicFramePr>
            <a:graphicFrameLocks noChangeAspect="1"/>
          </p:cNvGraphicFramePr>
          <p:nvPr/>
        </p:nvGraphicFramePr>
        <p:xfrm>
          <a:off x="8034338" y="5567363"/>
          <a:ext cx="392112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16" name="Equation" r:id="rId17" imgW="241200" imgH="190440" progId="Equation.DSMT4">
                  <p:embed/>
                </p:oleObj>
              </mc:Choice>
              <mc:Fallback>
                <p:oleObj name="Equation" r:id="rId17" imgW="241200" imgH="19044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4338" y="5567363"/>
                        <a:ext cx="392112" cy="30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Straight Connector 64"/>
          <p:cNvCxnSpPr/>
          <p:nvPr/>
        </p:nvCxnSpPr>
        <p:spPr>
          <a:xfrm>
            <a:off x="6403731" y="5498123"/>
            <a:ext cx="0" cy="149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244254" y="5492262"/>
            <a:ext cx="0" cy="149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93531" y="5811715"/>
            <a:ext cx="105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Low-pass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634154" y="581464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High-pass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758354" y="5817577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Band-pass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61808" y="1546431"/>
            <a:ext cx="4644688" cy="4630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752" y="-68151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/>
              <a:t>To eliminate ripple …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3" name="Group 2052"/>
          <p:cNvGrpSpPr>
            <a:grpSpLocks/>
          </p:cNvGrpSpPr>
          <p:nvPr/>
        </p:nvGrpSpPr>
        <p:grpSpPr bwMode="auto">
          <a:xfrm>
            <a:off x="1145509" y="3509946"/>
            <a:ext cx="1979613" cy="1111250"/>
            <a:chOff x="240" y="1728"/>
            <a:chExt cx="1247" cy="700"/>
          </a:xfrm>
        </p:grpSpPr>
        <p:sp>
          <p:nvSpPr>
            <p:cNvPr id="14" name="Text Box 2053"/>
            <p:cNvSpPr txBox="1">
              <a:spLocks noChangeArrowheads="1"/>
            </p:cNvSpPr>
            <p:nvPr/>
          </p:nvSpPr>
          <p:spPr bwMode="auto">
            <a:xfrm>
              <a:off x="528" y="2256"/>
              <a:ext cx="672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600"/>
                </a:spcAft>
              </a:pPr>
              <a:r>
                <a:rPr lang="en-US" altLang="zh-TW" sz="1400" b="0" baseline="0">
                  <a:ea typeface="新細明體" charset="-120"/>
                </a:rPr>
                <a:t>Rectangular</a:t>
              </a:r>
              <a:endParaRPr lang="en-US" altLang="zh-TW" sz="2800" b="0" baseline="0">
                <a:ea typeface="新細明體" charset="-120"/>
              </a:endParaRPr>
            </a:p>
          </p:txBody>
        </p:sp>
        <p:grpSp>
          <p:nvGrpSpPr>
            <p:cNvPr id="15" name="Group 2054"/>
            <p:cNvGrpSpPr>
              <a:grpSpLocks noChangeAspect="1"/>
            </p:cNvGrpSpPr>
            <p:nvPr/>
          </p:nvGrpSpPr>
          <p:grpSpPr bwMode="auto">
            <a:xfrm>
              <a:off x="240" y="1728"/>
              <a:ext cx="1247" cy="554"/>
              <a:chOff x="3139" y="1680"/>
              <a:chExt cx="2074" cy="921"/>
            </a:xfrm>
          </p:grpSpPr>
          <p:sp>
            <p:nvSpPr>
              <p:cNvPr id="16" name="Line 2055"/>
              <p:cNvSpPr>
                <a:spLocks noChangeAspect="1" noChangeShapeType="1"/>
              </p:cNvSpPr>
              <p:nvPr/>
            </p:nvSpPr>
            <p:spPr bwMode="auto">
              <a:xfrm>
                <a:off x="3139" y="2486"/>
                <a:ext cx="207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" name="Line 2056"/>
              <p:cNvSpPr>
                <a:spLocks noChangeAspect="1" noChangeShapeType="1"/>
              </p:cNvSpPr>
              <p:nvPr/>
            </p:nvSpPr>
            <p:spPr bwMode="auto">
              <a:xfrm flipV="1">
                <a:off x="4176" y="1680"/>
                <a:ext cx="0" cy="92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8" name="Group 2057"/>
              <p:cNvGrpSpPr>
                <a:grpSpLocks noChangeAspect="1"/>
              </p:cNvGrpSpPr>
              <p:nvPr/>
            </p:nvGrpSpPr>
            <p:grpSpPr bwMode="auto">
              <a:xfrm>
                <a:off x="3485" y="1910"/>
                <a:ext cx="1382" cy="576"/>
                <a:chOff x="4320" y="3168"/>
                <a:chExt cx="3456" cy="1152"/>
              </a:xfrm>
            </p:grpSpPr>
            <p:sp>
              <p:nvSpPr>
                <p:cNvPr id="19" name="Line 205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320" y="3168"/>
                  <a:ext cx="0" cy="115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" name="Line 2059"/>
                <p:cNvSpPr>
                  <a:spLocks noChangeAspect="1" noChangeShapeType="1"/>
                </p:cNvSpPr>
                <p:nvPr/>
              </p:nvSpPr>
              <p:spPr bwMode="auto">
                <a:xfrm>
                  <a:off x="4320" y="3168"/>
                  <a:ext cx="345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" name="Line 206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7776" y="3168"/>
                  <a:ext cx="0" cy="115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</p:grpSp>
      <p:grpSp>
        <p:nvGrpSpPr>
          <p:cNvPr id="28" name="Group 2067"/>
          <p:cNvGrpSpPr>
            <a:grpSpLocks/>
          </p:cNvGrpSpPr>
          <p:nvPr/>
        </p:nvGrpSpPr>
        <p:grpSpPr bwMode="auto">
          <a:xfrm>
            <a:off x="4452620" y="4399605"/>
            <a:ext cx="2405063" cy="1144587"/>
            <a:chOff x="1488" y="1679"/>
            <a:chExt cx="1515" cy="721"/>
          </a:xfrm>
        </p:grpSpPr>
        <p:sp>
          <p:nvSpPr>
            <p:cNvPr id="29" name="Line 2068"/>
            <p:cNvSpPr>
              <a:spLocks noChangeAspect="1" noChangeShapeType="1"/>
            </p:cNvSpPr>
            <p:nvPr/>
          </p:nvSpPr>
          <p:spPr bwMode="auto">
            <a:xfrm>
              <a:off x="1488" y="2232"/>
              <a:ext cx="151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Line 2069"/>
            <p:cNvSpPr>
              <a:spLocks noChangeAspect="1" noChangeShapeType="1"/>
            </p:cNvSpPr>
            <p:nvPr/>
          </p:nvSpPr>
          <p:spPr bwMode="auto">
            <a:xfrm flipV="1">
              <a:off x="2233" y="1679"/>
              <a:ext cx="0" cy="7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" name="Freeform 2070"/>
            <p:cNvSpPr>
              <a:spLocks noChangeAspect="1"/>
            </p:cNvSpPr>
            <p:nvPr/>
          </p:nvSpPr>
          <p:spPr bwMode="auto">
            <a:xfrm>
              <a:off x="1541" y="1872"/>
              <a:ext cx="1385" cy="432"/>
            </a:xfrm>
            <a:custGeom>
              <a:avLst/>
              <a:gdLst/>
              <a:ahLst/>
              <a:cxnLst>
                <a:cxn ang="0">
                  <a:pos x="0" y="1446"/>
                </a:cxn>
                <a:cxn ang="0">
                  <a:pos x="288" y="1524"/>
                </a:cxn>
                <a:cxn ang="0">
                  <a:pos x="576" y="1446"/>
                </a:cxn>
                <a:cxn ang="0">
                  <a:pos x="864" y="1302"/>
                </a:cxn>
                <a:cxn ang="0">
                  <a:pos x="1152" y="1446"/>
                </a:cxn>
                <a:cxn ang="0">
                  <a:pos x="1440" y="1662"/>
                </a:cxn>
                <a:cxn ang="0">
                  <a:pos x="1728" y="1446"/>
                </a:cxn>
                <a:cxn ang="0">
                  <a:pos x="2016" y="1158"/>
                </a:cxn>
                <a:cxn ang="0">
                  <a:pos x="2304" y="1446"/>
                </a:cxn>
                <a:cxn ang="0">
                  <a:pos x="2586" y="1806"/>
                </a:cxn>
                <a:cxn ang="0">
                  <a:pos x="2880" y="1446"/>
                </a:cxn>
                <a:cxn ang="0">
                  <a:pos x="3240" y="252"/>
                </a:cxn>
                <a:cxn ang="0">
                  <a:pos x="3456" y="6"/>
                </a:cxn>
                <a:cxn ang="0">
                  <a:pos x="3666" y="240"/>
                </a:cxn>
                <a:cxn ang="0">
                  <a:pos x="4032" y="1446"/>
                </a:cxn>
                <a:cxn ang="0">
                  <a:pos x="4320" y="1812"/>
                </a:cxn>
                <a:cxn ang="0">
                  <a:pos x="4608" y="1446"/>
                </a:cxn>
                <a:cxn ang="0">
                  <a:pos x="4896" y="1158"/>
                </a:cxn>
                <a:cxn ang="0">
                  <a:pos x="5184" y="1446"/>
                </a:cxn>
                <a:cxn ang="0">
                  <a:pos x="5472" y="1668"/>
                </a:cxn>
                <a:cxn ang="0">
                  <a:pos x="5760" y="1446"/>
                </a:cxn>
                <a:cxn ang="0">
                  <a:pos x="6048" y="1302"/>
                </a:cxn>
                <a:cxn ang="0">
                  <a:pos x="6336" y="1446"/>
                </a:cxn>
                <a:cxn ang="0">
                  <a:pos x="6624" y="1530"/>
                </a:cxn>
                <a:cxn ang="0">
                  <a:pos x="6912" y="1446"/>
                </a:cxn>
              </a:cxnLst>
              <a:rect l="0" t="0" r="r" b="b"/>
              <a:pathLst>
                <a:path w="6912" h="1812">
                  <a:moveTo>
                    <a:pt x="0" y="1446"/>
                  </a:moveTo>
                  <a:cubicBezTo>
                    <a:pt x="48" y="1459"/>
                    <a:pt x="192" y="1524"/>
                    <a:pt x="288" y="1524"/>
                  </a:cubicBezTo>
                  <a:cubicBezTo>
                    <a:pt x="384" y="1524"/>
                    <a:pt x="480" y="1483"/>
                    <a:pt x="576" y="1446"/>
                  </a:cubicBezTo>
                  <a:cubicBezTo>
                    <a:pt x="672" y="1409"/>
                    <a:pt x="768" y="1302"/>
                    <a:pt x="864" y="1302"/>
                  </a:cubicBezTo>
                  <a:cubicBezTo>
                    <a:pt x="960" y="1302"/>
                    <a:pt x="1056" y="1386"/>
                    <a:pt x="1152" y="1446"/>
                  </a:cubicBezTo>
                  <a:cubicBezTo>
                    <a:pt x="1248" y="1506"/>
                    <a:pt x="1344" y="1662"/>
                    <a:pt x="1440" y="1662"/>
                  </a:cubicBezTo>
                  <a:cubicBezTo>
                    <a:pt x="1536" y="1662"/>
                    <a:pt x="1632" y="1530"/>
                    <a:pt x="1728" y="1446"/>
                  </a:cubicBezTo>
                  <a:cubicBezTo>
                    <a:pt x="1824" y="1362"/>
                    <a:pt x="1920" y="1158"/>
                    <a:pt x="2016" y="1158"/>
                  </a:cubicBezTo>
                  <a:cubicBezTo>
                    <a:pt x="2112" y="1158"/>
                    <a:pt x="2209" y="1338"/>
                    <a:pt x="2304" y="1446"/>
                  </a:cubicBezTo>
                  <a:cubicBezTo>
                    <a:pt x="2399" y="1554"/>
                    <a:pt x="2490" y="1806"/>
                    <a:pt x="2586" y="1806"/>
                  </a:cubicBezTo>
                  <a:cubicBezTo>
                    <a:pt x="2682" y="1806"/>
                    <a:pt x="2771" y="1705"/>
                    <a:pt x="2880" y="1446"/>
                  </a:cubicBezTo>
                  <a:cubicBezTo>
                    <a:pt x="2989" y="1187"/>
                    <a:pt x="3144" y="492"/>
                    <a:pt x="3240" y="252"/>
                  </a:cubicBezTo>
                  <a:cubicBezTo>
                    <a:pt x="3336" y="12"/>
                    <a:pt x="3385" y="8"/>
                    <a:pt x="3456" y="6"/>
                  </a:cubicBezTo>
                  <a:cubicBezTo>
                    <a:pt x="3527" y="4"/>
                    <a:pt x="3570" y="0"/>
                    <a:pt x="3666" y="240"/>
                  </a:cubicBezTo>
                  <a:cubicBezTo>
                    <a:pt x="3762" y="480"/>
                    <a:pt x="3923" y="1184"/>
                    <a:pt x="4032" y="1446"/>
                  </a:cubicBezTo>
                  <a:cubicBezTo>
                    <a:pt x="4141" y="1708"/>
                    <a:pt x="4224" y="1812"/>
                    <a:pt x="4320" y="1812"/>
                  </a:cubicBezTo>
                  <a:cubicBezTo>
                    <a:pt x="4416" y="1812"/>
                    <a:pt x="4512" y="1555"/>
                    <a:pt x="4608" y="1446"/>
                  </a:cubicBezTo>
                  <a:cubicBezTo>
                    <a:pt x="4704" y="1337"/>
                    <a:pt x="4800" y="1158"/>
                    <a:pt x="4896" y="1158"/>
                  </a:cubicBezTo>
                  <a:cubicBezTo>
                    <a:pt x="4992" y="1158"/>
                    <a:pt x="5088" y="1361"/>
                    <a:pt x="5184" y="1446"/>
                  </a:cubicBezTo>
                  <a:cubicBezTo>
                    <a:pt x="5280" y="1531"/>
                    <a:pt x="5376" y="1668"/>
                    <a:pt x="5472" y="1668"/>
                  </a:cubicBezTo>
                  <a:cubicBezTo>
                    <a:pt x="5568" y="1668"/>
                    <a:pt x="5664" y="1507"/>
                    <a:pt x="5760" y="1446"/>
                  </a:cubicBezTo>
                  <a:cubicBezTo>
                    <a:pt x="5856" y="1385"/>
                    <a:pt x="5952" y="1302"/>
                    <a:pt x="6048" y="1302"/>
                  </a:cubicBezTo>
                  <a:cubicBezTo>
                    <a:pt x="6144" y="1302"/>
                    <a:pt x="6240" y="1408"/>
                    <a:pt x="6336" y="1446"/>
                  </a:cubicBezTo>
                  <a:cubicBezTo>
                    <a:pt x="6432" y="1484"/>
                    <a:pt x="6528" y="1530"/>
                    <a:pt x="6624" y="1530"/>
                  </a:cubicBezTo>
                  <a:cubicBezTo>
                    <a:pt x="6720" y="1530"/>
                    <a:pt x="6852" y="1463"/>
                    <a:pt x="6912" y="1446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6" name="Group 2075"/>
          <p:cNvGrpSpPr>
            <a:grpSpLocks noChangeAspect="1"/>
          </p:cNvGrpSpPr>
          <p:nvPr/>
        </p:nvGrpSpPr>
        <p:grpSpPr bwMode="auto">
          <a:xfrm>
            <a:off x="4853082" y="2945900"/>
            <a:ext cx="1582738" cy="703263"/>
            <a:chOff x="3139" y="1680"/>
            <a:chExt cx="2074" cy="921"/>
          </a:xfrm>
        </p:grpSpPr>
        <p:sp>
          <p:nvSpPr>
            <p:cNvPr id="37" name="Line 2076"/>
            <p:cNvSpPr>
              <a:spLocks noChangeAspect="1" noChangeShapeType="1"/>
            </p:cNvSpPr>
            <p:nvPr/>
          </p:nvSpPr>
          <p:spPr bwMode="auto">
            <a:xfrm>
              <a:off x="3139" y="2486"/>
              <a:ext cx="207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" name="Line 2077"/>
            <p:cNvSpPr>
              <a:spLocks noChangeAspect="1" noChangeShapeType="1"/>
            </p:cNvSpPr>
            <p:nvPr/>
          </p:nvSpPr>
          <p:spPr bwMode="auto">
            <a:xfrm flipV="1">
              <a:off x="4176" y="1680"/>
              <a:ext cx="0" cy="9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9" name="Group 2078"/>
            <p:cNvGrpSpPr>
              <a:grpSpLocks noChangeAspect="1"/>
            </p:cNvGrpSpPr>
            <p:nvPr/>
          </p:nvGrpSpPr>
          <p:grpSpPr bwMode="auto">
            <a:xfrm>
              <a:off x="3485" y="1910"/>
              <a:ext cx="1382" cy="576"/>
              <a:chOff x="4320" y="3168"/>
              <a:chExt cx="3456" cy="1152"/>
            </a:xfrm>
          </p:grpSpPr>
          <p:sp>
            <p:nvSpPr>
              <p:cNvPr id="40" name="Line 2079"/>
              <p:cNvSpPr>
                <a:spLocks noChangeAspect="1" noChangeShapeType="1"/>
              </p:cNvSpPr>
              <p:nvPr/>
            </p:nvSpPr>
            <p:spPr bwMode="auto">
              <a:xfrm flipV="1">
                <a:off x="4320" y="3168"/>
                <a:ext cx="0" cy="115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" name="Line 2080"/>
              <p:cNvSpPr>
                <a:spLocks noChangeAspect="1" noChangeShapeType="1"/>
              </p:cNvSpPr>
              <p:nvPr/>
            </p:nvSpPr>
            <p:spPr bwMode="auto">
              <a:xfrm>
                <a:off x="4320" y="3168"/>
                <a:ext cx="345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" name="Line 2081"/>
              <p:cNvSpPr>
                <a:spLocks noChangeAspect="1" noChangeShapeType="1"/>
              </p:cNvSpPr>
              <p:nvPr/>
            </p:nvSpPr>
            <p:spPr bwMode="auto">
              <a:xfrm flipV="1">
                <a:off x="7776" y="3168"/>
                <a:ext cx="0" cy="115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50" name="Group 2089"/>
          <p:cNvGrpSpPr>
            <a:grpSpLocks/>
          </p:cNvGrpSpPr>
          <p:nvPr/>
        </p:nvGrpSpPr>
        <p:grpSpPr bwMode="auto">
          <a:xfrm>
            <a:off x="6552883" y="3338995"/>
            <a:ext cx="2405063" cy="1144588"/>
            <a:chOff x="4128" y="1680"/>
            <a:chExt cx="1515" cy="721"/>
          </a:xfrm>
        </p:grpSpPr>
        <p:sp>
          <p:nvSpPr>
            <p:cNvPr id="51" name="Line 2090"/>
            <p:cNvSpPr>
              <a:spLocks noChangeAspect="1" noChangeShapeType="1"/>
            </p:cNvSpPr>
            <p:nvPr/>
          </p:nvSpPr>
          <p:spPr bwMode="auto">
            <a:xfrm>
              <a:off x="4128" y="2233"/>
              <a:ext cx="151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" name="Line 2091"/>
            <p:cNvSpPr>
              <a:spLocks noChangeAspect="1" noChangeShapeType="1"/>
            </p:cNvSpPr>
            <p:nvPr/>
          </p:nvSpPr>
          <p:spPr bwMode="auto">
            <a:xfrm flipV="1">
              <a:off x="4873" y="1680"/>
              <a:ext cx="0" cy="7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3" name="Group 2092"/>
            <p:cNvGrpSpPr>
              <a:grpSpLocks noChangeAspect="1"/>
            </p:cNvGrpSpPr>
            <p:nvPr/>
          </p:nvGrpSpPr>
          <p:grpSpPr bwMode="auto">
            <a:xfrm>
              <a:off x="4320" y="1872"/>
              <a:ext cx="1104" cy="410"/>
              <a:chOff x="480" y="864"/>
              <a:chExt cx="4234" cy="1832"/>
            </a:xfrm>
          </p:grpSpPr>
          <p:sp>
            <p:nvSpPr>
              <p:cNvPr id="54" name="Freeform 2093"/>
              <p:cNvSpPr>
                <a:spLocks noChangeAspect="1"/>
              </p:cNvSpPr>
              <p:nvPr/>
            </p:nvSpPr>
            <p:spPr bwMode="auto">
              <a:xfrm flipH="1">
                <a:off x="480" y="864"/>
                <a:ext cx="2122" cy="1832"/>
              </a:xfrm>
              <a:custGeom>
                <a:avLst/>
                <a:gdLst/>
                <a:ahLst/>
                <a:cxnLst>
                  <a:cxn ang="0">
                    <a:pos x="0" y="562"/>
                  </a:cxn>
                  <a:cxn ang="0">
                    <a:pos x="396" y="454"/>
                  </a:cxn>
                  <a:cxn ang="0">
                    <a:pos x="900" y="718"/>
                  </a:cxn>
                  <a:cxn ang="0">
                    <a:pos x="1572" y="262"/>
                  </a:cxn>
                  <a:cxn ang="0">
                    <a:pos x="2304" y="2290"/>
                  </a:cxn>
                  <a:cxn ang="0">
                    <a:pos x="3072" y="4318"/>
                  </a:cxn>
                  <a:cxn ang="0">
                    <a:pos x="3792" y="3874"/>
                  </a:cxn>
                  <a:cxn ang="0">
                    <a:pos x="4320" y="4150"/>
                  </a:cxn>
                  <a:cxn ang="0">
                    <a:pos x="4896" y="3946"/>
                  </a:cxn>
                  <a:cxn ang="0">
                    <a:pos x="5304" y="4078"/>
                  </a:cxn>
                </a:cxnLst>
                <a:rect l="0" t="0" r="r" b="b"/>
                <a:pathLst>
                  <a:path w="5304" h="4582">
                    <a:moveTo>
                      <a:pt x="0" y="562"/>
                    </a:moveTo>
                    <a:cubicBezTo>
                      <a:pt x="66" y="544"/>
                      <a:pt x="246" y="428"/>
                      <a:pt x="396" y="454"/>
                    </a:cubicBezTo>
                    <a:cubicBezTo>
                      <a:pt x="546" y="480"/>
                      <a:pt x="704" y="750"/>
                      <a:pt x="900" y="718"/>
                    </a:cubicBezTo>
                    <a:cubicBezTo>
                      <a:pt x="1096" y="686"/>
                      <a:pt x="1338" y="0"/>
                      <a:pt x="1572" y="262"/>
                    </a:cubicBezTo>
                    <a:cubicBezTo>
                      <a:pt x="1806" y="524"/>
                      <a:pt x="2054" y="1614"/>
                      <a:pt x="2304" y="2290"/>
                    </a:cubicBezTo>
                    <a:cubicBezTo>
                      <a:pt x="2554" y="2966"/>
                      <a:pt x="2824" y="4054"/>
                      <a:pt x="3072" y="4318"/>
                    </a:cubicBezTo>
                    <a:cubicBezTo>
                      <a:pt x="3320" y="4582"/>
                      <a:pt x="3584" y="3902"/>
                      <a:pt x="3792" y="3874"/>
                    </a:cubicBezTo>
                    <a:cubicBezTo>
                      <a:pt x="4000" y="3846"/>
                      <a:pt x="4136" y="4138"/>
                      <a:pt x="4320" y="4150"/>
                    </a:cubicBezTo>
                    <a:cubicBezTo>
                      <a:pt x="4504" y="4162"/>
                      <a:pt x="4732" y="3958"/>
                      <a:pt x="4896" y="3946"/>
                    </a:cubicBezTo>
                    <a:cubicBezTo>
                      <a:pt x="5060" y="3934"/>
                      <a:pt x="5219" y="4051"/>
                      <a:pt x="5304" y="4078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" name="Freeform 2094"/>
              <p:cNvSpPr>
                <a:spLocks noChangeAspect="1"/>
              </p:cNvSpPr>
              <p:nvPr/>
            </p:nvSpPr>
            <p:spPr bwMode="auto">
              <a:xfrm>
                <a:off x="2592" y="864"/>
                <a:ext cx="2122" cy="1832"/>
              </a:xfrm>
              <a:custGeom>
                <a:avLst/>
                <a:gdLst/>
                <a:ahLst/>
                <a:cxnLst>
                  <a:cxn ang="0">
                    <a:pos x="0" y="562"/>
                  </a:cxn>
                  <a:cxn ang="0">
                    <a:pos x="396" y="454"/>
                  </a:cxn>
                  <a:cxn ang="0">
                    <a:pos x="900" y="718"/>
                  </a:cxn>
                  <a:cxn ang="0">
                    <a:pos x="1572" y="262"/>
                  </a:cxn>
                  <a:cxn ang="0">
                    <a:pos x="2304" y="2290"/>
                  </a:cxn>
                  <a:cxn ang="0">
                    <a:pos x="3072" y="4318"/>
                  </a:cxn>
                  <a:cxn ang="0">
                    <a:pos x="3792" y="3874"/>
                  </a:cxn>
                  <a:cxn ang="0">
                    <a:pos x="4320" y="4150"/>
                  </a:cxn>
                  <a:cxn ang="0">
                    <a:pos x="4896" y="3946"/>
                  </a:cxn>
                  <a:cxn ang="0">
                    <a:pos x="5304" y="4078"/>
                  </a:cxn>
                </a:cxnLst>
                <a:rect l="0" t="0" r="r" b="b"/>
                <a:pathLst>
                  <a:path w="5304" h="4582">
                    <a:moveTo>
                      <a:pt x="0" y="562"/>
                    </a:moveTo>
                    <a:cubicBezTo>
                      <a:pt x="66" y="544"/>
                      <a:pt x="246" y="428"/>
                      <a:pt x="396" y="454"/>
                    </a:cubicBezTo>
                    <a:cubicBezTo>
                      <a:pt x="546" y="480"/>
                      <a:pt x="704" y="750"/>
                      <a:pt x="900" y="718"/>
                    </a:cubicBezTo>
                    <a:cubicBezTo>
                      <a:pt x="1096" y="686"/>
                      <a:pt x="1338" y="0"/>
                      <a:pt x="1572" y="262"/>
                    </a:cubicBezTo>
                    <a:cubicBezTo>
                      <a:pt x="1806" y="524"/>
                      <a:pt x="2054" y="1614"/>
                      <a:pt x="2304" y="2290"/>
                    </a:cubicBezTo>
                    <a:cubicBezTo>
                      <a:pt x="2554" y="2966"/>
                      <a:pt x="2824" y="4054"/>
                      <a:pt x="3072" y="4318"/>
                    </a:cubicBezTo>
                    <a:cubicBezTo>
                      <a:pt x="3320" y="4582"/>
                      <a:pt x="3584" y="3902"/>
                      <a:pt x="3792" y="3874"/>
                    </a:cubicBezTo>
                    <a:cubicBezTo>
                      <a:pt x="4000" y="3846"/>
                      <a:pt x="4136" y="4138"/>
                      <a:pt x="4320" y="4150"/>
                    </a:cubicBezTo>
                    <a:cubicBezTo>
                      <a:pt x="4504" y="4162"/>
                      <a:pt x="4732" y="3958"/>
                      <a:pt x="4896" y="3946"/>
                    </a:cubicBezTo>
                    <a:cubicBezTo>
                      <a:pt x="5060" y="3934"/>
                      <a:pt x="5219" y="4051"/>
                      <a:pt x="5304" y="4078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5443746" y="3807852"/>
            <a:ext cx="377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*</a:t>
            </a:r>
            <a:endParaRPr lang="zh-TW" altLang="en-US" sz="3600" dirty="0"/>
          </a:p>
        </p:txBody>
      </p:sp>
      <p:sp>
        <p:nvSpPr>
          <p:cNvPr id="64" name="TextBox 63"/>
          <p:cNvSpPr txBox="1"/>
          <p:nvPr/>
        </p:nvSpPr>
        <p:spPr>
          <a:xfrm>
            <a:off x="6039161" y="3893717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=</a:t>
            </a:r>
            <a:endParaRPr lang="zh-TW" altLang="en-US" sz="3600" dirty="0"/>
          </a:p>
        </p:txBody>
      </p:sp>
      <p:sp>
        <p:nvSpPr>
          <p:cNvPr id="66" name="TextBox 65"/>
          <p:cNvSpPr txBox="1"/>
          <p:nvPr/>
        </p:nvSpPr>
        <p:spPr>
          <a:xfrm>
            <a:off x="5691732" y="1616619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 smtClean="0">
                <a:solidFill>
                  <a:srgbClr val="FF0000"/>
                </a:solidFill>
                <a:ea typeface="新細明體" charset="-120"/>
              </a:rPr>
              <a:t>Frequency Domain</a:t>
            </a:r>
            <a:endParaRPr lang="en-US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827616" y="3917531"/>
            <a:ext cx="419387" cy="479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856165" y="2914093"/>
                <a:ext cx="5405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165" y="2914093"/>
                <a:ext cx="54053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03" y="1925435"/>
            <a:ext cx="4018787" cy="1001134"/>
          </a:xfrm>
          <a:prstGeom prst="rect">
            <a:avLst/>
          </a:prstGeom>
        </p:spPr>
      </p:pic>
      <p:graphicFrame>
        <p:nvGraphicFramePr>
          <p:cNvPr id="68" name="Object 4"/>
          <p:cNvGraphicFramePr>
            <a:graphicFrameLocks noChangeAspect="1"/>
          </p:cNvGraphicFramePr>
          <p:nvPr/>
        </p:nvGraphicFramePr>
        <p:xfrm>
          <a:off x="2697140" y="1630397"/>
          <a:ext cx="8382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04" name="Equation" r:id="rId5" imgW="330120" imgH="190440" progId="Equation.DSMT4">
                  <p:embed/>
                </p:oleObj>
              </mc:Choice>
              <mc:Fallback>
                <p:oleObj name="Equation" r:id="rId5" imgW="330120" imgH="190440" progId="Equation.DSMT4">
                  <p:embed/>
                  <p:pic>
                    <p:nvPicPr>
                      <p:cNvPr id="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40" y="1630397"/>
                        <a:ext cx="8382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398717"/>
              </p:ext>
            </p:extLst>
          </p:nvPr>
        </p:nvGraphicFramePr>
        <p:xfrm>
          <a:off x="2743200" y="3195638"/>
          <a:ext cx="70961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05" name="Equation" r:id="rId7" imgW="279360" imgH="177480" progId="Equation.DSMT4">
                  <p:embed/>
                </p:oleObj>
              </mc:Choice>
              <mc:Fallback>
                <p:oleObj name="Equation" r:id="rId7" imgW="279360" imgH="177480" progId="Equation.DSMT4">
                  <p:embed/>
                  <p:pic>
                    <p:nvPicPr>
                      <p:cNvPr id="6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195638"/>
                        <a:ext cx="70961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1377669" y="1132442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 smtClean="0">
                <a:solidFill>
                  <a:srgbClr val="FF0000"/>
                </a:solidFill>
                <a:ea typeface="新細明體" charset="-120"/>
              </a:rPr>
              <a:t>Time Domain</a:t>
            </a:r>
            <a:endParaRPr lang="en-US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graphicFrame>
        <p:nvGraphicFramePr>
          <p:cNvPr id="71" name="Object 4"/>
          <p:cNvGraphicFramePr>
            <a:graphicFrameLocks noChangeAspect="1"/>
          </p:cNvGraphicFramePr>
          <p:nvPr/>
        </p:nvGraphicFramePr>
        <p:xfrm>
          <a:off x="5440363" y="2268538"/>
          <a:ext cx="14192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06" name="Equation" r:id="rId9" imgW="558720" imgH="215640" progId="Equation.DSMT4">
                  <p:embed/>
                </p:oleObj>
              </mc:Choice>
              <mc:Fallback>
                <p:oleObj name="Equation" r:id="rId9" imgW="558720" imgH="215640" progId="Equation.DSMT4">
                  <p:embed/>
                  <p:pic>
                    <p:nvPicPr>
                      <p:cNvPr id="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363" y="2268538"/>
                        <a:ext cx="14192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024575"/>
              </p:ext>
            </p:extLst>
          </p:nvPr>
        </p:nvGraphicFramePr>
        <p:xfrm>
          <a:off x="5713413" y="5511800"/>
          <a:ext cx="12255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07" name="Equation" r:id="rId11" imgW="482400" imgH="215640" progId="Equation.DSMT4">
                  <p:embed/>
                </p:oleObj>
              </mc:Choice>
              <mc:Fallback>
                <p:oleObj name="Equation" r:id="rId11" imgW="482400" imgH="215640" progId="Equation.DSMT4">
                  <p:embed/>
                  <p:pic>
                    <p:nvPicPr>
                      <p:cNvPr id="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413" y="5511800"/>
                        <a:ext cx="122555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4"/>
          <p:cNvGraphicFramePr>
            <a:graphicFrameLocks noChangeAspect="1"/>
          </p:cNvGraphicFramePr>
          <p:nvPr/>
        </p:nvGraphicFramePr>
        <p:xfrm>
          <a:off x="7118350" y="4540250"/>
          <a:ext cx="13874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08" name="Equation" r:id="rId13" imgW="545760" imgH="215640" progId="Equation.DSMT4">
                  <p:embed/>
                </p:oleObj>
              </mc:Choice>
              <mc:Fallback>
                <p:oleObj name="Equation" r:id="rId13" imgW="545760" imgH="215640" progId="Equation.DSMT4">
                  <p:embed/>
                  <p:pic>
                    <p:nvPicPr>
                      <p:cNvPr id="7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8350" y="4540250"/>
                        <a:ext cx="138747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883634" y="4681684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=</a:t>
            </a:r>
            <a:endParaRPr lang="zh-TW" altLang="en-US" sz="3600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8" r="40172"/>
          <a:stretch/>
        </p:blipFill>
        <p:spPr>
          <a:xfrm>
            <a:off x="1416790" y="5264614"/>
            <a:ext cx="1402540" cy="10011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8132" y="35449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01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61808" y="1546431"/>
            <a:ext cx="4644688" cy="4630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752" y="-68151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/>
              <a:t>To eliminate ripple …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36" name="Group 2075"/>
          <p:cNvGrpSpPr>
            <a:grpSpLocks noChangeAspect="1"/>
          </p:cNvGrpSpPr>
          <p:nvPr/>
        </p:nvGrpSpPr>
        <p:grpSpPr bwMode="auto">
          <a:xfrm>
            <a:off x="4853082" y="2945900"/>
            <a:ext cx="1582738" cy="703263"/>
            <a:chOff x="3139" y="1680"/>
            <a:chExt cx="2074" cy="921"/>
          </a:xfrm>
        </p:grpSpPr>
        <p:sp>
          <p:nvSpPr>
            <p:cNvPr id="37" name="Line 2076"/>
            <p:cNvSpPr>
              <a:spLocks noChangeAspect="1" noChangeShapeType="1"/>
            </p:cNvSpPr>
            <p:nvPr/>
          </p:nvSpPr>
          <p:spPr bwMode="auto">
            <a:xfrm>
              <a:off x="3139" y="2486"/>
              <a:ext cx="207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" name="Line 2077"/>
            <p:cNvSpPr>
              <a:spLocks noChangeAspect="1" noChangeShapeType="1"/>
            </p:cNvSpPr>
            <p:nvPr/>
          </p:nvSpPr>
          <p:spPr bwMode="auto">
            <a:xfrm flipV="1">
              <a:off x="4176" y="1680"/>
              <a:ext cx="0" cy="9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9" name="Group 2078"/>
            <p:cNvGrpSpPr>
              <a:grpSpLocks noChangeAspect="1"/>
            </p:cNvGrpSpPr>
            <p:nvPr/>
          </p:nvGrpSpPr>
          <p:grpSpPr bwMode="auto">
            <a:xfrm>
              <a:off x="3485" y="1910"/>
              <a:ext cx="1382" cy="576"/>
              <a:chOff x="4320" y="3168"/>
              <a:chExt cx="3456" cy="1152"/>
            </a:xfrm>
          </p:grpSpPr>
          <p:sp>
            <p:nvSpPr>
              <p:cNvPr id="40" name="Line 2079"/>
              <p:cNvSpPr>
                <a:spLocks noChangeAspect="1" noChangeShapeType="1"/>
              </p:cNvSpPr>
              <p:nvPr/>
            </p:nvSpPr>
            <p:spPr bwMode="auto">
              <a:xfrm flipV="1">
                <a:off x="4320" y="3168"/>
                <a:ext cx="0" cy="115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" name="Line 2080"/>
              <p:cNvSpPr>
                <a:spLocks noChangeAspect="1" noChangeShapeType="1"/>
              </p:cNvSpPr>
              <p:nvPr/>
            </p:nvSpPr>
            <p:spPr bwMode="auto">
              <a:xfrm>
                <a:off x="4320" y="3168"/>
                <a:ext cx="345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" name="Line 2081"/>
              <p:cNvSpPr>
                <a:spLocks noChangeAspect="1" noChangeShapeType="1"/>
              </p:cNvSpPr>
              <p:nvPr/>
            </p:nvSpPr>
            <p:spPr bwMode="auto">
              <a:xfrm flipV="1">
                <a:off x="7776" y="3168"/>
                <a:ext cx="0" cy="115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5443746" y="3807852"/>
            <a:ext cx="377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*</a:t>
            </a:r>
            <a:endParaRPr lang="zh-TW" altLang="en-US" sz="3600" dirty="0"/>
          </a:p>
        </p:txBody>
      </p:sp>
      <p:sp>
        <p:nvSpPr>
          <p:cNvPr id="64" name="TextBox 63"/>
          <p:cNvSpPr txBox="1"/>
          <p:nvPr/>
        </p:nvSpPr>
        <p:spPr>
          <a:xfrm>
            <a:off x="6039161" y="3893717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=</a:t>
            </a:r>
            <a:endParaRPr lang="zh-TW" altLang="en-US" sz="3600" dirty="0"/>
          </a:p>
        </p:txBody>
      </p:sp>
      <p:sp>
        <p:nvSpPr>
          <p:cNvPr id="66" name="TextBox 65"/>
          <p:cNvSpPr txBox="1"/>
          <p:nvPr/>
        </p:nvSpPr>
        <p:spPr>
          <a:xfrm>
            <a:off x="5691732" y="1616619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 smtClean="0">
                <a:solidFill>
                  <a:srgbClr val="FF0000"/>
                </a:solidFill>
                <a:ea typeface="新細明體" charset="-120"/>
              </a:rPr>
              <a:t>Frequency Domain</a:t>
            </a:r>
            <a:endParaRPr lang="en-US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827616" y="3917531"/>
            <a:ext cx="419387" cy="479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856165" y="2914093"/>
                <a:ext cx="5405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165" y="2914093"/>
                <a:ext cx="54053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03" y="1925435"/>
            <a:ext cx="4018787" cy="1001134"/>
          </a:xfrm>
          <a:prstGeom prst="rect">
            <a:avLst/>
          </a:prstGeom>
        </p:spPr>
      </p:pic>
      <p:graphicFrame>
        <p:nvGraphicFramePr>
          <p:cNvPr id="68" name="Object 4"/>
          <p:cNvGraphicFramePr>
            <a:graphicFrameLocks noChangeAspect="1"/>
          </p:cNvGraphicFramePr>
          <p:nvPr/>
        </p:nvGraphicFramePr>
        <p:xfrm>
          <a:off x="2697140" y="1630397"/>
          <a:ext cx="8382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28" name="Equation" r:id="rId5" imgW="330120" imgH="190440" progId="Equation.DSMT4">
                  <p:embed/>
                </p:oleObj>
              </mc:Choice>
              <mc:Fallback>
                <p:oleObj name="Equation" r:id="rId5" imgW="330120" imgH="190440" progId="Equation.DSMT4">
                  <p:embed/>
                  <p:pic>
                    <p:nvPicPr>
                      <p:cNvPr id="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40" y="1630397"/>
                        <a:ext cx="8382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630442"/>
              </p:ext>
            </p:extLst>
          </p:nvPr>
        </p:nvGraphicFramePr>
        <p:xfrm>
          <a:off x="2743200" y="3195638"/>
          <a:ext cx="70961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29" name="Equation" r:id="rId7" imgW="279360" imgH="177480" progId="Equation.DSMT4">
                  <p:embed/>
                </p:oleObj>
              </mc:Choice>
              <mc:Fallback>
                <p:oleObj name="Equation" r:id="rId7" imgW="279360" imgH="177480" progId="Equation.DSMT4">
                  <p:embed/>
                  <p:pic>
                    <p:nvPicPr>
                      <p:cNvPr id="6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195638"/>
                        <a:ext cx="70961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1377669" y="1132442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 smtClean="0">
                <a:solidFill>
                  <a:srgbClr val="FF0000"/>
                </a:solidFill>
                <a:ea typeface="新細明體" charset="-120"/>
              </a:rPr>
              <a:t>Time Domain</a:t>
            </a:r>
            <a:endParaRPr lang="en-US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graphicFrame>
        <p:nvGraphicFramePr>
          <p:cNvPr id="71" name="Object 4"/>
          <p:cNvGraphicFramePr>
            <a:graphicFrameLocks noChangeAspect="1"/>
          </p:cNvGraphicFramePr>
          <p:nvPr/>
        </p:nvGraphicFramePr>
        <p:xfrm>
          <a:off x="5440363" y="2268538"/>
          <a:ext cx="14192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30" name="Equation" r:id="rId9" imgW="558720" imgH="215640" progId="Equation.DSMT4">
                  <p:embed/>
                </p:oleObj>
              </mc:Choice>
              <mc:Fallback>
                <p:oleObj name="Equation" r:id="rId9" imgW="558720" imgH="215640" progId="Equation.DSMT4">
                  <p:embed/>
                  <p:pic>
                    <p:nvPicPr>
                      <p:cNvPr id="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363" y="2268538"/>
                        <a:ext cx="14192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69908"/>
              </p:ext>
            </p:extLst>
          </p:nvPr>
        </p:nvGraphicFramePr>
        <p:xfrm>
          <a:off x="5713413" y="5511800"/>
          <a:ext cx="12255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31" name="Equation" r:id="rId11" imgW="482400" imgH="215640" progId="Equation.DSMT4">
                  <p:embed/>
                </p:oleObj>
              </mc:Choice>
              <mc:Fallback>
                <p:oleObj name="Equation" r:id="rId11" imgW="482400" imgH="215640" progId="Equation.DSMT4">
                  <p:embed/>
                  <p:pic>
                    <p:nvPicPr>
                      <p:cNvPr id="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413" y="5511800"/>
                        <a:ext cx="122555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4"/>
          <p:cNvGraphicFramePr>
            <a:graphicFrameLocks noChangeAspect="1"/>
          </p:cNvGraphicFramePr>
          <p:nvPr/>
        </p:nvGraphicFramePr>
        <p:xfrm>
          <a:off x="7118350" y="4540250"/>
          <a:ext cx="13874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32" name="Equation" r:id="rId13" imgW="545760" imgH="215640" progId="Equation.DSMT4">
                  <p:embed/>
                </p:oleObj>
              </mc:Choice>
              <mc:Fallback>
                <p:oleObj name="Equation" r:id="rId13" imgW="545760" imgH="215640" progId="Equation.DSMT4">
                  <p:embed/>
                  <p:pic>
                    <p:nvPicPr>
                      <p:cNvPr id="7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8350" y="4540250"/>
                        <a:ext cx="138747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883634" y="4681684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=</a:t>
            </a:r>
            <a:endParaRPr lang="zh-TW" altLang="en-US" sz="3600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8" r="40172"/>
          <a:stretch/>
        </p:blipFill>
        <p:spPr>
          <a:xfrm>
            <a:off x="1395980" y="5277492"/>
            <a:ext cx="1402540" cy="1410619"/>
          </a:xfrm>
          <a:prstGeom prst="rect">
            <a:avLst/>
          </a:prstGeom>
        </p:spPr>
      </p:pic>
      <p:grpSp>
        <p:nvGrpSpPr>
          <p:cNvPr id="46" name="Group 2061"/>
          <p:cNvGrpSpPr>
            <a:grpSpLocks/>
          </p:cNvGrpSpPr>
          <p:nvPr/>
        </p:nvGrpSpPr>
        <p:grpSpPr bwMode="auto">
          <a:xfrm>
            <a:off x="1149107" y="3570434"/>
            <a:ext cx="1979613" cy="1111250"/>
            <a:chOff x="240" y="2640"/>
            <a:chExt cx="1247" cy="700"/>
          </a:xfrm>
        </p:grpSpPr>
        <p:sp>
          <p:nvSpPr>
            <p:cNvPr id="47" name="Text Box 2062"/>
            <p:cNvSpPr txBox="1">
              <a:spLocks noChangeArrowheads="1"/>
            </p:cNvSpPr>
            <p:nvPr/>
          </p:nvSpPr>
          <p:spPr bwMode="auto">
            <a:xfrm>
              <a:off x="576" y="3168"/>
              <a:ext cx="634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600"/>
                </a:spcAft>
              </a:pPr>
              <a:r>
                <a:rPr lang="en-US" altLang="zh-TW" sz="1400" b="0" baseline="0">
                  <a:ea typeface="新細明體" charset="-120"/>
                </a:rPr>
                <a:t>Hamming</a:t>
              </a:r>
            </a:p>
          </p:txBody>
        </p:sp>
        <p:grpSp>
          <p:nvGrpSpPr>
            <p:cNvPr id="48" name="Group 2063"/>
            <p:cNvGrpSpPr>
              <a:grpSpLocks/>
            </p:cNvGrpSpPr>
            <p:nvPr/>
          </p:nvGrpSpPr>
          <p:grpSpPr bwMode="auto">
            <a:xfrm>
              <a:off x="240" y="2640"/>
              <a:ext cx="1247" cy="554"/>
              <a:chOff x="240" y="2640"/>
              <a:chExt cx="1247" cy="554"/>
            </a:xfrm>
          </p:grpSpPr>
          <p:sp>
            <p:nvSpPr>
              <p:cNvPr id="49" name="Line 2064"/>
              <p:cNvSpPr>
                <a:spLocks noChangeAspect="1" noChangeShapeType="1"/>
              </p:cNvSpPr>
              <p:nvPr/>
            </p:nvSpPr>
            <p:spPr bwMode="auto">
              <a:xfrm>
                <a:off x="240" y="3125"/>
                <a:ext cx="124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6" name="Line 2065"/>
              <p:cNvSpPr>
                <a:spLocks noChangeAspect="1" noChangeShapeType="1"/>
              </p:cNvSpPr>
              <p:nvPr/>
            </p:nvSpPr>
            <p:spPr bwMode="auto">
              <a:xfrm flipV="1">
                <a:off x="864" y="2640"/>
                <a:ext cx="0" cy="55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7" name="Freeform 2066"/>
              <p:cNvSpPr>
                <a:spLocks noChangeAspect="1"/>
              </p:cNvSpPr>
              <p:nvPr/>
            </p:nvSpPr>
            <p:spPr bwMode="auto">
              <a:xfrm>
                <a:off x="448" y="2778"/>
                <a:ext cx="831" cy="347"/>
              </a:xfrm>
              <a:custGeom>
                <a:avLst/>
                <a:gdLst/>
                <a:ahLst/>
                <a:cxnLst>
                  <a:cxn ang="0">
                    <a:pos x="0" y="1441"/>
                  </a:cxn>
                  <a:cxn ang="0">
                    <a:pos x="464" y="1145"/>
                  </a:cxn>
                  <a:cxn ang="0">
                    <a:pos x="960" y="281"/>
                  </a:cxn>
                  <a:cxn ang="0">
                    <a:pos x="1728" y="1"/>
                  </a:cxn>
                  <a:cxn ang="0">
                    <a:pos x="2480" y="289"/>
                  </a:cxn>
                  <a:cxn ang="0">
                    <a:pos x="2960" y="1121"/>
                  </a:cxn>
                  <a:cxn ang="0">
                    <a:pos x="3456" y="1441"/>
                  </a:cxn>
                </a:cxnLst>
                <a:rect l="0" t="0" r="r" b="b"/>
                <a:pathLst>
                  <a:path w="3456" h="1441">
                    <a:moveTo>
                      <a:pt x="0" y="1441"/>
                    </a:moveTo>
                    <a:cubicBezTo>
                      <a:pt x="77" y="1392"/>
                      <a:pt x="304" y="1338"/>
                      <a:pt x="464" y="1145"/>
                    </a:cubicBezTo>
                    <a:cubicBezTo>
                      <a:pt x="624" y="952"/>
                      <a:pt x="749" y="472"/>
                      <a:pt x="960" y="281"/>
                    </a:cubicBezTo>
                    <a:cubicBezTo>
                      <a:pt x="1171" y="90"/>
                      <a:pt x="1475" y="0"/>
                      <a:pt x="1728" y="1"/>
                    </a:cubicBezTo>
                    <a:cubicBezTo>
                      <a:pt x="1981" y="2"/>
                      <a:pt x="2275" y="102"/>
                      <a:pt x="2480" y="289"/>
                    </a:cubicBezTo>
                    <a:cubicBezTo>
                      <a:pt x="2685" y="476"/>
                      <a:pt x="2797" y="929"/>
                      <a:pt x="2960" y="1121"/>
                    </a:cubicBezTo>
                    <a:cubicBezTo>
                      <a:pt x="3123" y="1313"/>
                      <a:pt x="3353" y="1374"/>
                      <a:pt x="3456" y="1441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58" name="Group 2071"/>
          <p:cNvGrpSpPr>
            <a:grpSpLocks/>
          </p:cNvGrpSpPr>
          <p:nvPr/>
        </p:nvGrpSpPr>
        <p:grpSpPr bwMode="auto">
          <a:xfrm>
            <a:off x="4442713" y="4309652"/>
            <a:ext cx="2403475" cy="1144588"/>
            <a:chOff x="1488" y="2640"/>
            <a:chExt cx="1514" cy="721"/>
          </a:xfrm>
        </p:grpSpPr>
        <p:sp>
          <p:nvSpPr>
            <p:cNvPr id="59" name="Line 2072"/>
            <p:cNvSpPr>
              <a:spLocks noChangeAspect="1" noChangeShapeType="1"/>
            </p:cNvSpPr>
            <p:nvPr/>
          </p:nvSpPr>
          <p:spPr bwMode="auto">
            <a:xfrm>
              <a:off x="1488" y="3193"/>
              <a:ext cx="15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" name="Line 2073"/>
            <p:cNvSpPr>
              <a:spLocks noChangeAspect="1" noChangeShapeType="1"/>
            </p:cNvSpPr>
            <p:nvPr/>
          </p:nvSpPr>
          <p:spPr bwMode="auto">
            <a:xfrm flipV="1">
              <a:off x="2233" y="2640"/>
              <a:ext cx="0" cy="7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" name="Freeform 2074"/>
            <p:cNvSpPr>
              <a:spLocks noChangeAspect="1"/>
            </p:cNvSpPr>
            <p:nvPr/>
          </p:nvSpPr>
          <p:spPr bwMode="auto">
            <a:xfrm>
              <a:off x="1771" y="2957"/>
              <a:ext cx="923" cy="273"/>
            </a:xfrm>
            <a:custGeom>
              <a:avLst/>
              <a:gdLst/>
              <a:ahLst/>
              <a:cxnLst>
                <a:cxn ang="0">
                  <a:pos x="0" y="1152"/>
                </a:cxn>
                <a:cxn ang="0">
                  <a:pos x="280" y="1080"/>
                </a:cxn>
                <a:cxn ang="0">
                  <a:pos x="576" y="1152"/>
                </a:cxn>
                <a:cxn ang="0">
                  <a:pos x="1064" y="1216"/>
                </a:cxn>
                <a:cxn ang="0">
                  <a:pos x="1728" y="288"/>
                </a:cxn>
                <a:cxn ang="0">
                  <a:pos x="2304" y="0"/>
                </a:cxn>
                <a:cxn ang="0">
                  <a:pos x="2880" y="288"/>
                </a:cxn>
                <a:cxn ang="0">
                  <a:pos x="3536" y="1216"/>
                </a:cxn>
                <a:cxn ang="0">
                  <a:pos x="4032" y="1152"/>
                </a:cxn>
                <a:cxn ang="0">
                  <a:pos x="4328" y="1088"/>
                </a:cxn>
                <a:cxn ang="0">
                  <a:pos x="4608" y="1152"/>
                </a:cxn>
              </a:cxnLst>
              <a:rect l="0" t="0" r="r" b="b"/>
              <a:pathLst>
                <a:path w="4608" h="1360">
                  <a:moveTo>
                    <a:pt x="0" y="1152"/>
                  </a:moveTo>
                  <a:cubicBezTo>
                    <a:pt x="47" y="1140"/>
                    <a:pt x="184" y="1080"/>
                    <a:pt x="280" y="1080"/>
                  </a:cubicBezTo>
                  <a:cubicBezTo>
                    <a:pt x="376" y="1080"/>
                    <a:pt x="445" y="1129"/>
                    <a:pt x="576" y="1152"/>
                  </a:cubicBezTo>
                  <a:cubicBezTo>
                    <a:pt x="707" y="1175"/>
                    <a:pt x="872" y="1360"/>
                    <a:pt x="1064" y="1216"/>
                  </a:cubicBezTo>
                  <a:cubicBezTo>
                    <a:pt x="1256" y="1072"/>
                    <a:pt x="1521" y="491"/>
                    <a:pt x="1728" y="288"/>
                  </a:cubicBezTo>
                  <a:cubicBezTo>
                    <a:pt x="1935" y="85"/>
                    <a:pt x="2112" y="0"/>
                    <a:pt x="2304" y="0"/>
                  </a:cubicBezTo>
                  <a:cubicBezTo>
                    <a:pt x="2496" y="0"/>
                    <a:pt x="2675" y="85"/>
                    <a:pt x="2880" y="288"/>
                  </a:cubicBezTo>
                  <a:cubicBezTo>
                    <a:pt x="3085" y="491"/>
                    <a:pt x="3344" y="1072"/>
                    <a:pt x="3536" y="1216"/>
                  </a:cubicBezTo>
                  <a:cubicBezTo>
                    <a:pt x="3728" y="1360"/>
                    <a:pt x="3900" y="1173"/>
                    <a:pt x="4032" y="1152"/>
                  </a:cubicBezTo>
                  <a:cubicBezTo>
                    <a:pt x="4164" y="1131"/>
                    <a:pt x="4232" y="1088"/>
                    <a:pt x="4328" y="1088"/>
                  </a:cubicBezTo>
                  <a:cubicBezTo>
                    <a:pt x="4424" y="1088"/>
                    <a:pt x="4550" y="1139"/>
                    <a:pt x="4608" y="1152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3" name="Group 2095"/>
          <p:cNvGrpSpPr>
            <a:grpSpLocks/>
          </p:cNvGrpSpPr>
          <p:nvPr/>
        </p:nvGrpSpPr>
        <p:grpSpPr bwMode="auto">
          <a:xfrm>
            <a:off x="6532533" y="3362573"/>
            <a:ext cx="2405063" cy="1144588"/>
            <a:chOff x="4128" y="2640"/>
            <a:chExt cx="1515" cy="721"/>
          </a:xfrm>
        </p:grpSpPr>
        <p:sp>
          <p:nvSpPr>
            <p:cNvPr id="65" name="Line 2096"/>
            <p:cNvSpPr>
              <a:spLocks noChangeAspect="1" noChangeShapeType="1"/>
            </p:cNvSpPr>
            <p:nvPr/>
          </p:nvSpPr>
          <p:spPr bwMode="auto">
            <a:xfrm>
              <a:off x="4128" y="3193"/>
              <a:ext cx="151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" name="Line 2097"/>
            <p:cNvSpPr>
              <a:spLocks noChangeAspect="1" noChangeShapeType="1"/>
            </p:cNvSpPr>
            <p:nvPr/>
          </p:nvSpPr>
          <p:spPr bwMode="auto">
            <a:xfrm flipV="1">
              <a:off x="4873" y="2640"/>
              <a:ext cx="0" cy="7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7" name="Group 2098"/>
            <p:cNvGrpSpPr>
              <a:grpSpLocks/>
            </p:cNvGrpSpPr>
            <p:nvPr/>
          </p:nvGrpSpPr>
          <p:grpSpPr bwMode="auto">
            <a:xfrm>
              <a:off x="4241" y="2875"/>
              <a:ext cx="1257" cy="316"/>
              <a:chOff x="4241" y="2875"/>
              <a:chExt cx="1257" cy="316"/>
            </a:xfrm>
          </p:grpSpPr>
          <p:sp>
            <p:nvSpPr>
              <p:cNvPr id="78" name="Freeform 2099"/>
              <p:cNvSpPr>
                <a:spLocks noChangeAspect="1"/>
              </p:cNvSpPr>
              <p:nvPr/>
            </p:nvSpPr>
            <p:spPr bwMode="auto">
              <a:xfrm>
                <a:off x="4867" y="2875"/>
                <a:ext cx="631" cy="3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190" y="24"/>
                  </a:cxn>
                  <a:cxn ang="0">
                    <a:pos x="251" y="79"/>
                  </a:cxn>
                  <a:cxn ang="0">
                    <a:pos x="342" y="244"/>
                  </a:cxn>
                  <a:cxn ang="0">
                    <a:pos x="430" y="303"/>
                  </a:cxn>
                  <a:cxn ang="0">
                    <a:pos x="528" y="315"/>
                  </a:cxn>
                  <a:cxn ang="0">
                    <a:pos x="631" y="315"/>
                  </a:cxn>
                </a:cxnLst>
                <a:rect l="0" t="0" r="r" b="b"/>
                <a:pathLst>
                  <a:path w="631" h="315">
                    <a:moveTo>
                      <a:pt x="0" y="0"/>
                    </a:moveTo>
                    <a:lnTo>
                      <a:pt x="96" y="0"/>
                    </a:lnTo>
                    <a:cubicBezTo>
                      <a:pt x="128" y="4"/>
                      <a:pt x="164" y="11"/>
                      <a:pt x="190" y="24"/>
                    </a:cubicBezTo>
                    <a:cubicBezTo>
                      <a:pt x="216" y="37"/>
                      <a:pt x="226" y="42"/>
                      <a:pt x="251" y="79"/>
                    </a:cubicBezTo>
                    <a:cubicBezTo>
                      <a:pt x="276" y="116"/>
                      <a:pt x="312" y="207"/>
                      <a:pt x="342" y="244"/>
                    </a:cubicBezTo>
                    <a:cubicBezTo>
                      <a:pt x="372" y="281"/>
                      <a:pt x="399" y="291"/>
                      <a:pt x="430" y="303"/>
                    </a:cubicBezTo>
                    <a:cubicBezTo>
                      <a:pt x="461" y="315"/>
                      <a:pt x="495" y="313"/>
                      <a:pt x="528" y="315"/>
                    </a:cubicBezTo>
                    <a:lnTo>
                      <a:pt x="631" y="315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" name="Freeform 2100"/>
              <p:cNvSpPr>
                <a:spLocks noChangeAspect="1"/>
              </p:cNvSpPr>
              <p:nvPr/>
            </p:nvSpPr>
            <p:spPr bwMode="auto">
              <a:xfrm flipH="1">
                <a:off x="4241" y="2876"/>
                <a:ext cx="631" cy="3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190" y="24"/>
                  </a:cxn>
                  <a:cxn ang="0">
                    <a:pos x="251" y="79"/>
                  </a:cxn>
                  <a:cxn ang="0">
                    <a:pos x="342" y="244"/>
                  </a:cxn>
                  <a:cxn ang="0">
                    <a:pos x="430" y="303"/>
                  </a:cxn>
                  <a:cxn ang="0">
                    <a:pos x="528" y="315"/>
                  </a:cxn>
                  <a:cxn ang="0">
                    <a:pos x="631" y="315"/>
                  </a:cxn>
                </a:cxnLst>
                <a:rect l="0" t="0" r="r" b="b"/>
                <a:pathLst>
                  <a:path w="631" h="315">
                    <a:moveTo>
                      <a:pt x="0" y="0"/>
                    </a:moveTo>
                    <a:lnTo>
                      <a:pt x="96" y="0"/>
                    </a:lnTo>
                    <a:cubicBezTo>
                      <a:pt x="128" y="4"/>
                      <a:pt x="164" y="11"/>
                      <a:pt x="190" y="24"/>
                    </a:cubicBezTo>
                    <a:cubicBezTo>
                      <a:pt x="216" y="37"/>
                      <a:pt x="226" y="42"/>
                      <a:pt x="251" y="79"/>
                    </a:cubicBezTo>
                    <a:cubicBezTo>
                      <a:pt x="276" y="116"/>
                      <a:pt x="312" y="207"/>
                      <a:pt x="342" y="244"/>
                    </a:cubicBezTo>
                    <a:cubicBezTo>
                      <a:pt x="372" y="281"/>
                      <a:pt x="399" y="291"/>
                      <a:pt x="430" y="303"/>
                    </a:cubicBezTo>
                    <a:cubicBezTo>
                      <a:pt x="461" y="315"/>
                      <a:pt x="495" y="313"/>
                      <a:pt x="528" y="315"/>
                    </a:cubicBezTo>
                    <a:lnTo>
                      <a:pt x="631" y="315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38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windows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buFontTx/>
              <a:buNone/>
            </a:pPr>
            <a:r>
              <a:rPr lang="en-US" altLang="zh-TW" dirty="0">
                <a:ea typeface="新細明體" charset="-120"/>
              </a:rPr>
              <a:t>	</a:t>
            </a:r>
            <a:r>
              <a:rPr lang="en-US" altLang="zh-TW" sz="2400" b="0" dirty="0">
                <a:ea typeface="新細明體" charset="-120"/>
              </a:rPr>
              <a:t>The Triangular window</a:t>
            </a:r>
          </a:p>
          <a:p>
            <a:pPr>
              <a:spcAft>
                <a:spcPts val="600"/>
              </a:spcAft>
              <a:buFontTx/>
              <a:buNone/>
            </a:pPr>
            <a:endParaRPr lang="en-US" altLang="zh-TW" sz="2400" b="0" dirty="0">
              <a:ea typeface="新細明體" charset="-120"/>
            </a:endParaRPr>
          </a:p>
          <a:p>
            <a:pPr>
              <a:spcAft>
                <a:spcPts val="600"/>
              </a:spcAft>
              <a:buFontTx/>
              <a:buNone/>
            </a:pPr>
            <a:endParaRPr lang="en-US" altLang="zh-TW" sz="2400" b="0" dirty="0">
              <a:ea typeface="新細明體" charset="-12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TW" sz="2400" b="0" dirty="0">
                <a:ea typeface="新細明體" charset="-120"/>
              </a:rPr>
              <a:t>	The Hamming window</a:t>
            </a:r>
          </a:p>
          <a:p>
            <a:pPr>
              <a:spcAft>
                <a:spcPts val="600"/>
              </a:spcAft>
              <a:buFontTx/>
              <a:buNone/>
            </a:pPr>
            <a:endParaRPr lang="en-US" altLang="zh-TW" sz="2400" b="0" dirty="0">
              <a:ea typeface="新細明體" charset="-120"/>
            </a:endParaRPr>
          </a:p>
          <a:p>
            <a:pPr>
              <a:spcAft>
                <a:spcPts val="600"/>
              </a:spcAft>
              <a:buFontTx/>
              <a:buNone/>
            </a:pPr>
            <a:endParaRPr lang="en-US" altLang="zh-TW" sz="2400" b="0" dirty="0">
              <a:ea typeface="新細明體" charset="-120"/>
            </a:endParaRPr>
          </a:p>
          <a:p>
            <a:pPr>
              <a:buFontTx/>
              <a:buNone/>
            </a:pPr>
            <a:r>
              <a:rPr lang="en-US" altLang="zh-TW" sz="2400" b="0" dirty="0">
                <a:ea typeface="新細明體" charset="-120"/>
              </a:rPr>
              <a:t>	The Blackman window</a:t>
            </a:r>
          </a:p>
        </p:txBody>
      </p:sp>
      <p:graphicFrame>
        <p:nvGraphicFramePr>
          <p:cNvPr id="16076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010286"/>
              </p:ext>
            </p:extLst>
          </p:nvPr>
        </p:nvGraphicFramePr>
        <p:xfrm>
          <a:off x="2190750" y="2114550"/>
          <a:ext cx="3697288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55" name="Equation" r:id="rId3" imgW="2438280" imgH="660240" progId="Equation.DSMT4">
                  <p:embed/>
                </p:oleObj>
              </mc:Choice>
              <mc:Fallback>
                <p:oleObj name="Equation" r:id="rId3" imgW="2438280" imgH="6602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2114550"/>
                        <a:ext cx="3697288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814111"/>
              </p:ext>
            </p:extLst>
          </p:nvPr>
        </p:nvGraphicFramePr>
        <p:xfrm>
          <a:off x="2247900" y="3657600"/>
          <a:ext cx="48768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56" name="Equation" r:id="rId5" imgW="3213000" imgH="634680" progId="Equation.DSMT4">
                  <p:embed/>
                </p:oleObj>
              </mc:Choice>
              <mc:Fallback>
                <p:oleObj name="Equation" r:id="rId5" imgW="3213000" imgH="634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3657600"/>
                        <a:ext cx="48768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582645"/>
              </p:ext>
            </p:extLst>
          </p:nvPr>
        </p:nvGraphicFramePr>
        <p:xfrm>
          <a:off x="2101850" y="5257800"/>
          <a:ext cx="67754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57" name="Equation" r:id="rId7" imgW="4038480" imgH="634680" progId="Equation.DSMT4">
                  <p:embed/>
                </p:oleObj>
              </mc:Choice>
              <mc:Fallback>
                <p:oleObj name="Equation" r:id="rId7" imgW="4038480" imgH="6346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5257800"/>
                        <a:ext cx="677545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windows (cont)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1371600" y="1326605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altLang="zh-TW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The envelopes of various digital windows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altLang="zh-TW" sz="24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charset="-120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altLang="zh-TW" sz="24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charset="-120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altLang="zh-TW" sz="24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charset="-120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altLang="zh-TW" sz="24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charset="-120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altLang="zh-TW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Frequency Spectrum</a:t>
            </a:r>
            <a:endParaRPr kumimoji="0" lang="en-US" altLang="zh-TW" sz="24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charset="-120"/>
              <a:cs typeface="+mn-cs"/>
            </a:endParaRPr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auto">
          <a:xfrm>
            <a:off x="3048000" y="3231605"/>
            <a:ext cx="32924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 flipV="1">
            <a:off x="4694238" y="1952080"/>
            <a:ext cx="0" cy="1462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33" name="Group 7"/>
          <p:cNvGrpSpPr>
            <a:grpSpLocks/>
          </p:cNvGrpSpPr>
          <p:nvPr/>
        </p:nvGrpSpPr>
        <p:grpSpPr bwMode="auto">
          <a:xfrm>
            <a:off x="3597275" y="2317205"/>
            <a:ext cx="2193925" cy="914400"/>
            <a:chOff x="4320" y="2880"/>
            <a:chExt cx="3456" cy="1440"/>
          </a:xfrm>
        </p:grpSpPr>
        <p:sp>
          <p:nvSpPr>
            <p:cNvPr id="54" name="Line 8"/>
            <p:cNvSpPr>
              <a:spLocks noChangeShapeType="1"/>
            </p:cNvSpPr>
            <p:nvPr/>
          </p:nvSpPr>
          <p:spPr bwMode="auto">
            <a:xfrm flipV="1">
              <a:off x="4320" y="2880"/>
              <a:ext cx="1728" cy="14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>
              <a:off x="6048" y="2880"/>
              <a:ext cx="1728" cy="14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4" name="Group 10"/>
          <p:cNvGrpSpPr>
            <a:grpSpLocks/>
          </p:cNvGrpSpPr>
          <p:nvPr/>
        </p:nvGrpSpPr>
        <p:grpSpPr bwMode="auto">
          <a:xfrm>
            <a:off x="3597275" y="2317205"/>
            <a:ext cx="2193925" cy="914400"/>
            <a:chOff x="4320" y="3168"/>
            <a:chExt cx="3456" cy="1152"/>
          </a:xfrm>
        </p:grpSpPr>
        <p:sp>
          <p:nvSpPr>
            <p:cNvPr id="51" name="Line 11"/>
            <p:cNvSpPr>
              <a:spLocks noChangeShapeType="1"/>
            </p:cNvSpPr>
            <p:nvPr/>
          </p:nvSpPr>
          <p:spPr bwMode="auto">
            <a:xfrm flipV="1">
              <a:off x="4320" y="3168"/>
              <a:ext cx="0" cy="11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" name="Line 12"/>
            <p:cNvSpPr>
              <a:spLocks noChangeShapeType="1"/>
            </p:cNvSpPr>
            <p:nvPr/>
          </p:nvSpPr>
          <p:spPr bwMode="auto">
            <a:xfrm>
              <a:off x="4320" y="3168"/>
              <a:ext cx="345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 flipV="1">
              <a:off x="7776" y="3168"/>
              <a:ext cx="0" cy="11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5" name="Freeform 14"/>
          <p:cNvSpPr>
            <a:spLocks/>
          </p:cNvSpPr>
          <p:nvPr/>
        </p:nvSpPr>
        <p:spPr bwMode="auto">
          <a:xfrm>
            <a:off x="3597275" y="2315618"/>
            <a:ext cx="2193925" cy="915988"/>
          </a:xfrm>
          <a:custGeom>
            <a:avLst/>
            <a:gdLst/>
            <a:ahLst/>
            <a:cxnLst>
              <a:cxn ang="0">
                <a:pos x="0" y="1441"/>
              </a:cxn>
              <a:cxn ang="0">
                <a:pos x="464" y="1145"/>
              </a:cxn>
              <a:cxn ang="0">
                <a:pos x="960" y="281"/>
              </a:cxn>
              <a:cxn ang="0">
                <a:pos x="1728" y="1"/>
              </a:cxn>
              <a:cxn ang="0">
                <a:pos x="2480" y="289"/>
              </a:cxn>
              <a:cxn ang="0">
                <a:pos x="2960" y="1121"/>
              </a:cxn>
              <a:cxn ang="0">
                <a:pos x="3456" y="1441"/>
              </a:cxn>
            </a:cxnLst>
            <a:rect l="0" t="0" r="r" b="b"/>
            <a:pathLst>
              <a:path w="3456" h="1441">
                <a:moveTo>
                  <a:pt x="0" y="1441"/>
                </a:moveTo>
                <a:cubicBezTo>
                  <a:pt x="77" y="1392"/>
                  <a:pt x="304" y="1338"/>
                  <a:pt x="464" y="1145"/>
                </a:cubicBezTo>
                <a:cubicBezTo>
                  <a:pt x="624" y="952"/>
                  <a:pt x="749" y="472"/>
                  <a:pt x="960" y="281"/>
                </a:cubicBezTo>
                <a:cubicBezTo>
                  <a:pt x="1171" y="90"/>
                  <a:pt x="1475" y="0"/>
                  <a:pt x="1728" y="1"/>
                </a:cubicBezTo>
                <a:cubicBezTo>
                  <a:pt x="1981" y="2"/>
                  <a:pt x="2275" y="102"/>
                  <a:pt x="2480" y="289"/>
                </a:cubicBezTo>
                <a:cubicBezTo>
                  <a:pt x="2685" y="476"/>
                  <a:pt x="2797" y="929"/>
                  <a:pt x="2960" y="1121"/>
                </a:cubicBezTo>
                <a:cubicBezTo>
                  <a:pt x="3123" y="1313"/>
                  <a:pt x="3353" y="1374"/>
                  <a:pt x="3456" y="1441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6" name="Freeform 15"/>
          <p:cNvSpPr>
            <a:spLocks/>
          </p:cNvSpPr>
          <p:nvPr/>
        </p:nvSpPr>
        <p:spPr bwMode="auto">
          <a:xfrm>
            <a:off x="3597275" y="2315618"/>
            <a:ext cx="2193925" cy="915988"/>
          </a:xfrm>
          <a:custGeom>
            <a:avLst/>
            <a:gdLst/>
            <a:ahLst/>
            <a:cxnLst>
              <a:cxn ang="0">
                <a:pos x="0" y="1441"/>
              </a:cxn>
              <a:cxn ang="0">
                <a:pos x="632" y="1153"/>
              </a:cxn>
              <a:cxn ang="0">
                <a:pos x="1168" y="337"/>
              </a:cxn>
              <a:cxn ang="0">
                <a:pos x="1728" y="1"/>
              </a:cxn>
              <a:cxn ang="0">
                <a:pos x="2280" y="329"/>
              </a:cxn>
              <a:cxn ang="0">
                <a:pos x="2760" y="1121"/>
              </a:cxn>
              <a:cxn ang="0">
                <a:pos x="3456" y="1441"/>
              </a:cxn>
            </a:cxnLst>
            <a:rect l="0" t="0" r="r" b="b"/>
            <a:pathLst>
              <a:path w="3456" h="1441">
                <a:moveTo>
                  <a:pt x="0" y="1441"/>
                </a:moveTo>
                <a:cubicBezTo>
                  <a:pt x="105" y="1393"/>
                  <a:pt x="437" y="1337"/>
                  <a:pt x="632" y="1153"/>
                </a:cubicBezTo>
                <a:cubicBezTo>
                  <a:pt x="827" y="969"/>
                  <a:pt x="985" y="529"/>
                  <a:pt x="1168" y="337"/>
                </a:cubicBezTo>
                <a:cubicBezTo>
                  <a:pt x="1351" y="145"/>
                  <a:pt x="1543" y="2"/>
                  <a:pt x="1728" y="1"/>
                </a:cubicBezTo>
                <a:cubicBezTo>
                  <a:pt x="1913" y="0"/>
                  <a:pt x="2108" y="142"/>
                  <a:pt x="2280" y="329"/>
                </a:cubicBezTo>
                <a:cubicBezTo>
                  <a:pt x="2452" y="516"/>
                  <a:pt x="2564" y="936"/>
                  <a:pt x="2760" y="1121"/>
                </a:cubicBezTo>
                <a:cubicBezTo>
                  <a:pt x="2956" y="1306"/>
                  <a:pt x="3311" y="1374"/>
                  <a:pt x="3456" y="1441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5791200" y="1906043"/>
            <a:ext cx="10668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zh-TW" sz="1400" b="0" baseline="0">
                <a:ea typeface="新細明體" charset="-120"/>
              </a:rPr>
              <a:t>Rectangular</a:t>
            </a:r>
            <a:endParaRPr lang="en-US" altLang="zh-TW" sz="2800" b="0" baseline="0">
              <a:ea typeface="新細明體" charset="-120"/>
            </a:endParaRPr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5883275" y="2134643"/>
            <a:ext cx="10064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zh-TW" sz="1400" i="1" baseline="0">
                <a:solidFill>
                  <a:srgbClr val="FF0000"/>
                </a:solidFill>
                <a:ea typeface="新細明體" charset="-120"/>
              </a:rPr>
              <a:t>Hamming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6065838" y="2363243"/>
            <a:ext cx="10064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zh-TW" sz="1400" b="0" baseline="0">
                <a:ea typeface="新細明體" charset="-120"/>
              </a:rPr>
              <a:t>Triangular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4740275" y="3276055"/>
            <a:ext cx="10064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zh-TW" sz="1400" b="0" baseline="0">
                <a:ea typeface="新細明體" charset="-120"/>
              </a:rPr>
              <a:t>Blackman</a:t>
            </a:r>
          </a:p>
        </p:txBody>
      </p: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4694238" y="1860005"/>
            <a:ext cx="5492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zh-TW" sz="1200" b="0" i="1" baseline="0" dirty="0" err="1" smtClean="0">
                <a:ea typeface="新細明體" charset="-120"/>
              </a:rPr>
              <a:t>w</a:t>
            </a:r>
            <a:r>
              <a:rPr lang="en-US" altLang="zh-TW" sz="1200" b="0" i="1" baseline="-25000" dirty="0" err="1" smtClean="0">
                <a:ea typeface="新細明體" charset="-120"/>
              </a:rPr>
              <a:t>i</a:t>
            </a:r>
            <a:r>
              <a:rPr lang="en-US" altLang="zh-TW" sz="1200" b="0" baseline="0" dirty="0" smtClean="0">
                <a:ea typeface="新細明體" charset="-120"/>
              </a:rPr>
              <a:t>(</a:t>
            </a:r>
            <a:r>
              <a:rPr lang="en-US" altLang="zh-TW" sz="1200" b="0" i="1" baseline="0" dirty="0" smtClean="0">
                <a:ea typeface="新細明體" charset="-120"/>
              </a:rPr>
              <a:t>n</a:t>
            </a:r>
            <a:r>
              <a:rPr lang="en-US" altLang="zh-TW" sz="1200" b="0" baseline="0" dirty="0">
                <a:ea typeface="新細明體" charset="-120"/>
              </a:rPr>
              <a:t>)</a:t>
            </a:r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4572000" y="2012405"/>
            <a:ext cx="366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zh-TW" sz="1400" b="0" baseline="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5654675" y="2088605"/>
            <a:ext cx="228600" cy="1825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4" name="Line 23"/>
          <p:cNvSpPr>
            <a:spLocks noChangeShapeType="1"/>
          </p:cNvSpPr>
          <p:nvPr/>
        </p:nvSpPr>
        <p:spPr bwMode="auto">
          <a:xfrm flipH="1">
            <a:off x="5380038" y="2271168"/>
            <a:ext cx="639763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5" name="Line 24"/>
          <p:cNvSpPr>
            <a:spLocks noChangeShapeType="1"/>
          </p:cNvSpPr>
          <p:nvPr/>
        </p:nvSpPr>
        <p:spPr bwMode="auto">
          <a:xfrm flipH="1">
            <a:off x="5562600" y="2499768"/>
            <a:ext cx="64135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6" name="Line 25"/>
          <p:cNvSpPr>
            <a:spLocks noChangeShapeType="1"/>
          </p:cNvSpPr>
          <p:nvPr/>
        </p:nvSpPr>
        <p:spPr bwMode="auto">
          <a:xfrm flipV="1">
            <a:off x="5105400" y="3047455"/>
            <a:ext cx="18415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7" name="Text Box 26"/>
          <p:cNvSpPr txBox="1">
            <a:spLocks noChangeArrowheads="1"/>
          </p:cNvSpPr>
          <p:nvPr/>
        </p:nvSpPr>
        <p:spPr bwMode="auto">
          <a:xfrm>
            <a:off x="3413125" y="3185568"/>
            <a:ext cx="3667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zh-TW" sz="1400" b="0" baseline="0">
                <a:ea typeface="新細明體" charset="-120"/>
              </a:rPr>
              <a:t>-1</a:t>
            </a:r>
          </a:p>
        </p:txBody>
      </p:sp>
      <p:sp>
        <p:nvSpPr>
          <p:cNvPr id="48" name="Text Box 27"/>
          <p:cNvSpPr txBox="1">
            <a:spLocks noChangeArrowheads="1"/>
          </p:cNvSpPr>
          <p:nvPr/>
        </p:nvSpPr>
        <p:spPr bwMode="auto">
          <a:xfrm>
            <a:off x="4602163" y="3185568"/>
            <a:ext cx="3667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zh-TW" sz="1400" b="0" baseline="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0</a:t>
            </a:r>
            <a:endParaRPr lang="en-US" altLang="zh-TW" b="0" baseline="0" dirty="0"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49" name="Text Box 28"/>
          <p:cNvSpPr txBox="1">
            <a:spLocks noChangeArrowheads="1"/>
          </p:cNvSpPr>
          <p:nvPr/>
        </p:nvSpPr>
        <p:spPr bwMode="auto">
          <a:xfrm>
            <a:off x="6477000" y="315540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zh-TW" b="0" baseline="0"/>
          </a:p>
        </p:txBody>
      </p:sp>
      <p:graphicFrame>
        <p:nvGraphicFramePr>
          <p:cNvPr id="50" name="Object 29"/>
          <p:cNvGraphicFramePr>
            <a:graphicFrameLocks noChangeAspect="1"/>
          </p:cNvGraphicFramePr>
          <p:nvPr/>
        </p:nvGraphicFramePr>
        <p:xfrm>
          <a:off x="6388100" y="3079750"/>
          <a:ext cx="3048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39" name="Equation" r:id="rId3" imgW="304560" imgH="304560" progId="Equation.DSMT4">
                  <p:embed/>
                </p:oleObj>
              </mc:Choice>
              <mc:Fallback>
                <p:oleObj name="Equation" r:id="rId3" imgW="304560" imgH="304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0" y="3079750"/>
                        <a:ext cx="304800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Line 31"/>
          <p:cNvSpPr>
            <a:spLocks noChangeShapeType="1"/>
          </p:cNvSpPr>
          <p:nvPr/>
        </p:nvSpPr>
        <p:spPr bwMode="auto">
          <a:xfrm>
            <a:off x="1905000" y="6051005"/>
            <a:ext cx="5851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8" name="Line 32"/>
          <p:cNvSpPr>
            <a:spLocks noChangeShapeType="1"/>
          </p:cNvSpPr>
          <p:nvPr/>
        </p:nvSpPr>
        <p:spPr bwMode="auto">
          <a:xfrm flipV="1">
            <a:off x="4648200" y="4314280"/>
            <a:ext cx="0" cy="2284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9" name="Freeform 33"/>
          <p:cNvSpPr>
            <a:spLocks/>
          </p:cNvSpPr>
          <p:nvPr/>
        </p:nvSpPr>
        <p:spPr bwMode="auto">
          <a:xfrm>
            <a:off x="2454275" y="4587330"/>
            <a:ext cx="4387850" cy="1828800"/>
          </a:xfrm>
          <a:custGeom>
            <a:avLst/>
            <a:gdLst/>
            <a:ahLst/>
            <a:cxnLst>
              <a:cxn ang="0">
                <a:pos x="0" y="1446"/>
              </a:cxn>
              <a:cxn ang="0">
                <a:pos x="288" y="1524"/>
              </a:cxn>
              <a:cxn ang="0">
                <a:pos x="576" y="1446"/>
              </a:cxn>
              <a:cxn ang="0">
                <a:pos x="864" y="1302"/>
              </a:cxn>
              <a:cxn ang="0">
                <a:pos x="1152" y="1446"/>
              </a:cxn>
              <a:cxn ang="0">
                <a:pos x="1440" y="1662"/>
              </a:cxn>
              <a:cxn ang="0">
                <a:pos x="1728" y="1446"/>
              </a:cxn>
              <a:cxn ang="0">
                <a:pos x="2016" y="1158"/>
              </a:cxn>
              <a:cxn ang="0">
                <a:pos x="2304" y="1446"/>
              </a:cxn>
              <a:cxn ang="0">
                <a:pos x="2586" y="1806"/>
              </a:cxn>
              <a:cxn ang="0">
                <a:pos x="2880" y="1446"/>
              </a:cxn>
              <a:cxn ang="0">
                <a:pos x="3240" y="252"/>
              </a:cxn>
              <a:cxn ang="0">
                <a:pos x="3456" y="6"/>
              </a:cxn>
              <a:cxn ang="0">
                <a:pos x="3666" y="240"/>
              </a:cxn>
              <a:cxn ang="0">
                <a:pos x="4032" y="1446"/>
              </a:cxn>
              <a:cxn ang="0">
                <a:pos x="4320" y="1812"/>
              </a:cxn>
              <a:cxn ang="0">
                <a:pos x="4608" y="1446"/>
              </a:cxn>
              <a:cxn ang="0">
                <a:pos x="4896" y="1158"/>
              </a:cxn>
              <a:cxn ang="0">
                <a:pos x="5184" y="1446"/>
              </a:cxn>
              <a:cxn ang="0">
                <a:pos x="5472" y="1668"/>
              </a:cxn>
              <a:cxn ang="0">
                <a:pos x="5760" y="1446"/>
              </a:cxn>
              <a:cxn ang="0">
                <a:pos x="6048" y="1302"/>
              </a:cxn>
              <a:cxn ang="0">
                <a:pos x="6336" y="1446"/>
              </a:cxn>
              <a:cxn ang="0">
                <a:pos x="6624" y="1530"/>
              </a:cxn>
              <a:cxn ang="0">
                <a:pos x="6912" y="1446"/>
              </a:cxn>
            </a:cxnLst>
            <a:rect l="0" t="0" r="r" b="b"/>
            <a:pathLst>
              <a:path w="6912" h="1812">
                <a:moveTo>
                  <a:pt x="0" y="1446"/>
                </a:moveTo>
                <a:cubicBezTo>
                  <a:pt x="48" y="1459"/>
                  <a:pt x="192" y="1524"/>
                  <a:pt x="288" y="1524"/>
                </a:cubicBezTo>
                <a:cubicBezTo>
                  <a:pt x="384" y="1524"/>
                  <a:pt x="480" y="1483"/>
                  <a:pt x="576" y="1446"/>
                </a:cubicBezTo>
                <a:cubicBezTo>
                  <a:pt x="672" y="1409"/>
                  <a:pt x="768" y="1302"/>
                  <a:pt x="864" y="1302"/>
                </a:cubicBezTo>
                <a:cubicBezTo>
                  <a:pt x="960" y="1302"/>
                  <a:pt x="1056" y="1386"/>
                  <a:pt x="1152" y="1446"/>
                </a:cubicBezTo>
                <a:cubicBezTo>
                  <a:pt x="1248" y="1506"/>
                  <a:pt x="1344" y="1662"/>
                  <a:pt x="1440" y="1662"/>
                </a:cubicBezTo>
                <a:cubicBezTo>
                  <a:pt x="1536" y="1662"/>
                  <a:pt x="1632" y="1530"/>
                  <a:pt x="1728" y="1446"/>
                </a:cubicBezTo>
                <a:cubicBezTo>
                  <a:pt x="1824" y="1362"/>
                  <a:pt x="1920" y="1158"/>
                  <a:pt x="2016" y="1158"/>
                </a:cubicBezTo>
                <a:cubicBezTo>
                  <a:pt x="2112" y="1158"/>
                  <a:pt x="2209" y="1338"/>
                  <a:pt x="2304" y="1446"/>
                </a:cubicBezTo>
                <a:cubicBezTo>
                  <a:pt x="2399" y="1554"/>
                  <a:pt x="2490" y="1806"/>
                  <a:pt x="2586" y="1806"/>
                </a:cubicBezTo>
                <a:cubicBezTo>
                  <a:pt x="2682" y="1806"/>
                  <a:pt x="2771" y="1705"/>
                  <a:pt x="2880" y="1446"/>
                </a:cubicBezTo>
                <a:cubicBezTo>
                  <a:pt x="2989" y="1187"/>
                  <a:pt x="3144" y="492"/>
                  <a:pt x="3240" y="252"/>
                </a:cubicBezTo>
                <a:cubicBezTo>
                  <a:pt x="3336" y="12"/>
                  <a:pt x="3385" y="8"/>
                  <a:pt x="3456" y="6"/>
                </a:cubicBezTo>
                <a:cubicBezTo>
                  <a:pt x="3527" y="4"/>
                  <a:pt x="3570" y="0"/>
                  <a:pt x="3666" y="240"/>
                </a:cubicBezTo>
                <a:cubicBezTo>
                  <a:pt x="3762" y="480"/>
                  <a:pt x="3923" y="1184"/>
                  <a:pt x="4032" y="1446"/>
                </a:cubicBezTo>
                <a:cubicBezTo>
                  <a:pt x="4141" y="1708"/>
                  <a:pt x="4224" y="1812"/>
                  <a:pt x="4320" y="1812"/>
                </a:cubicBezTo>
                <a:cubicBezTo>
                  <a:pt x="4416" y="1812"/>
                  <a:pt x="4512" y="1555"/>
                  <a:pt x="4608" y="1446"/>
                </a:cubicBezTo>
                <a:cubicBezTo>
                  <a:pt x="4704" y="1337"/>
                  <a:pt x="4800" y="1158"/>
                  <a:pt x="4896" y="1158"/>
                </a:cubicBezTo>
                <a:cubicBezTo>
                  <a:pt x="4992" y="1158"/>
                  <a:pt x="5088" y="1361"/>
                  <a:pt x="5184" y="1446"/>
                </a:cubicBezTo>
                <a:cubicBezTo>
                  <a:pt x="5280" y="1531"/>
                  <a:pt x="5376" y="1668"/>
                  <a:pt x="5472" y="1668"/>
                </a:cubicBezTo>
                <a:cubicBezTo>
                  <a:pt x="5568" y="1668"/>
                  <a:pt x="5664" y="1507"/>
                  <a:pt x="5760" y="1446"/>
                </a:cubicBezTo>
                <a:cubicBezTo>
                  <a:pt x="5856" y="1385"/>
                  <a:pt x="5952" y="1302"/>
                  <a:pt x="6048" y="1302"/>
                </a:cubicBezTo>
                <a:cubicBezTo>
                  <a:pt x="6144" y="1302"/>
                  <a:pt x="6240" y="1408"/>
                  <a:pt x="6336" y="1446"/>
                </a:cubicBezTo>
                <a:cubicBezTo>
                  <a:pt x="6432" y="1484"/>
                  <a:pt x="6528" y="1530"/>
                  <a:pt x="6624" y="1530"/>
                </a:cubicBezTo>
                <a:cubicBezTo>
                  <a:pt x="6720" y="1530"/>
                  <a:pt x="6852" y="1463"/>
                  <a:pt x="6912" y="1446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0" name="Text Box 34"/>
          <p:cNvSpPr txBox="1">
            <a:spLocks noChangeArrowheads="1"/>
          </p:cNvSpPr>
          <p:nvPr/>
        </p:nvSpPr>
        <p:spPr bwMode="auto">
          <a:xfrm>
            <a:off x="7664450" y="5866855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zh-TW" sz="1600" b="0" i="1" baseline="0" dirty="0">
                <a:ea typeface="新細明體" charset="-120"/>
                <a:sym typeface="Symbol" pitchFamily="18" charset="2"/>
              </a:rPr>
              <a:t></a:t>
            </a:r>
            <a:r>
              <a:rPr lang="en-US" altLang="zh-TW" sz="1600" b="0" i="1" baseline="0" dirty="0" smtClean="0">
                <a:ea typeface="新細明體" charset="-120"/>
              </a:rPr>
              <a:t>T</a:t>
            </a:r>
            <a:r>
              <a:rPr lang="en-US" altLang="zh-TW" sz="1600" b="0" i="1" baseline="-25000" dirty="0" smtClean="0">
                <a:ea typeface="新細明體" charset="-120"/>
              </a:rPr>
              <a:t>s</a:t>
            </a:r>
            <a:endParaRPr lang="en-US" altLang="zh-TW" sz="1600" b="0" i="1" baseline="0" dirty="0">
              <a:ea typeface="新細明體" charset="-120"/>
            </a:endParaRPr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4556125" y="6051005"/>
            <a:ext cx="3667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zh-TW" sz="1400" b="0" baseline="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2" name="Freeform 36"/>
          <p:cNvSpPr>
            <a:spLocks/>
          </p:cNvSpPr>
          <p:nvPr/>
        </p:nvSpPr>
        <p:spPr bwMode="auto">
          <a:xfrm>
            <a:off x="3916363" y="5411243"/>
            <a:ext cx="1463675" cy="639763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264" y="872"/>
              </a:cxn>
              <a:cxn ang="0">
                <a:pos x="672" y="240"/>
              </a:cxn>
              <a:cxn ang="0">
                <a:pos x="1152" y="0"/>
              </a:cxn>
              <a:cxn ang="0">
                <a:pos x="1632" y="240"/>
              </a:cxn>
              <a:cxn ang="0">
                <a:pos x="2048" y="872"/>
              </a:cxn>
              <a:cxn ang="0">
                <a:pos x="2304" y="1008"/>
              </a:cxn>
            </a:cxnLst>
            <a:rect l="0" t="0" r="r" b="b"/>
            <a:pathLst>
              <a:path w="2304" h="1008">
                <a:moveTo>
                  <a:pt x="0" y="1008"/>
                </a:moveTo>
                <a:cubicBezTo>
                  <a:pt x="44" y="985"/>
                  <a:pt x="152" y="1000"/>
                  <a:pt x="264" y="872"/>
                </a:cubicBezTo>
                <a:cubicBezTo>
                  <a:pt x="376" y="744"/>
                  <a:pt x="524" y="385"/>
                  <a:pt x="672" y="240"/>
                </a:cubicBezTo>
                <a:cubicBezTo>
                  <a:pt x="820" y="95"/>
                  <a:pt x="992" y="0"/>
                  <a:pt x="1152" y="0"/>
                </a:cubicBezTo>
                <a:cubicBezTo>
                  <a:pt x="1312" y="0"/>
                  <a:pt x="1483" y="95"/>
                  <a:pt x="1632" y="240"/>
                </a:cubicBezTo>
                <a:cubicBezTo>
                  <a:pt x="1781" y="385"/>
                  <a:pt x="1936" y="744"/>
                  <a:pt x="2048" y="872"/>
                </a:cubicBezTo>
                <a:cubicBezTo>
                  <a:pt x="2160" y="1000"/>
                  <a:pt x="2251" y="980"/>
                  <a:pt x="2304" y="1008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3" name="Freeform 37"/>
          <p:cNvSpPr>
            <a:spLocks/>
          </p:cNvSpPr>
          <p:nvPr/>
        </p:nvSpPr>
        <p:spPr bwMode="auto">
          <a:xfrm>
            <a:off x="3184525" y="5319168"/>
            <a:ext cx="2925763" cy="863600"/>
          </a:xfrm>
          <a:custGeom>
            <a:avLst/>
            <a:gdLst/>
            <a:ahLst/>
            <a:cxnLst>
              <a:cxn ang="0">
                <a:pos x="0" y="1152"/>
              </a:cxn>
              <a:cxn ang="0">
                <a:pos x="280" y="1080"/>
              </a:cxn>
              <a:cxn ang="0">
                <a:pos x="576" y="1152"/>
              </a:cxn>
              <a:cxn ang="0">
                <a:pos x="1064" y="1216"/>
              </a:cxn>
              <a:cxn ang="0">
                <a:pos x="1728" y="288"/>
              </a:cxn>
              <a:cxn ang="0">
                <a:pos x="2304" y="0"/>
              </a:cxn>
              <a:cxn ang="0">
                <a:pos x="2880" y="288"/>
              </a:cxn>
              <a:cxn ang="0">
                <a:pos x="3536" y="1216"/>
              </a:cxn>
              <a:cxn ang="0">
                <a:pos x="4032" y="1152"/>
              </a:cxn>
              <a:cxn ang="0">
                <a:pos x="4328" y="1088"/>
              </a:cxn>
              <a:cxn ang="0">
                <a:pos x="4608" y="1152"/>
              </a:cxn>
            </a:cxnLst>
            <a:rect l="0" t="0" r="r" b="b"/>
            <a:pathLst>
              <a:path w="4608" h="1360">
                <a:moveTo>
                  <a:pt x="0" y="1152"/>
                </a:moveTo>
                <a:cubicBezTo>
                  <a:pt x="47" y="1140"/>
                  <a:pt x="184" y="1080"/>
                  <a:pt x="280" y="1080"/>
                </a:cubicBezTo>
                <a:cubicBezTo>
                  <a:pt x="376" y="1080"/>
                  <a:pt x="445" y="1129"/>
                  <a:pt x="576" y="1152"/>
                </a:cubicBezTo>
                <a:cubicBezTo>
                  <a:pt x="707" y="1175"/>
                  <a:pt x="872" y="1360"/>
                  <a:pt x="1064" y="1216"/>
                </a:cubicBezTo>
                <a:cubicBezTo>
                  <a:pt x="1256" y="1072"/>
                  <a:pt x="1521" y="491"/>
                  <a:pt x="1728" y="288"/>
                </a:cubicBezTo>
                <a:cubicBezTo>
                  <a:pt x="1935" y="85"/>
                  <a:pt x="2112" y="0"/>
                  <a:pt x="2304" y="0"/>
                </a:cubicBezTo>
                <a:cubicBezTo>
                  <a:pt x="2496" y="0"/>
                  <a:pt x="2675" y="85"/>
                  <a:pt x="2880" y="288"/>
                </a:cubicBezTo>
                <a:cubicBezTo>
                  <a:pt x="3085" y="491"/>
                  <a:pt x="3344" y="1072"/>
                  <a:pt x="3536" y="1216"/>
                </a:cubicBezTo>
                <a:cubicBezTo>
                  <a:pt x="3728" y="1360"/>
                  <a:pt x="3900" y="1173"/>
                  <a:pt x="4032" y="1152"/>
                </a:cubicBezTo>
                <a:cubicBezTo>
                  <a:pt x="4164" y="1131"/>
                  <a:pt x="4232" y="1088"/>
                  <a:pt x="4328" y="1088"/>
                </a:cubicBezTo>
                <a:cubicBezTo>
                  <a:pt x="4424" y="1088"/>
                  <a:pt x="4550" y="1139"/>
                  <a:pt x="4608" y="1152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4" name="Freeform 38"/>
          <p:cNvSpPr>
            <a:spLocks/>
          </p:cNvSpPr>
          <p:nvPr/>
        </p:nvSpPr>
        <p:spPr bwMode="auto">
          <a:xfrm>
            <a:off x="3544888" y="5501730"/>
            <a:ext cx="2220913" cy="492125"/>
          </a:xfrm>
          <a:custGeom>
            <a:avLst/>
            <a:gdLst/>
            <a:ahLst/>
            <a:cxnLst>
              <a:cxn ang="0">
                <a:pos x="0" y="752"/>
              </a:cxn>
              <a:cxn ang="0">
                <a:pos x="584" y="576"/>
              </a:cxn>
              <a:cxn ang="0">
                <a:pos x="1736" y="0"/>
              </a:cxn>
              <a:cxn ang="0">
                <a:pos x="2888" y="576"/>
              </a:cxn>
              <a:cxn ang="0">
                <a:pos x="3496" y="776"/>
              </a:cxn>
            </a:cxnLst>
            <a:rect l="0" t="0" r="r" b="b"/>
            <a:pathLst>
              <a:path w="3496" h="776">
                <a:moveTo>
                  <a:pt x="0" y="752"/>
                </a:moveTo>
                <a:cubicBezTo>
                  <a:pt x="99" y="723"/>
                  <a:pt x="295" y="701"/>
                  <a:pt x="584" y="576"/>
                </a:cubicBezTo>
                <a:cubicBezTo>
                  <a:pt x="873" y="451"/>
                  <a:pt x="1352" y="0"/>
                  <a:pt x="1736" y="0"/>
                </a:cubicBezTo>
                <a:cubicBezTo>
                  <a:pt x="2120" y="0"/>
                  <a:pt x="2595" y="447"/>
                  <a:pt x="2888" y="576"/>
                </a:cubicBezTo>
                <a:cubicBezTo>
                  <a:pt x="3181" y="705"/>
                  <a:pt x="3369" y="734"/>
                  <a:pt x="3496" y="776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5" name="Text Box 39"/>
          <p:cNvSpPr txBox="1">
            <a:spLocks noChangeArrowheads="1"/>
          </p:cNvSpPr>
          <p:nvPr/>
        </p:nvSpPr>
        <p:spPr bwMode="auto">
          <a:xfrm>
            <a:off x="5287963" y="4679405"/>
            <a:ext cx="11128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zh-TW" sz="1400" b="0" baseline="0">
                <a:ea typeface="新細明體" charset="-120"/>
              </a:rPr>
              <a:t>Rectangular</a:t>
            </a:r>
          </a:p>
        </p:txBody>
      </p:sp>
      <p:sp>
        <p:nvSpPr>
          <p:cNvPr id="66" name="Text Box 40"/>
          <p:cNvSpPr txBox="1">
            <a:spLocks noChangeArrowheads="1"/>
          </p:cNvSpPr>
          <p:nvPr/>
        </p:nvSpPr>
        <p:spPr bwMode="auto">
          <a:xfrm>
            <a:off x="5424488" y="4954043"/>
            <a:ext cx="96043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zh-TW" sz="1400" i="1" baseline="0">
                <a:solidFill>
                  <a:srgbClr val="FF0000"/>
                </a:solidFill>
                <a:ea typeface="新細明體" charset="-120"/>
              </a:rPr>
              <a:t>Hamming</a:t>
            </a:r>
          </a:p>
        </p:txBody>
      </p:sp>
      <p:sp>
        <p:nvSpPr>
          <p:cNvPr id="67" name="Text Box 41"/>
          <p:cNvSpPr txBox="1">
            <a:spLocks noChangeArrowheads="1"/>
          </p:cNvSpPr>
          <p:nvPr/>
        </p:nvSpPr>
        <p:spPr bwMode="auto">
          <a:xfrm>
            <a:off x="3094038" y="5227093"/>
            <a:ext cx="9588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zh-TW" sz="1400" b="0" baseline="0">
                <a:ea typeface="新細明體" charset="-120"/>
              </a:rPr>
              <a:t>Triangular</a:t>
            </a:r>
          </a:p>
        </p:txBody>
      </p:sp>
      <p:sp>
        <p:nvSpPr>
          <p:cNvPr id="68" name="Text Box 42"/>
          <p:cNvSpPr txBox="1">
            <a:spLocks noChangeArrowheads="1"/>
          </p:cNvSpPr>
          <p:nvPr/>
        </p:nvSpPr>
        <p:spPr bwMode="auto">
          <a:xfrm>
            <a:off x="5516563" y="5227093"/>
            <a:ext cx="9604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zh-TW" sz="1400" b="0" baseline="0">
                <a:ea typeface="新細明體" charset="-120"/>
              </a:rPr>
              <a:t>Blackman</a:t>
            </a: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 flipH="1">
            <a:off x="4876800" y="4861968"/>
            <a:ext cx="503238" cy="274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0" name="Line 44"/>
          <p:cNvSpPr>
            <a:spLocks noChangeShapeType="1"/>
          </p:cNvSpPr>
          <p:nvPr/>
        </p:nvSpPr>
        <p:spPr bwMode="auto">
          <a:xfrm flipH="1">
            <a:off x="5059363" y="5136605"/>
            <a:ext cx="503238" cy="3651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1" name="Line 45"/>
          <p:cNvSpPr>
            <a:spLocks noChangeShapeType="1"/>
          </p:cNvSpPr>
          <p:nvPr/>
        </p:nvSpPr>
        <p:spPr bwMode="auto">
          <a:xfrm flipH="1">
            <a:off x="5287963" y="5411243"/>
            <a:ext cx="365125" cy="3651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2" name="Line 46"/>
          <p:cNvSpPr>
            <a:spLocks noChangeShapeType="1"/>
          </p:cNvSpPr>
          <p:nvPr/>
        </p:nvSpPr>
        <p:spPr bwMode="auto">
          <a:xfrm>
            <a:off x="3916363" y="5411243"/>
            <a:ext cx="365125" cy="182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76" name="Object 50"/>
          <p:cNvGraphicFramePr>
            <a:graphicFrameLocks noChangeAspect="1"/>
          </p:cNvGraphicFramePr>
          <p:nvPr/>
        </p:nvGraphicFramePr>
        <p:xfrm>
          <a:off x="4733925" y="4232275"/>
          <a:ext cx="8175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40" name="Equation" r:id="rId5" imgW="533160" imgH="228600" progId="Equation.DSMT4">
                  <p:embed/>
                </p:oleObj>
              </mc:Choice>
              <mc:Fallback>
                <p:oleObj name="Equation" r:id="rId5" imgW="53316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925" y="4232275"/>
                        <a:ext cx="817563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51"/>
          <p:cNvGraphicFramePr>
            <a:graphicFrameLocks noChangeAspect="1"/>
          </p:cNvGraphicFramePr>
          <p:nvPr/>
        </p:nvGraphicFramePr>
        <p:xfrm>
          <a:off x="6742113" y="3757613"/>
          <a:ext cx="10207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41" name="Equation" r:id="rId7" imgW="419040" imgH="177480" progId="Equation.DSMT4">
                  <p:embed/>
                </p:oleObj>
              </mc:Choice>
              <mc:Fallback>
                <p:oleObj name="Equation" r:id="rId7" imgW="419040" imgH="177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113" y="3757613"/>
                        <a:ext cx="10207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2210937" y="608690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</a:t>
            </a:r>
            <a:r>
              <a:rPr lang="en-US" altLang="zh-TW" dirty="0" smtClean="0">
                <a:sym typeface="Symbol"/>
              </a:rPr>
              <a:t></a:t>
            </a:r>
            <a:endParaRPr lang="zh-TW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676030" y="56933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ym typeface="Symbol"/>
              </a:rPr>
              <a:t></a:t>
            </a:r>
            <a:endParaRPr lang="zh-TW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452192" y="4451302"/>
            <a:ext cx="2520358" cy="1200329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Hamming, Blackman and Triangular windows have no or very small ripples in their spectrum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windows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/>
            <a:r>
              <a:rPr lang="en-US" altLang="zh-TW" dirty="0" smtClean="0">
                <a:ea typeface="新細明體" charset="-120"/>
              </a:rPr>
              <a:t>The magnitude response of an ideal low-pass digital filter truncated by using various windows with </a:t>
            </a:r>
            <a:r>
              <a:rPr lang="en-US" altLang="zh-TW" i="1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M</a:t>
            </a:r>
            <a:r>
              <a:rPr lang="en-US" altLang="zh-TW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 = 5</a:t>
            </a:r>
            <a:endParaRPr lang="en-US" altLang="zh-TW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507775" y="6151825"/>
            <a:ext cx="47561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964975" y="3957900"/>
            <a:ext cx="1463675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428650" y="3957900"/>
            <a:ext cx="0" cy="21939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964975" y="3227650"/>
            <a:ext cx="0" cy="31988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2964975" y="3602300"/>
            <a:ext cx="3368675" cy="2908300"/>
          </a:xfrm>
          <a:custGeom>
            <a:avLst/>
            <a:gdLst/>
            <a:ahLst/>
            <a:cxnLst>
              <a:cxn ang="0">
                <a:pos x="0" y="562"/>
              </a:cxn>
              <a:cxn ang="0">
                <a:pos x="396" y="454"/>
              </a:cxn>
              <a:cxn ang="0">
                <a:pos x="900" y="718"/>
              </a:cxn>
              <a:cxn ang="0">
                <a:pos x="1572" y="262"/>
              </a:cxn>
              <a:cxn ang="0">
                <a:pos x="2304" y="2290"/>
              </a:cxn>
              <a:cxn ang="0">
                <a:pos x="3072" y="4318"/>
              </a:cxn>
              <a:cxn ang="0">
                <a:pos x="3792" y="3874"/>
              </a:cxn>
              <a:cxn ang="0">
                <a:pos x="4320" y="4150"/>
              </a:cxn>
              <a:cxn ang="0">
                <a:pos x="4896" y="3946"/>
              </a:cxn>
              <a:cxn ang="0">
                <a:pos x="5304" y="4078"/>
              </a:cxn>
            </a:cxnLst>
            <a:rect l="0" t="0" r="r" b="b"/>
            <a:pathLst>
              <a:path w="5304" h="4582">
                <a:moveTo>
                  <a:pt x="0" y="562"/>
                </a:moveTo>
                <a:cubicBezTo>
                  <a:pt x="66" y="544"/>
                  <a:pt x="246" y="428"/>
                  <a:pt x="396" y="454"/>
                </a:cubicBezTo>
                <a:cubicBezTo>
                  <a:pt x="546" y="480"/>
                  <a:pt x="704" y="750"/>
                  <a:pt x="900" y="718"/>
                </a:cubicBezTo>
                <a:cubicBezTo>
                  <a:pt x="1096" y="686"/>
                  <a:pt x="1338" y="0"/>
                  <a:pt x="1572" y="262"/>
                </a:cubicBezTo>
                <a:cubicBezTo>
                  <a:pt x="1806" y="524"/>
                  <a:pt x="2054" y="1614"/>
                  <a:pt x="2304" y="2290"/>
                </a:cubicBezTo>
                <a:cubicBezTo>
                  <a:pt x="2554" y="2966"/>
                  <a:pt x="2824" y="4054"/>
                  <a:pt x="3072" y="4318"/>
                </a:cubicBezTo>
                <a:cubicBezTo>
                  <a:pt x="3320" y="4582"/>
                  <a:pt x="3584" y="3902"/>
                  <a:pt x="3792" y="3874"/>
                </a:cubicBezTo>
                <a:cubicBezTo>
                  <a:pt x="4000" y="3846"/>
                  <a:pt x="4136" y="4138"/>
                  <a:pt x="4320" y="4150"/>
                </a:cubicBezTo>
                <a:cubicBezTo>
                  <a:pt x="4504" y="4162"/>
                  <a:pt x="4732" y="3958"/>
                  <a:pt x="4896" y="3946"/>
                </a:cubicBezTo>
                <a:cubicBezTo>
                  <a:pt x="5060" y="3934"/>
                  <a:pt x="5219" y="4051"/>
                  <a:pt x="5304" y="4078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2980850" y="4003938"/>
            <a:ext cx="2544763" cy="2147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36" y="0"/>
              </a:cxn>
              <a:cxn ang="0">
                <a:pos x="1616" y="176"/>
              </a:cxn>
              <a:cxn ang="0">
                <a:pos x="1936" y="800"/>
              </a:cxn>
              <a:cxn ang="0">
                <a:pos x="2664" y="2592"/>
              </a:cxn>
              <a:cxn ang="0">
                <a:pos x="3008" y="3232"/>
              </a:cxn>
              <a:cxn ang="0">
                <a:pos x="3328" y="3384"/>
              </a:cxn>
              <a:cxn ang="0">
                <a:pos x="4008" y="3384"/>
              </a:cxn>
            </a:cxnLst>
            <a:rect l="0" t="0" r="r" b="b"/>
            <a:pathLst>
              <a:path w="4008" h="3384">
                <a:moveTo>
                  <a:pt x="0" y="0"/>
                </a:moveTo>
                <a:lnTo>
                  <a:pt x="1236" y="0"/>
                </a:lnTo>
                <a:cubicBezTo>
                  <a:pt x="1505" y="29"/>
                  <a:pt x="1499" y="43"/>
                  <a:pt x="1616" y="176"/>
                </a:cubicBezTo>
                <a:cubicBezTo>
                  <a:pt x="1733" y="309"/>
                  <a:pt x="1761" y="397"/>
                  <a:pt x="1936" y="800"/>
                </a:cubicBezTo>
                <a:cubicBezTo>
                  <a:pt x="2111" y="1203"/>
                  <a:pt x="2485" y="2187"/>
                  <a:pt x="2664" y="2592"/>
                </a:cubicBezTo>
                <a:cubicBezTo>
                  <a:pt x="2843" y="2997"/>
                  <a:pt x="2897" y="3100"/>
                  <a:pt x="3008" y="3232"/>
                </a:cubicBezTo>
                <a:cubicBezTo>
                  <a:pt x="3119" y="3364"/>
                  <a:pt x="3161" y="3359"/>
                  <a:pt x="3328" y="3384"/>
                </a:cubicBezTo>
                <a:lnTo>
                  <a:pt x="4008" y="3384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2964975" y="4003938"/>
            <a:ext cx="2560638" cy="2147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16" y="8"/>
              </a:cxn>
              <a:cxn ang="0">
                <a:pos x="1728" y="528"/>
              </a:cxn>
              <a:cxn ang="0">
                <a:pos x="2904" y="2776"/>
              </a:cxn>
              <a:cxn ang="0">
                <a:pos x="3456" y="3384"/>
              </a:cxn>
              <a:cxn ang="0">
                <a:pos x="4032" y="3384"/>
              </a:cxn>
            </a:cxnLst>
            <a:rect l="0" t="0" r="r" b="b"/>
            <a:pathLst>
              <a:path w="4032" h="3384">
                <a:moveTo>
                  <a:pt x="0" y="0"/>
                </a:moveTo>
                <a:lnTo>
                  <a:pt x="1016" y="8"/>
                </a:lnTo>
                <a:cubicBezTo>
                  <a:pt x="1304" y="96"/>
                  <a:pt x="1413" y="67"/>
                  <a:pt x="1728" y="528"/>
                </a:cubicBezTo>
                <a:cubicBezTo>
                  <a:pt x="2043" y="989"/>
                  <a:pt x="2616" y="2300"/>
                  <a:pt x="2904" y="2776"/>
                </a:cubicBezTo>
                <a:cubicBezTo>
                  <a:pt x="3192" y="3252"/>
                  <a:pt x="3268" y="3283"/>
                  <a:pt x="3456" y="3384"/>
                </a:cubicBezTo>
                <a:lnTo>
                  <a:pt x="4032" y="3384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2955450" y="3994413"/>
            <a:ext cx="2687638" cy="2163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84" y="32"/>
              </a:cxn>
              <a:cxn ang="0">
                <a:pos x="1456" y="592"/>
              </a:cxn>
              <a:cxn ang="0">
                <a:pos x="3248" y="2880"/>
              </a:cxn>
              <a:cxn ang="0">
                <a:pos x="4024" y="3408"/>
              </a:cxn>
              <a:cxn ang="0">
                <a:pos x="4232" y="3400"/>
              </a:cxn>
            </a:cxnLst>
            <a:rect l="0" t="0" r="r" b="b"/>
            <a:pathLst>
              <a:path w="4232" h="3408">
                <a:moveTo>
                  <a:pt x="0" y="0"/>
                </a:moveTo>
                <a:lnTo>
                  <a:pt x="584" y="32"/>
                </a:lnTo>
                <a:cubicBezTo>
                  <a:pt x="827" y="131"/>
                  <a:pt x="1012" y="117"/>
                  <a:pt x="1456" y="592"/>
                </a:cubicBezTo>
                <a:cubicBezTo>
                  <a:pt x="1900" y="1067"/>
                  <a:pt x="2820" y="2411"/>
                  <a:pt x="3248" y="2880"/>
                </a:cubicBezTo>
                <a:cubicBezTo>
                  <a:pt x="3676" y="3349"/>
                  <a:pt x="3860" y="3321"/>
                  <a:pt x="4024" y="3408"/>
                </a:cubicBezTo>
                <a:lnTo>
                  <a:pt x="4232" y="3400"/>
                </a:ln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336575" y="3318138"/>
            <a:ext cx="1066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zh-TW" sz="1400" b="0" baseline="0">
                <a:ea typeface="新細明體" charset="-120"/>
              </a:rPr>
              <a:t>Rectangular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519138" y="3775338"/>
            <a:ext cx="9159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zh-TW" sz="1300" i="1" baseline="0">
                <a:solidFill>
                  <a:srgbClr val="FF0000"/>
                </a:solidFill>
                <a:ea typeface="新細明體" charset="-120"/>
              </a:rPr>
              <a:t>Hamming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068413" y="4872300"/>
            <a:ext cx="10207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zh-TW" sz="1400" b="0" baseline="0">
                <a:ea typeface="新細明體" charset="-120"/>
              </a:rPr>
              <a:t>Triangular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343050" y="5421575"/>
            <a:ext cx="9144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zh-TW" sz="1400" b="0" baseline="0">
                <a:ea typeface="新細明體" charset="-120"/>
              </a:rPr>
              <a:t>Blackman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7155975" y="5954975"/>
            <a:ext cx="5492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zh-TW" sz="1600" b="0" i="1" baseline="0" dirty="0">
                <a:ea typeface="新細明體" charset="-120"/>
                <a:sym typeface="Symbol" pitchFamily="18" charset="2"/>
              </a:rPr>
              <a:t></a:t>
            </a:r>
            <a:r>
              <a:rPr lang="en-US" altLang="zh-TW" sz="2000" b="0" i="1" baseline="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T</a:t>
            </a:r>
            <a:r>
              <a:rPr lang="en-US" altLang="zh-TW" sz="2000" b="0" i="1" baseline="-2500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s</a:t>
            </a:r>
            <a:endParaRPr lang="en-US" altLang="zh-TW" sz="2000" b="0" i="1" baseline="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3971450" y="3500700"/>
            <a:ext cx="457200" cy="274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4061938" y="3957900"/>
            <a:ext cx="549275" cy="274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4611213" y="5054863"/>
            <a:ext cx="549275" cy="274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4885850" y="5604138"/>
            <a:ext cx="549275" cy="274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2872900" y="6151825"/>
            <a:ext cx="366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zh-TW" sz="1400" b="0" baseline="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2599850" y="3867413"/>
            <a:ext cx="457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altLang="zh-TW" sz="1400" b="0" baseline="0">
                <a:ea typeface="新細明體" charset="-120"/>
              </a:rPr>
              <a:t>1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3041175" y="29831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zh-TW" b="0" baseline="0"/>
          </a:p>
        </p:txBody>
      </p:sp>
      <p:graphicFrame>
        <p:nvGraphicFramePr>
          <p:cNvPr id="31" name="Object 29"/>
          <p:cNvGraphicFramePr>
            <a:graphicFrameLocks noChangeAspect="1"/>
          </p:cNvGraphicFramePr>
          <p:nvPr/>
        </p:nvGraphicFramePr>
        <p:xfrm>
          <a:off x="3089275" y="3135313"/>
          <a:ext cx="8953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8" name="Equation" r:id="rId3" imgW="583920" imgH="228600" progId="Equation.DSMT4">
                  <p:embed/>
                </p:oleObj>
              </mc:Choice>
              <mc:Fallback>
                <p:oleObj name="Equation" r:id="rId3" imgW="58392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5" y="3135313"/>
                        <a:ext cx="8953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800298" y="3061567"/>
            <a:ext cx="3016156" cy="1754326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US" altLang="zh-TW" dirty="0" smtClean="0"/>
              <a:t>Hamming window gives the narrowest transition band (or smallest </a:t>
            </a:r>
            <a:r>
              <a:rPr lang="en-US" altLang="zh-TW" dirty="0" smtClean="0">
                <a:solidFill>
                  <a:srgbClr val="FF0000"/>
                </a:solidFill>
              </a:rPr>
              <a:t>smearing</a:t>
            </a:r>
            <a:r>
              <a:rPr lang="en-US" altLang="zh-TW" dirty="0" smtClean="0"/>
              <a:t> or </a:t>
            </a:r>
            <a:r>
              <a:rPr lang="en-US" altLang="zh-TW" dirty="0" smtClean="0">
                <a:solidFill>
                  <a:srgbClr val="FF0000"/>
                </a:solidFill>
              </a:rPr>
              <a:t>leakage</a:t>
            </a:r>
            <a:r>
              <a:rPr lang="en-US" altLang="zh-TW" dirty="0" smtClean="0"/>
              <a:t>)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altLang="zh-TW" dirty="0" smtClean="0"/>
              <a:t>Prefer in general applications</a:t>
            </a:r>
            <a:endParaRPr lang="zh-TW" alt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5322626" y="3657600"/>
            <a:ext cx="518615" cy="1501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1313" y="4353515"/>
            <a:ext cx="250853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Note the </a:t>
            </a:r>
            <a:r>
              <a:rPr lang="en-US" dirty="0" err="1" smtClean="0"/>
              <a:t>passband</a:t>
            </a:r>
            <a:r>
              <a:rPr lang="en-US" dirty="0" smtClean="0"/>
              <a:t> frequency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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dirty="0" smtClean="0"/>
              <a:t> is at the middle of the transition band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451887" y="5097982"/>
            <a:ext cx="1747879" cy="80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the filter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799"/>
            <a:ext cx="7498080" cy="502123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>
                <a:ea typeface="新細明體" charset="-120"/>
              </a:rPr>
              <a:t>The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transition width </a:t>
            </a:r>
            <a:r>
              <a:rPr lang="en-US" altLang="zh-TW" dirty="0" smtClean="0">
                <a:ea typeface="新細明體" charset="-120"/>
              </a:rPr>
              <a:t>of a digital filter is closely related to the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filter order</a:t>
            </a:r>
          </a:p>
          <a:p>
            <a:r>
              <a:rPr lang="en-US" altLang="zh-TW" dirty="0" smtClean="0">
                <a:ea typeface="新細明體" charset="-120"/>
              </a:rPr>
              <a:t>A higher filter order (longer length) is required for a sharp transition</a:t>
            </a:r>
          </a:p>
          <a:p>
            <a:r>
              <a:rPr lang="en-US" dirty="0" smtClean="0">
                <a:ea typeface="新細明體" charset="-120"/>
              </a:rPr>
              <a:t>Different window has different relationship between transition width and filter length</a:t>
            </a:r>
          </a:p>
          <a:p>
            <a:r>
              <a:rPr lang="en-US" dirty="0" smtClean="0">
                <a:ea typeface="新細明體" charset="-120"/>
              </a:rPr>
              <a:t>E.g., rectangular window: </a:t>
            </a:r>
          </a:p>
          <a:p>
            <a:pPr marL="355600" indent="0">
              <a:buFontTx/>
              <a:buNone/>
              <a:tabLst>
                <a:tab pos="681038" algn="l"/>
              </a:tabLst>
            </a:pPr>
            <a:endParaRPr lang="en-US" dirty="0" smtClean="0">
              <a:ea typeface="新細明體" charset="-120"/>
            </a:endParaRPr>
          </a:p>
          <a:p>
            <a:pPr marL="355600" indent="0">
              <a:buFontTx/>
              <a:buNone/>
              <a:tabLst>
                <a:tab pos="681038" algn="l"/>
              </a:tabLst>
            </a:pPr>
            <a:r>
              <a:rPr lang="en-US" dirty="0" smtClean="0">
                <a:ea typeface="新細明體" charset="-120"/>
              </a:rPr>
              <a:t>where </a:t>
            </a:r>
            <a:r>
              <a:rPr lang="en-US" altLang="zh-TW" dirty="0" smtClean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</a:t>
            </a:r>
            <a:r>
              <a:rPr lang="en-US" altLang="zh-TW" i="1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F</a:t>
            </a:r>
            <a:r>
              <a:rPr lang="en-US" altLang="zh-TW" dirty="0" smtClean="0">
                <a:ea typeface="新細明體" charset="-120"/>
              </a:rPr>
              <a:t> is the transition width which is defined as </a:t>
            </a:r>
            <a:r>
              <a:rPr lang="en-US" altLang="zh-TW" sz="2600" dirty="0" smtClean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</a:t>
            </a:r>
            <a:r>
              <a:rPr lang="en-US" altLang="zh-TW" sz="2600" i="1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F</a:t>
            </a:r>
            <a:r>
              <a:rPr lang="en-US" altLang="zh-TW" sz="260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 = </a:t>
            </a:r>
            <a:r>
              <a:rPr lang="en-US" altLang="zh-TW" sz="2600" i="1" dirty="0" err="1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f</a:t>
            </a:r>
            <a:r>
              <a:rPr lang="en-US" altLang="zh-TW" sz="2600" i="1" baseline="-25000" dirty="0" err="1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p</a:t>
            </a:r>
            <a:r>
              <a:rPr lang="en-US" altLang="zh-TW" sz="260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 - </a:t>
            </a:r>
            <a:r>
              <a:rPr lang="en-US" altLang="zh-TW" sz="2600" i="1" dirty="0" err="1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f</a:t>
            </a:r>
            <a:r>
              <a:rPr lang="en-US" altLang="zh-TW" sz="2600" i="1" baseline="-25000" dirty="0" err="1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s</a:t>
            </a:r>
            <a:endParaRPr lang="en-US" altLang="zh-TW" sz="2600" dirty="0" smtClean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0" indent="0">
              <a:spcBef>
                <a:spcPct val="50000"/>
              </a:spcBef>
              <a:buFontTx/>
              <a:buNone/>
              <a:tabLst>
                <a:tab pos="681038" algn="l"/>
              </a:tabLst>
            </a:pPr>
            <a:r>
              <a:rPr lang="en-US" altLang="zh-TW" sz="2400" dirty="0" smtClean="0">
                <a:ea typeface="新細明體" charset="-120"/>
              </a:rPr>
              <a:t>		</a:t>
            </a:r>
            <a:r>
              <a:rPr lang="en-US" altLang="zh-TW" sz="240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    </a:t>
            </a:r>
            <a:r>
              <a:rPr lang="en-US" altLang="zh-TW" sz="2400" i="1" dirty="0" err="1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f</a:t>
            </a:r>
            <a:r>
              <a:rPr lang="en-US" altLang="zh-TW" sz="2400" i="1" baseline="-25000" dirty="0" err="1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p</a:t>
            </a:r>
            <a:r>
              <a:rPr lang="en-US" altLang="zh-TW" sz="240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= normalized frequency of the </a:t>
            </a:r>
            <a:r>
              <a:rPr lang="en-US" altLang="zh-TW" sz="2400" dirty="0" err="1" smtClean="0">
                <a:ea typeface="新細明體" charset="-120"/>
              </a:rPr>
              <a:t>passband</a:t>
            </a:r>
            <a:r>
              <a:rPr lang="en-US" altLang="zh-TW" sz="2400" dirty="0" smtClean="0">
                <a:ea typeface="新細明體" charset="-120"/>
              </a:rPr>
              <a:t> edge </a:t>
            </a:r>
          </a:p>
          <a:p>
            <a:pPr marL="0" indent="0">
              <a:buFontTx/>
              <a:buNone/>
              <a:tabLst>
                <a:tab pos="681038" algn="l"/>
              </a:tabLst>
            </a:pPr>
            <a:r>
              <a:rPr lang="en-US" altLang="zh-TW" sz="2400" dirty="0" smtClean="0">
                <a:ea typeface="新細明體" charset="-120"/>
              </a:rPr>
              <a:t>		    </a:t>
            </a:r>
            <a:r>
              <a:rPr lang="en-US" altLang="zh-TW" sz="2400" i="1" dirty="0" err="1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f</a:t>
            </a:r>
            <a:r>
              <a:rPr lang="en-US" altLang="zh-TW" sz="2400" i="1" baseline="-25000" dirty="0" err="1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s</a:t>
            </a:r>
            <a:r>
              <a:rPr lang="en-US" altLang="zh-TW" sz="240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= normalized frequency of the </a:t>
            </a:r>
            <a:r>
              <a:rPr lang="en-US" altLang="zh-TW" sz="2400" dirty="0" err="1" smtClean="0">
                <a:ea typeface="新細明體" charset="-120"/>
              </a:rPr>
              <a:t>stopband</a:t>
            </a:r>
            <a:r>
              <a:rPr lang="en-US" altLang="zh-TW" sz="2400" dirty="0" smtClean="0">
                <a:ea typeface="新細明體" charset="-120"/>
              </a:rPr>
              <a:t> edge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161793" name="Object 1"/>
          <p:cNvGraphicFramePr>
            <a:graphicFrameLocks noChangeAspect="1"/>
          </p:cNvGraphicFramePr>
          <p:nvPr/>
        </p:nvGraphicFramePr>
        <p:xfrm>
          <a:off x="5958632" y="3975255"/>
          <a:ext cx="1674813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55" name="Equation" r:id="rId3" imgW="850680" imgH="304560" progId="Equation.DSMT4">
                  <p:embed/>
                </p:oleObj>
              </mc:Choice>
              <mc:Fallback>
                <p:oleObj name="Equation" r:id="rId3" imgW="850680" imgH="3045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8632" y="3975255"/>
                        <a:ext cx="1674813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filter specifications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968991" y="1427328"/>
            <a:ext cx="7086600" cy="5402263"/>
            <a:chOff x="576" y="624"/>
            <a:chExt cx="4464" cy="3403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912" y="3072"/>
              <a:ext cx="37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 flipV="1">
              <a:off x="912" y="816"/>
              <a:ext cx="0" cy="2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2112" y="1152"/>
              <a:ext cx="0" cy="225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2592" y="2448"/>
              <a:ext cx="0" cy="7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12" y="1152"/>
              <a:ext cx="158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912" y="1344"/>
              <a:ext cx="158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912" y="1536"/>
              <a:ext cx="158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912" y="2688"/>
              <a:ext cx="302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4704" y="2956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b="0" i="1" baseline="0" dirty="0">
                  <a:latin typeface="Times New Roman" panose="02020603050405020304" pitchFamily="18" charset="0"/>
                  <a:ea typeface="新細明體" charset="-12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448" y="3120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600" b="0" i="1" baseline="0" dirty="0">
                  <a:latin typeface="Times New Roman" panose="02020603050405020304" pitchFamily="18" charset="0"/>
                  <a:ea typeface="新細明體" charset="-120"/>
                  <a:cs typeface="Times New Roman" panose="02020603050405020304" pitchFamily="18" charset="0"/>
                </a:rPr>
                <a:t>f</a:t>
              </a:r>
              <a:r>
                <a:rPr lang="en-US" altLang="zh-TW" sz="1600" b="0" i="1" baseline="-25000" dirty="0">
                  <a:latin typeface="Times New Roman" panose="02020603050405020304" pitchFamily="18" charset="0"/>
                  <a:ea typeface="新細明體" charset="-12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1968" y="3100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600" b="0" i="1" baseline="0" dirty="0" err="1">
                  <a:latin typeface="Times New Roman" panose="02020603050405020304" pitchFamily="18" charset="0"/>
                  <a:ea typeface="新細明體" charset="-120"/>
                  <a:cs typeface="Times New Roman" panose="02020603050405020304" pitchFamily="18" charset="0"/>
                </a:rPr>
                <a:t>f</a:t>
              </a:r>
              <a:r>
                <a:rPr lang="en-US" altLang="zh-TW" sz="1600" b="0" i="1" baseline="-25000" dirty="0" err="1">
                  <a:latin typeface="Times New Roman" panose="02020603050405020304" pitchFamily="18" charset="0"/>
                  <a:ea typeface="新細明體" charset="-120"/>
                  <a:cs typeface="Times New Roman" panose="02020603050405020304" pitchFamily="18" charset="0"/>
                </a:rPr>
                <a:t>p</a:t>
              </a:r>
              <a:endParaRPr lang="en-US" altLang="zh-TW" sz="1600" b="0" i="1" baseline="-2500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816" y="3072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b="0" baseline="0" dirty="0">
                  <a:latin typeface="Times New Roman" panose="02020603050405020304" pitchFamily="18" charset="0"/>
                  <a:ea typeface="新細明體" charset="-12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3648" y="3072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b="0" baseline="0" dirty="0">
                  <a:latin typeface="Times New Roman" panose="02020603050405020304" pitchFamily="18" charset="0"/>
                  <a:ea typeface="新細明體" charset="-120"/>
                  <a:cs typeface="Times New Roman" panose="02020603050405020304" pitchFamily="18" charset="0"/>
                </a:rPr>
                <a:t>0.5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768" y="122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b="0" baseline="0" dirty="0">
                  <a:latin typeface="Times New Roman" panose="02020603050405020304" pitchFamily="18" charset="0"/>
                  <a:ea typeface="新細明體" charset="-12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576" y="1392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b="0" baseline="0" dirty="0" smtClean="0">
                  <a:latin typeface="Times New Roman" panose="02020603050405020304" pitchFamily="18" charset="0"/>
                  <a:ea typeface="新細明體" charset="-120"/>
                  <a:cs typeface="Times New Roman" panose="02020603050405020304" pitchFamily="18" charset="0"/>
                </a:rPr>
                <a:t>1-</a:t>
              </a:r>
              <a:r>
                <a:rPr lang="en-US" altLang="zh-TW" sz="1600" b="0" baseline="0" dirty="0" smtClean="0">
                  <a:latin typeface="Times New Roman" panose="02020603050405020304" pitchFamily="18" charset="0"/>
                  <a:ea typeface="新細明體" charset="-120"/>
                  <a:cs typeface="Times New Roman" panose="02020603050405020304" pitchFamily="18" charset="0"/>
                  <a:sym typeface="Symbol" pitchFamily="18" charset="2"/>
                </a:rPr>
                <a:t></a:t>
              </a:r>
              <a:r>
                <a:rPr lang="en-US" altLang="zh-TW" sz="1600" b="0" i="1" baseline="-25000" dirty="0">
                  <a:latin typeface="Times New Roman" panose="02020603050405020304" pitchFamily="18" charset="0"/>
                  <a:ea typeface="新細明體" charset="-120"/>
                  <a:cs typeface="Times New Roman" panose="02020603050405020304" pitchFamily="18" charset="0"/>
                  <a:sym typeface="Symbol" pitchFamily="18" charset="2"/>
                </a:rPr>
                <a:t>p</a:t>
              </a:r>
              <a:endParaRPr lang="en-US" altLang="zh-TW" sz="1600" b="0" i="1" baseline="-2500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576" y="100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b="0" baseline="0" dirty="0" smtClean="0">
                  <a:latin typeface="Times New Roman" panose="02020603050405020304" pitchFamily="18" charset="0"/>
                  <a:ea typeface="新細明體" charset="-120"/>
                  <a:cs typeface="Times New Roman" panose="02020603050405020304" pitchFamily="18" charset="0"/>
                </a:rPr>
                <a:t>1+</a:t>
              </a:r>
              <a:r>
                <a:rPr lang="en-US" altLang="zh-TW" sz="1600" b="0" baseline="0" dirty="0" smtClean="0">
                  <a:latin typeface="Times New Roman" panose="02020603050405020304" pitchFamily="18" charset="0"/>
                  <a:ea typeface="新細明體" charset="-120"/>
                  <a:cs typeface="Times New Roman" panose="02020603050405020304" pitchFamily="18" charset="0"/>
                  <a:sym typeface="Symbol" pitchFamily="18" charset="2"/>
                </a:rPr>
                <a:t></a:t>
              </a:r>
              <a:r>
                <a:rPr lang="en-US" altLang="zh-TW" sz="1600" b="0" i="1" baseline="-25000" dirty="0">
                  <a:latin typeface="Times New Roman" panose="02020603050405020304" pitchFamily="18" charset="0"/>
                  <a:ea typeface="新細明體" charset="-120"/>
                  <a:cs typeface="Times New Roman" panose="02020603050405020304" pitchFamily="18" charset="0"/>
                  <a:sym typeface="Symbol" pitchFamily="18" charset="2"/>
                </a:rPr>
                <a:t>p</a:t>
              </a:r>
              <a:endParaRPr lang="en-US" altLang="zh-TW" sz="1600" b="0" i="1" baseline="-2500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720" y="254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b="0" baseline="0">
                  <a:ea typeface="新細明體" charset="-120"/>
                  <a:sym typeface="Symbol" pitchFamily="18" charset="2"/>
                </a:rPr>
                <a:t></a:t>
              </a:r>
              <a:r>
                <a:rPr lang="en-US" altLang="zh-TW" sz="1600" b="0" i="1" baseline="-25000">
                  <a:ea typeface="新細明體" charset="-120"/>
                  <a:sym typeface="Symbol" pitchFamily="18" charset="2"/>
                </a:rPr>
                <a:t>s</a:t>
              </a:r>
              <a:endParaRPr lang="en-US" altLang="zh-TW" sz="1600" b="0" i="1" baseline="-25000">
                <a:ea typeface="新細明體" charset="-120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672" y="624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b="0" i="1" baseline="0" dirty="0">
                  <a:ea typeface="新細明體" charset="-120"/>
                </a:rPr>
                <a:t>|</a:t>
              </a:r>
              <a:r>
                <a:rPr lang="en-US" altLang="zh-TW" sz="1600" b="0" i="1" baseline="0" dirty="0" smtClean="0">
                  <a:latin typeface="Times New Roman" panose="02020603050405020304" pitchFamily="18" charset="0"/>
                  <a:ea typeface="新細明體" charset="-120"/>
                  <a:cs typeface="Times New Roman" panose="02020603050405020304" pitchFamily="18" charset="0"/>
                </a:rPr>
                <a:t>H</a:t>
              </a:r>
              <a:r>
                <a:rPr lang="en-US" altLang="zh-TW" sz="1600" b="0" i="1" baseline="-25000" dirty="0" smtClean="0">
                  <a:latin typeface="Times New Roman" panose="02020603050405020304" pitchFamily="18" charset="0"/>
                  <a:ea typeface="新細明體" charset="-120"/>
                  <a:cs typeface="Times New Roman" panose="02020603050405020304" pitchFamily="18" charset="0"/>
                </a:rPr>
                <a:t>T</a:t>
              </a:r>
              <a:r>
                <a:rPr lang="en-US" altLang="zh-TW" sz="1600" b="0" baseline="0" dirty="0" smtClean="0">
                  <a:latin typeface="Times New Roman" panose="02020603050405020304" pitchFamily="18" charset="0"/>
                  <a:ea typeface="新細明體" charset="-120"/>
                  <a:cs typeface="Times New Roman" panose="02020603050405020304" pitchFamily="18" charset="0"/>
                </a:rPr>
                <a:t>(f)</a:t>
              </a:r>
              <a:r>
                <a:rPr lang="en-US" altLang="zh-TW" sz="1600" b="0" i="1" baseline="0" dirty="0" smtClean="0">
                  <a:ea typeface="新細明體" charset="-120"/>
                </a:rPr>
                <a:t>|</a:t>
              </a:r>
              <a:endParaRPr lang="en-US" altLang="zh-TW" sz="1600" b="0" i="1" baseline="0" dirty="0">
                <a:ea typeface="新細明體" charset="-120"/>
              </a:endParaRP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2208" y="2352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b="0" baseline="0">
                  <a:ea typeface="新細明體" charset="-120"/>
                  <a:sym typeface="Symbol" pitchFamily="18" charset="2"/>
                </a:rPr>
                <a:t></a:t>
              </a:r>
              <a:r>
                <a:rPr lang="en-US" altLang="zh-TW" sz="1600" b="0" i="1" baseline="0">
                  <a:ea typeface="新細明體" charset="-120"/>
                  <a:sym typeface="Symbol" pitchFamily="18" charset="2"/>
                </a:rPr>
                <a:t>F</a:t>
              </a:r>
              <a:endParaRPr lang="en-US" altLang="zh-TW" sz="1600" b="0" i="1" baseline="0">
                <a:ea typeface="新細明體" charset="-120"/>
              </a:endParaRPr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912" y="1135"/>
              <a:ext cx="2891" cy="1954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43" y="64"/>
                </a:cxn>
                <a:cxn ang="0">
                  <a:pos x="237" y="398"/>
                </a:cxn>
                <a:cxn ang="0">
                  <a:pos x="480" y="16"/>
                </a:cxn>
                <a:cxn ang="0">
                  <a:pos x="717" y="398"/>
                </a:cxn>
                <a:cxn ang="0">
                  <a:pos x="960" y="16"/>
                </a:cxn>
                <a:cxn ang="0">
                  <a:pos x="1200" y="401"/>
                </a:cxn>
                <a:cxn ang="0">
                  <a:pos x="1677" y="1553"/>
                </a:cxn>
                <a:cxn ang="0">
                  <a:pos x="1917" y="1934"/>
                </a:cxn>
                <a:cxn ang="0">
                  <a:pos x="2160" y="1556"/>
                </a:cxn>
                <a:cxn ang="0">
                  <a:pos x="2400" y="1934"/>
                </a:cxn>
                <a:cxn ang="0">
                  <a:pos x="2640" y="1556"/>
                </a:cxn>
                <a:cxn ang="0">
                  <a:pos x="2851" y="1892"/>
                </a:cxn>
                <a:cxn ang="0">
                  <a:pos x="2880" y="1927"/>
                </a:cxn>
              </a:cxnLst>
              <a:rect l="0" t="0" r="r" b="b"/>
              <a:pathLst>
                <a:path w="2891" h="1954">
                  <a:moveTo>
                    <a:pt x="0" y="16"/>
                  </a:moveTo>
                  <a:cubicBezTo>
                    <a:pt x="7" y="24"/>
                    <a:pt x="4" y="0"/>
                    <a:pt x="43" y="64"/>
                  </a:cubicBezTo>
                  <a:cubicBezTo>
                    <a:pt x="82" y="128"/>
                    <a:pt x="164" y="406"/>
                    <a:pt x="237" y="398"/>
                  </a:cubicBezTo>
                  <a:cubicBezTo>
                    <a:pt x="310" y="390"/>
                    <a:pt x="400" y="16"/>
                    <a:pt x="480" y="16"/>
                  </a:cubicBezTo>
                  <a:cubicBezTo>
                    <a:pt x="560" y="16"/>
                    <a:pt x="637" y="398"/>
                    <a:pt x="717" y="398"/>
                  </a:cubicBezTo>
                  <a:cubicBezTo>
                    <a:pt x="797" y="398"/>
                    <a:pt x="880" y="16"/>
                    <a:pt x="960" y="16"/>
                  </a:cubicBezTo>
                  <a:cubicBezTo>
                    <a:pt x="1040" y="16"/>
                    <a:pt x="1081" y="145"/>
                    <a:pt x="1200" y="401"/>
                  </a:cubicBezTo>
                  <a:cubicBezTo>
                    <a:pt x="1319" y="657"/>
                    <a:pt x="1558" y="1298"/>
                    <a:pt x="1677" y="1553"/>
                  </a:cubicBezTo>
                  <a:cubicBezTo>
                    <a:pt x="1796" y="1808"/>
                    <a:pt x="1837" y="1934"/>
                    <a:pt x="1917" y="1934"/>
                  </a:cubicBezTo>
                  <a:cubicBezTo>
                    <a:pt x="1997" y="1934"/>
                    <a:pt x="2080" y="1556"/>
                    <a:pt x="2160" y="1556"/>
                  </a:cubicBezTo>
                  <a:cubicBezTo>
                    <a:pt x="2240" y="1556"/>
                    <a:pt x="2320" y="1934"/>
                    <a:pt x="2400" y="1934"/>
                  </a:cubicBezTo>
                  <a:cubicBezTo>
                    <a:pt x="2480" y="1934"/>
                    <a:pt x="2565" y="1563"/>
                    <a:pt x="2640" y="1556"/>
                  </a:cubicBezTo>
                  <a:cubicBezTo>
                    <a:pt x="2715" y="1549"/>
                    <a:pt x="2811" y="1830"/>
                    <a:pt x="2851" y="1892"/>
                  </a:cubicBezTo>
                  <a:cubicBezTo>
                    <a:pt x="2891" y="1954"/>
                    <a:pt x="2874" y="1920"/>
                    <a:pt x="2880" y="1927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2112" y="2544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" name="AutoShape 24"/>
            <p:cNvSpPr>
              <a:spLocks/>
            </p:cNvSpPr>
            <p:nvPr/>
          </p:nvSpPr>
          <p:spPr bwMode="auto">
            <a:xfrm rot="-5400000">
              <a:off x="1416" y="2856"/>
              <a:ext cx="144" cy="1152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AutoShape 25"/>
            <p:cNvSpPr>
              <a:spLocks/>
            </p:cNvSpPr>
            <p:nvPr/>
          </p:nvSpPr>
          <p:spPr bwMode="auto">
            <a:xfrm rot="-5400000">
              <a:off x="2256" y="3216"/>
              <a:ext cx="144" cy="43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AutoShape 26"/>
            <p:cNvSpPr>
              <a:spLocks/>
            </p:cNvSpPr>
            <p:nvPr/>
          </p:nvSpPr>
          <p:spPr bwMode="auto">
            <a:xfrm rot="-5400000">
              <a:off x="3120" y="2832"/>
              <a:ext cx="144" cy="1200"/>
            </a:xfrm>
            <a:prstGeom prst="leftBrace">
              <a:avLst>
                <a:gd name="adj1" fmla="val 6944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971" y="3504"/>
              <a:ext cx="9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2400" b="0" baseline="0" dirty="0" err="1">
                  <a:ea typeface="新細明體" charset="-120"/>
                </a:rPr>
                <a:t>Passband</a:t>
              </a:r>
              <a:endParaRPr lang="en-US" altLang="zh-TW" sz="2400" b="0" baseline="0" dirty="0">
                <a:ea typeface="新細明體" charset="-120"/>
              </a:endParaRPr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2832" y="3484"/>
              <a:ext cx="91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2400" b="0" baseline="0" dirty="0" err="1">
                  <a:ea typeface="新細明體" charset="-120"/>
                </a:rPr>
                <a:t>Stopband</a:t>
              </a:r>
              <a:endParaRPr lang="en-US" altLang="zh-TW" sz="2400" b="0" baseline="0" dirty="0">
                <a:ea typeface="新細明體" charset="-120"/>
              </a:endParaRP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1851" y="3504"/>
              <a:ext cx="943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2400" b="0" baseline="0" dirty="0">
                  <a:ea typeface="新細明體" charset="-120"/>
                </a:rPr>
                <a:t>Transition band</a:t>
              </a:r>
            </a:p>
          </p:txBody>
        </p:sp>
      </p:grp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4456420" y="1254741"/>
            <a:ext cx="4326909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61963" indent="-461963">
              <a:spcBef>
                <a:spcPct val="20000"/>
              </a:spcBef>
            </a:pPr>
            <a:r>
              <a:rPr lang="en-US" altLang="zh-TW" sz="2000" b="0" baseline="0" dirty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</a:t>
            </a:r>
            <a:r>
              <a:rPr lang="en-US" altLang="zh-TW" sz="2000" b="0" i="1" baseline="-25000" dirty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TW" sz="2000" b="0" baseline="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 </a:t>
            </a:r>
            <a:r>
              <a:rPr lang="en-US" altLang="zh-TW" sz="2000" b="0" baseline="0" dirty="0">
                <a:ea typeface="新細明體" charset="-120"/>
              </a:rPr>
              <a:t>= </a:t>
            </a:r>
            <a:r>
              <a:rPr lang="en-US" altLang="zh-TW" sz="2000" b="0" baseline="0" dirty="0" err="1" smtClean="0">
                <a:ea typeface="新細明體" charset="-120"/>
              </a:rPr>
              <a:t>passband</a:t>
            </a:r>
            <a:r>
              <a:rPr lang="en-US" altLang="zh-TW" sz="2000" b="0" baseline="0" dirty="0" smtClean="0">
                <a:ea typeface="新細明體" charset="-120"/>
              </a:rPr>
              <a:t> </a:t>
            </a:r>
            <a:r>
              <a:rPr lang="en-US" altLang="zh-TW" sz="2000" b="0" baseline="0" dirty="0">
                <a:ea typeface="新細明體" charset="-120"/>
              </a:rPr>
              <a:t>deviation </a:t>
            </a:r>
            <a:r>
              <a:rPr lang="en-US" altLang="zh-TW" sz="2000" b="0" baseline="0" dirty="0" smtClean="0">
                <a:ea typeface="新細明體" charset="-120"/>
              </a:rPr>
              <a:t>(e.g. </a:t>
            </a:r>
            <a:r>
              <a:rPr lang="en-US" altLang="zh-TW" sz="2000" dirty="0" smtClean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≤ 0.01</a:t>
            </a:r>
            <a:r>
              <a:rPr lang="en-US" altLang="zh-TW" sz="2000" dirty="0" smtClean="0">
                <a:ea typeface="新細明體" charset="-120"/>
              </a:rPr>
              <a:t>, i.e. </a:t>
            </a:r>
            <a:r>
              <a:rPr lang="en-US" altLang="zh-TW" sz="2000" b="0" baseline="0" dirty="0" smtClean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20log(1+0.01) ≈ 0.1 dB </a:t>
            </a:r>
            <a:r>
              <a:rPr lang="en-US" altLang="zh-TW" sz="2000" b="0" baseline="0" dirty="0" smtClean="0">
                <a:ea typeface="新細明體" charset="-120"/>
              </a:rPr>
              <a:t>)</a:t>
            </a:r>
            <a:endParaRPr lang="en-US" altLang="zh-TW" sz="2000" b="0" baseline="0" dirty="0">
              <a:ea typeface="新細明體" charset="-120"/>
            </a:endParaRPr>
          </a:p>
          <a:p>
            <a:pPr marL="461963" indent="-461963">
              <a:spcBef>
                <a:spcPct val="20000"/>
              </a:spcBef>
            </a:pPr>
            <a:r>
              <a:rPr lang="en-US" altLang="zh-TW" sz="2000" b="0" baseline="0" dirty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</a:t>
            </a:r>
            <a:r>
              <a:rPr lang="en-US" altLang="zh-TW" sz="2000" b="0" i="1" baseline="-25000" dirty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TW" sz="2000" b="0" baseline="0" dirty="0">
                <a:ea typeface="新細明體" charset="-120"/>
              </a:rPr>
              <a:t> = </a:t>
            </a:r>
            <a:r>
              <a:rPr lang="en-US" altLang="zh-TW" sz="2000" b="0" baseline="0" dirty="0" err="1" smtClean="0">
                <a:ea typeface="新細明體" charset="-120"/>
              </a:rPr>
              <a:t>stopband</a:t>
            </a:r>
            <a:r>
              <a:rPr lang="en-US" altLang="zh-TW" sz="2000" b="0" baseline="0" dirty="0" smtClean="0">
                <a:ea typeface="新細明體" charset="-120"/>
              </a:rPr>
              <a:t> </a:t>
            </a:r>
            <a:r>
              <a:rPr lang="en-US" altLang="zh-TW" sz="2000" b="0" baseline="0" dirty="0">
                <a:ea typeface="新細明體" charset="-120"/>
              </a:rPr>
              <a:t>deviation </a:t>
            </a:r>
            <a:r>
              <a:rPr lang="en-US" altLang="zh-TW" sz="2000" b="0" baseline="0" dirty="0" smtClean="0">
                <a:ea typeface="新細明體" charset="-120"/>
              </a:rPr>
              <a:t>(e.g. </a:t>
            </a:r>
            <a:r>
              <a:rPr lang="en-US" altLang="zh-TW" sz="2000" b="0" baseline="0" dirty="0" smtClean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≤ 0.001</a:t>
            </a:r>
            <a:r>
              <a:rPr lang="en-US" altLang="zh-TW" sz="2000" b="0" baseline="0" dirty="0" smtClean="0">
                <a:ea typeface="新細明體" charset="-120"/>
              </a:rPr>
              <a:t>, i.e. </a:t>
            </a:r>
            <a:r>
              <a:rPr lang="en-US" altLang="zh-TW" sz="2000" b="0" baseline="0" dirty="0" smtClean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20log(0+0.001) = -60 dB </a:t>
            </a:r>
            <a:r>
              <a:rPr lang="en-US" altLang="zh-TW" sz="2000" b="0" baseline="0" dirty="0" smtClean="0">
                <a:ea typeface="新細明體" charset="-120"/>
              </a:rPr>
              <a:t>)</a:t>
            </a:r>
            <a:endParaRPr lang="en-US" altLang="zh-TW" sz="2000" b="0" baseline="0" dirty="0">
              <a:ea typeface="新細明體" charset="-120"/>
            </a:endParaRPr>
          </a:p>
          <a:p>
            <a:pPr marL="461963" indent="-461963">
              <a:spcBef>
                <a:spcPct val="20000"/>
              </a:spcBef>
            </a:pPr>
            <a:r>
              <a:rPr lang="en-US" altLang="zh-TW" sz="2000" b="0" i="1" baseline="0" dirty="0" err="1">
                <a:latin typeface="Times New Roman" pitchFamily="18" charset="0"/>
                <a:ea typeface="新細明體" charset="-120"/>
                <a:cs typeface="Times New Roman" pitchFamily="18" charset="0"/>
              </a:rPr>
              <a:t>f</a:t>
            </a:r>
            <a:r>
              <a:rPr lang="en-US" altLang="zh-TW" sz="2000" b="0" i="1" baseline="-25000" dirty="0" err="1">
                <a:latin typeface="Times New Roman" pitchFamily="18" charset="0"/>
                <a:ea typeface="新細明體" charset="-120"/>
                <a:cs typeface="Times New Roman" pitchFamily="18" charset="0"/>
              </a:rPr>
              <a:t>p</a:t>
            </a:r>
            <a:r>
              <a:rPr lang="en-US" altLang="zh-TW" sz="2000" b="0" baseline="0" dirty="0">
                <a:ea typeface="新細明體" charset="-120"/>
              </a:rPr>
              <a:t> = </a:t>
            </a:r>
            <a:r>
              <a:rPr lang="en-US" altLang="zh-TW" sz="2000" b="0" baseline="0" dirty="0" err="1" smtClean="0">
                <a:ea typeface="新細明體" charset="-120"/>
              </a:rPr>
              <a:t>passband</a:t>
            </a:r>
            <a:r>
              <a:rPr lang="en-US" altLang="zh-TW" sz="2000" b="0" baseline="0" dirty="0" smtClean="0">
                <a:ea typeface="新細明體" charset="-120"/>
              </a:rPr>
              <a:t> </a:t>
            </a:r>
            <a:r>
              <a:rPr lang="en-US" altLang="zh-TW" sz="2000" b="0" baseline="0" dirty="0">
                <a:ea typeface="新細明體" charset="-120"/>
              </a:rPr>
              <a:t>edge frequency </a:t>
            </a:r>
            <a:r>
              <a:rPr lang="en-US" altLang="zh-TW" sz="2000" b="0" baseline="0" dirty="0" smtClean="0">
                <a:ea typeface="新細明體" charset="-120"/>
              </a:rPr>
              <a:t>(e.g. </a:t>
            </a:r>
            <a:r>
              <a:rPr lang="en-US" altLang="zh-TW" sz="2000" b="0" baseline="0" dirty="0" smtClean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1600/8000 = 0.2</a:t>
            </a:r>
            <a:r>
              <a:rPr lang="en-US" altLang="zh-TW" sz="2000" b="0" baseline="0" dirty="0" smtClean="0">
                <a:ea typeface="新細明體" charset="-120"/>
              </a:rPr>
              <a:t>, </a:t>
            </a:r>
            <a:r>
              <a:rPr lang="en-US" altLang="zh-TW" sz="2000" b="0" i="1" baseline="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F</a:t>
            </a:r>
            <a:r>
              <a:rPr lang="en-US" altLang="zh-TW" sz="2000" b="0" i="1" baseline="-2500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s</a:t>
            </a:r>
            <a:r>
              <a:rPr lang="en-US" altLang="zh-TW" sz="2000" b="0" i="1" baseline="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 </a:t>
            </a:r>
            <a:r>
              <a:rPr lang="en-US" altLang="zh-TW" sz="2000" b="0" baseline="0" dirty="0" smtClean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= 8000</a:t>
            </a:r>
            <a:r>
              <a:rPr lang="en-US" altLang="zh-TW" sz="2000" b="0" baseline="0" dirty="0" smtClean="0">
                <a:ea typeface="新細明體" charset="-120"/>
              </a:rPr>
              <a:t>)</a:t>
            </a:r>
            <a:endParaRPr lang="en-US" altLang="zh-TW" sz="2000" b="0" baseline="0" dirty="0">
              <a:ea typeface="新細明體" charset="-120"/>
            </a:endParaRPr>
          </a:p>
          <a:p>
            <a:pPr marL="461963" indent="-461963">
              <a:spcBef>
                <a:spcPct val="20000"/>
              </a:spcBef>
            </a:pPr>
            <a:r>
              <a:rPr lang="en-US" altLang="zh-TW" sz="2000" b="0" i="1" baseline="0" dirty="0" err="1">
                <a:latin typeface="Times New Roman" pitchFamily="18" charset="0"/>
                <a:ea typeface="新細明體" charset="-120"/>
                <a:cs typeface="Times New Roman" pitchFamily="18" charset="0"/>
              </a:rPr>
              <a:t>f</a:t>
            </a:r>
            <a:r>
              <a:rPr lang="en-US" altLang="zh-TW" sz="2000" b="0" i="1" baseline="-25000" dirty="0" err="1">
                <a:latin typeface="Times New Roman" pitchFamily="18" charset="0"/>
                <a:ea typeface="新細明體" charset="-120"/>
                <a:cs typeface="Times New Roman" pitchFamily="18" charset="0"/>
              </a:rPr>
              <a:t>s</a:t>
            </a:r>
            <a:r>
              <a:rPr lang="en-US" altLang="zh-TW" sz="2000" b="0" baseline="0" dirty="0">
                <a:ea typeface="新細明體" charset="-120"/>
              </a:rPr>
              <a:t> = </a:t>
            </a:r>
            <a:r>
              <a:rPr lang="en-US" altLang="zh-TW" sz="2000" b="0" baseline="0" dirty="0" err="1" smtClean="0">
                <a:ea typeface="新細明體" charset="-120"/>
              </a:rPr>
              <a:t>stopband</a:t>
            </a:r>
            <a:r>
              <a:rPr lang="en-US" altLang="zh-TW" sz="2000" b="0" baseline="0" dirty="0" smtClean="0">
                <a:ea typeface="新細明體" charset="-120"/>
              </a:rPr>
              <a:t> </a:t>
            </a:r>
            <a:r>
              <a:rPr lang="en-US" altLang="zh-TW" sz="2000" b="0" baseline="0" dirty="0">
                <a:ea typeface="新細明體" charset="-120"/>
              </a:rPr>
              <a:t>edge frequency = </a:t>
            </a:r>
            <a:r>
              <a:rPr lang="en-US" altLang="zh-TW" sz="2000" b="0" baseline="0" dirty="0" smtClean="0">
                <a:ea typeface="新細明體" charset="-120"/>
              </a:rPr>
              <a:t>(e.g. </a:t>
            </a:r>
            <a:r>
              <a:rPr lang="en-US" altLang="zh-TW" sz="2000" b="0" baseline="0" dirty="0" smtClean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2240/8000 = 0.28, </a:t>
            </a:r>
            <a:r>
              <a:rPr lang="en-US" altLang="zh-TW" sz="2000" b="0" i="1" baseline="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F</a:t>
            </a:r>
            <a:r>
              <a:rPr lang="en-US" altLang="zh-TW" sz="2000" b="0" i="1" baseline="-2500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s</a:t>
            </a:r>
            <a:r>
              <a:rPr lang="en-US" altLang="zh-TW" sz="2000" b="0" baseline="0" dirty="0" smtClean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= 8000</a:t>
            </a:r>
            <a:r>
              <a:rPr lang="en-US" altLang="zh-TW" sz="2000" b="0" baseline="0" dirty="0" smtClean="0">
                <a:ea typeface="新細明體" charset="-120"/>
              </a:rPr>
              <a:t>)</a:t>
            </a:r>
            <a:endParaRPr lang="en-US" altLang="zh-TW" sz="2000" b="0" baseline="0" dirty="0">
              <a:ea typeface="新細明體" charset="-120"/>
            </a:endParaRPr>
          </a:p>
          <a:p>
            <a:pPr marL="461963" indent="-461963">
              <a:spcBef>
                <a:spcPct val="20000"/>
              </a:spcBef>
            </a:pPr>
            <a:r>
              <a:rPr lang="en-US" altLang="zh-TW" sz="2000" b="0" baseline="0" dirty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</a:t>
            </a:r>
            <a:r>
              <a:rPr lang="en-US" altLang="zh-TW" sz="2000" b="0" i="1" baseline="0" dirty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TW" sz="2000" b="0" baseline="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 </a:t>
            </a:r>
            <a:r>
              <a:rPr lang="en-US" altLang="zh-TW" sz="2000" b="0" baseline="0" dirty="0">
                <a:ea typeface="新細明體" charset="-120"/>
              </a:rPr>
              <a:t>= Transition </a:t>
            </a:r>
            <a:r>
              <a:rPr lang="en-US" altLang="zh-TW" sz="2000" b="0" baseline="0" dirty="0" smtClean="0">
                <a:ea typeface="新細明體" charset="-120"/>
              </a:rPr>
              <a:t>Width = (</a:t>
            </a:r>
            <a:r>
              <a:rPr lang="en-US" altLang="zh-TW" sz="2000" i="1" dirty="0" err="1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f</a:t>
            </a:r>
            <a:r>
              <a:rPr lang="en-US" altLang="zh-TW" sz="2000" i="1" baseline="-25000" dirty="0" err="1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s</a:t>
            </a:r>
            <a:r>
              <a:rPr lang="en-US" altLang="zh-TW" sz="2000" i="1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 – </a:t>
            </a:r>
            <a:r>
              <a:rPr lang="en-US" altLang="zh-TW" sz="2000" i="1" dirty="0" err="1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f</a:t>
            </a:r>
            <a:r>
              <a:rPr lang="en-US" altLang="zh-TW" sz="2000" i="1" baseline="-25000" dirty="0" err="1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p</a:t>
            </a:r>
            <a:r>
              <a:rPr lang="en-US" altLang="zh-TW" sz="2000" i="1" dirty="0" smtClean="0">
                <a:ea typeface="新細明體" charset="-120"/>
              </a:rPr>
              <a:t>) (e.g. </a:t>
            </a:r>
            <a:r>
              <a:rPr lang="en-US" altLang="zh-TW" sz="2000" dirty="0" smtClean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0.28-0.2 = 0.08</a:t>
            </a:r>
            <a:r>
              <a:rPr lang="en-US" altLang="zh-TW" sz="2000" i="1" dirty="0" smtClean="0">
                <a:ea typeface="新細明體" charset="-120"/>
              </a:rPr>
              <a:t>)</a:t>
            </a:r>
            <a:endParaRPr lang="en-US" altLang="zh-TW" sz="2000" b="0" baseline="0" dirty="0">
              <a:ea typeface="新細明體" charset="-12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2975956" y="2892829"/>
            <a:ext cx="282633" cy="172904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451684" y="2979385"/>
            <a:ext cx="25207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TW" sz="2400" b="0" baseline="0" dirty="0" err="1" smtClean="0">
                <a:ea typeface="新細明體" charset="-120"/>
              </a:rPr>
              <a:t>Stopband</a:t>
            </a:r>
            <a:r>
              <a:rPr lang="en-US" altLang="zh-TW" sz="2400" b="0" baseline="0" dirty="0" smtClean="0">
                <a:ea typeface="新細明體" charset="-120"/>
              </a:rPr>
              <a:t> Attenuation</a:t>
            </a:r>
          </a:p>
          <a:p>
            <a:pPr algn="ctr"/>
            <a:r>
              <a:rPr lang="en-US" altLang="zh-TW" sz="2400" dirty="0" smtClean="0">
                <a:ea typeface="新細明體" charset="-120"/>
              </a:rPr>
              <a:t>= </a:t>
            </a:r>
            <a:r>
              <a:rPr lang="en-US" altLang="zh-TW" sz="2400" dirty="0" smtClean="0">
                <a:latin typeface="Times New Roman" panose="02020603050405020304" pitchFamily="18" charset="0"/>
                <a:ea typeface="新細明體" charset="-120"/>
                <a:cs typeface="Times New Roman" pitchFamily="18" charset="0"/>
              </a:rPr>
              <a:t>-20log(</a:t>
            </a:r>
            <a:r>
              <a:rPr lang="en-US" altLang="zh-TW" sz="2400" dirty="0" smtClean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</a:t>
            </a:r>
            <a:r>
              <a:rPr lang="en-US" altLang="zh-TW" sz="2400" i="1" baseline="-25000" dirty="0" smtClean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TW" sz="240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/(1-</a:t>
            </a:r>
            <a:r>
              <a:rPr lang="en-US" altLang="zh-TW" sz="2400" dirty="0" smtClean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 </a:t>
            </a:r>
            <a:r>
              <a:rPr lang="en-US" altLang="zh-TW" sz="2400" i="1" baseline="-25000" dirty="0" smtClean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TW" sz="240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)</a:t>
            </a:r>
          </a:p>
          <a:p>
            <a:pPr algn="ctr"/>
            <a:r>
              <a:rPr lang="en-US" altLang="zh-TW" sz="2400" b="0" baseline="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≈ -20log(</a:t>
            </a:r>
            <a:r>
              <a:rPr lang="en-US" altLang="zh-TW" sz="2400" dirty="0" smtClean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</a:t>
            </a:r>
            <a:r>
              <a:rPr lang="en-US" altLang="zh-TW" sz="2400" i="1" baseline="-25000" dirty="0" smtClean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TW" sz="2400" b="0" baseline="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)</a:t>
            </a:r>
            <a:endParaRPr lang="en-US" altLang="zh-TW" sz="2400" b="0" baseline="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properties for windows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235198"/>
              </p:ext>
            </p:extLst>
          </p:nvPr>
        </p:nvGraphicFramePr>
        <p:xfrm>
          <a:off x="1435098" y="1447800"/>
          <a:ext cx="7367708" cy="3806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0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6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664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Window</a:t>
                      </a:r>
                      <a:r>
                        <a:rPr lang="en-US" altLang="zh-TW" sz="2400" baseline="0" dirty="0" smtClean="0"/>
                        <a:t> name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Transition width </a:t>
                      </a:r>
                      <a:r>
                        <a:rPr lang="en-US" altLang="zh-TW" sz="2400" baseline="0" dirty="0" smtClean="0"/>
                        <a:t> (normalized)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 smtClean="0"/>
                        <a:t>Passband</a:t>
                      </a:r>
                      <a:r>
                        <a:rPr lang="en-US" altLang="zh-TW" sz="2400" dirty="0" smtClean="0"/>
                        <a:t> ripple (dB)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 smtClean="0"/>
                        <a:t>Stopband</a:t>
                      </a:r>
                      <a:r>
                        <a:rPr lang="en-US" altLang="zh-TW" sz="2400" dirty="0" smtClean="0"/>
                        <a:t> attenuation (dB)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7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Rectangular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0.9/2</a:t>
                      </a:r>
                      <a:r>
                        <a:rPr lang="en-US" altLang="zh-TW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TW" alt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0.7416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7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Hanning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3.1/2</a:t>
                      </a:r>
                      <a:r>
                        <a:rPr lang="en-US" altLang="zh-TW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TW" alt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0.0546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7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Hamming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3.3/2</a:t>
                      </a:r>
                      <a:r>
                        <a:rPr lang="en-US" altLang="zh-TW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TW" alt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0.0194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7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Blackman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5.5/2</a:t>
                      </a:r>
                      <a:r>
                        <a:rPr lang="en-US" altLang="zh-TW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TW" alt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0.0017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altLang="zh-TW" dirty="0" smtClean="0"/>
              <a:t>Specify the desired ideal frequency response,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96646" indent="-514350">
              <a:buFont typeface="+mj-lt"/>
              <a:buAutoNum type="arabicPeriod"/>
            </a:pPr>
            <a:r>
              <a:rPr lang="en-US" altLang="zh-TW" dirty="0" smtClean="0"/>
              <a:t>Obtain the impulse response,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TW" i="1" dirty="0" smtClean="0"/>
              <a:t>, of </a:t>
            </a:r>
            <a:r>
              <a:rPr lang="en-US" altLang="zh-TW" dirty="0" smtClean="0"/>
              <a:t>the desired filter by evaluating the inverse Fourier transform of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TW" dirty="0" smtClean="0"/>
          </a:p>
          <a:p>
            <a:pPr marL="596646" indent="-514350">
              <a:buFont typeface="+mj-lt"/>
              <a:buAutoNum type="arabicPeriod"/>
            </a:pPr>
            <a:r>
              <a:rPr lang="en-US" altLang="zh-TW" dirty="0" smtClean="0"/>
              <a:t>Select a suitable window function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TW" dirty="0" smtClean="0"/>
              <a:t> based on the specifications</a:t>
            </a:r>
          </a:p>
          <a:p>
            <a:pPr marL="596646" indent="-514350">
              <a:buFont typeface="+mj-lt"/>
              <a:buAutoNum type="arabicPeriod"/>
            </a:pPr>
            <a:r>
              <a:rPr lang="en-US" altLang="zh-TW" dirty="0" smtClean="0"/>
              <a:t>The values of the actual FIR coefficients,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TW" dirty="0" smtClean="0"/>
              <a:t> are obtained by : </a:t>
            </a:r>
            <a:endParaRPr lang="en-US" altLang="zh-TW" dirty="0"/>
          </a:p>
          <a:p>
            <a:pPr marL="1312863" indent="0">
              <a:buNone/>
            </a:pP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dirty="0" smtClean="0">
              <a:solidFill>
                <a:srgbClr val="FF33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5.2 Design Example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Using the window method, obtain the coefficients of an FIR low-pass filter to meet the specifications below:</a:t>
            </a:r>
          </a:p>
          <a:p>
            <a:pPr lvl="1"/>
            <a:r>
              <a:rPr lang="en-US" altLang="zh-TW" dirty="0" smtClean="0"/>
              <a:t>passband edge frequency =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 kHz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 20 Hz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/>
              <a:t>passband ripple &lt;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0.05 dB</a:t>
            </a:r>
          </a:p>
          <a:p>
            <a:pPr lvl="1"/>
            <a:r>
              <a:rPr lang="en-US" altLang="zh-TW" dirty="0" smtClean="0"/>
              <a:t>transition width ≤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 kHz</a:t>
            </a:r>
          </a:p>
          <a:p>
            <a:pPr lvl="1"/>
            <a:r>
              <a:rPr lang="en-US" altLang="zh-TW" dirty="0" smtClean="0"/>
              <a:t>stopband attenuation &gt;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 dB</a:t>
            </a:r>
          </a:p>
          <a:p>
            <a:pPr lvl="1"/>
            <a:r>
              <a:rPr lang="en-US" altLang="zh-TW" dirty="0" smtClean="0"/>
              <a:t>sampling frequency =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kHz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the impulse response of an LTI system is of a finite duration, the system is said to be a </a:t>
            </a:r>
            <a:r>
              <a:rPr lang="en-US" dirty="0" smtClean="0">
                <a:solidFill>
                  <a:srgbClr val="FF0000"/>
                </a:solidFill>
              </a:rPr>
              <a:t>finite impulse response (FIR) system</a:t>
            </a:r>
          </a:p>
          <a:p>
            <a:r>
              <a:rPr lang="en-US" dirty="0" smtClean="0"/>
              <a:t>If an FIR system is used for filtering purpose, it is called an </a:t>
            </a:r>
            <a:r>
              <a:rPr lang="en-US" dirty="0" smtClean="0">
                <a:solidFill>
                  <a:srgbClr val="FF0000"/>
                </a:solidFill>
              </a:rPr>
              <a:t>FIR filter</a:t>
            </a:r>
          </a:p>
          <a:p>
            <a:r>
              <a:rPr lang="en-US" dirty="0" smtClean="0"/>
              <a:t>An FIR filter is characterized by linear convolution in time domain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where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is the filter length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/>
              <a:t> is its impulse response and can be described in z-domain as</a:t>
            </a:r>
          </a:p>
          <a:p>
            <a:pPr>
              <a:buNone/>
            </a:pPr>
            <a:r>
              <a:rPr lang="en-US" dirty="0" smtClean="0"/>
              <a:t>		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132097" name="Object 1"/>
          <p:cNvGraphicFramePr>
            <a:graphicFrameLocks noChangeAspect="1"/>
          </p:cNvGraphicFramePr>
          <p:nvPr/>
        </p:nvGraphicFramePr>
        <p:xfrm>
          <a:off x="3151188" y="3911600"/>
          <a:ext cx="2992437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23" name="Equation" r:id="rId3" imgW="1358640" imgH="431640" progId="Equation.DSMT4">
                  <p:embed/>
                </p:oleObj>
              </mc:Choice>
              <mc:Fallback>
                <p:oleObj name="Equation" r:id="rId3" imgW="1358640" imgH="4316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3911600"/>
                        <a:ext cx="2992437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098" name="Object 2"/>
          <p:cNvGraphicFramePr>
            <a:graphicFrameLocks noChangeAspect="1"/>
          </p:cNvGraphicFramePr>
          <p:nvPr/>
        </p:nvGraphicFramePr>
        <p:xfrm>
          <a:off x="3479800" y="5486400"/>
          <a:ext cx="24892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24" name="Equation" r:id="rId5" imgW="1130040" imgH="431640" progId="Equation.DSMT4">
                  <p:embed/>
                </p:oleObj>
              </mc:Choice>
              <mc:Fallback>
                <p:oleObj name="Equation" r:id="rId5" imgW="113004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5486400"/>
                        <a:ext cx="2489200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example </a:t>
            </a:r>
            <a:r>
              <a:rPr lang="en-US" dirty="0" smtClean="0"/>
              <a:t>(cont)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80296"/>
          </a:xfrm>
        </p:spPr>
        <p:txBody>
          <a:bodyPr/>
          <a:lstStyle/>
          <a:p>
            <a:r>
              <a:rPr lang="en-US" altLang="zh-TW" dirty="0" smtClean="0"/>
              <a:t>From the table on p.26, it is known that both the Hamming and Blackman window will satisfy the stopband attenuation requirement</a:t>
            </a:r>
          </a:p>
          <a:p>
            <a:r>
              <a:rPr lang="en-US" altLang="zh-TW" dirty="0" smtClean="0"/>
              <a:t>For simplicity, the Hamming window is used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</a:t>
            </a:r>
            <a:r>
              <a:rPr lang="en-US" altLang="zh-TW" i="1" dirty="0" smtClean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= 0.5/8 = 0.0625;</a:t>
            </a:r>
          </a:p>
          <a:p>
            <a:pPr lvl="1"/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altLang="zh-TW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 = 3.3 / </a:t>
            </a:r>
            <a:r>
              <a:rPr lang="en-US" altLang="zh-TW" dirty="0" smtClean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</a:t>
            </a:r>
            <a:r>
              <a:rPr lang="en-US" altLang="zh-TW" i="1" dirty="0" smtClean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F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 = 52.8</a:t>
            </a:r>
            <a:r>
              <a:rPr lang="pt-BR" altLang="zh-TW" dirty="0" smtClean="0"/>
              <a:t> ⇒ </a:t>
            </a:r>
            <a:r>
              <a:rPr lang="pt-BR" altLang="zh-TW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altLang="zh-TW" dirty="0" smtClean="0"/>
              <a:t> is selected as 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26</a:t>
            </a:r>
          </a:p>
          <a:p>
            <a:pPr lvl="1"/>
            <a:r>
              <a:rPr lang="pt-BR" altLang="zh-TW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</a:t>
            </a:r>
            <a:r>
              <a:rPr lang="pt-BR" altLang="zh-TW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pt-BR" altLang="zh-TW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pt-BR" altLang="zh-TW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pt-BR" altLang="zh-TW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  <a:sym typeface="Symbol"/>
              </a:rPr>
              <a:t>= 21500/8000 = 2(0.1875)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example </a:t>
            </a:r>
            <a:r>
              <a:rPr lang="en-US" dirty="0" smtClean="0"/>
              <a:t>(cont)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ideal low-pass filter coefficients :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The Hamming window coefficients :</a:t>
            </a:r>
          </a:p>
          <a:p>
            <a:pPr>
              <a:buNone/>
            </a:pPr>
            <a:r>
              <a:rPr lang="pt-BR" altLang="zh-TW" i="1" dirty="0" smtClean="0"/>
              <a:t>	</a:t>
            </a: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166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498602"/>
              </p:ext>
            </p:extLst>
          </p:nvPr>
        </p:nvGraphicFramePr>
        <p:xfrm>
          <a:off x="1905000" y="2085975"/>
          <a:ext cx="6224588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41" name="Equation" r:id="rId3" imgW="2539800" imgH="698400" progId="Equation.DSMT4">
                  <p:embed/>
                </p:oleObj>
              </mc:Choice>
              <mc:Fallback>
                <p:oleObj name="Equation" r:id="rId3" imgW="2539800" imgH="698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85975"/>
                        <a:ext cx="6224588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6" name="Object 4"/>
          <p:cNvGraphicFramePr>
            <a:graphicFrameLocks noChangeAspect="1"/>
          </p:cNvGraphicFramePr>
          <p:nvPr/>
        </p:nvGraphicFramePr>
        <p:xfrm>
          <a:off x="2097088" y="4338638"/>
          <a:ext cx="6256337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42" name="Equation" r:id="rId5" imgW="3124080" imgH="634680" progId="Equation.DSMT4">
                  <p:embed/>
                </p:oleObj>
              </mc:Choice>
              <mc:Fallback>
                <p:oleObj name="Equation" r:id="rId5" imgW="3124080" imgH="634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4338638"/>
                        <a:ext cx="6256337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example </a:t>
            </a:r>
            <a:r>
              <a:rPr lang="en-US" dirty="0" smtClean="0"/>
              <a:t>(cont)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28798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The final FIR filter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Note that the filter is non-causal, i.e. having coefficients at negative time</a:t>
            </a:r>
          </a:p>
          <a:p>
            <a:r>
              <a:rPr lang="en-US" altLang="zh-TW" dirty="0" smtClean="0"/>
              <a:t>Need to shift by 26 samples such that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starts at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 smtClean="0"/>
              <a:t> = 0</a:t>
            </a:r>
          </a:p>
          <a:p>
            <a:r>
              <a:rPr lang="en-US" altLang="zh-TW" dirty="0" smtClean="0"/>
              <a:t>From the shift property of the Fourier transform, shifting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TW" dirty="0" smtClean="0"/>
              <a:t> will only add a phase shift to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 smtClean="0"/>
              <a:t> but will not change its magnitude</a:t>
            </a:r>
          </a:p>
          <a:p>
            <a:pPr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167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721184"/>
              </p:ext>
            </p:extLst>
          </p:nvPr>
        </p:nvGraphicFramePr>
        <p:xfrm>
          <a:off x="3133725" y="1973263"/>
          <a:ext cx="294481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2" name="Equation" r:id="rId3" imgW="1041120" imgH="228600" progId="Equation.DSMT4">
                  <p:embed/>
                </p:oleObj>
              </mc:Choice>
              <mc:Fallback>
                <p:oleObj name="Equation" r:id="rId3" imgW="10411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" y="1973263"/>
                        <a:ext cx="2944813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39" name="Object 3"/>
          <p:cNvGraphicFramePr>
            <a:graphicFrameLocks noChangeAspect="1"/>
          </p:cNvGraphicFramePr>
          <p:nvPr/>
        </p:nvGraphicFramePr>
        <p:xfrm>
          <a:off x="2057400" y="5216525"/>
          <a:ext cx="568325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3" name="Equation" r:id="rId5" imgW="2323800" imgH="558720" progId="Equation.DSMT4">
                  <p:embed/>
                </p:oleObj>
              </mc:Choice>
              <mc:Fallback>
                <p:oleObj name="Equation" r:id="rId5" imgW="2323800" imgH="55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216525"/>
                        <a:ext cx="568325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example </a:t>
            </a:r>
            <a:r>
              <a:rPr lang="en-US" dirty="0" smtClean="0"/>
              <a:t>(cont)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resulting FIR filter and its FFT (zero-padded to 512 points):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75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18" y="2468491"/>
            <a:ext cx="4575290" cy="349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5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2495" y="2500391"/>
            <a:ext cx="4771505" cy="3421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579419" y="5885411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Shifted 26 samples</a:t>
            </a:r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443942" y="2909455"/>
            <a:ext cx="0" cy="26766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07775" y="582168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0Hz</a:t>
            </a:r>
            <a:endParaRPr lang="zh-TW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36131" y="580782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8000Hz</a:t>
            </a:r>
            <a:endParaRPr lang="zh-TW" alt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132619" y="2912225"/>
            <a:ext cx="0" cy="26766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75070" y="2981498"/>
            <a:ext cx="0" cy="26766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45083" y="5827223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1500Hz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example </a:t>
            </a:r>
            <a:r>
              <a:rPr lang="en-US" dirty="0" smtClean="0"/>
              <a:t>(cont)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9363" y="14153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flipV="1">
            <a:off x="2161310" y="2726574"/>
            <a:ext cx="3956858" cy="166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164081" y="3228108"/>
            <a:ext cx="3956858" cy="166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00058" y="2427316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1.0019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52953" y="326136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0.9981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>
            <a:off x="6201296" y="2658149"/>
            <a:ext cx="498762" cy="51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 flipV="1">
            <a:off x="6217921" y="3275215"/>
            <a:ext cx="435032" cy="2169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315884" y="4023569"/>
            <a:ext cx="4326909" cy="127419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61963" indent="-461963">
              <a:spcBef>
                <a:spcPct val="20000"/>
              </a:spcBef>
            </a:pPr>
            <a:r>
              <a:rPr lang="en-US" altLang="zh-TW" sz="2400" b="0" baseline="0" dirty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</a:t>
            </a:r>
            <a:r>
              <a:rPr lang="en-US" altLang="zh-TW" sz="2400" b="0" i="1" baseline="-25000" dirty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TW" sz="2400" b="0" baseline="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 </a:t>
            </a:r>
            <a:r>
              <a:rPr lang="en-US" altLang="zh-TW" sz="2400" b="0" baseline="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	</a:t>
            </a:r>
            <a:r>
              <a:rPr lang="en-US" altLang="zh-TW" sz="2400" b="0" baseline="0" dirty="0" smtClean="0">
                <a:ea typeface="新細明體" charset="-120"/>
              </a:rPr>
              <a:t>= </a:t>
            </a:r>
            <a:r>
              <a:rPr lang="en-US" altLang="zh-TW" sz="2400" b="0" baseline="0" dirty="0" err="1" smtClean="0">
                <a:ea typeface="新細明體" charset="-120"/>
              </a:rPr>
              <a:t>passband</a:t>
            </a:r>
            <a:r>
              <a:rPr lang="en-US" altLang="zh-TW" sz="2400" b="0" baseline="0" dirty="0" smtClean="0">
                <a:ea typeface="新細明體" charset="-120"/>
              </a:rPr>
              <a:t> </a:t>
            </a:r>
            <a:r>
              <a:rPr lang="en-US" altLang="zh-TW" sz="2400" b="0" baseline="0" dirty="0">
                <a:ea typeface="新細明體" charset="-120"/>
              </a:rPr>
              <a:t>deviation </a:t>
            </a:r>
            <a:endParaRPr lang="en-US" altLang="zh-TW" sz="2400" b="0" baseline="0" dirty="0" smtClean="0">
              <a:ea typeface="新細明體" charset="-120"/>
            </a:endParaRPr>
          </a:p>
          <a:p>
            <a:pPr marL="461963" indent="-461963">
              <a:spcBef>
                <a:spcPct val="20000"/>
              </a:spcBef>
            </a:pPr>
            <a:r>
              <a:rPr lang="en-US" altLang="zh-TW" sz="2400" dirty="0" smtClean="0">
                <a:ea typeface="新細明體" charset="-120"/>
              </a:rPr>
              <a:t>	= </a:t>
            </a:r>
            <a:r>
              <a:rPr lang="en-US" altLang="zh-TW" sz="240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0.0019 </a:t>
            </a:r>
            <a:r>
              <a:rPr lang="en-US" altLang="zh-TW" sz="2400" dirty="0" smtClean="0">
                <a:latin typeface="Times New Roman" pitchFamily="18" charset="0"/>
                <a:ea typeface="新細明體" charset="-120"/>
                <a:cs typeface="Times New Roman" pitchFamily="18" charset="0"/>
                <a:sym typeface="Symbol"/>
              </a:rPr>
              <a:t></a:t>
            </a:r>
            <a:r>
              <a:rPr lang="en-US" altLang="zh-TW" sz="240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 </a:t>
            </a:r>
            <a:r>
              <a:rPr lang="en-US" altLang="zh-TW" sz="2400" b="0" baseline="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20log(1+0.0019) </a:t>
            </a:r>
            <a:r>
              <a:rPr lang="en-US" altLang="zh-TW" sz="2400" b="0" baseline="0" dirty="0" smtClean="0">
                <a:ea typeface="新細明體" charset="-120"/>
              </a:rPr>
              <a:t>≈ </a:t>
            </a:r>
            <a:r>
              <a:rPr lang="en-US" altLang="zh-TW" sz="2400" b="0" baseline="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0.016 dB </a:t>
            </a:r>
            <a:r>
              <a:rPr lang="en-US" altLang="zh-TW" sz="2400" b="0" baseline="0" dirty="0" smtClean="0">
                <a:ea typeface="新細明體" charset="-120"/>
              </a:rPr>
              <a:t>(Spec: &lt; </a:t>
            </a:r>
            <a:r>
              <a:rPr lang="en-US" altLang="zh-TW" sz="2400" b="0" baseline="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0.05 dB</a:t>
            </a:r>
            <a:r>
              <a:rPr lang="en-US" altLang="zh-TW" sz="2400" b="0" baseline="0" dirty="0" smtClean="0">
                <a:ea typeface="新細明體" charset="-120"/>
              </a:rPr>
              <a:t>)</a:t>
            </a:r>
            <a:endParaRPr lang="en-US" altLang="zh-TW" sz="2400" b="0" baseline="0" dirty="0">
              <a:ea typeface="新細明體" charset="-12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9558" y="4623321"/>
            <a:ext cx="1151277" cy="1569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9600" dirty="0" smtClean="0">
                <a:sym typeface="Wingdings"/>
              </a:rPr>
              <a:t></a:t>
            </a:r>
            <a:endParaRPr lang="zh-TW" altLang="en-US" sz="9600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900738" y="3228975"/>
            <a:ext cx="14288" cy="1738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19867" y="5640486"/>
            <a:ext cx="3887603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sz="24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2400" i="1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= 80/512*8000 Hz</a:t>
            </a: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  =  1250 Hz (Spec: 1500 Hz)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685905" y="5087389"/>
            <a:ext cx="182880" cy="5486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00110" y="4340689"/>
            <a:ext cx="966931" cy="1569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9600" dirty="0" smtClean="0">
                <a:sym typeface="Wingdings"/>
              </a:rPr>
              <a:t></a:t>
            </a:r>
            <a:endParaRPr lang="zh-TW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  <p:bldP spid="23" grpId="0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153786" y="5399139"/>
            <a:ext cx="3521238" cy="134806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61963" indent="-461963">
              <a:spcBef>
                <a:spcPct val="20000"/>
              </a:spcBef>
            </a:pPr>
            <a:r>
              <a:rPr lang="en-US" altLang="zh-TW" sz="2400" b="0" baseline="0" dirty="0" smtClean="0">
                <a:ea typeface="新細明體" charset="-120"/>
              </a:rPr>
              <a:t>Transition width </a:t>
            </a:r>
          </a:p>
          <a:p>
            <a:pPr marL="111125" indent="-111125">
              <a:spcBef>
                <a:spcPct val="20000"/>
              </a:spcBef>
            </a:pPr>
            <a:r>
              <a:rPr lang="en-US" altLang="zh-TW" sz="2400" dirty="0" smtClean="0">
                <a:ea typeface="新細明體" charset="-120"/>
              </a:rPr>
              <a:t>= </a:t>
            </a:r>
            <a:r>
              <a:rPr lang="en-US" altLang="zh-TW" sz="2400" i="1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f</a:t>
            </a:r>
            <a:r>
              <a:rPr lang="en-US" altLang="zh-TW" sz="2400" i="1" baseline="-2500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s</a:t>
            </a:r>
            <a:r>
              <a:rPr lang="en-US" altLang="zh-TW" sz="2400" i="1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 - </a:t>
            </a:r>
            <a:r>
              <a:rPr lang="en-US" altLang="zh-TW" sz="2400" i="1" dirty="0" err="1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f</a:t>
            </a:r>
            <a:r>
              <a:rPr lang="en-US" altLang="zh-TW" sz="2400" i="1" baseline="-25000" dirty="0" err="1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p</a:t>
            </a:r>
            <a:endParaRPr lang="en-US" altLang="zh-TW" sz="2400" b="0" i="1" baseline="0" dirty="0" smtClean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111125" indent="-111125">
              <a:spcBef>
                <a:spcPct val="20000"/>
              </a:spcBef>
            </a:pPr>
            <a:r>
              <a:rPr lang="en-US" altLang="zh-TW" sz="2400" dirty="0" smtClean="0">
                <a:ea typeface="新細明體" charset="-120"/>
              </a:rPr>
              <a:t>	</a:t>
            </a:r>
            <a:r>
              <a:rPr lang="en-US" altLang="zh-TW" sz="2400" b="0" baseline="0" dirty="0" smtClean="0">
                <a:ea typeface="新細明體" charset="-120"/>
              </a:rPr>
              <a:t>= </a:t>
            </a:r>
            <a:r>
              <a:rPr lang="en-US" altLang="zh-TW" sz="240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520 Hz (Spec: &lt; 500 Hz)</a:t>
            </a:r>
            <a:endParaRPr lang="en-US" altLang="zh-TW" sz="2400" b="0" baseline="0" dirty="0" smtClean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example </a:t>
            </a:r>
            <a:r>
              <a:rPr lang="en-US" dirty="0" smtClean="0"/>
              <a:t>(cont)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31925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 flipV="1">
            <a:off x="2626823" y="3042458"/>
            <a:ext cx="3956858" cy="166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82444" y="2676698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0.0025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6583682" y="2907531"/>
            <a:ext cx="498762" cy="51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30"/>
          <p:cNvSpPr txBox="1">
            <a:spLocks noChangeArrowheads="1"/>
          </p:cNvSpPr>
          <p:nvPr/>
        </p:nvSpPr>
        <p:spPr bwMode="auto">
          <a:xfrm>
            <a:off x="3675024" y="3973693"/>
            <a:ext cx="5153092" cy="223445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61963" indent="-461963">
              <a:spcBef>
                <a:spcPct val="20000"/>
              </a:spcBef>
            </a:pPr>
            <a:r>
              <a:rPr lang="en-US" altLang="zh-TW" sz="2400" b="0" baseline="0" dirty="0" smtClean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</a:t>
            </a:r>
            <a:r>
              <a:rPr lang="en-US" altLang="zh-TW" sz="2400" b="0" i="1" baseline="-25000" dirty="0" smtClean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TW" sz="2400" b="0" baseline="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 	</a:t>
            </a:r>
            <a:r>
              <a:rPr lang="en-US" altLang="zh-TW" sz="2400" b="0" baseline="0" dirty="0" smtClean="0">
                <a:ea typeface="新細明體" charset="-120"/>
              </a:rPr>
              <a:t>= </a:t>
            </a:r>
            <a:r>
              <a:rPr lang="en-US" altLang="zh-TW" sz="2400" b="0" baseline="0" dirty="0" err="1" smtClean="0">
                <a:ea typeface="新細明體" charset="-120"/>
              </a:rPr>
              <a:t>stopband</a:t>
            </a:r>
            <a:r>
              <a:rPr lang="en-US" altLang="zh-TW" sz="2400" b="0" baseline="0" dirty="0" smtClean="0">
                <a:ea typeface="新細明體" charset="-120"/>
              </a:rPr>
              <a:t> </a:t>
            </a:r>
            <a:r>
              <a:rPr lang="en-US" altLang="zh-TW" sz="2400" b="0" baseline="0" dirty="0">
                <a:ea typeface="新細明體" charset="-120"/>
              </a:rPr>
              <a:t>deviation </a:t>
            </a:r>
            <a:endParaRPr lang="en-US" altLang="zh-TW" sz="2400" b="0" baseline="0" dirty="0" smtClean="0">
              <a:ea typeface="新細明體" charset="-120"/>
            </a:endParaRPr>
          </a:p>
          <a:p>
            <a:pPr marL="461963" indent="-461963">
              <a:spcBef>
                <a:spcPct val="20000"/>
              </a:spcBef>
            </a:pPr>
            <a:r>
              <a:rPr lang="en-US" altLang="zh-TW" sz="2400" dirty="0" smtClean="0">
                <a:ea typeface="新細明體" charset="-120"/>
              </a:rPr>
              <a:t>	= </a:t>
            </a:r>
            <a:r>
              <a:rPr lang="en-US" altLang="zh-TW" sz="240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0.0025</a:t>
            </a:r>
            <a:r>
              <a:rPr lang="en-US" altLang="zh-TW" sz="2400" dirty="0" smtClean="0"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  <a:sym typeface="Symbol"/>
              </a:rPr>
              <a:t></a:t>
            </a:r>
            <a:r>
              <a:rPr lang="en-US" altLang="zh-TW" sz="2400" dirty="0" smtClean="0">
                <a:ea typeface="新細明體" charset="-120"/>
              </a:rPr>
              <a:t> </a:t>
            </a:r>
            <a:r>
              <a:rPr lang="en-US" altLang="zh-TW" sz="2400" b="0" baseline="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20log(0.0025)</a:t>
            </a:r>
          </a:p>
          <a:p>
            <a:pPr marL="461963" indent="-461963">
              <a:spcBef>
                <a:spcPct val="20000"/>
              </a:spcBef>
            </a:pPr>
            <a:r>
              <a:rPr lang="en-US" altLang="zh-TW" sz="2400" dirty="0" smtClean="0">
                <a:ea typeface="新細明體" charset="-120"/>
              </a:rPr>
              <a:t>	</a:t>
            </a:r>
            <a:r>
              <a:rPr lang="en-US" altLang="zh-TW" sz="2400" b="0" baseline="0" dirty="0" smtClean="0">
                <a:ea typeface="新細明體" charset="-120"/>
              </a:rPr>
              <a:t>≈ </a:t>
            </a:r>
            <a:r>
              <a:rPr lang="en-US" altLang="zh-TW" sz="240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-52 </a:t>
            </a:r>
            <a:r>
              <a:rPr lang="en-US" altLang="zh-TW" sz="2400" b="0" baseline="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dB</a:t>
            </a:r>
          </a:p>
          <a:p>
            <a:pPr marL="461963" indent="-461963">
              <a:spcBef>
                <a:spcPct val="20000"/>
              </a:spcBef>
            </a:pPr>
            <a:r>
              <a:rPr lang="en-US" altLang="zh-TW" sz="2400" dirty="0" err="1" smtClean="0">
                <a:ea typeface="新細明體" charset="-120"/>
              </a:rPr>
              <a:t>Stopband</a:t>
            </a:r>
            <a:r>
              <a:rPr lang="en-US" altLang="zh-TW" sz="2400" dirty="0" smtClean="0">
                <a:ea typeface="新細明體" charset="-120"/>
              </a:rPr>
              <a:t> attenuation </a:t>
            </a:r>
            <a:r>
              <a:rPr lang="en-US" altLang="zh-TW" sz="240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= -20log(</a:t>
            </a:r>
            <a:r>
              <a:rPr lang="en-US" altLang="zh-TW" sz="2400" dirty="0" smtClean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</a:t>
            </a:r>
            <a:r>
              <a:rPr lang="en-US" altLang="zh-TW" sz="2400" i="1" baseline="-25000" dirty="0" smtClean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TW" sz="240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/(1-</a:t>
            </a:r>
            <a:r>
              <a:rPr lang="en-US" altLang="zh-TW" sz="2400" dirty="0" smtClean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 </a:t>
            </a:r>
            <a:r>
              <a:rPr lang="en-US" altLang="zh-TW" sz="2400" i="1" baseline="-25000" dirty="0" smtClean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TW" sz="240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)</a:t>
            </a:r>
          </a:p>
          <a:p>
            <a:pPr marL="461963" indent="-461963">
              <a:spcBef>
                <a:spcPct val="20000"/>
              </a:spcBef>
            </a:pPr>
            <a:r>
              <a:rPr lang="en-US" altLang="zh-TW" sz="2400" dirty="0" smtClean="0">
                <a:ea typeface="新細明體" charset="-120"/>
              </a:rPr>
              <a:t>	≈ </a:t>
            </a:r>
            <a:r>
              <a:rPr lang="en-US" altLang="zh-TW" sz="240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52 dB</a:t>
            </a:r>
            <a:r>
              <a:rPr lang="en-US" altLang="zh-TW" sz="2400" dirty="0" smtClean="0">
                <a:ea typeface="新細明體" charset="-120"/>
              </a:rPr>
              <a:t> (Spec: &gt;</a:t>
            </a:r>
            <a:r>
              <a:rPr lang="en-US" altLang="zh-TW" sz="240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50 dB</a:t>
            </a:r>
            <a:r>
              <a:rPr lang="en-US" altLang="zh-TW" sz="2400" dirty="0" smtClean="0">
                <a:ea typeface="新細明體" charset="-12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81702" y="5288340"/>
            <a:ext cx="1151277" cy="1569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9600" dirty="0" smtClean="0">
                <a:sym typeface="Wingdings"/>
              </a:rPr>
              <a:t></a:t>
            </a:r>
            <a:endParaRPr lang="zh-TW" altLang="en-US" sz="96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108960"/>
            <a:ext cx="2626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2400" i="1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= 113.3/512*8000 Hz   </a:t>
            </a: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  =  1770 Hz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1313412" y="4309289"/>
            <a:ext cx="1446413" cy="5952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859578" y="3042458"/>
            <a:ext cx="16626" cy="19451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75880" y="4987636"/>
            <a:ext cx="966931" cy="1569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9600" dirty="0" smtClean="0">
                <a:sym typeface="Wingdings"/>
              </a:rPr>
              <a:t></a:t>
            </a:r>
            <a:endParaRPr lang="zh-TW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9" grpId="0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example </a:t>
            </a:r>
            <a:r>
              <a:rPr lang="en-US" dirty="0" smtClean="0"/>
              <a:t>(cont)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126673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Two specifications cannot be met </a:t>
            </a:r>
          </a:p>
          <a:p>
            <a:r>
              <a:rPr lang="en-US" altLang="zh-TW" dirty="0" smtClean="0"/>
              <a:t>Reason 1: Approximation made in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dirty="0" smtClean="0"/>
              <a:t> – lead to error in transition width</a:t>
            </a:r>
          </a:p>
          <a:p>
            <a:r>
              <a:rPr lang="en-US" altLang="zh-TW" dirty="0" smtClean="0"/>
              <a:t>Reason 2: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dirty="0" smtClean="0"/>
              <a:t> of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 smtClean="0"/>
              <a:t> is not the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dirty="0" smtClean="0"/>
              <a:t> of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4673" y="3478592"/>
            <a:ext cx="4404273" cy="3157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>
            <a:off x="3591098" y="3557847"/>
            <a:ext cx="2044931" cy="26600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336771" y="3541222"/>
            <a:ext cx="1064030" cy="26434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270269" y="4156364"/>
            <a:ext cx="16626" cy="212805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28605" y="3807229"/>
            <a:ext cx="2156603" cy="267765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+mj-lt"/>
                <a:cs typeface="Times New Roman" pitchFamily="18" charset="0"/>
              </a:rPr>
              <a:t>For Hamming window,</a:t>
            </a:r>
          </a:p>
          <a:p>
            <a:r>
              <a:rPr lang="en-US" altLang="zh-TW" sz="24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2400" i="1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2400" dirty="0" smtClean="0"/>
              <a:t> of </a:t>
            </a:r>
            <a:r>
              <a:rPr lang="en-US" altLang="zh-TW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sz="2400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4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400" dirty="0" smtClean="0"/>
              <a:t> always locates at the middle of the transition band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example </a:t>
            </a:r>
            <a:r>
              <a:rPr lang="en-US" dirty="0" smtClean="0"/>
              <a:t>(cont)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Approximate 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3.3 / </a:t>
            </a:r>
            <a:r>
              <a:rPr lang="en-US" altLang="zh-TW" dirty="0" smtClean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</a:t>
            </a:r>
            <a:r>
              <a:rPr lang="en-US" altLang="zh-TW" i="1" dirty="0" smtClean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F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/>
              <a:t> as the next even number larger than 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3.3 / </a:t>
            </a:r>
            <a:r>
              <a:rPr lang="en-US" altLang="zh-TW" dirty="0" smtClean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</a:t>
            </a:r>
            <a:r>
              <a:rPr lang="en-US" altLang="zh-TW" i="1" dirty="0" smtClean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F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ym typeface="Symbol"/>
              </a:rPr>
              <a:t>, i.e.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54</a:t>
            </a:r>
            <a:r>
              <a:rPr lang="en-US" altLang="zh-TW" dirty="0" smtClean="0">
                <a:sym typeface="Symbol"/>
              </a:rPr>
              <a:t> in this case</a:t>
            </a:r>
            <a:r>
              <a:rPr lang="en-US" altLang="zh-TW" dirty="0" smtClean="0"/>
              <a:t>. Hence,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 smtClean="0"/>
              <a:t> can be set as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54/2 = 27</a:t>
            </a:r>
          </a:p>
          <a:p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(ideal)</a:t>
            </a:r>
            <a:r>
              <a:rPr lang="en-US" altLang="zh-TW" dirty="0" smtClean="0"/>
              <a:t> of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 smtClean="0"/>
              <a:t> can be set as </a:t>
            </a:r>
          </a:p>
          <a:p>
            <a:pPr>
              <a:buNone/>
            </a:pPr>
            <a:r>
              <a:rPr lang="en-US" altLang="zh-TW" dirty="0" smtClean="0"/>
              <a:t>		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 (ideal)</a:t>
            </a:r>
            <a:r>
              <a:rPr lang="en-US" altLang="zh-TW" dirty="0" smtClean="0"/>
              <a:t> =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dirty="0" smtClean="0"/>
              <a:t> + (transition width)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 2</a:t>
            </a:r>
          </a:p>
          <a:p>
            <a:pPr>
              <a:buNone/>
            </a:pPr>
            <a:r>
              <a:rPr lang="en-US" altLang="zh-TW" dirty="0" smtClean="0"/>
              <a:t>	For this example, </a:t>
            </a:r>
          </a:p>
          <a:p>
            <a:pPr>
              <a:buNone/>
            </a:pPr>
            <a:r>
              <a:rPr lang="en-US" altLang="zh-TW" dirty="0" smtClean="0"/>
              <a:t>		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 (ideal)</a:t>
            </a:r>
            <a:r>
              <a:rPr lang="en-US" altLang="zh-TW" dirty="0" smtClean="0"/>
              <a:t> =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1500</a:t>
            </a:r>
            <a:r>
              <a:rPr lang="en-US" altLang="zh-TW" dirty="0" smtClean="0"/>
              <a:t> +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500 / 2 </a:t>
            </a:r>
          </a:p>
          <a:p>
            <a:pPr>
              <a:buNone/>
            </a:pPr>
            <a:r>
              <a:rPr lang="en-US" altLang="zh-TW" dirty="0" smtClean="0"/>
              <a:t>			   =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1750 Hz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example </a:t>
            </a:r>
            <a:r>
              <a:rPr lang="en-US" dirty="0" smtClean="0"/>
              <a:t>(cont)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77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31925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flipV="1">
            <a:off x="2610198" y="2177934"/>
            <a:ext cx="3956858" cy="166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596343" y="4109257"/>
            <a:ext cx="3956858" cy="166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35585" y="417576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0.9981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450677" y="2026382"/>
            <a:ext cx="498762" cy="51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6500553" y="4189615"/>
            <a:ext cx="435032" cy="2169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37872" y="4119541"/>
            <a:ext cx="20261" cy="10603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32567" y="1795549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1.0019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9737" y="5436524"/>
            <a:ext cx="4953600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sz="24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2400" i="1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= 97/512*8000 Hz</a:t>
            </a: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  =  1515 Hz (Spec: 1500 Hz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 20 Hz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99069" y="2793076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 = 27</a:t>
            </a:r>
            <a:endParaRPr lang="zh-TW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30836" y="4806202"/>
            <a:ext cx="1492716" cy="1569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9600" dirty="0" smtClean="0">
                <a:sym typeface="Wingdings"/>
              </a:rPr>
              <a:t> </a:t>
            </a:r>
            <a:endParaRPr lang="zh-TW" altLang="en-US" sz="9600" dirty="0"/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0" y="2527278"/>
            <a:ext cx="4326909" cy="127419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61963" indent="-461963">
              <a:spcBef>
                <a:spcPct val="20000"/>
              </a:spcBef>
            </a:pPr>
            <a:r>
              <a:rPr lang="en-US" altLang="zh-TW" sz="2400" b="0" baseline="0" dirty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</a:t>
            </a:r>
            <a:r>
              <a:rPr lang="en-US" altLang="zh-TW" sz="2400" b="0" i="1" baseline="-25000" dirty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TW" sz="2400" b="0" baseline="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 </a:t>
            </a:r>
            <a:r>
              <a:rPr lang="en-US" altLang="zh-TW" sz="2400" b="0" baseline="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	</a:t>
            </a:r>
            <a:r>
              <a:rPr lang="en-US" altLang="zh-TW" sz="2400" b="0" baseline="0" dirty="0" smtClean="0">
                <a:ea typeface="新細明體" charset="-120"/>
              </a:rPr>
              <a:t>= </a:t>
            </a:r>
            <a:r>
              <a:rPr lang="en-US" altLang="zh-TW" sz="2400" b="0" baseline="0" dirty="0" err="1" smtClean="0">
                <a:ea typeface="新細明體" charset="-120"/>
              </a:rPr>
              <a:t>passband</a:t>
            </a:r>
            <a:r>
              <a:rPr lang="en-US" altLang="zh-TW" sz="2400" b="0" baseline="0" dirty="0" smtClean="0">
                <a:ea typeface="新細明體" charset="-120"/>
              </a:rPr>
              <a:t> </a:t>
            </a:r>
            <a:r>
              <a:rPr lang="en-US" altLang="zh-TW" sz="2400" b="0" baseline="0" dirty="0">
                <a:ea typeface="新細明體" charset="-120"/>
              </a:rPr>
              <a:t>deviation </a:t>
            </a:r>
            <a:endParaRPr lang="en-US" altLang="zh-TW" sz="2400" b="0" baseline="0" dirty="0" smtClean="0">
              <a:ea typeface="新細明體" charset="-120"/>
            </a:endParaRPr>
          </a:p>
          <a:p>
            <a:pPr marL="461963" indent="-461963">
              <a:spcBef>
                <a:spcPct val="20000"/>
              </a:spcBef>
            </a:pPr>
            <a:r>
              <a:rPr lang="en-US" altLang="zh-TW" sz="2400" dirty="0" smtClean="0">
                <a:ea typeface="新細明體" charset="-120"/>
              </a:rPr>
              <a:t>	= </a:t>
            </a:r>
            <a:r>
              <a:rPr lang="en-US" altLang="zh-TW" sz="240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0.0019 </a:t>
            </a:r>
            <a:r>
              <a:rPr lang="en-US" altLang="zh-TW" sz="2400" dirty="0" smtClean="0">
                <a:latin typeface="Times New Roman" pitchFamily="18" charset="0"/>
                <a:ea typeface="新細明體" charset="-120"/>
                <a:cs typeface="Times New Roman" pitchFamily="18" charset="0"/>
                <a:sym typeface="Symbol"/>
              </a:rPr>
              <a:t></a:t>
            </a:r>
            <a:r>
              <a:rPr lang="en-US" altLang="zh-TW" sz="240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 </a:t>
            </a:r>
            <a:r>
              <a:rPr lang="en-US" altLang="zh-TW" sz="2400" b="0" baseline="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20log(1+0.0019) </a:t>
            </a:r>
            <a:r>
              <a:rPr lang="en-US" altLang="zh-TW" sz="2400" b="0" baseline="0" dirty="0" smtClean="0">
                <a:ea typeface="新細明體" charset="-120"/>
              </a:rPr>
              <a:t>≈ </a:t>
            </a:r>
            <a:r>
              <a:rPr lang="en-US" altLang="zh-TW" sz="2400" b="0" baseline="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0.016 dB </a:t>
            </a:r>
            <a:r>
              <a:rPr lang="en-US" altLang="zh-TW" sz="2400" b="0" baseline="0" dirty="0" smtClean="0">
                <a:ea typeface="新細明體" charset="-120"/>
              </a:rPr>
              <a:t>(Spec: &lt; </a:t>
            </a:r>
            <a:r>
              <a:rPr lang="en-US" altLang="zh-TW" sz="2400" b="0" baseline="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0.05 dB</a:t>
            </a:r>
            <a:r>
              <a:rPr lang="en-US" altLang="zh-TW" sz="2400" b="0" baseline="0" dirty="0" smtClean="0">
                <a:ea typeface="新細明體" charset="-120"/>
              </a:rPr>
              <a:t>)</a:t>
            </a:r>
            <a:endParaRPr lang="en-US" altLang="zh-TW" sz="2400" b="0" baseline="0" dirty="0">
              <a:ea typeface="新細明體" charset="-12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0298" y="3744944"/>
            <a:ext cx="1151277" cy="1569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9600" dirty="0" smtClean="0">
                <a:sym typeface="Wingdings"/>
              </a:rPr>
              <a:t></a:t>
            </a:r>
            <a:endParaRPr lang="zh-TW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  <p:bldP spid="19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example </a:t>
            </a:r>
            <a:r>
              <a:rPr lang="en-US" dirty="0" smtClean="0"/>
              <a:t>(cont)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6026" y="1365423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flipV="1">
            <a:off x="3541223" y="2743200"/>
            <a:ext cx="3956858" cy="166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1026" y="3042458"/>
            <a:ext cx="2626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2400" i="1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= 128.8/512*8000 Hz   </a:t>
            </a: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  =  2012 Hz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60569" y="4276038"/>
            <a:ext cx="1446413" cy="5952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056611" y="2743200"/>
            <a:ext cx="1" cy="21945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352705" y="4408726"/>
            <a:ext cx="2523499" cy="179126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61963" indent="-461963">
              <a:spcBef>
                <a:spcPct val="20000"/>
              </a:spcBef>
            </a:pPr>
            <a:r>
              <a:rPr lang="en-US" altLang="zh-TW" sz="2400" b="0" baseline="0" dirty="0" smtClean="0">
                <a:ea typeface="新細明體" charset="-120"/>
              </a:rPr>
              <a:t>Transition width </a:t>
            </a:r>
          </a:p>
          <a:p>
            <a:pPr marL="461963" indent="-461963">
              <a:spcBef>
                <a:spcPct val="20000"/>
              </a:spcBef>
            </a:pPr>
            <a:r>
              <a:rPr lang="en-US" altLang="zh-TW" sz="2400" dirty="0" smtClean="0">
                <a:ea typeface="新細明體" charset="-120"/>
              </a:rPr>
              <a:t>	= </a:t>
            </a:r>
            <a:r>
              <a:rPr lang="en-US" altLang="zh-TW" sz="2400" i="1" dirty="0" err="1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f</a:t>
            </a:r>
            <a:r>
              <a:rPr lang="en-US" altLang="zh-TW" sz="2400" i="1" baseline="-25000" dirty="0" err="1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s</a:t>
            </a:r>
            <a:r>
              <a:rPr lang="en-US" altLang="zh-TW" sz="2400" i="1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 - </a:t>
            </a:r>
            <a:r>
              <a:rPr lang="en-US" altLang="zh-TW" sz="2400" i="1" dirty="0" err="1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f</a:t>
            </a:r>
            <a:r>
              <a:rPr lang="en-US" altLang="zh-TW" sz="2400" i="1" baseline="-25000" dirty="0" err="1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p</a:t>
            </a:r>
            <a:endParaRPr lang="en-US" altLang="zh-TW" sz="2400" b="0" i="1" baseline="0" dirty="0" smtClean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461963" indent="-461963">
              <a:spcBef>
                <a:spcPct val="20000"/>
              </a:spcBef>
            </a:pPr>
            <a:r>
              <a:rPr lang="en-US" altLang="zh-TW" sz="2400" dirty="0" smtClean="0">
                <a:ea typeface="新細明體" charset="-120"/>
              </a:rPr>
              <a:t>	</a:t>
            </a:r>
            <a:r>
              <a:rPr lang="en-US" altLang="zh-TW" sz="2400" b="0" baseline="0" dirty="0" smtClean="0">
                <a:ea typeface="新細明體" charset="-120"/>
              </a:rPr>
              <a:t>= </a:t>
            </a:r>
            <a:r>
              <a:rPr lang="en-US" altLang="zh-TW" sz="240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2012 – 1515</a:t>
            </a:r>
          </a:p>
          <a:p>
            <a:pPr marL="461963" indent="-461963">
              <a:spcBef>
                <a:spcPct val="20000"/>
              </a:spcBef>
            </a:pPr>
            <a:r>
              <a:rPr lang="en-US" altLang="zh-TW" sz="2400" b="0" baseline="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	= 497 Hz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77934" y="5288340"/>
            <a:ext cx="1151277" cy="1569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9600" dirty="0" smtClean="0">
                <a:sym typeface="Wingdings"/>
              </a:rPr>
              <a:t></a:t>
            </a:r>
            <a:endParaRPr lang="zh-TW" altLang="en-US" sz="9600" dirty="0"/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3758150" y="5587819"/>
            <a:ext cx="5153092" cy="9048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61963" indent="-461963">
              <a:spcBef>
                <a:spcPct val="20000"/>
              </a:spcBef>
            </a:pPr>
            <a:r>
              <a:rPr lang="en-US" altLang="zh-TW" sz="2400" dirty="0" err="1" smtClean="0">
                <a:ea typeface="新細明體" charset="-120"/>
              </a:rPr>
              <a:t>Stopband</a:t>
            </a:r>
            <a:r>
              <a:rPr lang="en-US" altLang="zh-TW" sz="2400" dirty="0" smtClean="0">
                <a:ea typeface="新細明體" charset="-120"/>
              </a:rPr>
              <a:t> attenuation </a:t>
            </a:r>
            <a:r>
              <a:rPr lang="en-US" altLang="zh-TW" sz="240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= -20log(</a:t>
            </a:r>
            <a:r>
              <a:rPr lang="en-US" altLang="zh-TW" sz="2400" dirty="0" smtClean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</a:t>
            </a:r>
            <a:r>
              <a:rPr lang="en-US" altLang="zh-TW" sz="2400" i="1" baseline="-25000" dirty="0" smtClean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TW" sz="240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/(1-</a:t>
            </a:r>
            <a:r>
              <a:rPr lang="en-US" altLang="zh-TW" sz="2400" dirty="0" smtClean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 </a:t>
            </a:r>
            <a:r>
              <a:rPr lang="en-US" altLang="zh-TW" sz="2400" i="1" baseline="-25000" dirty="0" smtClean="0">
                <a:latin typeface="Times New Roman" pitchFamily="18" charset="0"/>
                <a:ea typeface="新細明體" charset="-12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TW" sz="240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)</a:t>
            </a:r>
          </a:p>
          <a:p>
            <a:pPr marL="461963" indent="-461963">
              <a:spcBef>
                <a:spcPct val="20000"/>
              </a:spcBef>
            </a:pPr>
            <a:r>
              <a:rPr lang="en-US" altLang="zh-TW" sz="2400" dirty="0" smtClean="0">
                <a:ea typeface="新細明體" charset="-120"/>
              </a:rPr>
              <a:t>	≈ </a:t>
            </a:r>
            <a:r>
              <a:rPr lang="en-US" altLang="zh-TW" sz="240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52 dB</a:t>
            </a:r>
            <a:r>
              <a:rPr lang="en-US" altLang="zh-TW" sz="2400" dirty="0" smtClean="0">
                <a:ea typeface="新細明體" charset="-120"/>
              </a:rPr>
              <a:t> (Spec: &gt;</a:t>
            </a:r>
            <a:r>
              <a:rPr lang="en-US" altLang="zh-TW" sz="2400" dirty="0" smtClean="0">
                <a:latin typeface="Times New Roman" pitchFamily="18" charset="0"/>
                <a:ea typeface="新細明體" charset="-120"/>
                <a:cs typeface="Times New Roman" pitchFamily="18" charset="0"/>
              </a:rPr>
              <a:t>50 dB</a:t>
            </a:r>
            <a:r>
              <a:rPr lang="en-US" altLang="zh-TW" sz="2400" dirty="0" smtClean="0">
                <a:ea typeface="新細明體" charset="-12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92723" y="4476463"/>
            <a:ext cx="1151277" cy="1569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9600" dirty="0" smtClean="0">
                <a:sym typeface="Wingdings"/>
              </a:rPr>
              <a:t></a:t>
            </a:r>
            <a:endParaRPr lang="zh-TW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  <p:bldP spid="14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and Taps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7" y="3499945"/>
                <a:ext cx="7561247" cy="2748454"/>
              </a:xfrm>
            </p:spPr>
            <p:txBody>
              <a:bodyPr>
                <a:normAutofit fontScale="77500" lnSpcReduction="20000"/>
              </a:bodyPr>
              <a:lstStyle/>
              <a:p>
                <a:pPr marL="79851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The above FIR filter is said to have an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order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It is based on the structure of a tapped delay line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taps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7" y="3499945"/>
                <a:ext cx="7561247" cy="2748454"/>
              </a:xfrm>
              <a:blipFill>
                <a:blip r:embed="rId2"/>
                <a:stretch>
                  <a:fillRect r="-1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2255071" y="1613338"/>
            <a:ext cx="473075" cy="330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8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64"/>
          <p:cNvSpPr>
            <a:spLocks noChangeShapeType="1"/>
          </p:cNvSpPr>
          <p:nvPr/>
        </p:nvSpPr>
        <p:spPr bwMode="auto">
          <a:xfrm>
            <a:off x="1710558" y="1799076"/>
            <a:ext cx="5461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65"/>
          <p:cNvSpPr>
            <a:spLocks noChangeShapeType="1"/>
          </p:cNvSpPr>
          <p:nvPr/>
        </p:nvSpPr>
        <p:spPr bwMode="auto">
          <a:xfrm>
            <a:off x="1893121" y="2318188"/>
            <a:ext cx="3635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66"/>
          <p:cNvSpPr>
            <a:spLocks noChangeShapeType="1"/>
          </p:cNvSpPr>
          <p:nvPr/>
        </p:nvSpPr>
        <p:spPr bwMode="auto">
          <a:xfrm flipH="1">
            <a:off x="2074096" y="2318188"/>
            <a:ext cx="182562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67"/>
          <p:cNvSpPr>
            <a:spLocks noChangeShapeType="1"/>
          </p:cNvSpPr>
          <p:nvPr/>
        </p:nvSpPr>
        <p:spPr bwMode="auto">
          <a:xfrm flipH="1" flipV="1">
            <a:off x="1893121" y="2318188"/>
            <a:ext cx="182562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68"/>
          <p:cNvSpPr>
            <a:spLocks noChangeShapeType="1"/>
          </p:cNvSpPr>
          <p:nvPr/>
        </p:nvSpPr>
        <p:spPr bwMode="auto">
          <a:xfrm>
            <a:off x="2074096" y="1799076"/>
            <a:ext cx="1587" cy="512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reeform 69"/>
          <p:cNvSpPr>
            <a:spLocks/>
          </p:cNvSpPr>
          <p:nvPr/>
        </p:nvSpPr>
        <p:spPr bwMode="auto">
          <a:xfrm>
            <a:off x="2074096" y="2611876"/>
            <a:ext cx="942975" cy="403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70"/>
          <p:cNvSpPr>
            <a:spLocks noChangeShapeType="1"/>
          </p:cNvSpPr>
          <p:nvPr/>
        </p:nvSpPr>
        <p:spPr bwMode="auto">
          <a:xfrm>
            <a:off x="3017071" y="2318188"/>
            <a:ext cx="361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71"/>
          <p:cNvSpPr>
            <a:spLocks noChangeShapeType="1"/>
          </p:cNvSpPr>
          <p:nvPr/>
        </p:nvSpPr>
        <p:spPr bwMode="auto">
          <a:xfrm flipH="1">
            <a:off x="3198046" y="2318188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72"/>
          <p:cNvSpPr>
            <a:spLocks noChangeShapeType="1"/>
          </p:cNvSpPr>
          <p:nvPr/>
        </p:nvSpPr>
        <p:spPr bwMode="auto">
          <a:xfrm flipH="1" flipV="1">
            <a:off x="3017071" y="2318188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73"/>
          <p:cNvSpPr>
            <a:spLocks noChangeArrowheads="1"/>
          </p:cNvSpPr>
          <p:nvPr/>
        </p:nvSpPr>
        <p:spPr bwMode="auto">
          <a:xfrm>
            <a:off x="3488558" y="1613338"/>
            <a:ext cx="471488" cy="330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8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74"/>
          <p:cNvSpPr>
            <a:spLocks noChangeShapeType="1"/>
          </p:cNvSpPr>
          <p:nvPr/>
        </p:nvSpPr>
        <p:spPr bwMode="auto">
          <a:xfrm>
            <a:off x="2728146" y="1799076"/>
            <a:ext cx="7604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ine 75"/>
          <p:cNvSpPr>
            <a:spLocks noChangeShapeType="1"/>
          </p:cNvSpPr>
          <p:nvPr/>
        </p:nvSpPr>
        <p:spPr bwMode="auto">
          <a:xfrm>
            <a:off x="3198046" y="1799076"/>
            <a:ext cx="0" cy="512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76"/>
          <p:cNvSpPr>
            <a:spLocks noChangeArrowheads="1"/>
          </p:cNvSpPr>
          <p:nvPr/>
        </p:nvSpPr>
        <p:spPr bwMode="auto">
          <a:xfrm>
            <a:off x="3017071" y="2834126"/>
            <a:ext cx="327025" cy="3302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77"/>
          <p:cNvSpPr>
            <a:spLocks noChangeShapeType="1"/>
          </p:cNvSpPr>
          <p:nvPr/>
        </p:nvSpPr>
        <p:spPr bwMode="auto">
          <a:xfrm>
            <a:off x="3198046" y="2611876"/>
            <a:ext cx="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78"/>
          <p:cNvSpPr>
            <a:spLocks noChangeShapeType="1"/>
          </p:cNvSpPr>
          <p:nvPr/>
        </p:nvSpPr>
        <p:spPr bwMode="auto">
          <a:xfrm>
            <a:off x="6279055" y="2276146"/>
            <a:ext cx="363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79"/>
          <p:cNvSpPr>
            <a:spLocks noChangeShapeType="1"/>
          </p:cNvSpPr>
          <p:nvPr/>
        </p:nvSpPr>
        <p:spPr bwMode="auto">
          <a:xfrm flipH="1">
            <a:off x="6460030" y="2276146"/>
            <a:ext cx="182563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80"/>
          <p:cNvSpPr>
            <a:spLocks noChangeShapeType="1"/>
          </p:cNvSpPr>
          <p:nvPr/>
        </p:nvSpPr>
        <p:spPr bwMode="auto">
          <a:xfrm flipH="1" flipV="1">
            <a:off x="6279055" y="2276146"/>
            <a:ext cx="182563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81"/>
          <p:cNvSpPr>
            <a:spLocks noChangeShapeType="1"/>
          </p:cNvSpPr>
          <p:nvPr/>
        </p:nvSpPr>
        <p:spPr bwMode="auto">
          <a:xfrm>
            <a:off x="6009563" y="1778055"/>
            <a:ext cx="434975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Line 82"/>
          <p:cNvSpPr>
            <a:spLocks noChangeShapeType="1"/>
          </p:cNvSpPr>
          <p:nvPr/>
        </p:nvSpPr>
        <p:spPr bwMode="auto">
          <a:xfrm>
            <a:off x="6460030" y="1757034"/>
            <a:ext cx="1588" cy="512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val 83"/>
          <p:cNvSpPr>
            <a:spLocks noChangeArrowheads="1"/>
          </p:cNvSpPr>
          <p:nvPr/>
        </p:nvSpPr>
        <p:spPr bwMode="auto">
          <a:xfrm>
            <a:off x="6279055" y="2792084"/>
            <a:ext cx="327025" cy="3302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84"/>
          <p:cNvSpPr>
            <a:spLocks noChangeShapeType="1"/>
          </p:cNvSpPr>
          <p:nvPr/>
        </p:nvSpPr>
        <p:spPr bwMode="auto">
          <a:xfrm>
            <a:off x="6460030" y="2569834"/>
            <a:ext cx="1588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Line 85"/>
          <p:cNvSpPr>
            <a:spLocks noChangeShapeType="1"/>
          </p:cNvSpPr>
          <p:nvPr/>
        </p:nvSpPr>
        <p:spPr bwMode="auto">
          <a:xfrm>
            <a:off x="3342508" y="3021451"/>
            <a:ext cx="908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Rectangle 86"/>
          <p:cNvSpPr>
            <a:spLocks noChangeArrowheads="1"/>
          </p:cNvSpPr>
          <p:nvPr/>
        </p:nvSpPr>
        <p:spPr bwMode="auto">
          <a:xfrm>
            <a:off x="6206030" y="2755571"/>
            <a:ext cx="471488" cy="330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b="1"/>
              <a:t>+</a:t>
            </a:r>
          </a:p>
        </p:txBody>
      </p:sp>
      <p:sp>
        <p:nvSpPr>
          <p:cNvPr id="29" name="Rectangle 87"/>
          <p:cNvSpPr>
            <a:spLocks noChangeArrowheads="1"/>
          </p:cNvSpPr>
          <p:nvPr/>
        </p:nvSpPr>
        <p:spPr bwMode="auto">
          <a:xfrm>
            <a:off x="2944046" y="2797613"/>
            <a:ext cx="471487" cy="330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b="1"/>
              <a:t>+</a:t>
            </a:r>
          </a:p>
        </p:txBody>
      </p:sp>
      <p:sp>
        <p:nvSpPr>
          <p:cNvPr id="30" name="Line 88"/>
          <p:cNvSpPr>
            <a:spLocks noChangeShapeType="1"/>
          </p:cNvSpPr>
          <p:nvPr/>
        </p:nvSpPr>
        <p:spPr bwMode="auto">
          <a:xfrm>
            <a:off x="6604493" y="2979409"/>
            <a:ext cx="9445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89"/>
              <p:cNvSpPr txBox="1">
                <a:spLocks noChangeArrowheads="1"/>
              </p:cNvSpPr>
              <p:nvPr/>
            </p:nvSpPr>
            <p:spPr bwMode="auto">
              <a:xfrm>
                <a:off x="1334814" y="2408676"/>
                <a:ext cx="744114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𝒉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1" name="Text 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4814" y="2408676"/>
                <a:ext cx="744114" cy="40011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90"/>
              <p:cNvSpPr txBox="1">
                <a:spLocks noChangeArrowheads="1"/>
              </p:cNvSpPr>
              <p:nvPr/>
            </p:nvSpPr>
            <p:spPr bwMode="auto">
              <a:xfrm>
                <a:off x="2523467" y="2387655"/>
                <a:ext cx="73930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𝒉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</m:oMath>
                </a14:m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] </a:t>
                </a:r>
              </a:p>
            </p:txBody>
          </p:sp>
        </mc:Choice>
        <mc:Fallback xmlns="">
          <p:sp>
            <p:nvSpPr>
              <p:cNvPr id="32" name="Text 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3467" y="2387655"/>
                <a:ext cx="739305" cy="400110"/>
              </a:xfrm>
              <a:prstGeom prst="rect">
                <a:avLst/>
              </a:prstGeom>
              <a:blipFill>
                <a:blip r:embed="rId4"/>
                <a:stretch>
                  <a:fillRect t="-9231" r="-7438" b="-2769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91"/>
              <p:cNvSpPr txBox="1">
                <a:spLocks noChangeArrowheads="1"/>
              </p:cNvSpPr>
              <p:nvPr/>
            </p:nvSpPr>
            <p:spPr bwMode="auto">
              <a:xfrm>
                <a:off x="6570936" y="2314082"/>
                <a:ext cx="124604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𝒉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𝑵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3" name="Text 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0936" y="2314082"/>
                <a:ext cx="1246047" cy="400110"/>
              </a:xfrm>
              <a:prstGeom prst="rect">
                <a:avLst/>
              </a:prstGeom>
              <a:blipFill>
                <a:blip r:embed="rId5"/>
                <a:stretch>
                  <a:fillRect b="-1692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73"/>
          <p:cNvSpPr>
            <a:spLocks noChangeArrowheads="1"/>
          </p:cNvSpPr>
          <p:nvPr/>
        </p:nvSpPr>
        <p:spPr bwMode="auto">
          <a:xfrm>
            <a:off x="5501289" y="1608083"/>
            <a:ext cx="471488" cy="330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8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Line 81"/>
          <p:cNvSpPr>
            <a:spLocks noChangeShapeType="1"/>
          </p:cNvSpPr>
          <p:nvPr/>
        </p:nvSpPr>
        <p:spPr bwMode="auto">
          <a:xfrm>
            <a:off x="3986323" y="1783310"/>
            <a:ext cx="280877" cy="3449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81"/>
          <p:cNvSpPr>
            <a:spLocks noChangeShapeType="1"/>
          </p:cNvSpPr>
          <p:nvPr/>
        </p:nvSpPr>
        <p:spPr bwMode="auto">
          <a:xfrm>
            <a:off x="4876801" y="1776249"/>
            <a:ext cx="611298" cy="3394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Line 81"/>
          <p:cNvSpPr>
            <a:spLocks noChangeShapeType="1"/>
          </p:cNvSpPr>
          <p:nvPr/>
        </p:nvSpPr>
        <p:spPr bwMode="auto">
          <a:xfrm flipV="1">
            <a:off x="5412829" y="2972566"/>
            <a:ext cx="816250" cy="18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256688" y="1534511"/>
                <a:ext cx="532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88" y="1534511"/>
                <a:ext cx="53251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272454" y="2737945"/>
                <a:ext cx="532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454" y="2737945"/>
                <a:ext cx="53251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Line 78"/>
          <p:cNvSpPr>
            <a:spLocks noChangeShapeType="1"/>
          </p:cNvSpPr>
          <p:nvPr/>
        </p:nvSpPr>
        <p:spPr bwMode="auto">
          <a:xfrm>
            <a:off x="5086131" y="2291911"/>
            <a:ext cx="363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Line 79"/>
          <p:cNvSpPr>
            <a:spLocks noChangeShapeType="1"/>
          </p:cNvSpPr>
          <p:nvPr/>
        </p:nvSpPr>
        <p:spPr bwMode="auto">
          <a:xfrm flipH="1">
            <a:off x="5267106" y="2291911"/>
            <a:ext cx="182563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Line 80"/>
          <p:cNvSpPr>
            <a:spLocks noChangeShapeType="1"/>
          </p:cNvSpPr>
          <p:nvPr/>
        </p:nvSpPr>
        <p:spPr bwMode="auto">
          <a:xfrm flipH="1" flipV="1">
            <a:off x="5086131" y="2291911"/>
            <a:ext cx="182563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Line 82"/>
          <p:cNvSpPr>
            <a:spLocks noChangeShapeType="1"/>
          </p:cNvSpPr>
          <p:nvPr/>
        </p:nvSpPr>
        <p:spPr bwMode="auto">
          <a:xfrm>
            <a:off x="5267106" y="1772799"/>
            <a:ext cx="1588" cy="512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Oval 83"/>
          <p:cNvSpPr>
            <a:spLocks noChangeArrowheads="1"/>
          </p:cNvSpPr>
          <p:nvPr/>
        </p:nvSpPr>
        <p:spPr bwMode="auto">
          <a:xfrm>
            <a:off x="5086131" y="2807849"/>
            <a:ext cx="327025" cy="3302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84"/>
          <p:cNvSpPr>
            <a:spLocks noChangeShapeType="1"/>
          </p:cNvSpPr>
          <p:nvPr/>
        </p:nvSpPr>
        <p:spPr bwMode="auto">
          <a:xfrm>
            <a:off x="5267106" y="2585599"/>
            <a:ext cx="1588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86"/>
          <p:cNvSpPr>
            <a:spLocks noChangeArrowheads="1"/>
          </p:cNvSpPr>
          <p:nvPr/>
        </p:nvSpPr>
        <p:spPr bwMode="auto">
          <a:xfrm>
            <a:off x="5013106" y="2771336"/>
            <a:ext cx="471488" cy="330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b="1"/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 Box 91"/>
              <p:cNvSpPr txBox="1">
                <a:spLocks noChangeArrowheads="1"/>
              </p:cNvSpPr>
              <p:nvPr/>
            </p:nvSpPr>
            <p:spPr bwMode="auto">
              <a:xfrm>
                <a:off x="4053708" y="2340358"/>
                <a:ext cx="124604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𝒉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𝑵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0" name="Text 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53708" y="2340358"/>
                <a:ext cx="1246047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Line 81"/>
          <p:cNvSpPr>
            <a:spLocks noChangeShapeType="1"/>
          </p:cNvSpPr>
          <p:nvPr/>
        </p:nvSpPr>
        <p:spPr bwMode="auto">
          <a:xfrm flipV="1">
            <a:off x="4845269" y="2983078"/>
            <a:ext cx="206651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5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5.3 Designing high-pass and band-pass FIR filters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The procedure of designing a high-pass FIR filter is nearly the same as for low-pass filters </a:t>
            </a:r>
          </a:p>
          <a:p>
            <a:r>
              <a:rPr lang="en-US" altLang="zh-TW" dirty="0" smtClean="0"/>
              <a:t>The only difference – starting with an </a:t>
            </a:r>
            <a:r>
              <a:rPr lang="en-US" altLang="zh-TW" dirty="0" smtClean="0">
                <a:solidFill>
                  <a:srgbClr val="FF0000"/>
                </a:solidFill>
              </a:rPr>
              <a:t>ideal high-pass filter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Specify the desired ideal high-pass frequency response,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HPD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zh-TW" dirty="0" smtClean="0"/>
              <a:t>Obtain the impulse response,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HPD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TW" i="1" dirty="0" smtClean="0"/>
              <a:t>, of the desired </a:t>
            </a:r>
            <a:r>
              <a:rPr lang="en-US" altLang="zh-TW" dirty="0" smtClean="0"/>
              <a:t>filter by evaluating the inverse Fourier transform of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HPD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Select a suitable window function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TW" dirty="0" smtClean="0"/>
              <a:t> based on the specifications</a:t>
            </a:r>
          </a:p>
          <a:p>
            <a:pPr lvl="1"/>
            <a:r>
              <a:rPr lang="en-US" altLang="zh-TW" dirty="0" smtClean="0"/>
              <a:t>The values of the actual FIR coefficients,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TW" dirty="0" smtClean="0"/>
              <a:t> are obtained by :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HP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HPD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altLang="zh-TW" dirty="0" smtClean="0">
              <a:solidFill>
                <a:srgbClr val="FF33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From low-pass to high-pass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714767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An ideal high-pass filter can be designed from an ideal low-pass filter </a:t>
            </a:r>
          </a:p>
          <a:p>
            <a:r>
              <a:rPr lang="en-US" altLang="zh-TW" dirty="0" smtClean="0"/>
              <a:t>Given that an ideal low-pass filter having a magnitude response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LPD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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TW" dirty="0" smtClean="0">
                <a:sym typeface="Symbol"/>
              </a:rPr>
              <a:t> and</a:t>
            </a:r>
            <a:r>
              <a:rPr lang="en-US" altLang="zh-TW" dirty="0" smtClean="0"/>
              <a:t> the </a:t>
            </a:r>
            <a:r>
              <a:rPr lang="en-US" altLang="zh-TW" dirty="0" err="1" smtClean="0"/>
              <a:t>passband</a:t>
            </a:r>
            <a:r>
              <a:rPr lang="en-US" altLang="zh-TW" dirty="0" smtClean="0"/>
              <a:t> frequency at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dirty="0" smtClean="0"/>
              <a:t>.  The magnitude response of an ideal high-pass filter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HPD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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TW" dirty="0" smtClean="0"/>
              <a:t> having the same </a:t>
            </a:r>
            <a:r>
              <a:rPr lang="en-US" altLang="zh-TW" dirty="0" err="1" smtClean="0"/>
              <a:t>passband</a:t>
            </a:r>
            <a:r>
              <a:rPr lang="en-US" altLang="zh-TW" dirty="0" smtClean="0"/>
              <a:t> frequency can be obtained by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1135039" y="5816173"/>
            <a:ext cx="74072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4700564" y="4901773"/>
            <a:ext cx="0" cy="1096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4152877" y="5266898"/>
            <a:ext cx="1096963" cy="549275"/>
          </a:xfrm>
          <a:custGeom>
            <a:avLst/>
            <a:gdLst/>
            <a:ahLst/>
            <a:cxnLst>
              <a:cxn ang="0">
                <a:pos x="0" y="864"/>
              </a:cxn>
              <a:cxn ang="0">
                <a:pos x="0" y="0"/>
              </a:cxn>
              <a:cxn ang="0">
                <a:pos x="1728" y="0"/>
              </a:cxn>
              <a:cxn ang="0">
                <a:pos x="1728" y="864"/>
              </a:cxn>
            </a:cxnLst>
            <a:rect l="0" t="0" r="r" b="b"/>
            <a:pathLst>
              <a:path w="1728" h="864">
                <a:moveTo>
                  <a:pt x="0" y="864"/>
                </a:moveTo>
                <a:lnTo>
                  <a:pt x="0" y="0"/>
                </a:lnTo>
                <a:lnTo>
                  <a:pt x="1728" y="0"/>
                </a:lnTo>
                <a:lnTo>
                  <a:pt x="1728" y="864"/>
                </a:lnTo>
              </a:path>
            </a:pathLst>
          </a:custGeom>
          <a:noFill/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6896077" y="5266898"/>
            <a:ext cx="1096963" cy="549275"/>
          </a:xfrm>
          <a:custGeom>
            <a:avLst/>
            <a:gdLst/>
            <a:ahLst/>
            <a:cxnLst>
              <a:cxn ang="0">
                <a:pos x="0" y="864"/>
              </a:cxn>
              <a:cxn ang="0">
                <a:pos x="0" y="0"/>
              </a:cxn>
              <a:cxn ang="0">
                <a:pos x="1728" y="0"/>
              </a:cxn>
              <a:cxn ang="0">
                <a:pos x="1728" y="864"/>
              </a:cxn>
            </a:cxnLst>
            <a:rect l="0" t="0" r="r" b="b"/>
            <a:pathLst>
              <a:path w="1728" h="864">
                <a:moveTo>
                  <a:pt x="0" y="864"/>
                </a:moveTo>
                <a:lnTo>
                  <a:pt x="0" y="0"/>
                </a:lnTo>
                <a:lnTo>
                  <a:pt x="1728" y="0"/>
                </a:lnTo>
                <a:lnTo>
                  <a:pt x="1728" y="864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443764" y="5084336"/>
            <a:ext cx="0" cy="8223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1409677" y="5266898"/>
            <a:ext cx="1096963" cy="549275"/>
          </a:xfrm>
          <a:custGeom>
            <a:avLst/>
            <a:gdLst/>
            <a:ahLst/>
            <a:cxnLst>
              <a:cxn ang="0">
                <a:pos x="0" y="864"/>
              </a:cxn>
              <a:cxn ang="0">
                <a:pos x="0" y="0"/>
              </a:cxn>
              <a:cxn ang="0">
                <a:pos x="1728" y="0"/>
              </a:cxn>
              <a:cxn ang="0">
                <a:pos x="1728" y="864"/>
              </a:cxn>
            </a:cxnLst>
            <a:rect l="0" t="0" r="r" b="b"/>
            <a:pathLst>
              <a:path w="1728" h="864">
                <a:moveTo>
                  <a:pt x="0" y="864"/>
                </a:moveTo>
                <a:lnTo>
                  <a:pt x="0" y="0"/>
                </a:lnTo>
                <a:lnTo>
                  <a:pt x="1728" y="0"/>
                </a:lnTo>
                <a:lnTo>
                  <a:pt x="1728" y="864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1957364" y="5084336"/>
            <a:ext cx="0" cy="8223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677839" y="5190698"/>
            <a:ext cx="73183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1200" b="0" baseline="0">
                <a:sym typeface="Symbol" pitchFamily="18" charset="2"/>
              </a:rPr>
              <a:t></a:t>
            </a:r>
            <a:r>
              <a:rPr lang="en-US" b="0" baseline="0"/>
              <a:t>  </a:t>
            </a:r>
            <a:r>
              <a:rPr lang="en-US" sz="1200" b="0" baseline="0">
                <a:sym typeface="Symbol" pitchFamily="18" charset="2"/>
              </a:rPr>
              <a:t></a:t>
            </a:r>
            <a:r>
              <a:rPr lang="en-US" b="0" baseline="0"/>
              <a:t>  </a:t>
            </a:r>
            <a:r>
              <a:rPr lang="en-US" sz="1200" b="0" baseline="0">
                <a:sym typeface="Symbol" pitchFamily="18" charset="2"/>
              </a:rPr>
              <a:t></a:t>
            </a:r>
            <a:endParaRPr lang="en-US" b="0" baseline="0"/>
          </a:p>
        </p:txBody>
      </p:sp>
      <p:graphicFrame>
        <p:nvGraphicFramePr>
          <p:cNvPr id="13" name="Object 15"/>
          <p:cNvGraphicFramePr>
            <a:graphicFrameLocks noChangeAspect="1"/>
          </p:cNvGraphicFramePr>
          <p:nvPr/>
        </p:nvGraphicFramePr>
        <p:xfrm>
          <a:off x="4705350" y="4759325"/>
          <a:ext cx="7270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2" name="Equation" r:id="rId3" imgW="520560" imgH="190440" progId="Equation.DSMT4">
                  <p:embed/>
                </p:oleObj>
              </mc:Choice>
              <mc:Fallback>
                <p:oleObj name="Equation" r:id="rId3" imgW="52056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4759325"/>
                        <a:ext cx="72707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/>
          <p:cNvGraphicFramePr>
            <a:graphicFrameLocks noChangeAspect="1"/>
          </p:cNvGraphicFramePr>
          <p:nvPr/>
        </p:nvGraphicFramePr>
        <p:xfrm>
          <a:off x="3003527" y="5809823"/>
          <a:ext cx="528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3" name="Equation" r:id="rId5" imgW="330120" imgH="291960" progId="Equation.DSMT4">
                  <p:embed/>
                </p:oleObj>
              </mc:Choice>
              <mc:Fallback>
                <p:oleObj name="Equation" r:id="rId5" imgW="330120" imgH="291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27" y="5809823"/>
                        <a:ext cx="528637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7"/>
          <p:cNvGraphicFramePr>
            <a:graphicFrameLocks noChangeAspect="1"/>
          </p:cNvGraphicFramePr>
          <p:nvPr/>
        </p:nvGraphicFramePr>
        <p:xfrm>
          <a:off x="5935639" y="5809823"/>
          <a:ext cx="4000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4" name="Equation" r:id="rId7" imgW="266400" imgH="291960" progId="Equation.DSMT4">
                  <p:embed/>
                </p:oleObj>
              </mc:Choice>
              <mc:Fallback>
                <p:oleObj name="Equation" r:id="rId7" imgW="266400" imgH="291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5639" y="5809823"/>
                        <a:ext cx="4000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8"/>
          <p:cNvGraphicFramePr>
            <a:graphicFrameLocks noChangeAspect="1"/>
          </p:cNvGraphicFramePr>
          <p:nvPr/>
        </p:nvGraphicFramePr>
        <p:xfrm>
          <a:off x="3878239" y="5800298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5" name="Equation" r:id="rId9" imgW="317160" imgH="241200" progId="Equation.3">
                  <p:embed/>
                </p:oleObj>
              </mc:Choice>
              <mc:Fallback>
                <p:oleObj name="Equation" r:id="rId9" imgW="31716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39" y="5800298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/>
          <p:cNvGraphicFramePr>
            <a:graphicFrameLocks noChangeAspect="1"/>
          </p:cNvGraphicFramePr>
          <p:nvPr/>
        </p:nvGraphicFramePr>
        <p:xfrm>
          <a:off x="8602639" y="5724098"/>
          <a:ext cx="239713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6" name="Equation" r:id="rId11" imgW="152280" imgH="139680" progId="Equation.3">
                  <p:embed/>
                </p:oleObj>
              </mc:Choice>
              <mc:Fallback>
                <p:oleObj name="Equation" r:id="rId11" imgW="152280" imgH="1396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2639" y="5724098"/>
                        <a:ext cx="239713" cy="22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8069239" y="5190698"/>
            <a:ext cx="73183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1200" b="0" baseline="0">
                <a:sym typeface="Symbol" pitchFamily="18" charset="2"/>
              </a:rPr>
              <a:t></a:t>
            </a:r>
            <a:r>
              <a:rPr lang="en-US" b="0" baseline="0"/>
              <a:t>  </a:t>
            </a:r>
            <a:r>
              <a:rPr lang="en-US" sz="1200" b="0" baseline="0">
                <a:sym typeface="Symbol" pitchFamily="18" charset="2"/>
              </a:rPr>
              <a:t></a:t>
            </a:r>
            <a:r>
              <a:rPr lang="en-US" b="0" baseline="0"/>
              <a:t>  </a:t>
            </a:r>
            <a:r>
              <a:rPr lang="en-US" sz="1200" b="0" baseline="0">
                <a:sym typeface="Symbol" pitchFamily="18" charset="2"/>
              </a:rPr>
              <a:t></a:t>
            </a:r>
            <a:endParaRPr lang="en-US" b="0" baseline="0"/>
          </a:p>
        </p:txBody>
      </p:sp>
      <p:graphicFrame>
        <p:nvGraphicFramePr>
          <p:cNvPr id="19" name="Object 21"/>
          <p:cNvGraphicFramePr>
            <a:graphicFrameLocks noChangeAspect="1"/>
          </p:cNvGraphicFramePr>
          <p:nvPr/>
        </p:nvGraphicFramePr>
        <p:xfrm>
          <a:off x="5097439" y="5800298"/>
          <a:ext cx="3397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7" name="Equation" r:id="rId13" imgW="203040" imgH="241200" progId="Equation.3">
                  <p:embed/>
                </p:oleObj>
              </mc:Choice>
              <mc:Fallback>
                <p:oleObj name="Equation" r:id="rId13" imgW="20304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39" y="5800298"/>
                        <a:ext cx="33972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57"/>
          <p:cNvSpPr txBox="1">
            <a:spLocks noChangeArrowheads="1"/>
          </p:cNvSpPr>
          <p:nvPr/>
        </p:nvSpPr>
        <p:spPr bwMode="auto">
          <a:xfrm>
            <a:off x="4183039" y="4962098"/>
            <a:ext cx="7620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18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800" baseline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4094" name="Object 14"/>
          <p:cNvGraphicFramePr>
            <a:graphicFrameLocks noChangeAspect="1"/>
          </p:cNvGraphicFramePr>
          <p:nvPr/>
        </p:nvGraphicFramePr>
        <p:xfrm>
          <a:off x="2484438" y="3917950"/>
          <a:ext cx="42735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8" name="Equation" r:id="rId15" imgW="1511280" imgH="253800" progId="Equation.DSMT4">
                  <p:embed/>
                </p:oleObj>
              </mc:Choice>
              <mc:Fallback>
                <p:oleObj name="Equation" r:id="rId15" imgW="1511280" imgH="2538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917950"/>
                        <a:ext cx="42735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Freeform 42"/>
          <p:cNvSpPr/>
          <p:nvPr/>
        </p:nvSpPr>
        <p:spPr>
          <a:xfrm>
            <a:off x="2495550" y="5267325"/>
            <a:ext cx="733425" cy="552450"/>
          </a:xfrm>
          <a:custGeom>
            <a:avLst/>
            <a:gdLst>
              <a:gd name="connsiteX0" fmla="*/ 0 w 733425"/>
              <a:gd name="connsiteY0" fmla="*/ 561975 h 561975"/>
              <a:gd name="connsiteX1" fmla="*/ 0 w 733425"/>
              <a:gd name="connsiteY1" fmla="*/ 0 h 561975"/>
              <a:gd name="connsiteX2" fmla="*/ 733425 w 733425"/>
              <a:gd name="connsiteY2" fmla="*/ 0 h 561975"/>
              <a:gd name="connsiteX3" fmla="*/ 733425 w 733425"/>
              <a:gd name="connsiteY3" fmla="*/ 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425" h="561975">
                <a:moveTo>
                  <a:pt x="0" y="561975"/>
                </a:moveTo>
                <a:lnTo>
                  <a:pt x="0" y="0"/>
                </a:lnTo>
                <a:lnTo>
                  <a:pt x="733425" y="0"/>
                </a:lnTo>
                <a:lnTo>
                  <a:pt x="733425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Freeform 43"/>
          <p:cNvSpPr/>
          <p:nvPr/>
        </p:nvSpPr>
        <p:spPr>
          <a:xfrm flipH="1">
            <a:off x="3343274" y="5267325"/>
            <a:ext cx="809625" cy="561975"/>
          </a:xfrm>
          <a:custGeom>
            <a:avLst/>
            <a:gdLst>
              <a:gd name="connsiteX0" fmla="*/ 0 w 733425"/>
              <a:gd name="connsiteY0" fmla="*/ 561975 h 561975"/>
              <a:gd name="connsiteX1" fmla="*/ 0 w 733425"/>
              <a:gd name="connsiteY1" fmla="*/ 0 h 561975"/>
              <a:gd name="connsiteX2" fmla="*/ 733425 w 733425"/>
              <a:gd name="connsiteY2" fmla="*/ 0 h 561975"/>
              <a:gd name="connsiteX3" fmla="*/ 733425 w 733425"/>
              <a:gd name="connsiteY3" fmla="*/ 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425" h="561975">
                <a:moveTo>
                  <a:pt x="0" y="561975"/>
                </a:moveTo>
                <a:lnTo>
                  <a:pt x="0" y="0"/>
                </a:lnTo>
                <a:lnTo>
                  <a:pt x="733425" y="0"/>
                </a:lnTo>
                <a:lnTo>
                  <a:pt x="733425" y="0"/>
                </a:lnTo>
              </a:path>
            </a:pathLst>
          </a:cu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Line 13"/>
          <p:cNvSpPr>
            <a:spLocks noChangeShapeType="1"/>
          </p:cNvSpPr>
          <p:nvPr/>
        </p:nvSpPr>
        <p:spPr bwMode="auto">
          <a:xfrm>
            <a:off x="3319439" y="5017661"/>
            <a:ext cx="0" cy="8223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Freeform 47"/>
          <p:cNvSpPr/>
          <p:nvPr/>
        </p:nvSpPr>
        <p:spPr>
          <a:xfrm flipH="1">
            <a:off x="6153149" y="5267325"/>
            <a:ext cx="733425" cy="552450"/>
          </a:xfrm>
          <a:custGeom>
            <a:avLst/>
            <a:gdLst>
              <a:gd name="connsiteX0" fmla="*/ 0 w 733425"/>
              <a:gd name="connsiteY0" fmla="*/ 561975 h 561975"/>
              <a:gd name="connsiteX1" fmla="*/ 0 w 733425"/>
              <a:gd name="connsiteY1" fmla="*/ 0 h 561975"/>
              <a:gd name="connsiteX2" fmla="*/ 733425 w 733425"/>
              <a:gd name="connsiteY2" fmla="*/ 0 h 561975"/>
              <a:gd name="connsiteX3" fmla="*/ 733425 w 733425"/>
              <a:gd name="connsiteY3" fmla="*/ 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425" h="561975">
                <a:moveTo>
                  <a:pt x="0" y="561975"/>
                </a:moveTo>
                <a:lnTo>
                  <a:pt x="0" y="0"/>
                </a:lnTo>
                <a:lnTo>
                  <a:pt x="733425" y="0"/>
                </a:lnTo>
                <a:lnTo>
                  <a:pt x="733425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Freeform 48"/>
          <p:cNvSpPr/>
          <p:nvPr/>
        </p:nvSpPr>
        <p:spPr>
          <a:xfrm>
            <a:off x="5229225" y="5267325"/>
            <a:ext cx="809625" cy="561975"/>
          </a:xfrm>
          <a:custGeom>
            <a:avLst/>
            <a:gdLst>
              <a:gd name="connsiteX0" fmla="*/ 0 w 733425"/>
              <a:gd name="connsiteY0" fmla="*/ 561975 h 561975"/>
              <a:gd name="connsiteX1" fmla="*/ 0 w 733425"/>
              <a:gd name="connsiteY1" fmla="*/ 0 h 561975"/>
              <a:gd name="connsiteX2" fmla="*/ 733425 w 733425"/>
              <a:gd name="connsiteY2" fmla="*/ 0 h 561975"/>
              <a:gd name="connsiteX3" fmla="*/ 733425 w 733425"/>
              <a:gd name="connsiteY3" fmla="*/ 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425" h="561975">
                <a:moveTo>
                  <a:pt x="0" y="561975"/>
                </a:moveTo>
                <a:lnTo>
                  <a:pt x="0" y="0"/>
                </a:lnTo>
                <a:lnTo>
                  <a:pt x="733425" y="0"/>
                </a:lnTo>
                <a:lnTo>
                  <a:pt x="733425" y="0"/>
                </a:lnTo>
              </a:path>
            </a:pathLst>
          </a:cu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Line 13"/>
          <p:cNvSpPr>
            <a:spLocks noChangeShapeType="1"/>
          </p:cNvSpPr>
          <p:nvPr/>
        </p:nvSpPr>
        <p:spPr bwMode="auto">
          <a:xfrm flipH="1">
            <a:off x="6062685" y="5017661"/>
            <a:ext cx="0" cy="8223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74095" name="Object 15"/>
          <p:cNvGraphicFramePr>
            <a:graphicFrameLocks noChangeAspect="1"/>
          </p:cNvGraphicFramePr>
          <p:nvPr/>
        </p:nvGraphicFramePr>
        <p:xfrm>
          <a:off x="4686692" y="4728994"/>
          <a:ext cx="7461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9" name="Equation" r:id="rId17" imgW="533160" imgH="190440" progId="Equation.DSMT4">
                  <p:embed/>
                </p:oleObj>
              </mc:Choice>
              <mc:Fallback>
                <p:oleObj name="Equation" r:id="rId17" imgW="533160" imgH="1904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692" y="4728994"/>
                        <a:ext cx="74612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43" grpId="0" animBg="1"/>
      <p:bldP spid="44" grpId="0" animBg="1"/>
      <p:bldP spid="45" grpId="0" animBg="1"/>
      <p:bldP spid="48" grpId="0" animBg="1"/>
      <p:bldP spid="49" grpId="0" animBg="1"/>
      <p:bldP spid="5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Impulse response of ideal high-pass filter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175106" name="Object 2"/>
          <p:cNvGraphicFramePr>
            <a:graphicFrameLocks noChangeAspect="1"/>
          </p:cNvGraphicFramePr>
          <p:nvPr/>
        </p:nvGraphicFramePr>
        <p:xfrm>
          <a:off x="1116013" y="1835150"/>
          <a:ext cx="4602162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2" name="Equation" r:id="rId3" imgW="2082600" imgH="1066680" progId="Equation.DSMT4">
                  <p:embed/>
                </p:oleObj>
              </mc:Choice>
              <mc:Fallback>
                <p:oleObj name="Equation" r:id="rId3" imgW="2082600" imgH="1066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835150"/>
                        <a:ext cx="4602162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6045958" y="3302758"/>
            <a:ext cx="2238233" cy="136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6059606" y="1869743"/>
            <a:ext cx="2275" cy="144893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97839" y="324816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zh-TW" alt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073254" y="2402005"/>
            <a:ext cx="4551" cy="9325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04764" y="227917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51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949845"/>
              </p:ext>
            </p:extLst>
          </p:nvPr>
        </p:nvGraphicFramePr>
        <p:xfrm>
          <a:off x="1145773" y="4555817"/>
          <a:ext cx="7429090" cy="1804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3" name="Equation" r:id="rId5" imgW="2869920" imgH="698400" progId="Equation.DSMT4">
                  <p:embed/>
                </p:oleObj>
              </mc:Choice>
              <mc:Fallback>
                <p:oleObj name="Equation" r:id="rId5" imgW="2869920" imgH="698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5773" y="4555817"/>
                        <a:ext cx="7429090" cy="1804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Callout 1 28"/>
          <p:cNvSpPr/>
          <p:nvPr/>
        </p:nvSpPr>
        <p:spPr>
          <a:xfrm>
            <a:off x="2415654" y="3630304"/>
            <a:ext cx="1037230" cy="559559"/>
          </a:xfrm>
          <a:prstGeom prst="borderCallout1">
            <a:avLst>
              <a:gd name="adj1" fmla="val -5640"/>
              <a:gd name="adj2" fmla="val 98246"/>
              <a:gd name="adj3" fmla="val -133841"/>
              <a:gd name="adj4" fmla="val 32219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898108" y="32777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zh-TW" alt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Designing band-pass FIR filters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A band-pass filter has two transition bands – one on the lower frequency side and one on the higher frequency side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If both transition bands have the same specifications, a band-pass FIR filter can be designed using the same approach, but starting with an ideal band-pass filter</a:t>
            </a:r>
          </a:p>
          <a:p>
            <a:pPr lvl="1"/>
            <a:r>
              <a:rPr lang="en-US" altLang="zh-TW" dirty="0" smtClean="0"/>
              <a:t>Specify the desired ideal band-pass frequency response,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BPD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zh-TW" dirty="0" smtClean="0"/>
              <a:t>Obtain the impulse response,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BPD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TW" i="1" dirty="0" smtClean="0"/>
              <a:t>, of the desired </a:t>
            </a:r>
            <a:r>
              <a:rPr lang="en-US" altLang="zh-TW" dirty="0" smtClean="0"/>
              <a:t>filter by evaluating the inverse Fourier transform of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BPD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Select a suitable window function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TW" dirty="0" smtClean="0"/>
              <a:t> based on the specifications</a:t>
            </a:r>
          </a:p>
          <a:p>
            <a:pPr lvl="1"/>
            <a:r>
              <a:rPr lang="en-US" altLang="zh-TW" dirty="0" smtClean="0"/>
              <a:t>The values of the actual FIR coefficients,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TW" dirty="0" smtClean="0"/>
              <a:t> are obtained by :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BP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BPD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altLang="zh-TW" dirty="0" smtClean="0">
              <a:solidFill>
                <a:srgbClr val="FF33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From low pass to band pass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268104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An ideal band-pass filter can be constructed </a:t>
            </a:r>
            <a:r>
              <a:rPr lang="en-US" altLang="zh-TW" smtClean="0"/>
              <a:t>from two </a:t>
            </a:r>
            <a:r>
              <a:rPr lang="en-US" altLang="zh-TW" dirty="0" smtClean="0"/>
              <a:t>ideal </a:t>
            </a:r>
            <a:r>
              <a:rPr lang="en-US" altLang="zh-TW" smtClean="0"/>
              <a:t>low-pass filters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1066800" y="3416015"/>
            <a:ext cx="74072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4632325" y="2501615"/>
            <a:ext cx="0" cy="1096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3916907" y="2866740"/>
            <a:ext cx="1446663" cy="549275"/>
          </a:xfrm>
          <a:custGeom>
            <a:avLst/>
            <a:gdLst/>
            <a:ahLst/>
            <a:cxnLst>
              <a:cxn ang="0">
                <a:pos x="0" y="864"/>
              </a:cxn>
              <a:cxn ang="0">
                <a:pos x="0" y="0"/>
              </a:cxn>
              <a:cxn ang="0">
                <a:pos x="1728" y="0"/>
              </a:cxn>
              <a:cxn ang="0">
                <a:pos x="1728" y="864"/>
              </a:cxn>
            </a:cxnLst>
            <a:rect l="0" t="0" r="r" b="b"/>
            <a:pathLst>
              <a:path w="1728" h="864">
                <a:moveTo>
                  <a:pt x="0" y="864"/>
                </a:moveTo>
                <a:lnTo>
                  <a:pt x="0" y="0"/>
                </a:lnTo>
                <a:lnTo>
                  <a:pt x="1728" y="0"/>
                </a:lnTo>
                <a:lnTo>
                  <a:pt x="1728" y="864"/>
                </a:lnTo>
              </a:path>
            </a:pathLst>
          </a:custGeom>
          <a:noFill/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4" name="Object 16"/>
          <p:cNvGraphicFramePr>
            <a:graphicFrameLocks noChangeAspect="1"/>
          </p:cNvGraphicFramePr>
          <p:nvPr/>
        </p:nvGraphicFramePr>
        <p:xfrm>
          <a:off x="2935288" y="3409665"/>
          <a:ext cx="528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01" name="Equation" r:id="rId3" imgW="330120" imgH="291960" progId="Equation.DSMT4">
                  <p:embed/>
                </p:oleObj>
              </mc:Choice>
              <mc:Fallback>
                <p:oleObj name="Equation" r:id="rId3" imgW="330120" imgH="291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3409665"/>
                        <a:ext cx="528637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7"/>
          <p:cNvGraphicFramePr>
            <a:graphicFrameLocks noChangeAspect="1"/>
          </p:cNvGraphicFramePr>
          <p:nvPr/>
        </p:nvGraphicFramePr>
        <p:xfrm>
          <a:off x="5867400" y="3409665"/>
          <a:ext cx="4000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02" name="Equation" r:id="rId5" imgW="266400" imgH="291960" progId="Equation.DSMT4">
                  <p:embed/>
                </p:oleObj>
              </mc:Choice>
              <mc:Fallback>
                <p:oleObj name="Equation" r:id="rId5" imgW="266400" imgH="291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409665"/>
                        <a:ext cx="4000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8"/>
          <p:cNvGraphicFramePr>
            <a:graphicFrameLocks noChangeAspect="1"/>
          </p:cNvGraphicFramePr>
          <p:nvPr/>
        </p:nvGraphicFramePr>
        <p:xfrm>
          <a:off x="3648075" y="3386138"/>
          <a:ext cx="5556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03" name="Equation" r:id="rId7" imgW="330120" imgH="241200" progId="Equation.DSMT4">
                  <p:embed/>
                </p:oleObj>
              </mc:Choice>
              <mc:Fallback>
                <p:oleObj name="Equation" r:id="rId7" imgW="33012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3386138"/>
                        <a:ext cx="55562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/>
          <p:cNvGraphicFramePr>
            <a:graphicFrameLocks noChangeAspect="1"/>
          </p:cNvGraphicFramePr>
          <p:nvPr/>
        </p:nvGraphicFramePr>
        <p:xfrm>
          <a:off x="8534400" y="3323940"/>
          <a:ext cx="239713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04" name="Equation" r:id="rId9" imgW="152280" imgH="139680" progId="Equation.3">
                  <p:embed/>
                </p:oleObj>
              </mc:Choice>
              <mc:Fallback>
                <p:oleObj name="Equation" r:id="rId9" imgW="152280" imgH="1396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3323940"/>
                        <a:ext cx="239713" cy="22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7823579" y="2817835"/>
            <a:ext cx="73183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1200" b="0" baseline="0" dirty="0">
                <a:sym typeface="Symbol" pitchFamily="18" charset="2"/>
              </a:rPr>
              <a:t></a:t>
            </a:r>
            <a:r>
              <a:rPr lang="en-US" b="0" baseline="0" dirty="0"/>
              <a:t>  </a:t>
            </a:r>
            <a:r>
              <a:rPr lang="en-US" sz="1200" b="0" baseline="0" dirty="0">
                <a:sym typeface="Symbol" pitchFamily="18" charset="2"/>
              </a:rPr>
              <a:t></a:t>
            </a:r>
            <a:r>
              <a:rPr lang="en-US" b="0" baseline="0" dirty="0"/>
              <a:t>  </a:t>
            </a:r>
            <a:r>
              <a:rPr lang="en-US" sz="1200" b="0" baseline="0" dirty="0">
                <a:sym typeface="Symbol" pitchFamily="18" charset="2"/>
              </a:rPr>
              <a:t></a:t>
            </a:r>
            <a:endParaRPr lang="en-US" b="0" baseline="0" dirty="0"/>
          </a:p>
        </p:txBody>
      </p:sp>
      <p:graphicFrame>
        <p:nvGraphicFramePr>
          <p:cNvPr id="19" name="Object 21"/>
          <p:cNvGraphicFramePr>
            <a:graphicFrameLocks noChangeAspect="1"/>
          </p:cNvGraphicFramePr>
          <p:nvPr/>
        </p:nvGraphicFramePr>
        <p:xfrm>
          <a:off x="5124450" y="3400425"/>
          <a:ext cx="4238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05" name="Equation" r:id="rId11" imgW="253800" imgH="241200" progId="Equation.DSMT4">
                  <p:embed/>
                </p:oleObj>
              </mc:Choice>
              <mc:Fallback>
                <p:oleObj name="Equation" r:id="rId11" imgW="25380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3400425"/>
                        <a:ext cx="42386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59"/>
          <p:cNvSpPr txBox="1">
            <a:spLocks noChangeArrowheads="1"/>
          </p:cNvSpPr>
          <p:nvPr/>
        </p:nvSpPr>
        <p:spPr bwMode="auto">
          <a:xfrm>
            <a:off x="7810500" y="360969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baseline="0" dirty="0">
                <a:solidFill>
                  <a:srgbClr val="FF0000"/>
                </a:solidFill>
              </a:rPr>
              <a:t>(frequency)</a:t>
            </a:r>
          </a:p>
        </p:txBody>
      </p:sp>
      <p:sp>
        <p:nvSpPr>
          <p:cNvPr id="22" name="Text Box 57"/>
          <p:cNvSpPr txBox="1">
            <a:spLocks noChangeArrowheads="1"/>
          </p:cNvSpPr>
          <p:nvPr/>
        </p:nvSpPr>
        <p:spPr bwMode="auto">
          <a:xfrm>
            <a:off x="4114800" y="2561940"/>
            <a:ext cx="7620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1800" b="0" i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800" i="1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1165746" y="2861054"/>
            <a:ext cx="73183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1200" b="0" baseline="0" dirty="0">
                <a:sym typeface="Symbol" pitchFamily="18" charset="2"/>
              </a:rPr>
              <a:t></a:t>
            </a:r>
            <a:r>
              <a:rPr lang="en-US" b="0" baseline="0" dirty="0"/>
              <a:t>  </a:t>
            </a:r>
            <a:r>
              <a:rPr lang="en-US" sz="1200" b="0" baseline="0" dirty="0">
                <a:sym typeface="Symbol" pitchFamily="18" charset="2"/>
              </a:rPr>
              <a:t></a:t>
            </a:r>
            <a:r>
              <a:rPr lang="en-US" b="0" baseline="0" dirty="0"/>
              <a:t>  </a:t>
            </a:r>
            <a:r>
              <a:rPr lang="en-US" sz="1200" b="0" baseline="0" dirty="0">
                <a:sym typeface="Symbol" pitchFamily="18" charset="2"/>
              </a:rPr>
              <a:t></a:t>
            </a:r>
            <a:endParaRPr lang="en-US" b="0" baseline="0" dirty="0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1063530" y="4820171"/>
            <a:ext cx="74072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 flipV="1">
            <a:off x="4629055" y="3905771"/>
            <a:ext cx="0" cy="1096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6" name="Object 16"/>
          <p:cNvGraphicFramePr>
            <a:graphicFrameLocks noChangeAspect="1"/>
          </p:cNvGraphicFramePr>
          <p:nvPr/>
        </p:nvGraphicFramePr>
        <p:xfrm>
          <a:off x="2932018" y="4813821"/>
          <a:ext cx="528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06" name="Equation" r:id="rId13" imgW="330120" imgH="291960" progId="Equation.DSMT4">
                  <p:embed/>
                </p:oleObj>
              </mc:Choice>
              <mc:Fallback>
                <p:oleObj name="Equation" r:id="rId13" imgW="330120" imgH="29196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018" y="4813821"/>
                        <a:ext cx="528637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7"/>
          <p:cNvGraphicFramePr>
            <a:graphicFrameLocks noChangeAspect="1"/>
          </p:cNvGraphicFramePr>
          <p:nvPr/>
        </p:nvGraphicFramePr>
        <p:xfrm>
          <a:off x="5864130" y="4813821"/>
          <a:ext cx="4000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07" name="Equation" r:id="rId14" imgW="266400" imgH="291960" progId="Equation.DSMT4">
                  <p:embed/>
                </p:oleObj>
              </mc:Choice>
              <mc:Fallback>
                <p:oleObj name="Equation" r:id="rId14" imgW="266400" imgH="29196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4130" y="4813821"/>
                        <a:ext cx="4000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8"/>
          <p:cNvGraphicFramePr>
            <a:graphicFrameLocks noChangeAspect="1"/>
          </p:cNvGraphicFramePr>
          <p:nvPr/>
        </p:nvGraphicFramePr>
        <p:xfrm>
          <a:off x="3919538" y="4803775"/>
          <a:ext cx="5540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08" name="Equation" r:id="rId15" imgW="330120" imgH="241200" progId="Equation.DSMT4">
                  <p:embed/>
                </p:oleObj>
              </mc:Choice>
              <mc:Fallback>
                <p:oleObj name="Equation" r:id="rId15" imgW="330120" imgH="2412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538" y="4803775"/>
                        <a:ext cx="55403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9"/>
          <p:cNvGraphicFramePr>
            <a:graphicFrameLocks noChangeAspect="1"/>
          </p:cNvGraphicFramePr>
          <p:nvPr/>
        </p:nvGraphicFramePr>
        <p:xfrm>
          <a:off x="8531130" y="4728096"/>
          <a:ext cx="239713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09" name="Equation" r:id="rId17" imgW="152280" imgH="139680" progId="Equation.3">
                  <p:embed/>
                </p:oleObj>
              </mc:Choice>
              <mc:Fallback>
                <p:oleObj name="Equation" r:id="rId17" imgW="152280" imgH="13968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1130" y="4728096"/>
                        <a:ext cx="239713" cy="22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20"/>
          <p:cNvSpPr txBox="1">
            <a:spLocks noChangeArrowheads="1"/>
          </p:cNvSpPr>
          <p:nvPr/>
        </p:nvSpPr>
        <p:spPr bwMode="auto">
          <a:xfrm>
            <a:off x="7820309" y="4221991"/>
            <a:ext cx="73183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1200" b="0" baseline="0" dirty="0">
                <a:sym typeface="Symbol" pitchFamily="18" charset="2"/>
              </a:rPr>
              <a:t></a:t>
            </a:r>
            <a:r>
              <a:rPr lang="en-US" b="0" baseline="0" dirty="0"/>
              <a:t>  </a:t>
            </a:r>
            <a:r>
              <a:rPr lang="en-US" sz="1200" b="0" baseline="0" dirty="0">
                <a:sym typeface="Symbol" pitchFamily="18" charset="2"/>
              </a:rPr>
              <a:t></a:t>
            </a:r>
            <a:r>
              <a:rPr lang="en-US" b="0" baseline="0" dirty="0"/>
              <a:t>  </a:t>
            </a:r>
            <a:r>
              <a:rPr lang="en-US" sz="1200" b="0" baseline="0" dirty="0">
                <a:sym typeface="Symbol" pitchFamily="18" charset="2"/>
              </a:rPr>
              <a:t></a:t>
            </a:r>
            <a:endParaRPr lang="en-US" b="0" baseline="0" dirty="0"/>
          </a:p>
        </p:txBody>
      </p:sp>
      <p:graphicFrame>
        <p:nvGraphicFramePr>
          <p:cNvPr id="51" name="Object 21"/>
          <p:cNvGraphicFramePr>
            <a:graphicFrameLocks noChangeAspect="1"/>
          </p:cNvGraphicFramePr>
          <p:nvPr/>
        </p:nvGraphicFramePr>
        <p:xfrm>
          <a:off x="4843463" y="4803775"/>
          <a:ext cx="4032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10" name="Equation" r:id="rId18" imgW="241200" imgH="241200" progId="Equation.DSMT4">
                  <p:embed/>
                </p:oleObj>
              </mc:Choice>
              <mc:Fallback>
                <p:oleObj name="Equation" r:id="rId18" imgW="241200" imgH="2412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63" y="4803775"/>
                        <a:ext cx="40322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59"/>
          <p:cNvSpPr txBox="1">
            <a:spLocks noChangeArrowheads="1"/>
          </p:cNvSpPr>
          <p:nvPr/>
        </p:nvSpPr>
        <p:spPr bwMode="auto">
          <a:xfrm>
            <a:off x="7835805" y="4975746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baseline="0" dirty="0">
                <a:solidFill>
                  <a:srgbClr val="FF0000"/>
                </a:solidFill>
              </a:rPr>
              <a:t>(frequency)</a:t>
            </a:r>
          </a:p>
        </p:txBody>
      </p:sp>
      <p:sp>
        <p:nvSpPr>
          <p:cNvPr id="53" name="Text Box 57"/>
          <p:cNvSpPr txBox="1">
            <a:spLocks noChangeArrowheads="1"/>
          </p:cNvSpPr>
          <p:nvPr/>
        </p:nvSpPr>
        <p:spPr bwMode="auto">
          <a:xfrm>
            <a:off x="4140105" y="3980425"/>
            <a:ext cx="7620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1800" b="0" i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800" i="1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 Box 20"/>
          <p:cNvSpPr txBox="1">
            <a:spLocks noChangeArrowheads="1"/>
          </p:cNvSpPr>
          <p:nvPr/>
        </p:nvSpPr>
        <p:spPr bwMode="auto">
          <a:xfrm>
            <a:off x="1162476" y="4265210"/>
            <a:ext cx="73183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1200" b="0" baseline="0" dirty="0">
                <a:sym typeface="Symbol" pitchFamily="18" charset="2"/>
              </a:rPr>
              <a:t></a:t>
            </a:r>
            <a:r>
              <a:rPr lang="en-US" b="0" baseline="0" dirty="0"/>
              <a:t>  </a:t>
            </a:r>
            <a:r>
              <a:rPr lang="en-US" sz="1200" b="0" baseline="0" dirty="0">
                <a:sym typeface="Symbol" pitchFamily="18" charset="2"/>
              </a:rPr>
              <a:t></a:t>
            </a:r>
            <a:r>
              <a:rPr lang="en-US" b="0" baseline="0" dirty="0"/>
              <a:t>  </a:t>
            </a:r>
            <a:r>
              <a:rPr lang="en-US" sz="1200" b="0" baseline="0" dirty="0">
                <a:sym typeface="Symbol" pitchFamily="18" charset="2"/>
              </a:rPr>
              <a:t></a:t>
            </a:r>
            <a:endParaRPr lang="en-US" b="0" baseline="0" dirty="0"/>
          </a:p>
        </p:txBody>
      </p:sp>
      <p:sp>
        <p:nvSpPr>
          <p:cNvPr id="55" name="Line 13"/>
          <p:cNvSpPr>
            <a:spLocks noChangeShapeType="1"/>
          </p:cNvSpPr>
          <p:nvPr/>
        </p:nvSpPr>
        <p:spPr bwMode="auto">
          <a:xfrm>
            <a:off x="3251200" y="2590208"/>
            <a:ext cx="0" cy="8223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13"/>
          <p:cNvSpPr>
            <a:spLocks noChangeShapeType="1"/>
          </p:cNvSpPr>
          <p:nvPr/>
        </p:nvSpPr>
        <p:spPr bwMode="auto">
          <a:xfrm flipH="1">
            <a:off x="5994446" y="2590208"/>
            <a:ext cx="0" cy="8223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13"/>
          <p:cNvSpPr>
            <a:spLocks noChangeShapeType="1"/>
          </p:cNvSpPr>
          <p:nvPr/>
        </p:nvSpPr>
        <p:spPr bwMode="auto">
          <a:xfrm>
            <a:off x="3282049" y="3953421"/>
            <a:ext cx="0" cy="8223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13"/>
          <p:cNvSpPr>
            <a:spLocks noChangeShapeType="1"/>
          </p:cNvSpPr>
          <p:nvPr/>
        </p:nvSpPr>
        <p:spPr bwMode="auto">
          <a:xfrm flipH="1">
            <a:off x="6025295" y="3953421"/>
            <a:ext cx="0" cy="8223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>
            <a:off x="1044480" y="6248921"/>
            <a:ext cx="74072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3" name="Object 16"/>
          <p:cNvGraphicFramePr>
            <a:graphicFrameLocks noChangeAspect="1"/>
          </p:cNvGraphicFramePr>
          <p:nvPr/>
        </p:nvGraphicFramePr>
        <p:xfrm>
          <a:off x="2912968" y="6242571"/>
          <a:ext cx="528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11" name="Equation" r:id="rId20" imgW="330120" imgH="291960" progId="Equation.DSMT4">
                  <p:embed/>
                </p:oleObj>
              </mc:Choice>
              <mc:Fallback>
                <p:oleObj name="Equation" r:id="rId20" imgW="330120" imgH="29196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2968" y="6242571"/>
                        <a:ext cx="528637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17"/>
          <p:cNvGraphicFramePr>
            <a:graphicFrameLocks noChangeAspect="1"/>
          </p:cNvGraphicFramePr>
          <p:nvPr/>
        </p:nvGraphicFramePr>
        <p:xfrm>
          <a:off x="5845080" y="6242571"/>
          <a:ext cx="4000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12" name="Equation" r:id="rId21" imgW="266400" imgH="291960" progId="Equation.DSMT4">
                  <p:embed/>
                </p:oleObj>
              </mc:Choice>
              <mc:Fallback>
                <p:oleObj name="Equation" r:id="rId21" imgW="266400" imgH="29196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080" y="6242571"/>
                        <a:ext cx="4000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18"/>
          <p:cNvGraphicFramePr>
            <a:graphicFrameLocks noChangeAspect="1"/>
          </p:cNvGraphicFramePr>
          <p:nvPr/>
        </p:nvGraphicFramePr>
        <p:xfrm>
          <a:off x="4043363" y="6232525"/>
          <a:ext cx="5540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13" name="Equation" r:id="rId22" imgW="330120" imgH="241200" progId="Equation.DSMT4">
                  <p:embed/>
                </p:oleObj>
              </mc:Choice>
              <mc:Fallback>
                <p:oleObj name="Equation" r:id="rId22" imgW="330120" imgH="2412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3" y="6232525"/>
                        <a:ext cx="55403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19"/>
          <p:cNvGraphicFramePr>
            <a:graphicFrameLocks noChangeAspect="1"/>
          </p:cNvGraphicFramePr>
          <p:nvPr/>
        </p:nvGraphicFramePr>
        <p:xfrm>
          <a:off x="8512080" y="6156846"/>
          <a:ext cx="239713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14" name="Equation" r:id="rId24" imgW="152280" imgH="139680" progId="Equation.3">
                  <p:embed/>
                </p:oleObj>
              </mc:Choice>
              <mc:Fallback>
                <p:oleObj name="Equation" r:id="rId24" imgW="152280" imgH="13968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2080" y="6156846"/>
                        <a:ext cx="239713" cy="22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 Box 20"/>
          <p:cNvSpPr txBox="1">
            <a:spLocks noChangeArrowheads="1"/>
          </p:cNvSpPr>
          <p:nvPr/>
        </p:nvSpPr>
        <p:spPr bwMode="auto">
          <a:xfrm>
            <a:off x="7801259" y="5650741"/>
            <a:ext cx="73183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1200" b="0" baseline="0" dirty="0">
                <a:sym typeface="Symbol" pitchFamily="18" charset="2"/>
              </a:rPr>
              <a:t></a:t>
            </a:r>
            <a:r>
              <a:rPr lang="en-US" b="0" baseline="0" dirty="0"/>
              <a:t>  </a:t>
            </a:r>
            <a:r>
              <a:rPr lang="en-US" sz="1200" b="0" baseline="0" dirty="0">
                <a:sym typeface="Symbol" pitchFamily="18" charset="2"/>
              </a:rPr>
              <a:t></a:t>
            </a:r>
            <a:r>
              <a:rPr lang="en-US" b="0" baseline="0" dirty="0"/>
              <a:t>  </a:t>
            </a:r>
            <a:r>
              <a:rPr lang="en-US" sz="1200" b="0" baseline="0" dirty="0">
                <a:sym typeface="Symbol" pitchFamily="18" charset="2"/>
              </a:rPr>
              <a:t></a:t>
            </a:r>
            <a:endParaRPr lang="en-US" b="0" baseline="0" dirty="0"/>
          </a:p>
        </p:txBody>
      </p:sp>
      <p:graphicFrame>
        <p:nvGraphicFramePr>
          <p:cNvPr id="68" name="Object 21"/>
          <p:cNvGraphicFramePr>
            <a:graphicFrameLocks noChangeAspect="1"/>
          </p:cNvGraphicFramePr>
          <p:nvPr/>
        </p:nvGraphicFramePr>
        <p:xfrm>
          <a:off x="4824413" y="6232525"/>
          <a:ext cx="4032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15" name="Equation" r:id="rId25" imgW="241200" imgH="241200" progId="Equation.DSMT4">
                  <p:embed/>
                </p:oleObj>
              </mc:Choice>
              <mc:Fallback>
                <p:oleObj name="Equation" r:id="rId25" imgW="241200" imgH="2412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6232525"/>
                        <a:ext cx="40322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 Box 57"/>
          <p:cNvSpPr txBox="1">
            <a:spLocks noChangeArrowheads="1"/>
          </p:cNvSpPr>
          <p:nvPr/>
        </p:nvSpPr>
        <p:spPr bwMode="auto">
          <a:xfrm>
            <a:off x="4092480" y="5547246"/>
            <a:ext cx="7620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1800" b="0" i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800" i="1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 Box 20"/>
          <p:cNvSpPr txBox="1">
            <a:spLocks noChangeArrowheads="1"/>
          </p:cNvSpPr>
          <p:nvPr/>
        </p:nvSpPr>
        <p:spPr bwMode="auto">
          <a:xfrm>
            <a:off x="1143426" y="5693960"/>
            <a:ext cx="73183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1200" b="0" baseline="0" dirty="0">
                <a:sym typeface="Symbol" pitchFamily="18" charset="2"/>
              </a:rPr>
              <a:t></a:t>
            </a:r>
            <a:r>
              <a:rPr lang="en-US" b="0" baseline="0" dirty="0"/>
              <a:t>  </a:t>
            </a:r>
            <a:r>
              <a:rPr lang="en-US" sz="1200" b="0" baseline="0" dirty="0">
                <a:sym typeface="Symbol" pitchFamily="18" charset="2"/>
              </a:rPr>
              <a:t></a:t>
            </a:r>
            <a:r>
              <a:rPr lang="en-US" b="0" baseline="0" dirty="0"/>
              <a:t>  </a:t>
            </a:r>
            <a:r>
              <a:rPr lang="en-US" sz="1200" b="0" baseline="0" dirty="0">
                <a:sym typeface="Symbol" pitchFamily="18" charset="2"/>
              </a:rPr>
              <a:t></a:t>
            </a:r>
            <a:endParaRPr lang="en-US" b="0" baseline="0" dirty="0"/>
          </a:p>
        </p:txBody>
      </p:sp>
      <p:sp>
        <p:nvSpPr>
          <p:cNvPr id="71" name="Line 13"/>
          <p:cNvSpPr>
            <a:spLocks noChangeShapeType="1"/>
          </p:cNvSpPr>
          <p:nvPr/>
        </p:nvSpPr>
        <p:spPr bwMode="auto">
          <a:xfrm>
            <a:off x="3262999" y="5382171"/>
            <a:ext cx="0" cy="8223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" name="Line 13"/>
          <p:cNvSpPr>
            <a:spLocks noChangeShapeType="1"/>
          </p:cNvSpPr>
          <p:nvPr/>
        </p:nvSpPr>
        <p:spPr bwMode="auto">
          <a:xfrm flipH="1">
            <a:off x="6006245" y="5382171"/>
            <a:ext cx="0" cy="8223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" name="Line 8"/>
          <p:cNvSpPr>
            <a:spLocks noChangeShapeType="1"/>
          </p:cNvSpPr>
          <p:nvPr/>
        </p:nvSpPr>
        <p:spPr bwMode="auto">
          <a:xfrm flipV="1">
            <a:off x="4600480" y="5448821"/>
            <a:ext cx="0" cy="1096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952625" y="4743450"/>
            <a:ext cx="904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 smtClean="0"/>
              <a:t>=</a:t>
            </a:r>
            <a:endParaRPr lang="zh-TW" altLang="en-US" sz="9600" dirty="0"/>
          </a:p>
        </p:txBody>
      </p:sp>
      <p:sp>
        <p:nvSpPr>
          <p:cNvPr id="77" name="Freeform 9"/>
          <p:cNvSpPr>
            <a:spLocks/>
          </p:cNvSpPr>
          <p:nvPr/>
        </p:nvSpPr>
        <p:spPr bwMode="auto">
          <a:xfrm>
            <a:off x="3964532" y="5695665"/>
            <a:ext cx="274093" cy="549275"/>
          </a:xfrm>
          <a:custGeom>
            <a:avLst/>
            <a:gdLst/>
            <a:ahLst/>
            <a:cxnLst>
              <a:cxn ang="0">
                <a:pos x="0" y="864"/>
              </a:cxn>
              <a:cxn ang="0">
                <a:pos x="0" y="0"/>
              </a:cxn>
              <a:cxn ang="0">
                <a:pos x="1728" y="0"/>
              </a:cxn>
              <a:cxn ang="0">
                <a:pos x="1728" y="864"/>
              </a:cxn>
            </a:cxnLst>
            <a:rect l="0" t="0" r="r" b="b"/>
            <a:pathLst>
              <a:path w="1728" h="864">
                <a:moveTo>
                  <a:pt x="0" y="864"/>
                </a:moveTo>
                <a:lnTo>
                  <a:pt x="0" y="0"/>
                </a:lnTo>
                <a:lnTo>
                  <a:pt x="1728" y="0"/>
                </a:lnTo>
                <a:lnTo>
                  <a:pt x="1728" y="864"/>
                </a:lnTo>
              </a:path>
            </a:pathLst>
          </a:custGeom>
          <a:noFill/>
          <a:ln w="25400" cmpd="sng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" name="Freeform 9"/>
          <p:cNvSpPr>
            <a:spLocks/>
          </p:cNvSpPr>
          <p:nvPr/>
        </p:nvSpPr>
        <p:spPr bwMode="auto">
          <a:xfrm>
            <a:off x="5021807" y="5695665"/>
            <a:ext cx="274093" cy="549275"/>
          </a:xfrm>
          <a:custGeom>
            <a:avLst/>
            <a:gdLst/>
            <a:ahLst/>
            <a:cxnLst>
              <a:cxn ang="0">
                <a:pos x="0" y="864"/>
              </a:cxn>
              <a:cxn ang="0">
                <a:pos x="0" y="0"/>
              </a:cxn>
              <a:cxn ang="0">
                <a:pos x="1728" y="0"/>
              </a:cxn>
              <a:cxn ang="0">
                <a:pos x="1728" y="864"/>
              </a:cxn>
            </a:cxnLst>
            <a:rect l="0" t="0" r="r" b="b"/>
            <a:pathLst>
              <a:path w="1728" h="864">
                <a:moveTo>
                  <a:pt x="0" y="864"/>
                </a:moveTo>
                <a:lnTo>
                  <a:pt x="0" y="0"/>
                </a:lnTo>
                <a:lnTo>
                  <a:pt x="1728" y="0"/>
                </a:lnTo>
                <a:lnTo>
                  <a:pt x="1728" y="864"/>
                </a:lnTo>
              </a:path>
            </a:pathLst>
          </a:custGeom>
          <a:noFill/>
          <a:ln w="25400" cmpd="sng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" name="Text Box 59"/>
          <p:cNvSpPr txBox="1">
            <a:spLocks noChangeArrowheads="1"/>
          </p:cNvSpPr>
          <p:nvPr/>
        </p:nvSpPr>
        <p:spPr bwMode="auto">
          <a:xfrm>
            <a:off x="7845330" y="6290196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baseline="0" dirty="0">
                <a:solidFill>
                  <a:srgbClr val="FF0000"/>
                </a:solidFill>
              </a:rPr>
              <a:t>(frequency)</a:t>
            </a:r>
          </a:p>
        </p:txBody>
      </p:sp>
      <p:graphicFrame>
        <p:nvGraphicFramePr>
          <p:cNvPr id="176153" name="Object 25"/>
          <p:cNvGraphicFramePr>
            <a:graphicFrameLocks noChangeAspect="1"/>
          </p:cNvGraphicFramePr>
          <p:nvPr/>
        </p:nvGraphicFramePr>
        <p:xfrm>
          <a:off x="5224463" y="6242050"/>
          <a:ext cx="4238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16" name="Equation" r:id="rId27" imgW="253800" imgH="241200" progId="Equation.DSMT4">
                  <p:embed/>
                </p:oleObj>
              </mc:Choice>
              <mc:Fallback>
                <p:oleObj name="Equation" r:id="rId27" imgW="253800" imgH="2412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3" y="6242050"/>
                        <a:ext cx="42386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54" name="Object 26"/>
          <p:cNvGraphicFramePr>
            <a:graphicFrameLocks noChangeAspect="1"/>
          </p:cNvGraphicFramePr>
          <p:nvPr/>
        </p:nvGraphicFramePr>
        <p:xfrm>
          <a:off x="3556000" y="6223000"/>
          <a:ext cx="5762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17" name="Equation" r:id="rId29" imgW="342720" imgH="241200" progId="Equation.DSMT4">
                  <p:embed/>
                </p:oleObj>
              </mc:Choice>
              <mc:Fallback>
                <p:oleObj name="Equation" r:id="rId29" imgW="342720" imgH="2412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6223000"/>
                        <a:ext cx="57626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2052090" y="3208492"/>
            <a:ext cx="5822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 smtClean="0"/>
              <a:t>-</a:t>
            </a:r>
            <a:endParaRPr lang="zh-TW" altLang="en-US" sz="9600" dirty="0"/>
          </a:p>
        </p:txBody>
      </p:sp>
      <p:sp>
        <p:nvSpPr>
          <p:cNvPr id="74" name="Freeform 9"/>
          <p:cNvSpPr>
            <a:spLocks/>
          </p:cNvSpPr>
          <p:nvPr/>
        </p:nvSpPr>
        <p:spPr bwMode="auto">
          <a:xfrm>
            <a:off x="4207859" y="4273406"/>
            <a:ext cx="833480" cy="549275"/>
          </a:xfrm>
          <a:custGeom>
            <a:avLst/>
            <a:gdLst/>
            <a:ahLst/>
            <a:cxnLst>
              <a:cxn ang="0">
                <a:pos x="0" y="864"/>
              </a:cxn>
              <a:cxn ang="0">
                <a:pos x="0" y="0"/>
              </a:cxn>
              <a:cxn ang="0">
                <a:pos x="1728" y="0"/>
              </a:cxn>
              <a:cxn ang="0">
                <a:pos x="1728" y="864"/>
              </a:cxn>
            </a:cxnLst>
            <a:rect l="0" t="0" r="r" b="b"/>
            <a:pathLst>
              <a:path w="1728" h="864">
                <a:moveTo>
                  <a:pt x="0" y="864"/>
                </a:moveTo>
                <a:lnTo>
                  <a:pt x="0" y="0"/>
                </a:lnTo>
                <a:lnTo>
                  <a:pt x="1728" y="0"/>
                </a:lnTo>
                <a:lnTo>
                  <a:pt x="1728" y="864"/>
                </a:lnTo>
              </a:path>
            </a:pathLst>
          </a:custGeom>
          <a:noFill/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71" grpId="0" animBg="1"/>
      <p:bldP spid="7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Impulse response of ideal band-pass filter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177156" name="Object 4"/>
          <p:cNvGraphicFramePr>
            <a:graphicFrameLocks noChangeAspect="1"/>
          </p:cNvGraphicFramePr>
          <p:nvPr/>
        </p:nvGraphicFramePr>
        <p:xfrm>
          <a:off x="2179638" y="1917700"/>
          <a:ext cx="5145087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82" name="Equation" r:id="rId3" imgW="2705040" imgH="609480" progId="Equation.DSMT4">
                  <p:embed/>
                </p:oleObj>
              </mc:Choice>
              <mc:Fallback>
                <p:oleObj name="Equation" r:id="rId3" imgW="2705040" imgH="609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1917700"/>
                        <a:ext cx="5145087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55961"/>
              </p:ext>
            </p:extLst>
          </p:nvPr>
        </p:nvGraphicFramePr>
        <p:xfrm>
          <a:off x="1274763" y="3429000"/>
          <a:ext cx="7654925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83" name="Equation" r:id="rId5" imgW="3479760" imgH="698400" progId="Equation.DSMT4">
                  <p:embed/>
                </p:oleObj>
              </mc:Choice>
              <mc:Fallback>
                <p:oleObj name="Equation" r:id="rId5" imgW="3479760" imgH="698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3429000"/>
                        <a:ext cx="7654925" cy="153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Limitations of the windowing method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799"/>
            <a:ext cx="7498080" cy="5225956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This method is applicable only when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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 smtClean="0"/>
              <a:t> can be put into a closed form mathematical expression</a:t>
            </a:r>
          </a:p>
          <a:p>
            <a:pPr lvl="1"/>
            <a:r>
              <a:rPr lang="en-US" altLang="zh-TW" dirty="0" smtClean="0"/>
              <a:t>Hence we can derive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TW" dirty="0" smtClean="0"/>
              <a:t> using the inverse Fourier transform</a:t>
            </a:r>
          </a:p>
          <a:p>
            <a:pPr lvl="1"/>
            <a:r>
              <a:rPr lang="en-US" altLang="zh-TW" dirty="0" smtClean="0"/>
              <a:t>If not, a different approach, namely </a:t>
            </a:r>
            <a:r>
              <a:rPr lang="en-US" altLang="zh-TW" dirty="0" smtClean="0">
                <a:solidFill>
                  <a:srgbClr val="FF0000"/>
                </a:solidFill>
              </a:rPr>
              <a:t>the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frequency sampling method</a:t>
            </a:r>
            <a:r>
              <a:rPr lang="en-US" altLang="zh-TW" dirty="0" smtClean="0"/>
              <a:t>, should be used </a:t>
            </a:r>
          </a:p>
          <a:p>
            <a:pPr lvl="2"/>
            <a:r>
              <a:rPr lang="en-US" altLang="zh-TW" dirty="0" smtClean="0"/>
              <a:t>Numerically compute the inverse discrete Fourier transform of a sampled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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 smtClean="0"/>
              <a:t> 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/>
              <a:t>The use of windows offers very little design flexibility </a:t>
            </a:r>
          </a:p>
          <a:p>
            <a:pPr lvl="1"/>
            <a:r>
              <a:rPr lang="en-US" altLang="zh-TW" dirty="0" smtClean="0"/>
              <a:t>Ripples of </a:t>
            </a:r>
            <a:r>
              <a:rPr lang="en-US" altLang="zh-TW" dirty="0" err="1" smtClean="0"/>
              <a:t>passband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stopband</a:t>
            </a:r>
            <a:r>
              <a:rPr lang="en-US" altLang="zh-TW" dirty="0" smtClean="0"/>
              <a:t> must be the same</a:t>
            </a:r>
          </a:p>
          <a:p>
            <a:pPr lvl="1"/>
            <a:r>
              <a:rPr lang="en-US" altLang="zh-TW" dirty="0" err="1" smtClean="0"/>
              <a:t>Passband</a:t>
            </a:r>
            <a:r>
              <a:rPr lang="en-US" altLang="zh-TW" dirty="0" smtClean="0"/>
              <a:t> frequency of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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 smtClean="0"/>
              <a:t> must be at the middle of the transition band</a:t>
            </a:r>
          </a:p>
          <a:p>
            <a:pPr lvl="2"/>
            <a:r>
              <a:rPr lang="en-US" altLang="zh-TW" dirty="0" smtClean="0"/>
              <a:t>No way to clearly specify the final </a:t>
            </a:r>
            <a:r>
              <a:rPr lang="en-US" altLang="zh-TW" dirty="0" err="1" smtClean="0"/>
              <a:t>passband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stopband</a:t>
            </a:r>
            <a:r>
              <a:rPr lang="en-US" altLang="zh-TW" dirty="0" smtClean="0"/>
              <a:t> frequency </a:t>
            </a:r>
          </a:p>
          <a:p>
            <a:pPr lvl="1"/>
            <a:r>
              <a:rPr lang="en-US" altLang="zh-TW" dirty="0" smtClean="0"/>
              <a:t>No way to clearly specify the transition width of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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 smtClean="0"/>
              <a:t> in the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Limitations of the windowing method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Need human effort to manually adjust the design </a:t>
            </a:r>
            <a:r>
              <a:rPr lang="en-US" altLang="zh-TW" smtClean="0"/>
              <a:t>for achieving the </a:t>
            </a:r>
            <a:r>
              <a:rPr lang="en-US" altLang="zh-TW" dirty="0" smtClean="0"/>
              <a:t>specifications</a:t>
            </a:r>
          </a:p>
          <a:p>
            <a:pPr lvl="1"/>
            <a:r>
              <a:rPr lang="en-US" altLang="zh-TW" dirty="0" smtClean="0"/>
              <a:t>Current approaches add an automatic optimization method to search for the best design parameters – </a:t>
            </a:r>
            <a:r>
              <a:rPr lang="en-US" altLang="zh-TW" dirty="0" smtClean="0">
                <a:solidFill>
                  <a:srgbClr val="FF0000"/>
                </a:solidFill>
              </a:rPr>
              <a:t>the optimal method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5.4 Linear Phase Response and Its Implications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799"/>
                <a:ext cx="7498080" cy="509056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The ability to have an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exactly linear phase response</a:t>
                </a:r>
                <a:r>
                  <a:rPr lang="en-US" dirty="0" smtClean="0"/>
                  <a:t> is one of the most important properties of FIR filters</a:t>
                </a:r>
              </a:p>
              <a:p>
                <a:r>
                  <a:rPr lang="en-US" dirty="0" smtClean="0"/>
                  <a:t>A filter with linear phase response can maintain the phase relationship of a signal consisting of several frequency components</a:t>
                </a:r>
              </a:p>
              <a:p>
                <a:r>
                  <a:rPr lang="en-US" dirty="0" smtClean="0"/>
                  <a:t>After processed by the filter, the signal may be delayed but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not distorted (in phase and amplitude)</a:t>
                </a:r>
              </a:p>
              <a:p>
                <a:r>
                  <a:rPr lang="en-US" dirty="0" smtClean="0"/>
                  <a:t>The transfer function of an LTI system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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dirty="0" smtClean="0"/>
                  <a:t> can be expressed in terms of its magnitude and phase response 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 filter is said to be linear phase if its phase response, </a:t>
                </a:r>
                <a:r>
                  <a:rPr lang="en-US" i="1" dirty="0" smtClean="0">
                    <a:sym typeface="Symbol" pitchFamily="18" charset="2"/>
                  </a:rPr>
                  <a:t></a:t>
                </a:r>
                <a:r>
                  <a:rPr lang="en-US" dirty="0" smtClean="0">
                    <a:sym typeface="Symbol" pitchFamily="18" charset="2"/>
                  </a:rPr>
                  <a:t>(</a:t>
                </a:r>
                <a:r>
                  <a:rPr lang="en-US" i="1" dirty="0" smtClean="0">
                    <a:sym typeface="Symbol" pitchFamily="18" charset="2"/>
                  </a:rPr>
                  <a:t></a:t>
                </a:r>
                <a:r>
                  <a:rPr lang="en-US" dirty="0" smtClean="0">
                    <a:sym typeface="Symbol" pitchFamily="18" charset="2"/>
                  </a:rPr>
                  <a:t>), satisfies one of the following conditions:</a:t>
                </a:r>
                <a:endParaRPr lang="en-US" sz="1800" dirty="0" smtClean="0">
                  <a:sym typeface="Symbol" pitchFamily="18" charset="2"/>
                </a:endParaRPr>
              </a:p>
              <a:p>
                <a:pPr marL="495300" indent="-495300">
                  <a:lnSpc>
                    <a:spcPct val="90000"/>
                  </a:lnSpc>
                  <a:spcBef>
                    <a:spcPct val="20000"/>
                  </a:spcBef>
                  <a:buNone/>
                </a:pPr>
                <a:r>
                  <a:rPr lang="en-US" dirty="0" smtClean="0"/>
                  <a:t>		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</a:t>
                </a:r>
                <a:r>
                  <a:rPr lang="en-US" i="1" baseline="-250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(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T</a:t>
                </a:r>
                <a:r>
                  <a:rPr lang="en-US" i="1" baseline="-250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)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-T</a:t>
                </a:r>
                <a:r>
                  <a:rPr lang="en-US" i="1" baseline="-250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</a:t>
                </a:r>
                <a:endParaRPr lang="en-US" i="1" dirty="0" smtClean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495300" indent="-495300">
                  <a:lnSpc>
                    <a:spcPct val="90000"/>
                  </a:lnSpc>
                  <a:spcBef>
                    <a:spcPct val="60000"/>
                  </a:spcBef>
                  <a:buNone/>
                </a:pPr>
                <a:r>
                  <a:rPr lang="en-US" dirty="0" smtClean="0">
                    <a:sym typeface="Symbol" pitchFamily="18" charset="2"/>
                  </a:rPr>
                  <a:t>	or	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</a:t>
                </a:r>
                <a:r>
                  <a:rPr lang="en-US" i="1" baseline="-250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(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T</a:t>
                </a:r>
                <a:r>
                  <a:rPr lang="en-US" i="1" baseline="-250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𝛽</m:t>
                    </m:r>
                  </m:oMath>
                </a14:m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- T</a:t>
                </a:r>
                <a:r>
                  <a:rPr lang="en-US" i="1" baseline="-250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 </a:t>
                </a:r>
                <a:r>
                  <a:rPr lang="en-US" dirty="0" smtClean="0">
                    <a:sym typeface="Symbol" pitchFamily="18" charset="2"/>
                  </a:rPr>
                  <a:t>where </a:t>
                </a:r>
                <a:r>
                  <a:rPr lang="en-US" i="1" dirty="0" smtClean="0">
                    <a:sym typeface="Symbol" pitchFamily="18" charset="2"/>
                  </a:rPr>
                  <a:t></a:t>
                </a:r>
                <a:r>
                  <a:rPr lang="en-US" dirty="0" smtClean="0"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are any real </a:t>
                </a:r>
                <a:r>
                  <a:rPr lang="en-US" dirty="0" err="1" smtClean="0">
                    <a:sym typeface="Symbol" pitchFamily="18" charset="2"/>
                  </a:rPr>
                  <a:t>nos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799"/>
                <a:ext cx="7498080" cy="5090565"/>
              </a:xfrm>
              <a:blipFill>
                <a:blip r:embed="rId3"/>
                <a:stretch>
                  <a:fillRect t="-2033" r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189443" name="Object 3"/>
          <p:cNvGraphicFramePr>
            <a:graphicFrameLocks noChangeAspect="1"/>
          </p:cNvGraphicFramePr>
          <p:nvPr/>
        </p:nvGraphicFramePr>
        <p:xfrm>
          <a:off x="2426402" y="4213942"/>
          <a:ext cx="1429555" cy="536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06" name="Equation" r:id="rId4" imgW="711000" imgH="266400" progId="Equation.DSMT4">
                  <p:embed/>
                </p:oleObj>
              </mc:Choice>
              <mc:Fallback>
                <p:oleObj name="Equation" r:id="rId4" imgW="711000" imgH="266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402" y="4213942"/>
                        <a:ext cx="1429555" cy="53608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phase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a signal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has two components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dirty="0" smtClean="0"/>
          </a:p>
          <a:p>
            <a:r>
              <a:rPr lang="en-US" dirty="0" smtClean="0"/>
              <a:t>Assume a filter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dirty="0" smtClean="0"/>
              <a:t> has a unit magnitude response, i.e.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|H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T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,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linear phase response</a:t>
            </a:r>
            <a:r>
              <a:rPr lang="en-US" dirty="0" smtClean="0"/>
              <a:t>, e.g.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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T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= -2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T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dirty="0" smtClean="0"/>
              <a:t>, thus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196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277959"/>
              </p:ext>
            </p:extLst>
          </p:nvPr>
        </p:nvGraphicFramePr>
        <p:xfrm>
          <a:off x="344488" y="4133850"/>
          <a:ext cx="8240712" cy="213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75" name="Equation" r:id="rId3" imgW="3873240" imgH="1002960" progId="Equation.DSMT4">
                  <p:embed/>
                </p:oleObj>
              </mc:Choice>
              <mc:Fallback>
                <p:oleObj name="Equation" r:id="rId3" imgW="3873240" imgH="1002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4133850"/>
                        <a:ext cx="8240712" cy="213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11865" y="6055460"/>
            <a:ext cx="4232135" cy="646331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Both components will have the same delay, hence no distortion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FIR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89634"/>
          </a:xfrm>
        </p:spPr>
        <p:txBody>
          <a:bodyPr>
            <a:normAutofit fontScale="70000" lnSpcReduction="20000"/>
          </a:bodyPr>
          <a:lstStyle/>
          <a:p>
            <a:pPr marL="461963" indent="-457200">
              <a:spcAft>
                <a:spcPts val="600"/>
              </a:spcAft>
            </a:pPr>
            <a:r>
              <a:rPr lang="en-US" dirty="0" smtClean="0">
                <a:solidFill>
                  <a:srgbClr val="FF0000"/>
                </a:solidFill>
              </a:rPr>
              <a:t>Stable</a:t>
            </a:r>
            <a:r>
              <a:rPr lang="en-US" dirty="0" smtClean="0"/>
              <a:t> – The behavior of an FIR filter usually will not change much due to the imperfection in the implementation	</a:t>
            </a:r>
          </a:p>
          <a:p>
            <a:pPr marL="461963" indent="-457200">
              <a:spcAft>
                <a:spcPts val="600"/>
              </a:spcAft>
            </a:pPr>
            <a:r>
              <a:rPr lang="en-US" dirty="0" smtClean="0">
                <a:solidFill>
                  <a:srgbClr val="FF0000"/>
                </a:solidFill>
              </a:rPr>
              <a:t>Linear phase response </a:t>
            </a:r>
            <a:r>
              <a:rPr lang="en-US" dirty="0" smtClean="0"/>
              <a:t>– An FIR filter can be easily designed to have the linear phase characteristics. Hence minimum distortion</a:t>
            </a:r>
          </a:p>
          <a:p>
            <a:pPr marL="461963" indent="-457200">
              <a:lnSpc>
                <a:spcPct val="12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FF0000"/>
                </a:solidFill>
              </a:rPr>
              <a:t>Hardware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cost </a:t>
            </a:r>
            <a:r>
              <a:rPr lang="en-US" dirty="0" smtClean="0"/>
              <a:t>– The hardware cost of an FIR filter is linearly proportional to the order of the filter (i.e. number of taps). One more tap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one more set of delay element, multiplier and adder </a:t>
            </a:r>
          </a:p>
          <a:p>
            <a:pPr marL="461963" indent="-457200">
              <a:lnSpc>
                <a:spcPct val="12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FF0000"/>
                </a:solidFill>
              </a:rPr>
              <a:t>Delay</a:t>
            </a:r>
            <a:r>
              <a:rPr lang="en-US" dirty="0" smtClean="0"/>
              <a:t> – Input data need to go thru all the taps of an FIR filter before the output is obtained, which introduces system delay.  Again, the amount of system delay </a:t>
            </a:r>
            <a:r>
              <a:rPr lang="en-US" dirty="0"/>
              <a:t>is linearly proportional to the order of the </a:t>
            </a:r>
            <a:r>
              <a:rPr lang="en-US" dirty="0" smtClean="0"/>
              <a:t>filter, i.e. one </a:t>
            </a:r>
            <a:r>
              <a:rPr lang="en-US" dirty="0"/>
              <a:t>more tap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one more </a:t>
            </a:r>
            <a:r>
              <a:rPr lang="en-US" dirty="0" smtClean="0"/>
              <a:t>clock cycle delay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D:\Teaching\Old F Drive\MSCDSP\Course Notes\FIR&amp;IIR\p4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302" y="0"/>
            <a:ext cx="8748661" cy="6561496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4535" y="339865"/>
                <a:ext cx="53705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Effect of linear phase: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=−2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</m:oMath>
                </a14:m>
                <a:endParaRPr lang="en-US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35" y="339865"/>
                <a:ext cx="5370509" cy="461665"/>
              </a:xfrm>
              <a:prstGeom prst="rect">
                <a:avLst/>
              </a:prstGeom>
              <a:blipFill>
                <a:blip r:embed="rId3"/>
                <a:stretch>
                  <a:fillRect l="-1703" t="-10667" r="-522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194563" name="Picture 3" descr="D:\Teaching\Old F Drive\MSCDSP\Course Notes\FIR&amp;IIR\p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8762"/>
            <a:ext cx="8585650" cy="643923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0191" y="404602"/>
                <a:ext cx="52627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Effect of linear phase: E.g.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=−2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</m:oMath>
                </a14:m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91" y="404602"/>
                <a:ext cx="5262787" cy="830997"/>
              </a:xfrm>
              <a:prstGeom prst="rect">
                <a:avLst/>
              </a:prstGeom>
              <a:blipFill>
                <a:blip r:embed="rId3"/>
                <a:stretch>
                  <a:fillRect l="-1738" t="-5839" r="-9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834277" y="5824917"/>
            <a:ext cx="4780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Output is delayed but not distorted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phase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Now, assume another filter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800" dirty="0" smtClean="0"/>
              <a:t> which also has a unit magnitude response, i.e.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|H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T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 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,</a:t>
            </a:r>
            <a:r>
              <a:rPr lang="en-US" sz="2800" dirty="0" smtClean="0"/>
              <a:t> but a </a:t>
            </a:r>
            <a:r>
              <a:rPr lang="en-US" sz="2800" dirty="0" smtClean="0">
                <a:solidFill>
                  <a:srgbClr val="FF0000"/>
                </a:solidFill>
              </a:rPr>
              <a:t>non-linear phase response</a:t>
            </a:r>
            <a:r>
              <a:rPr lang="en-US" sz="2800" dirty="0" smtClean="0"/>
              <a:t>, e.g. </a:t>
            </a:r>
          </a:p>
          <a:p>
            <a:pPr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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T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sz="2800" dirty="0" smtClean="0">
                <a:sym typeface="Symbol" pitchFamily="18" charset="2"/>
              </a:rPr>
              <a:t> =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(150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/π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 ω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/>
              <a:t>, </a:t>
            </a:r>
          </a:p>
          <a:p>
            <a:pPr>
              <a:buNone/>
            </a:pPr>
            <a:r>
              <a:rPr lang="en-US" sz="2800" dirty="0" smtClean="0"/>
              <a:t>	hence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1976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513415"/>
              </p:ext>
            </p:extLst>
          </p:nvPr>
        </p:nvGraphicFramePr>
        <p:xfrm>
          <a:off x="1530350" y="3767138"/>
          <a:ext cx="7135813" cy="275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98" name="Equation" r:id="rId3" imgW="3187440" imgH="1231560" progId="Equation.DSMT4">
                  <p:embed/>
                </p:oleObj>
              </mc:Choice>
              <mc:Fallback>
                <p:oleObj name="Equation" r:id="rId3" imgW="3187440" imgH="1231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3767138"/>
                        <a:ext cx="7135813" cy="275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90" name="Picture 6" descr="D:\Teaching\Old F Drive\MSCDSP\Course Notes\FIR&amp;IIR\p5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9340"/>
            <a:ext cx="8558213" cy="641866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4535" y="339865"/>
                <a:ext cx="7682039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Effect of non-linear phase:  E.g.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150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</m:oMath>
                </a14:m>
                <a:endParaRPr lang="en-US" sz="2400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35" y="339865"/>
                <a:ext cx="7682039" cy="645048"/>
              </a:xfrm>
              <a:prstGeom prst="rect">
                <a:avLst/>
              </a:prstGeom>
              <a:blipFill>
                <a:blip r:embed="rId4"/>
                <a:stretch>
                  <a:fillRect l="-119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5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912190"/>
              </p:ext>
            </p:extLst>
          </p:nvPr>
        </p:nvGraphicFramePr>
        <p:xfrm>
          <a:off x="4968875" y="855663"/>
          <a:ext cx="376872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14" name="Equation" r:id="rId5" imgW="1917360" imgH="419040" progId="Equation.DSMT4">
                  <p:embed/>
                </p:oleObj>
              </mc:Choice>
              <mc:Fallback>
                <p:oleObj name="Equation" r:id="rId5" imgW="191736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5" y="855663"/>
                        <a:ext cx="3768725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261707"/>
              </p:ext>
            </p:extLst>
          </p:nvPr>
        </p:nvGraphicFramePr>
        <p:xfrm>
          <a:off x="5035550" y="1592263"/>
          <a:ext cx="394493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15" name="Equation" r:id="rId7" imgW="2006280" imgH="419040" progId="Equation.DSMT4">
                  <p:embed/>
                </p:oleObj>
              </mc:Choice>
              <mc:Fallback>
                <p:oleObj name="Equation" r:id="rId7" imgW="2006280" imgH="419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1592263"/>
                        <a:ext cx="3944938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27607" y="5174269"/>
            <a:ext cx="3698502" cy="646331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delays to different frequencies: output distorted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ym typeface="Symbol" pitchFamily="18" charset="2"/>
              </a:rPr>
              <a:t>Conditions for Linear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Symbol" pitchFamily="18" charset="2"/>
              </a:rPr>
              <a:t>The necessary and sufficient condition for an FIR filter to have a linear phase response is that its impulse response,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r>
              <a:rPr lang="en-US" dirty="0" smtClean="0">
                <a:sym typeface="Symbol" pitchFamily="18" charset="2"/>
              </a:rPr>
              <a:t>, must be 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symmetrical or anti-symmetrical</a:t>
            </a:r>
            <a:r>
              <a:rPr lang="en-US" dirty="0" smtClean="0">
                <a:sym typeface="Symbol" pitchFamily="18" charset="2"/>
              </a:rPr>
              <a:t>. </a:t>
            </a:r>
          </a:p>
          <a:p>
            <a:r>
              <a:rPr lang="en-US" dirty="0" smtClean="0">
                <a:sym typeface="Symbol" pitchFamily="18" charset="2"/>
              </a:rPr>
              <a:t>Also desirable that the filter should have 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real</a:t>
            </a:r>
            <a:r>
              <a:rPr lang="en-US" dirty="0" smtClean="0">
                <a:sym typeface="Symbol" pitchFamily="18" charset="2"/>
              </a:rPr>
              <a:t> (not complex numbers) coefficients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r>
              <a:rPr lang="en-US" dirty="0" smtClean="0">
                <a:sym typeface="Symbol" pitchFamily="18" charset="2"/>
              </a:rPr>
              <a:t> in time domain</a:t>
            </a:r>
          </a:p>
          <a:p>
            <a:r>
              <a:rPr lang="en-US" dirty="0" smtClean="0">
                <a:sym typeface="Symbol" pitchFamily="18" charset="2"/>
              </a:rPr>
              <a:t>That is</a:t>
            </a:r>
          </a:p>
          <a:p>
            <a:pPr marL="0" indent="0">
              <a:buFontTx/>
              <a:buNone/>
              <a:tabLst>
                <a:tab pos="577850" algn="l"/>
              </a:tabLst>
            </a:pPr>
            <a:r>
              <a:rPr lang="en-US" dirty="0" smtClean="0">
                <a:sym typeface="Symbol" pitchFamily="18" charset="2"/>
              </a:rPr>
              <a:t>		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-1-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or</a:t>
            </a:r>
          </a:p>
          <a:p>
            <a:pPr marL="0" indent="0">
              <a:spcBef>
                <a:spcPct val="60000"/>
              </a:spcBef>
              <a:buFontTx/>
              <a:buNone/>
              <a:tabLst>
                <a:tab pos="577850" algn="l"/>
              </a:tabLst>
            </a:pPr>
            <a:r>
              <a:rPr lang="en-US" dirty="0" smtClean="0">
                <a:sym typeface="Symbol" pitchFamily="18" charset="2"/>
              </a:rPr>
              <a:t>		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= -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-1-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r>
              <a:rPr lang="en-US" dirty="0" smtClean="0">
                <a:sym typeface="Symbol" pitchFamily="18" charset="2"/>
              </a:rPr>
              <a:t>  </a:t>
            </a:r>
          </a:p>
          <a:p>
            <a:pPr marL="0" indent="0">
              <a:buFontTx/>
              <a:buNone/>
              <a:tabLst>
                <a:tab pos="577850" algn="l"/>
              </a:tabLst>
            </a:pPr>
            <a:r>
              <a:rPr lang="en-US" dirty="0" smtClean="0">
                <a:sym typeface="Symbol" pitchFamily="18" charset="2"/>
              </a:rPr>
              <a:t>			where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 is the length of the filter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</a:t>
            </a:r>
            <a:r>
              <a:rPr lang="en-US" dirty="0" smtClean="0">
                <a:solidFill>
                  <a:srgbClr val="FF0000"/>
                </a:solidFill>
              </a:rPr>
              <a:t>symmetrical filter </a:t>
            </a:r>
            <a:r>
              <a:rPr lang="en-US" dirty="0" smtClean="0"/>
              <a:t>with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7</a:t>
            </a:r>
          </a:p>
          <a:p>
            <a:pPr marL="633413" indent="-282575">
              <a:lnSpc>
                <a:spcPct val="80000"/>
              </a:lnSpc>
              <a:buFontTx/>
              <a:buNone/>
              <a:tabLst>
                <a:tab pos="2111375" algn="l"/>
              </a:tabLst>
            </a:pPr>
            <a:r>
              <a:rPr lang="en-US" dirty="0" smtClean="0"/>
              <a:t>We have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[0]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[6]</a:t>
            </a:r>
          </a:p>
          <a:p>
            <a:pPr marL="633413" indent="-282575">
              <a:lnSpc>
                <a:spcPct val="80000"/>
              </a:lnSpc>
              <a:buFontTx/>
              <a:buNone/>
              <a:tabLst>
                <a:tab pos="2111375" algn="l"/>
              </a:tabLst>
            </a:pPr>
            <a:r>
              <a:rPr lang="en-US" dirty="0" smtClean="0"/>
              <a:t>	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[1]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[5]</a:t>
            </a:r>
          </a:p>
          <a:p>
            <a:pPr marL="633413" indent="-282575">
              <a:lnSpc>
                <a:spcPct val="80000"/>
              </a:lnSpc>
              <a:buFontTx/>
              <a:buNone/>
              <a:tabLst>
                <a:tab pos="2111375" algn="l"/>
              </a:tabLst>
            </a:pPr>
            <a:r>
              <a:rPr lang="en-US" dirty="0" smtClean="0"/>
              <a:t>	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[2]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[4]</a:t>
            </a:r>
          </a:p>
          <a:p>
            <a:pPr marL="633413" indent="-282575">
              <a:lnSpc>
                <a:spcPct val="80000"/>
              </a:lnSpc>
              <a:buFontTx/>
              <a:buNone/>
              <a:tabLst>
                <a:tab pos="2111375" algn="l"/>
              </a:tabLst>
            </a:pPr>
            <a:r>
              <a:rPr lang="en-US" dirty="0" smtClean="0"/>
              <a:t>	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[3]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Note that all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dirty="0" smtClean="0"/>
              <a:t> are real number</a:t>
            </a:r>
          </a:p>
          <a:p>
            <a:r>
              <a:rPr lang="en-US" dirty="0" smtClean="0"/>
              <a:t>The Fourier Transform of the filter becomes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6302347" y="2327809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073747" y="2861209"/>
            <a:ext cx="2514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530947" y="2785009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6759547" y="2785009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6988147" y="2785009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7216747" y="2785009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7445347" y="2785009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7673947" y="2785009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7902547" y="2785009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8131147" y="2785009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378547" y="2937409"/>
            <a:ext cx="3048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0" baseline="0"/>
              <a:t>1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607147" y="2937409"/>
            <a:ext cx="3048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0" baseline="0"/>
              <a:t>2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064347" y="2937409"/>
            <a:ext cx="3048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0" baseline="0"/>
              <a:t>4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7292947" y="2937409"/>
            <a:ext cx="3048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0" baseline="0"/>
              <a:t>5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7521547" y="2937409"/>
            <a:ext cx="3048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0" baseline="0"/>
              <a:t>6</a:t>
            </a: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6988147" y="2404009"/>
            <a:ext cx="0" cy="91440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835747" y="2937409"/>
            <a:ext cx="3048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0" baseline="0"/>
              <a:t>3</a:t>
            </a: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6302347" y="2632609"/>
            <a:ext cx="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673947" y="2632609"/>
            <a:ext cx="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7445347" y="2480209"/>
            <a:ext cx="0" cy="381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6759547" y="2861209"/>
            <a:ext cx="0" cy="152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6988147" y="2632609"/>
            <a:ext cx="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7216747" y="2861209"/>
            <a:ext cx="0" cy="152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6530947" y="2480209"/>
            <a:ext cx="0" cy="381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98658" name="Object 2"/>
          <p:cNvGraphicFramePr>
            <a:graphicFrameLocks noChangeAspect="1"/>
          </p:cNvGraphicFramePr>
          <p:nvPr/>
        </p:nvGraphicFramePr>
        <p:xfrm>
          <a:off x="3580838" y="5059727"/>
          <a:ext cx="2355785" cy="596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50" name="Equation" r:id="rId3" imgW="1054080" imgH="266400" progId="Equation.DSMT4">
                  <p:embed/>
                </p:oleObj>
              </mc:Choice>
              <mc:Fallback>
                <p:oleObj name="Equation" r:id="rId3" imgW="1054080" imgH="26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0838" y="5059727"/>
                        <a:ext cx="2355785" cy="5966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212607"/>
              </p:ext>
            </p:extLst>
          </p:nvPr>
        </p:nvGraphicFramePr>
        <p:xfrm>
          <a:off x="4521200" y="5616575"/>
          <a:ext cx="19939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51" name="Equation" r:id="rId5" imgW="901440" imgH="393480" progId="Equation.DSMT4">
                  <p:embed/>
                </p:oleObj>
              </mc:Choice>
              <mc:Fallback>
                <p:oleObj name="Equation" r:id="rId5" imgW="90144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5616575"/>
                        <a:ext cx="1993900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810591"/>
              </p:ext>
            </p:extLst>
          </p:nvPr>
        </p:nvGraphicFramePr>
        <p:xfrm>
          <a:off x="6530469" y="5624834"/>
          <a:ext cx="1893340" cy="83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52" name="Equation" r:id="rId7" imgW="888840" imgH="393480" progId="Equation.DSMT4">
                  <p:embed/>
                </p:oleObj>
              </mc:Choice>
              <mc:Fallback>
                <p:oleObj name="Equation" r:id="rId7" imgW="88884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469" y="5624834"/>
                        <a:ext cx="1893340" cy="83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Rectangle 1026"/>
          <p:cNvSpPr txBox="1">
            <a:spLocks noChangeArrowheads="1"/>
          </p:cNvSpPr>
          <p:nvPr/>
        </p:nvSpPr>
        <p:spPr>
          <a:xfrm>
            <a:off x="685800" y="914400"/>
            <a:ext cx="8153400" cy="5486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		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  <p:graphicFrame>
        <p:nvGraphicFramePr>
          <p:cNvPr id="1996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977303"/>
              </p:ext>
            </p:extLst>
          </p:nvPr>
        </p:nvGraphicFramePr>
        <p:xfrm>
          <a:off x="1922463" y="1530350"/>
          <a:ext cx="45259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23" name="Equation" r:id="rId3" imgW="2298600" imgH="215640" progId="Equation.DSMT4">
                  <p:embed/>
                </p:oleObj>
              </mc:Choice>
              <mc:Fallback>
                <p:oleObj name="Equation" r:id="rId3" imgW="2298600" imgH="215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1530350"/>
                        <a:ext cx="4525962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663048"/>
              </p:ext>
            </p:extLst>
          </p:nvPr>
        </p:nvGraphicFramePr>
        <p:xfrm>
          <a:off x="3292475" y="1987550"/>
          <a:ext cx="40259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24" name="Equation" r:id="rId5" imgW="2044440" imgH="215640" progId="Equation.DSMT4">
                  <p:embed/>
                </p:oleObj>
              </mc:Choice>
              <mc:Fallback>
                <p:oleObj name="Equation" r:id="rId5" imgW="2044440" imgH="215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1987550"/>
                        <a:ext cx="40259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759536"/>
              </p:ext>
            </p:extLst>
          </p:nvPr>
        </p:nvGraphicFramePr>
        <p:xfrm>
          <a:off x="1882775" y="2706688"/>
          <a:ext cx="510381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25" name="Equation" r:id="rId7" imgW="2590560" imgH="266400" progId="Equation.DSMT4">
                  <p:embed/>
                </p:oleObj>
              </mc:Choice>
              <mc:Fallback>
                <p:oleObj name="Equation" r:id="rId7" imgW="2590560" imgH="266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2706688"/>
                        <a:ext cx="5103813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53065"/>
              </p:ext>
            </p:extLst>
          </p:nvPr>
        </p:nvGraphicFramePr>
        <p:xfrm>
          <a:off x="3306763" y="3163888"/>
          <a:ext cx="400208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26" name="Equation" r:id="rId9" imgW="2031840" imgH="266400" progId="Equation.DSMT4">
                  <p:embed/>
                </p:oleObj>
              </mc:Choice>
              <mc:Fallback>
                <p:oleObj name="Equation" r:id="rId9" imgW="2031840" imgH="266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3163888"/>
                        <a:ext cx="4002087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819119"/>
              </p:ext>
            </p:extLst>
          </p:nvPr>
        </p:nvGraphicFramePr>
        <p:xfrm>
          <a:off x="1812925" y="3868738"/>
          <a:ext cx="5653088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27" name="Equation" r:id="rId11" imgW="2869920" imgH="317160" progId="Equation.DSMT4">
                  <p:embed/>
                </p:oleObj>
              </mc:Choice>
              <mc:Fallback>
                <p:oleObj name="Equation" r:id="rId11" imgW="2869920" imgH="3171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3868738"/>
                        <a:ext cx="5653088" cy="627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829047"/>
              </p:ext>
            </p:extLst>
          </p:nvPr>
        </p:nvGraphicFramePr>
        <p:xfrm>
          <a:off x="3348038" y="4425950"/>
          <a:ext cx="28511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28" name="Equation" r:id="rId13" imgW="1447560" imgH="291960" progId="Equation.DSMT4">
                  <p:embed/>
                </p:oleObj>
              </mc:Choice>
              <mc:Fallback>
                <p:oleObj name="Equation" r:id="rId13" imgW="1447560" imgH="2919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425950"/>
                        <a:ext cx="285115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021564"/>
              </p:ext>
            </p:extLst>
          </p:nvPr>
        </p:nvGraphicFramePr>
        <p:xfrm>
          <a:off x="1820863" y="5086350"/>
          <a:ext cx="63769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29" name="Equation" r:id="rId15" imgW="3238200" imgH="228600" progId="Equation.DSMT4">
                  <p:embed/>
                </p:oleObj>
              </mc:Choice>
              <mc:Fallback>
                <p:oleObj name="Equation" r:id="rId15" imgW="323820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5086350"/>
                        <a:ext cx="6376987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2007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554660"/>
              </p:ext>
            </p:extLst>
          </p:nvPr>
        </p:nvGraphicFramePr>
        <p:xfrm>
          <a:off x="1274763" y="1533525"/>
          <a:ext cx="72771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98" name="Equation" r:id="rId3" imgW="3695400" imgH="228600" progId="Equation.DSMT4">
                  <p:embed/>
                </p:oleObj>
              </mc:Choice>
              <mc:Fallback>
                <p:oleObj name="Equation" r:id="rId3" imgW="36954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1533525"/>
                        <a:ext cx="72771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eft Brace 5"/>
          <p:cNvSpPr/>
          <p:nvPr/>
        </p:nvSpPr>
        <p:spPr>
          <a:xfrm rot="16200000">
            <a:off x="5657138" y="-495496"/>
            <a:ext cx="380326" cy="534074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65440" y="2316008"/>
            <a:ext cx="91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T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35608" y="2696671"/>
            <a:ext cx="7498080" cy="400353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term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T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smtClean="0"/>
              <a:t>are real numbers (not imaginary) but can be positive or negative</a:t>
            </a:r>
          </a:p>
          <a:p>
            <a:r>
              <a:rPr lang="en-US" dirty="0" smtClean="0"/>
              <a:t>We may consider</a:t>
            </a:r>
          </a:p>
          <a:p>
            <a:pPr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/>
            <a:r>
              <a:rPr lang="en-US" dirty="0" smtClean="0">
                <a:cs typeface="Times New Roman" pitchFamily="18" charset="0"/>
                <a:sym typeface="Symbol" pitchFamily="18" charset="2"/>
              </a:rPr>
              <a:t>Then </a:t>
            </a:r>
            <a:r>
              <a:rPr lang="en-US" dirty="0" smtClean="0"/>
              <a:t>the phase is </a:t>
            </a:r>
          </a:p>
          <a:p>
            <a:pPr lvl="0"/>
            <a:endParaRPr lang="en-US" i="1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/>
            <a:endParaRPr lang="en-US" i="1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365125" lvl="0" indent="-25400">
              <a:buNone/>
            </a:pPr>
            <a:r>
              <a:rPr lang="en-US" dirty="0" smtClean="0">
                <a:sym typeface="Symbol" pitchFamily="18" charset="2"/>
              </a:rPr>
              <a:t>which are both 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linear phase </a:t>
            </a:r>
            <a:r>
              <a:rPr lang="en-US" dirty="0" smtClean="0">
                <a:sym typeface="Symbol" pitchFamily="18" charset="2"/>
              </a:rPr>
              <a:t>according to our definition</a:t>
            </a:r>
            <a:endParaRPr lang="en-US" i="1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endParaRPr lang="en-US" dirty="0"/>
          </a:p>
        </p:txBody>
      </p:sp>
      <p:graphicFrame>
        <p:nvGraphicFramePr>
          <p:cNvPr id="2007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317846"/>
              </p:ext>
            </p:extLst>
          </p:nvPr>
        </p:nvGraphicFramePr>
        <p:xfrm>
          <a:off x="3143250" y="3657600"/>
          <a:ext cx="55626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99" name="Equation" r:id="rId5" imgW="2489040" imgH="520560" progId="Equation.DSMT4">
                  <p:embed/>
                </p:oleObj>
              </mc:Choice>
              <mc:Fallback>
                <p:oleObj name="Equation" r:id="rId5" imgW="2489040" imgH="520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657600"/>
                        <a:ext cx="5562600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589267"/>
              </p:ext>
            </p:extLst>
          </p:nvPr>
        </p:nvGraphicFramePr>
        <p:xfrm>
          <a:off x="3187700" y="4865688"/>
          <a:ext cx="42862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00" name="Equation" r:id="rId7" imgW="1917360" imgH="444240" progId="Equation.DSMT4">
                  <p:embed/>
                </p:oleObj>
              </mc:Choice>
              <mc:Fallback>
                <p:oleObj name="Equation" r:id="rId7" imgW="1917360" imgH="444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4865688"/>
                        <a:ext cx="4286250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types of linear phase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1"/>
            <a:ext cx="7498080" cy="7775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four types of linear phase filters, as illustrated in the following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58</a:t>
            </a:fld>
            <a:endParaRPr lang="en-US"/>
          </a:p>
        </p:txBody>
      </p:sp>
      <p:grpSp>
        <p:nvGrpSpPr>
          <p:cNvPr id="5" name="Group 1027"/>
          <p:cNvGrpSpPr>
            <a:grpSpLocks/>
          </p:cNvGrpSpPr>
          <p:nvPr/>
        </p:nvGrpSpPr>
        <p:grpSpPr bwMode="auto">
          <a:xfrm>
            <a:off x="2378384" y="2130903"/>
            <a:ext cx="5715000" cy="998538"/>
            <a:chOff x="1488" y="945"/>
            <a:chExt cx="3600" cy="629"/>
          </a:xfrm>
        </p:grpSpPr>
        <p:grpSp>
          <p:nvGrpSpPr>
            <p:cNvPr id="6" name="Group 1028"/>
            <p:cNvGrpSpPr>
              <a:grpSpLocks/>
            </p:cNvGrpSpPr>
            <p:nvPr/>
          </p:nvGrpSpPr>
          <p:grpSpPr bwMode="auto">
            <a:xfrm>
              <a:off x="1488" y="1056"/>
              <a:ext cx="2256" cy="518"/>
              <a:chOff x="1680" y="1104"/>
              <a:chExt cx="2256" cy="518"/>
            </a:xfrm>
          </p:grpSpPr>
          <p:sp>
            <p:nvSpPr>
              <p:cNvPr id="10" name="Line 1029"/>
              <p:cNvSpPr>
                <a:spLocks noChangeShapeType="1"/>
              </p:cNvSpPr>
              <p:nvPr/>
            </p:nvSpPr>
            <p:spPr bwMode="auto">
              <a:xfrm>
                <a:off x="1680" y="1440"/>
                <a:ext cx="21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 Box 1030"/>
              <p:cNvSpPr txBox="1">
                <a:spLocks noChangeArrowheads="1"/>
              </p:cNvSpPr>
              <p:nvPr/>
            </p:nvSpPr>
            <p:spPr bwMode="auto">
              <a:xfrm>
                <a:off x="2064" y="1440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2</a:t>
                </a:r>
              </a:p>
            </p:txBody>
          </p:sp>
          <p:sp>
            <p:nvSpPr>
              <p:cNvPr id="12" name="Text Box 1031"/>
              <p:cNvSpPr txBox="1">
                <a:spLocks noChangeArrowheads="1"/>
              </p:cNvSpPr>
              <p:nvPr/>
            </p:nvSpPr>
            <p:spPr bwMode="auto">
              <a:xfrm>
                <a:off x="2352" y="1440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4</a:t>
                </a:r>
              </a:p>
            </p:txBody>
          </p:sp>
          <p:sp>
            <p:nvSpPr>
              <p:cNvPr id="13" name="Text Box 1032"/>
              <p:cNvSpPr txBox="1">
                <a:spLocks noChangeArrowheads="1"/>
              </p:cNvSpPr>
              <p:nvPr/>
            </p:nvSpPr>
            <p:spPr bwMode="auto">
              <a:xfrm>
                <a:off x="2640" y="1440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6</a:t>
                </a:r>
              </a:p>
            </p:txBody>
          </p:sp>
          <p:sp>
            <p:nvSpPr>
              <p:cNvPr id="14" name="Text Box 1033"/>
              <p:cNvSpPr txBox="1">
                <a:spLocks noChangeArrowheads="1"/>
              </p:cNvSpPr>
              <p:nvPr/>
            </p:nvSpPr>
            <p:spPr bwMode="auto">
              <a:xfrm>
                <a:off x="2928" y="1440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8</a:t>
                </a:r>
              </a:p>
            </p:txBody>
          </p:sp>
          <p:sp>
            <p:nvSpPr>
              <p:cNvPr id="15" name="Text Box 1034"/>
              <p:cNvSpPr txBox="1">
                <a:spLocks noChangeArrowheads="1"/>
              </p:cNvSpPr>
              <p:nvPr/>
            </p:nvSpPr>
            <p:spPr bwMode="auto">
              <a:xfrm>
                <a:off x="3216" y="1440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10</a:t>
                </a:r>
              </a:p>
            </p:txBody>
          </p:sp>
          <p:sp>
            <p:nvSpPr>
              <p:cNvPr id="16" name="Text Box 1035"/>
              <p:cNvSpPr txBox="1">
                <a:spLocks noChangeArrowheads="1"/>
              </p:cNvSpPr>
              <p:nvPr/>
            </p:nvSpPr>
            <p:spPr bwMode="auto">
              <a:xfrm>
                <a:off x="3504" y="1440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12</a:t>
                </a:r>
              </a:p>
            </p:txBody>
          </p:sp>
          <p:sp>
            <p:nvSpPr>
              <p:cNvPr id="17" name="Text Box 1036"/>
              <p:cNvSpPr txBox="1">
                <a:spLocks noChangeArrowheads="1"/>
              </p:cNvSpPr>
              <p:nvPr/>
            </p:nvSpPr>
            <p:spPr bwMode="auto">
              <a:xfrm>
                <a:off x="1776" y="1440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0</a:t>
                </a:r>
              </a:p>
            </p:txBody>
          </p:sp>
          <p:sp>
            <p:nvSpPr>
              <p:cNvPr id="18" name="Text Box 1037"/>
              <p:cNvSpPr txBox="1">
                <a:spLocks noChangeArrowheads="1"/>
              </p:cNvSpPr>
              <p:nvPr/>
            </p:nvSpPr>
            <p:spPr bwMode="auto">
              <a:xfrm>
                <a:off x="3744" y="1354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i="1" baseline="0"/>
                  <a:t>n</a:t>
                </a:r>
              </a:p>
            </p:txBody>
          </p:sp>
          <p:sp>
            <p:nvSpPr>
              <p:cNvPr id="19" name="Line 1038"/>
              <p:cNvSpPr>
                <a:spLocks noChangeShapeType="1"/>
              </p:cNvSpPr>
              <p:nvPr/>
            </p:nvSpPr>
            <p:spPr bwMode="auto">
              <a:xfrm>
                <a:off x="2736" y="1104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039"/>
              <p:cNvSpPr>
                <a:spLocks noChangeShapeType="1"/>
              </p:cNvSpPr>
              <p:nvPr/>
            </p:nvSpPr>
            <p:spPr bwMode="auto">
              <a:xfrm>
                <a:off x="2592" y="120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1040"/>
              <p:cNvSpPr>
                <a:spLocks noChangeShapeType="1"/>
              </p:cNvSpPr>
              <p:nvPr/>
            </p:nvSpPr>
            <p:spPr bwMode="auto">
              <a:xfrm>
                <a:off x="2880" y="120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1041"/>
              <p:cNvSpPr>
                <a:spLocks noChangeShapeType="1"/>
              </p:cNvSpPr>
              <p:nvPr/>
            </p:nvSpPr>
            <p:spPr bwMode="auto">
              <a:xfrm>
                <a:off x="3024" y="134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1042"/>
              <p:cNvSpPr>
                <a:spLocks noChangeShapeType="1"/>
              </p:cNvSpPr>
              <p:nvPr/>
            </p:nvSpPr>
            <p:spPr bwMode="auto">
              <a:xfrm>
                <a:off x="2448" y="134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1043"/>
              <p:cNvSpPr>
                <a:spLocks noChangeShapeType="1"/>
              </p:cNvSpPr>
              <p:nvPr/>
            </p:nvSpPr>
            <p:spPr bwMode="auto">
              <a:xfrm>
                <a:off x="3168" y="1440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1044"/>
              <p:cNvSpPr>
                <a:spLocks noChangeShapeType="1"/>
              </p:cNvSpPr>
              <p:nvPr/>
            </p:nvSpPr>
            <p:spPr bwMode="auto">
              <a:xfrm>
                <a:off x="2304" y="1440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1045"/>
              <p:cNvSpPr>
                <a:spLocks noChangeShapeType="1"/>
              </p:cNvSpPr>
              <p:nvPr/>
            </p:nvSpPr>
            <p:spPr bwMode="auto">
              <a:xfrm>
                <a:off x="3312" y="1392"/>
                <a:ext cx="0" cy="4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1046"/>
              <p:cNvSpPr>
                <a:spLocks noChangeShapeType="1"/>
              </p:cNvSpPr>
              <p:nvPr/>
            </p:nvSpPr>
            <p:spPr bwMode="auto">
              <a:xfrm>
                <a:off x="3600" y="1392"/>
                <a:ext cx="0" cy="4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1047"/>
              <p:cNvSpPr>
                <a:spLocks noChangeShapeType="1"/>
              </p:cNvSpPr>
              <p:nvPr/>
            </p:nvSpPr>
            <p:spPr bwMode="auto">
              <a:xfrm>
                <a:off x="3456" y="1440"/>
                <a:ext cx="0" cy="4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1048"/>
              <p:cNvSpPr>
                <a:spLocks noChangeShapeType="1"/>
              </p:cNvSpPr>
              <p:nvPr/>
            </p:nvSpPr>
            <p:spPr bwMode="auto">
              <a:xfrm>
                <a:off x="2160" y="1392"/>
                <a:ext cx="0" cy="4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1049"/>
              <p:cNvSpPr>
                <a:spLocks noChangeShapeType="1"/>
              </p:cNvSpPr>
              <p:nvPr/>
            </p:nvSpPr>
            <p:spPr bwMode="auto">
              <a:xfrm>
                <a:off x="2016" y="1440"/>
                <a:ext cx="0" cy="4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1050"/>
              <p:cNvSpPr>
                <a:spLocks noChangeShapeType="1"/>
              </p:cNvSpPr>
              <p:nvPr/>
            </p:nvSpPr>
            <p:spPr bwMode="auto">
              <a:xfrm>
                <a:off x="1872" y="1392"/>
                <a:ext cx="0" cy="4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Text Box 1051"/>
              <p:cNvSpPr txBox="1">
                <a:spLocks noChangeArrowheads="1"/>
              </p:cNvSpPr>
              <p:nvPr/>
            </p:nvSpPr>
            <p:spPr bwMode="auto">
              <a:xfrm>
                <a:off x="1920" y="1488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1</a:t>
                </a:r>
              </a:p>
            </p:txBody>
          </p:sp>
          <p:sp>
            <p:nvSpPr>
              <p:cNvPr id="33" name="Text Box 1052"/>
              <p:cNvSpPr txBox="1">
                <a:spLocks noChangeArrowheads="1"/>
              </p:cNvSpPr>
              <p:nvPr/>
            </p:nvSpPr>
            <p:spPr bwMode="auto">
              <a:xfrm>
                <a:off x="2208" y="1296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3</a:t>
                </a:r>
              </a:p>
            </p:txBody>
          </p:sp>
          <p:sp>
            <p:nvSpPr>
              <p:cNvPr id="34" name="Text Box 1053"/>
              <p:cNvSpPr txBox="1">
                <a:spLocks noChangeArrowheads="1"/>
              </p:cNvSpPr>
              <p:nvPr/>
            </p:nvSpPr>
            <p:spPr bwMode="auto">
              <a:xfrm>
                <a:off x="2496" y="1440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5</a:t>
                </a:r>
              </a:p>
            </p:txBody>
          </p:sp>
          <p:sp>
            <p:nvSpPr>
              <p:cNvPr id="35" name="Text Box 1054"/>
              <p:cNvSpPr txBox="1">
                <a:spLocks noChangeArrowheads="1"/>
              </p:cNvSpPr>
              <p:nvPr/>
            </p:nvSpPr>
            <p:spPr bwMode="auto">
              <a:xfrm>
                <a:off x="2784" y="1440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7</a:t>
                </a:r>
              </a:p>
            </p:txBody>
          </p:sp>
          <p:sp>
            <p:nvSpPr>
              <p:cNvPr id="36" name="Text Box 1055"/>
              <p:cNvSpPr txBox="1">
                <a:spLocks noChangeArrowheads="1"/>
              </p:cNvSpPr>
              <p:nvPr/>
            </p:nvSpPr>
            <p:spPr bwMode="auto">
              <a:xfrm>
                <a:off x="3072" y="1296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9</a:t>
                </a:r>
              </a:p>
            </p:txBody>
          </p:sp>
          <p:sp>
            <p:nvSpPr>
              <p:cNvPr id="37" name="Text Box 1056"/>
              <p:cNvSpPr txBox="1">
                <a:spLocks noChangeArrowheads="1"/>
              </p:cNvSpPr>
              <p:nvPr/>
            </p:nvSpPr>
            <p:spPr bwMode="auto">
              <a:xfrm>
                <a:off x="3360" y="1296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11</a:t>
                </a:r>
              </a:p>
            </p:txBody>
          </p:sp>
          <p:sp>
            <p:nvSpPr>
              <p:cNvPr id="38" name="Text Box 1057"/>
              <p:cNvSpPr txBox="1">
                <a:spLocks noChangeArrowheads="1"/>
              </p:cNvSpPr>
              <p:nvPr/>
            </p:nvSpPr>
            <p:spPr bwMode="auto">
              <a:xfrm>
                <a:off x="1920" y="1488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1</a:t>
                </a:r>
              </a:p>
            </p:txBody>
          </p:sp>
        </p:grpSp>
        <p:sp>
          <p:nvSpPr>
            <p:cNvPr id="7" name="Text Box 1058"/>
            <p:cNvSpPr txBox="1">
              <a:spLocks noChangeArrowheads="1"/>
            </p:cNvSpPr>
            <p:nvPr/>
          </p:nvSpPr>
          <p:spPr bwMode="auto">
            <a:xfrm>
              <a:off x="3984" y="1296"/>
              <a:ext cx="99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0" i="1" baseline="0" dirty="0" smtClean="0"/>
                <a:t>N</a:t>
              </a:r>
              <a:r>
                <a:rPr lang="en-US" sz="1600" b="0" baseline="0" dirty="0" smtClean="0"/>
                <a:t> </a:t>
              </a:r>
              <a:r>
                <a:rPr lang="en-US" sz="1600" b="0" baseline="0" dirty="0"/>
                <a:t>= </a:t>
              </a:r>
              <a:r>
                <a:rPr lang="en-US" sz="1600" b="0" baseline="0" dirty="0" smtClean="0"/>
                <a:t>13 (odd)</a:t>
              </a:r>
              <a:endParaRPr lang="en-US" sz="1600" b="0" baseline="0" dirty="0"/>
            </a:p>
          </p:txBody>
        </p:sp>
        <p:sp>
          <p:nvSpPr>
            <p:cNvPr id="8" name="Text Box 1059"/>
            <p:cNvSpPr txBox="1">
              <a:spLocks noChangeArrowheads="1"/>
            </p:cNvSpPr>
            <p:nvPr/>
          </p:nvSpPr>
          <p:spPr bwMode="auto">
            <a:xfrm>
              <a:off x="3456" y="945"/>
              <a:ext cx="1632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0" baseline="0"/>
                <a:t>Centre of symmetry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 baseline="0"/>
                <a:t>(</a:t>
              </a:r>
              <a:r>
                <a:rPr lang="en-US" sz="1600" b="0" i="1" baseline="0"/>
                <a:t>N</a:t>
              </a:r>
              <a:r>
                <a:rPr lang="en-US" sz="1600" b="0" baseline="0"/>
                <a:t> odd, positive symmetry)</a:t>
              </a:r>
            </a:p>
          </p:txBody>
        </p:sp>
        <p:sp>
          <p:nvSpPr>
            <p:cNvPr id="9" name="Line 1060"/>
            <p:cNvSpPr>
              <a:spLocks noChangeShapeType="1"/>
            </p:cNvSpPr>
            <p:nvPr/>
          </p:nvSpPr>
          <p:spPr bwMode="auto">
            <a:xfrm flipH="1">
              <a:off x="2544" y="1056"/>
              <a:ext cx="912" cy="48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1061"/>
          <p:cNvGrpSpPr>
            <a:grpSpLocks/>
          </p:cNvGrpSpPr>
          <p:nvPr/>
        </p:nvGrpSpPr>
        <p:grpSpPr bwMode="auto">
          <a:xfrm>
            <a:off x="2378384" y="3121503"/>
            <a:ext cx="5715000" cy="914400"/>
            <a:chOff x="1488" y="1536"/>
            <a:chExt cx="3600" cy="576"/>
          </a:xfrm>
        </p:grpSpPr>
        <p:grpSp>
          <p:nvGrpSpPr>
            <p:cNvPr id="40" name="Group 1062"/>
            <p:cNvGrpSpPr>
              <a:grpSpLocks/>
            </p:cNvGrpSpPr>
            <p:nvPr/>
          </p:nvGrpSpPr>
          <p:grpSpPr bwMode="auto">
            <a:xfrm>
              <a:off x="1488" y="1632"/>
              <a:ext cx="2256" cy="480"/>
              <a:chOff x="1680" y="1680"/>
              <a:chExt cx="2256" cy="480"/>
            </a:xfrm>
          </p:grpSpPr>
          <p:sp>
            <p:nvSpPr>
              <p:cNvPr id="44" name="Line 1063"/>
              <p:cNvSpPr>
                <a:spLocks noChangeShapeType="1"/>
              </p:cNvSpPr>
              <p:nvPr/>
            </p:nvSpPr>
            <p:spPr bwMode="auto">
              <a:xfrm>
                <a:off x="1680" y="2016"/>
                <a:ext cx="21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Text Box 1064"/>
              <p:cNvSpPr txBox="1">
                <a:spLocks noChangeArrowheads="1"/>
              </p:cNvSpPr>
              <p:nvPr/>
            </p:nvSpPr>
            <p:spPr bwMode="auto">
              <a:xfrm>
                <a:off x="2064" y="1882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2</a:t>
                </a:r>
              </a:p>
            </p:txBody>
          </p:sp>
          <p:sp>
            <p:nvSpPr>
              <p:cNvPr id="46" name="Text Box 1065"/>
              <p:cNvSpPr txBox="1">
                <a:spLocks noChangeArrowheads="1"/>
              </p:cNvSpPr>
              <p:nvPr/>
            </p:nvSpPr>
            <p:spPr bwMode="auto">
              <a:xfrm>
                <a:off x="2352" y="2016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4</a:t>
                </a:r>
              </a:p>
            </p:txBody>
          </p:sp>
          <p:sp>
            <p:nvSpPr>
              <p:cNvPr id="47" name="Text Box 1066"/>
              <p:cNvSpPr txBox="1">
                <a:spLocks noChangeArrowheads="1"/>
              </p:cNvSpPr>
              <p:nvPr/>
            </p:nvSpPr>
            <p:spPr bwMode="auto">
              <a:xfrm>
                <a:off x="2640" y="2016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6</a:t>
                </a:r>
              </a:p>
            </p:txBody>
          </p:sp>
          <p:sp>
            <p:nvSpPr>
              <p:cNvPr id="48" name="Text Box 1067"/>
              <p:cNvSpPr txBox="1">
                <a:spLocks noChangeArrowheads="1"/>
              </p:cNvSpPr>
              <p:nvPr/>
            </p:nvSpPr>
            <p:spPr bwMode="auto">
              <a:xfrm>
                <a:off x="2928" y="2016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8</a:t>
                </a:r>
              </a:p>
            </p:txBody>
          </p:sp>
          <p:sp>
            <p:nvSpPr>
              <p:cNvPr id="49" name="Text Box 1068"/>
              <p:cNvSpPr txBox="1">
                <a:spLocks noChangeArrowheads="1"/>
              </p:cNvSpPr>
              <p:nvPr/>
            </p:nvSpPr>
            <p:spPr bwMode="auto">
              <a:xfrm>
                <a:off x="3216" y="1882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10</a:t>
                </a:r>
              </a:p>
            </p:txBody>
          </p:sp>
          <p:sp>
            <p:nvSpPr>
              <p:cNvPr id="50" name="Text Box 1069"/>
              <p:cNvSpPr txBox="1">
                <a:spLocks noChangeArrowheads="1"/>
              </p:cNvSpPr>
              <p:nvPr/>
            </p:nvSpPr>
            <p:spPr bwMode="auto">
              <a:xfrm>
                <a:off x="1776" y="2016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0</a:t>
                </a:r>
              </a:p>
            </p:txBody>
          </p:sp>
          <p:sp>
            <p:nvSpPr>
              <p:cNvPr id="51" name="Text Box 1070"/>
              <p:cNvSpPr txBox="1">
                <a:spLocks noChangeArrowheads="1"/>
              </p:cNvSpPr>
              <p:nvPr/>
            </p:nvSpPr>
            <p:spPr bwMode="auto">
              <a:xfrm>
                <a:off x="3744" y="1930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i="1" baseline="0"/>
                  <a:t>n</a:t>
                </a:r>
              </a:p>
            </p:txBody>
          </p:sp>
          <p:sp>
            <p:nvSpPr>
              <p:cNvPr id="52" name="Line 1071"/>
              <p:cNvSpPr>
                <a:spLocks noChangeShapeType="1"/>
              </p:cNvSpPr>
              <p:nvPr/>
            </p:nvSpPr>
            <p:spPr bwMode="auto">
              <a:xfrm flipH="1">
                <a:off x="2665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1072"/>
              <p:cNvSpPr>
                <a:spLocks noChangeShapeType="1"/>
              </p:cNvSpPr>
              <p:nvPr/>
            </p:nvSpPr>
            <p:spPr bwMode="auto">
              <a:xfrm>
                <a:off x="2592" y="1776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1073"/>
              <p:cNvSpPr>
                <a:spLocks noChangeShapeType="1"/>
              </p:cNvSpPr>
              <p:nvPr/>
            </p:nvSpPr>
            <p:spPr bwMode="auto">
              <a:xfrm>
                <a:off x="2736" y="1776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1074"/>
              <p:cNvSpPr>
                <a:spLocks noChangeShapeType="1"/>
              </p:cNvSpPr>
              <p:nvPr/>
            </p:nvSpPr>
            <p:spPr bwMode="auto">
              <a:xfrm>
                <a:off x="2880" y="1872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1075"/>
              <p:cNvSpPr>
                <a:spLocks noChangeShapeType="1"/>
              </p:cNvSpPr>
              <p:nvPr/>
            </p:nvSpPr>
            <p:spPr bwMode="auto">
              <a:xfrm>
                <a:off x="2448" y="1872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1076"/>
              <p:cNvSpPr>
                <a:spLocks noChangeShapeType="1"/>
              </p:cNvSpPr>
              <p:nvPr/>
            </p:nvSpPr>
            <p:spPr bwMode="auto">
              <a:xfrm>
                <a:off x="3168" y="2016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1077"/>
              <p:cNvSpPr>
                <a:spLocks noChangeShapeType="1"/>
              </p:cNvSpPr>
              <p:nvPr/>
            </p:nvSpPr>
            <p:spPr bwMode="auto">
              <a:xfrm>
                <a:off x="2160" y="2016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1078"/>
              <p:cNvSpPr>
                <a:spLocks noChangeShapeType="1"/>
              </p:cNvSpPr>
              <p:nvPr/>
            </p:nvSpPr>
            <p:spPr bwMode="auto">
              <a:xfrm>
                <a:off x="2304" y="1968"/>
                <a:ext cx="0" cy="4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1079"/>
              <p:cNvSpPr>
                <a:spLocks noChangeShapeType="1"/>
              </p:cNvSpPr>
              <p:nvPr/>
            </p:nvSpPr>
            <p:spPr bwMode="auto">
              <a:xfrm>
                <a:off x="2016" y="2016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1080"/>
              <p:cNvSpPr>
                <a:spLocks noChangeShapeType="1"/>
              </p:cNvSpPr>
              <p:nvPr/>
            </p:nvSpPr>
            <p:spPr bwMode="auto">
              <a:xfrm>
                <a:off x="3024" y="1968"/>
                <a:ext cx="0" cy="4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10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1082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4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1083"/>
              <p:cNvSpPr>
                <a:spLocks noChangeShapeType="1"/>
              </p:cNvSpPr>
              <p:nvPr/>
            </p:nvSpPr>
            <p:spPr bwMode="auto">
              <a:xfrm>
                <a:off x="3456" y="1968"/>
                <a:ext cx="0" cy="4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Text Box 1084"/>
              <p:cNvSpPr txBox="1">
                <a:spLocks noChangeArrowheads="1"/>
              </p:cNvSpPr>
              <p:nvPr/>
            </p:nvSpPr>
            <p:spPr bwMode="auto">
              <a:xfrm>
                <a:off x="2208" y="2016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3</a:t>
                </a:r>
              </a:p>
            </p:txBody>
          </p:sp>
          <p:sp>
            <p:nvSpPr>
              <p:cNvPr id="66" name="Text Box 1085"/>
              <p:cNvSpPr txBox="1">
                <a:spLocks noChangeArrowheads="1"/>
              </p:cNvSpPr>
              <p:nvPr/>
            </p:nvSpPr>
            <p:spPr bwMode="auto">
              <a:xfrm>
                <a:off x="2496" y="2016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5</a:t>
                </a:r>
              </a:p>
            </p:txBody>
          </p:sp>
          <p:sp>
            <p:nvSpPr>
              <p:cNvPr id="67" name="Text Box 1086"/>
              <p:cNvSpPr txBox="1">
                <a:spLocks noChangeArrowheads="1"/>
              </p:cNvSpPr>
              <p:nvPr/>
            </p:nvSpPr>
            <p:spPr bwMode="auto">
              <a:xfrm>
                <a:off x="2784" y="2016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7</a:t>
                </a:r>
              </a:p>
            </p:txBody>
          </p:sp>
          <p:sp>
            <p:nvSpPr>
              <p:cNvPr id="68" name="Text Box 1087"/>
              <p:cNvSpPr txBox="1">
                <a:spLocks noChangeArrowheads="1"/>
              </p:cNvSpPr>
              <p:nvPr/>
            </p:nvSpPr>
            <p:spPr bwMode="auto">
              <a:xfrm>
                <a:off x="3072" y="1872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9</a:t>
                </a:r>
              </a:p>
            </p:txBody>
          </p:sp>
          <p:sp>
            <p:nvSpPr>
              <p:cNvPr id="69" name="Text Box 1088"/>
              <p:cNvSpPr txBox="1">
                <a:spLocks noChangeArrowheads="1"/>
              </p:cNvSpPr>
              <p:nvPr/>
            </p:nvSpPr>
            <p:spPr bwMode="auto">
              <a:xfrm>
                <a:off x="1920" y="1882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1</a:t>
                </a:r>
              </a:p>
            </p:txBody>
          </p:sp>
          <p:sp>
            <p:nvSpPr>
              <p:cNvPr id="70" name="Text Box 1089"/>
              <p:cNvSpPr txBox="1">
                <a:spLocks noChangeArrowheads="1"/>
              </p:cNvSpPr>
              <p:nvPr/>
            </p:nvSpPr>
            <p:spPr bwMode="auto">
              <a:xfrm>
                <a:off x="3360" y="2016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11</a:t>
                </a:r>
              </a:p>
            </p:txBody>
          </p:sp>
        </p:grpSp>
        <p:sp>
          <p:nvSpPr>
            <p:cNvPr id="41" name="Text Box 1090"/>
            <p:cNvSpPr txBox="1">
              <a:spLocks noChangeArrowheads="1"/>
            </p:cNvSpPr>
            <p:nvPr/>
          </p:nvSpPr>
          <p:spPr bwMode="auto">
            <a:xfrm>
              <a:off x="3984" y="1872"/>
              <a:ext cx="8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0" i="1" baseline="0"/>
                <a:t>N</a:t>
              </a:r>
              <a:r>
                <a:rPr lang="en-US" sz="1600" b="0" baseline="0"/>
                <a:t> = 12 (even)</a:t>
              </a:r>
            </a:p>
          </p:txBody>
        </p:sp>
        <p:sp>
          <p:nvSpPr>
            <p:cNvPr id="42" name="Text Box 1091"/>
            <p:cNvSpPr txBox="1">
              <a:spLocks noChangeArrowheads="1"/>
            </p:cNvSpPr>
            <p:nvPr/>
          </p:nvSpPr>
          <p:spPr bwMode="auto">
            <a:xfrm>
              <a:off x="3456" y="1536"/>
              <a:ext cx="1632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0" baseline="0"/>
                <a:t>Centre of symmetry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 baseline="0"/>
                <a:t>(</a:t>
              </a:r>
              <a:r>
                <a:rPr lang="en-US" sz="1600" b="0" i="1" baseline="0"/>
                <a:t>N</a:t>
              </a:r>
              <a:r>
                <a:rPr lang="en-US" sz="1600" b="0" baseline="0"/>
                <a:t> even, positive symmetry)</a:t>
              </a:r>
            </a:p>
          </p:txBody>
        </p:sp>
        <p:sp>
          <p:nvSpPr>
            <p:cNvPr id="43" name="Line 1092"/>
            <p:cNvSpPr>
              <a:spLocks noChangeShapeType="1"/>
            </p:cNvSpPr>
            <p:nvPr/>
          </p:nvSpPr>
          <p:spPr bwMode="auto">
            <a:xfrm flipH="1">
              <a:off x="2496" y="1632"/>
              <a:ext cx="960" cy="48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" name="Group 1093"/>
          <p:cNvGrpSpPr>
            <a:grpSpLocks/>
          </p:cNvGrpSpPr>
          <p:nvPr/>
        </p:nvGrpSpPr>
        <p:grpSpPr bwMode="auto">
          <a:xfrm>
            <a:off x="2378384" y="4188303"/>
            <a:ext cx="5715000" cy="1066800"/>
            <a:chOff x="1488" y="2160"/>
            <a:chExt cx="3600" cy="672"/>
          </a:xfrm>
        </p:grpSpPr>
        <p:grpSp>
          <p:nvGrpSpPr>
            <p:cNvPr id="72" name="Group 1094"/>
            <p:cNvGrpSpPr>
              <a:grpSpLocks/>
            </p:cNvGrpSpPr>
            <p:nvPr/>
          </p:nvGrpSpPr>
          <p:grpSpPr bwMode="auto">
            <a:xfrm>
              <a:off x="1488" y="2208"/>
              <a:ext cx="2256" cy="624"/>
              <a:chOff x="1680" y="2304"/>
              <a:chExt cx="2256" cy="624"/>
            </a:xfrm>
          </p:grpSpPr>
          <p:sp>
            <p:nvSpPr>
              <p:cNvPr id="76" name="Line 1095"/>
              <p:cNvSpPr>
                <a:spLocks noChangeShapeType="1"/>
              </p:cNvSpPr>
              <p:nvPr/>
            </p:nvSpPr>
            <p:spPr bwMode="auto">
              <a:xfrm>
                <a:off x="1680" y="2688"/>
                <a:ext cx="21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Text Box 1096"/>
              <p:cNvSpPr txBox="1">
                <a:spLocks noChangeArrowheads="1"/>
              </p:cNvSpPr>
              <p:nvPr/>
            </p:nvSpPr>
            <p:spPr bwMode="auto">
              <a:xfrm>
                <a:off x="2064" y="2698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2</a:t>
                </a:r>
              </a:p>
            </p:txBody>
          </p:sp>
          <p:sp>
            <p:nvSpPr>
              <p:cNvPr id="78" name="Text Box 1097"/>
              <p:cNvSpPr txBox="1">
                <a:spLocks noChangeArrowheads="1"/>
              </p:cNvSpPr>
              <p:nvPr/>
            </p:nvSpPr>
            <p:spPr bwMode="auto">
              <a:xfrm>
                <a:off x="2352" y="2688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4</a:t>
                </a:r>
              </a:p>
            </p:txBody>
          </p:sp>
          <p:sp>
            <p:nvSpPr>
              <p:cNvPr id="79" name="Text Box 1098"/>
              <p:cNvSpPr txBox="1">
                <a:spLocks noChangeArrowheads="1"/>
              </p:cNvSpPr>
              <p:nvPr/>
            </p:nvSpPr>
            <p:spPr bwMode="auto">
              <a:xfrm>
                <a:off x="2640" y="2554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6</a:t>
                </a:r>
              </a:p>
            </p:txBody>
          </p:sp>
          <p:sp>
            <p:nvSpPr>
              <p:cNvPr id="80" name="Text Box 1099"/>
              <p:cNvSpPr txBox="1">
                <a:spLocks noChangeArrowheads="1"/>
              </p:cNvSpPr>
              <p:nvPr/>
            </p:nvSpPr>
            <p:spPr bwMode="auto">
              <a:xfrm>
                <a:off x="2928" y="2554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8</a:t>
                </a:r>
              </a:p>
            </p:txBody>
          </p:sp>
          <p:sp>
            <p:nvSpPr>
              <p:cNvPr id="81" name="Text Box 1100"/>
              <p:cNvSpPr txBox="1">
                <a:spLocks noChangeArrowheads="1"/>
              </p:cNvSpPr>
              <p:nvPr/>
            </p:nvSpPr>
            <p:spPr bwMode="auto">
              <a:xfrm>
                <a:off x="1776" y="2688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0</a:t>
                </a:r>
              </a:p>
            </p:txBody>
          </p:sp>
          <p:sp>
            <p:nvSpPr>
              <p:cNvPr id="82" name="Text Box 1101"/>
              <p:cNvSpPr txBox="1">
                <a:spLocks noChangeArrowheads="1"/>
              </p:cNvSpPr>
              <p:nvPr/>
            </p:nvSpPr>
            <p:spPr bwMode="auto">
              <a:xfrm>
                <a:off x="3744" y="2602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i="1" baseline="0"/>
                  <a:t>n</a:t>
                </a:r>
              </a:p>
            </p:txBody>
          </p:sp>
          <p:sp>
            <p:nvSpPr>
              <p:cNvPr id="83" name="Line 1102"/>
              <p:cNvSpPr>
                <a:spLocks noChangeShapeType="1"/>
              </p:cNvSpPr>
              <p:nvPr/>
            </p:nvSpPr>
            <p:spPr bwMode="auto">
              <a:xfrm flipH="1">
                <a:off x="2448" y="2304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1103"/>
              <p:cNvSpPr>
                <a:spLocks noChangeShapeType="1"/>
              </p:cNvSpPr>
              <p:nvPr/>
            </p:nvSpPr>
            <p:spPr bwMode="auto">
              <a:xfrm>
                <a:off x="2160" y="2544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1104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1105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0" cy="4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1106"/>
              <p:cNvSpPr>
                <a:spLocks noChangeShapeType="1"/>
              </p:cNvSpPr>
              <p:nvPr/>
            </p:nvSpPr>
            <p:spPr bwMode="auto">
              <a:xfrm>
                <a:off x="2880" y="2688"/>
                <a:ext cx="0" cy="4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1107"/>
              <p:cNvSpPr>
                <a:spLocks noChangeShapeType="1"/>
              </p:cNvSpPr>
              <p:nvPr/>
            </p:nvSpPr>
            <p:spPr bwMode="auto">
              <a:xfrm>
                <a:off x="1872" y="2640"/>
                <a:ext cx="0" cy="4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Text Box 1108"/>
              <p:cNvSpPr txBox="1">
                <a:spLocks noChangeArrowheads="1"/>
              </p:cNvSpPr>
              <p:nvPr/>
            </p:nvSpPr>
            <p:spPr bwMode="auto">
              <a:xfrm>
                <a:off x="2208" y="2688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3</a:t>
                </a:r>
              </a:p>
            </p:txBody>
          </p:sp>
          <p:sp>
            <p:nvSpPr>
              <p:cNvPr id="90" name="Text Box 1109"/>
              <p:cNvSpPr txBox="1">
                <a:spLocks noChangeArrowheads="1"/>
              </p:cNvSpPr>
              <p:nvPr/>
            </p:nvSpPr>
            <p:spPr bwMode="auto">
              <a:xfrm>
                <a:off x="2496" y="2554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5</a:t>
                </a:r>
              </a:p>
            </p:txBody>
          </p:sp>
          <p:sp>
            <p:nvSpPr>
              <p:cNvPr id="91" name="Text Box 1110"/>
              <p:cNvSpPr txBox="1">
                <a:spLocks noChangeArrowheads="1"/>
              </p:cNvSpPr>
              <p:nvPr/>
            </p:nvSpPr>
            <p:spPr bwMode="auto">
              <a:xfrm>
                <a:off x="2784" y="2554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7</a:t>
                </a:r>
              </a:p>
            </p:txBody>
          </p:sp>
          <p:sp>
            <p:nvSpPr>
              <p:cNvPr id="92" name="Text Box 1111"/>
              <p:cNvSpPr txBox="1">
                <a:spLocks noChangeArrowheads="1"/>
              </p:cNvSpPr>
              <p:nvPr/>
            </p:nvSpPr>
            <p:spPr bwMode="auto">
              <a:xfrm>
                <a:off x="1920" y="2698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1</a:t>
                </a:r>
              </a:p>
            </p:txBody>
          </p:sp>
          <p:sp>
            <p:nvSpPr>
              <p:cNvPr id="93" name="Line 1112"/>
              <p:cNvSpPr>
                <a:spLocks noChangeShapeType="1"/>
              </p:cNvSpPr>
              <p:nvPr/>
            </p:nvSpPr>
            <p:spPr bwMode="auto">
              <a:xfrm>
                <a:off x="2592" y="2688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1113"/>
              <p:cNvSpPr>
                <a:spLocks noChangeShapeType="1"/>
              </p:cNvSpPr>
              <p:nvPr/>
            </p:nvSpPr>
            <p:spPr bwMode="auto">
              <a:xfrm>
                <a:off x="2736" y="2688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1114"/>
              <p:cNvSpPr>
                <a:spLocks noChangeShapeType="1"/>
              </p:cNvSpPr>
              <p:nvPr/>
            </p:nvSpPr>
            <p:spPr bwMode="auto">
              <a:xfrm>
                <a:off x="3024" y="2688"/>
                <a:ext cx="0" cy="4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" name="Text Box 1115"/>
            <p:cNvSpPr txBox="1">
              <a:spLocks noChangeArrowheads="1"/>
            </p:cNvSpPr>
            <p:nvPr/>
          </p:nvSpPr>
          <p:spPr bwMode="auto">
            <a:xfrm>
              <a:off x="3984" y="2496"/>
              <a:ext cx="8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0" i="1" baseline="0"/>
                <a:t>N</a:t>
              </a:r>
              <a:r>
                <a:rPr lang="en-US" sz="1600" b="0" baseline="0"/>
                <a:t> = 9 (odd)</a:t>
              </a:r>
            </a:p>
          </p:txBody>
        </p:sp>
        <p:sp>
          <p:nvSpPr>
            <p:cNvPr id="74" name="Text Box 1116"/>
            <p:cNvSpPr txBox="1">
              <a:spLocks noChangeArrowheads="1"/>
            </p:cNvSpPr>
            <p:nvPr/>
          </p:nvSpPr>
          <p:spPr bwMode="auto">
            <a:xfrm>
              <a:off x="3456" y="2160"/>
              <a:ext cx="1632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0" baseline="0"/>
                <a:t>Centre of symmetry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 baseline="0"/>
                <a:t>(</a:t>
              </a:r>
              <a:r>
                <a:rPr lang="en-US" sz="1600" b="0" i="1" baseline="0"/>
                <a:t>N</a:t>
              </a:r>
              <a:r>
                <a:rPr lang="en-US" sz="1600" b="0" baseline="0"/>
                <a:t> odd, negative symmetry)</a:t>
              </a:r>
            </a:p>
          </p:txBody>
        </p:sp>
        <p:sp>
          <p:nvSpPr>
            <p:cNvPr id="75" name="Line 1117"/>
            <p:cNvSpPr>
              <a:spLocks noChangeShapeType="1"/>
            </p:cNvSpPr>
            <p:nvPr/>
          </p:nvSpPr>
          <p:spPr bwMode="auto">
            <a:xfrm flipH="1" flipV="1">
              <a:off x="2256" y="2256"/>
              <a:ext cx="1200" cy="48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1118"/>
          <p:cNvGrpSpPr>
            <a:grpSpLocks/>
          </p:cNvGrpSpPr>
          <p:nvPr/>
        </p:nvGrpSpPr>
        <p:grpSpPr bwMode="auto">
          <a:xfrm>
            <a:off x="2378384" y="5331303"/>
            <a:ext cx="5715000" cy="1219200"/>
            <a:chOff x="1488" y="2880"/>
            <a:chExt cx="3600" cy="768"/>
          </a:xfrm>
        </p:grpSpPr>
        <p:grpSp>
          <p:nvGrpSpPr>
            <p:cNvPr id="97" name="Group 1119"/>
            <p:cNvGrpSpPr>
              <a:grpSpLocks/>
            </p:cNvGrpSpPr>
            <p:nvPr/>
          </p:nvGrpSpPr>
          <p:grpSpPr bwMode="auto">
            <a:xfrm>
              <a:off x="1488" y="2928"/>
              <a:ext cx="2256" cy="720"/>
              <a:chOff x="1680" y="3024"/>
              <a:chExt cx="2256" cy="720"/>
            </a:xfrm>
          </p:grpSpPr>
          <p:sp>
            <p:nvSpPr>
              <p:cNvPr id="101" name="Line 1120"/>
              <p:cNvSpPr>
                <a:spLocks noChangeShapeType="1"/>
              </p:cNvSpPr>
              <p:nvPr/>
            </p:nvSpPr>
            <p:spPr bwMode="auto">
              <a:xfrm>
                <a:off x="1680" y="3408"/>
                <a:ext cx="21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Text Box 1121"/>
              <p:cNvSpPr txBox="1">
                <a:spLocks noChangeArrowheads="1"/>
              </p:cNvSpPr>
              <p:nvPr/>
            </p:nvSpPr>
            <p:spPr bwMode="auto">
              <a:xfrm>
                <a:off x="2064" y="3418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2</a:t>
                </a:r>
              </a:p>
            </p:txBody>
          </p:sp>
          <p:sp>
            <p:nvSpPr>
              <p:cNvPr id="103" name="Text Box 1122"/>
              <p:cNvSpPr txBox="1">
                <a:spLocks noChangeArrowheads="1"/>
              </p:cNvSpPr>
              <p:nvPr/>
            </p:nvSpPr>
            <p:spPr bwMode="auto">
              <a:xfrm>
                <a:off x="2352" y="3408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4</a:t>
                </a:r>
              </a:p>
            </p:txBody>
          </p:sp>
          <p:sp>
            <p:nvSpPr>
              <p:cNvPr id="104" name="Text Box 1123"/>
              <p:cNvSpPr txBox="1">
                <a:spLocks noChangeArrowheads="1"/>
              </p:cNvSpPr>
              <p:nvPr/>
            </p:nvSpPr>
            <p:spPr bwMode="auto">
              <a:xfrm>
                <a:off x="2640" y="3274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6</a:t>
                </a:r>
              </a:p>
            </p:txBody>
          </p:sp>
          <p:sp>
            <p:nvSpPr>
              <p:cNvPr id="105" name="Text Box 1124"/>
              <p:cNvSpPr txBox="1">
                <a:spLocks noChangeArrowheads="1"/>
              </p:cNvSpPr>
              <p:nvPr/>
            </p:nvSpPr>
            <p:spPr bwMode="auto">
              <a:xfrm>
                <a:off x="2928" y="3274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8</a:t>
                </a:r>
              </a:p>
            </p:txBody>
          </p:sp>
          <p:sp>
            <p:nvSpPr>
              <p:cNvPr id="106" name="Text Box 1125"/>
              <p:cNvSpPr txBox="1">
                <a:spLocks noChangeArrowheads="1"/>
              </p:cNvSpPr>
              <p:nvPr/>
            </p:nvSpPr>
            <p:spPr bwMode="auto">
              <a:xfrm>
                <a:off x="1776" y="3408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0</a:t>
                </a:r>
              </a:p>
            </p:txBody>
          </p:sp>
          <p:sp>
            <p:nvSpPr>
              <p:cNvPr id="107" name="Text Box 1126"/>
              <p:cNvSpPr txBox="1">
                <a:spLocks noChangeArrowheads="1"/>
              </p:cNvSpPr>
              <p:nvPr/>
            </p:nvSpPr>
            <p:spPr bwMode="auto">
              <a:xfrm>
                <a:off x="3744" y="3322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i="1" baseline="0"/>
                  <a:t>n</a:t>
                </a:r>
              </a:p>
            </p:txBody>
          </p:sp>
          <p:sp>
            <p:nvSpPr>
              <p:cNvPr id="108" name="Line 1127"/>
              <p:cNvSpPr>
                <a:spLocks noChangeShapeType="1"/>
              </p:cNvSpPr>
              <p:nvPr/>
            </p:nvSpPr>
            <p:spPr bwMode="auto">
              <a:xfrm flipH="1">
                <a:off x="2526" y="302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1128"/>
              <p:cNvSpPr>
                <a:spLocks noChangeShapeType="1"/>
              </p:cNvSpPr>
              <p:nvPr/>
            </p:nvSpPr>
            <p:spPr bwMode="auto">
              <a:xfrm>
                <a:off x="2160" y="3312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1129"/>
              <p:cNvSpPr>
                <a:spLocks noChangeShapeType="1"/>
              </p:cNvSpPr>
              <p:nvPr/>
            </p:nvSpPr>
            <p:spPr bwMode="auto">
              <a:xfrm>
                <a:off x="2304" y="3264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130"/>
              <p:cNvSpPr>
                <a:spLocks noChangeShapeType="1"/>
              </p:cNvSpPr>
              <p:nvPr/>
            </p:nvSpPr>
            <p:spPr bwMode="auto">
              <a:xfrm>
                <a:off x="2016" y="3360"/>
                <a:ext cx="0" cy="4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131"/>
              <p:cNvSpPr>
                <a:spLocks noChangeShapeType="1"/>
              </p:cNvSpPr>
              <p:nvPr/>
            </p:nvSpPr>
            <p:spPr bwMode="auto">
              <a:xfrm>
                <a:off x="3168" y="3408"/>
                <a:ext cx="0" cy="4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132"/>
              <p:cNvSpPr>
                <a:spLocks noChangeShapeType="1"/>
              </p:cNvSpPr>
              <p:nvPr/>
            </p:nvSpPr>
            <p:spPr bwMode="auto">
              <a:xfrm>
                <a:off x="1872" y="3360"/>
                <a:ext cx="0" cy="4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Text Box 1133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3</a:t>
                </a:r>
              </a:p>
            </p:txBody>
          </p:sp>
          <p:sp>
            <p:nvSpPr>
              <p:cNvPr id="115" name="Text Box 1134"/>
              <p:cNvSpPr txBox="1">
                <a:spLocks noChangeArrowheads="1"/>
              </p:cNvSpPr>
              <p:nvPr/>
            </p:nvSpPr>
            <p:spPr bwMode="auto">
              <a:xfrm>
                <a:off x="2496" y="3274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5</a:t>
                </a:r>
              </a:p>
            </p:txBody>
          </p:sp>
          <p:sp>
            <p:nvSpPr>
              <p:cNvPr id="116" name="Text Box 1135"/>
              <p:cNvSpPr txBox="1">
                <a:spLocks noChangeArrowheads="1"/>
              </p:cNvSpPr>
              <p:nvPr/>
            </p:nvSpPr>
            <p:spPr bwMode="auto">
              <a:xfrm>
                <a:off x="2784" y="3274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7</a:t>
                </a:r>
              </a:p>
            </p:txBody>
          </p:sp>
          <p:sp>
            <p:nvSpPr>
              <p:cNvPr id="117" name="Text Box 1136"/>
              <p:cNvSpPr txBox="1">
                <a:spLocks noChangeArrowheads="1"/>
              </p:cNvSpPr>
              <p:nvPr/>
            </p:nvSpPr>
            <p:spPr bwMode="auto">
              <a:xfrm>
                <a:off x="1920" y="3418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1</a:t>
                </a:r>
              </a:p>
            </p:txBody>
          </p:sp>
          <p:sp>
            <p:nvSpPr>
              <p:cNvPr id="118" name="Line 1137"/>
              <p:cNvSpPr>
                <a:spLocks noChangeShapeType="1"/>
              </p:cNvSpPr>
              <p:nvPr/>
            </p:nvSpPr>
            <p:spPr bwMode="auto">
              <a:xfrm>
                <a:off x="3024" y="3408"/>
                <a:ext cx="0" cy="4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1138"/>
              <p:cNvSpPr>
                <a:spLocks noChangeShapeType="1"/>
              </p:cNvSpPr>
              <p:nvPr/>
            </p:nvSpPr>
            <p:spPr bwMode="auto">
              <a:xfrm>
                <a:off x="2448" y="3120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1139"/>
              <p:cNvSpPr>
                <a:spLocks noChangeShapeType="1"/>
              </p:cNvSpPr>
              <p:nvPr/>
            </p:nvSpPr>
            <p:spPr bwMode="auto">
              <a:xfrm>
                <a:off x="2592" y="3408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1140"/>
              <p:cNvSpPr>
                <a:spLocks noChangeShapeType="1"/>
              </p:cNvSpPr>
              <p:nvPr/>
            </p:nvSpPr>
            <p:spPr bwMode="auto">
              <a:xfrm>
                <a:off x="2736" y="3408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1141"/>
              <p:cNvSpPr>
                <a:spLocks noChangeShapeType="1"/>
              </p:cNvSpPr>
              <p:nvPr/>
            </p:nvSpPr>
            <p:spPr bwMode="auto">
              <a:xfrm>
                <a:off x="2880" y="3408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Text Box 1142"/>
              <p:cNvSpPr txBox="1">
                <a:spLocks noChangeArrowheads="1"/>
              </p:cNvSpPr>
              <p:nvPr/>
            </p:nvSpPr>
            <p:spPr bwMode="auto">
              <a:xfrm>
                <a:off x="3072" y="3264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baseline="0"/>
                  <a:t>9</a:t>
                </a:r>
              </a:p>
            </p:txBody>
          </p:sp>
        </p:grpSp>
        <p:sp>
          <p:nvSpPr>
            <p:cNvPr id="98" name="Text Box 1143"/>
            <p:cNvSpPr txBox="1">
              <a:spLocks noChangeArrowheads="1"/>
            </p:cNvSpPr>
            <p:nvPr/>
          </p:nvSpPr>
          <p:spPr bwMode="auto">
            <a:xfrm>
              <a:off x="3984" y="3216"/>
              <a:ext cx="8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0" i="1" baseline="0"/>
                <a:t>N</a:t>
              </a:r>
              <a:r>
                <a:rPr lang="en-US" sz="1600" b="0" baseline="0"/>
                <a:t> = 10 (even)</a:t>
              </a:r>
            </a:p>
          </p:txBody>
        </p:sp>
        <p:sp>
          <p:nvSpPr>
            <p:cNvPr id="99" name="Text Box 1144"/>
            <p:cNvSpPr txBox="1">
              <a:spLocks noChangeArrowheads="1"/>
            </p:cNvSpPr>
            <p:nvPr/>
          </p:nvSpPr>
          <p:spPr bwMode="auto">
            <a:xfrm>
              <a:off x="3456" y="2880"/>
              <a:ext cx="1632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0" baseline="0"/>
                <a:t>Centre of symmetry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 baseline="0"/>
                <a:t>(</a:t>
              </a:r>
              <a:r>
                <a:rPr lang="en-US" sz="1600" b="0" i="1" baseline="0"/>
                <a:t>N</a:t>
              </a:r>
              <a:r>
                <a:rPr lang="en-US" sz="1600" b="0" baseline="0"/>
                <a:t> even, negative symmetry)</a:t>
              </a:r>
            </a:p>
          </p:txBody>
        </p:sp>
        <p:sp>
          <p:nvSpPr>
            <p:cNvPr id="100" name="Line 1145"/>
            <p:cNvSpPr>
              <a:spLocks noChangeShapeType="1"/>
            </p:cNvSpPr>
            <p:nvPr/>
          </p:nvSpPr>
          <p:spPr bwMode="auto">
            <a:xfrm flipH="1" flipV="1">
              <a:off x="2352" y="2976"/>
              <a:ext cx="1104" cy="48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stages for FIR filters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82915" y="1512277"/>
            <a:ext cx="1512277" cy="78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4408" y="2620107"/>
            <a:ext cx="40092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Obtain performance specifications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28546" y="3300046"/>
            <a:ext cx="40063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Calculate filter coefficients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31478" y="3883267"/>
            <a:ext cx="40034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Simulate with FIR structure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25617" y="4466492"/>
            <a:ext cx="40092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Finite </a:t>
            </a:r>
            <a:r>
              <a:rPr lang="en-US" dirty="0" err="1" smtClean="0"/>
              <a:t>wordlength</a:t>
            </a:r>
            <a:r>
              <a:rPr lang="en-US" dirty="0" smtClean="0"/>
              <a:t> effects analysis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28545" y="5076091"/>
            <a:ext cx="40063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Actual hardware/software implementation + testing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977054" y="5952394"/>
            <a:ext cx="1512277" cy="78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4"/>
            <a:endCxn id="8" idx="0"/>
          </p:cNvCxnSpPr>
          <p:nvPr/>
        </p:nvCxnSpPr>
        <p:spPr>
          <a:xfrm>
            <a:off x="4739054" y="2294792"/>
            <a:ext cx="0" cy="3253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741985" y="2992315"/>
            <a:ext cx="0" cy="3253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0"/>
          </p:cNvCxnSpPr>
          <p:nvPr/>
        </p:nvCxnSpPr>
        <p:spPr>
          <a:xfrm>
            <a:off x="4733193" y="3651738"/>
            <a:ext cx="0" cy="2315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1" idx="0"/>
          </p:cNvCxnSpPr>
          <p:nvPr/>
        </p:nvCxnSpPr>
        <p:spPr>
          <a:xfrm>
            <a:off x="4727331" y="4261338"/>
            <a:ext cx="2932" cy="2051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  <a:endCxn id="12" idx="0"/>
          </p:cNvCxnSpPr>
          <p:nvPr/>
        </p:nvCxnSpPr>
        <p:spPr>
          <a:xfrm>
            <a:off x="4730263" y="4835824"/>
            <a:ext cx="1464" cy="2402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13" idx="0"/>
          </p:cNvCxnSpPr>
          <p:nvPr/>
        </p:nvCxnSpPr>
        <p:spPr>
          <a:xfrm>
            <a:off x="4731727" y="5722422"/>
            <a:ext cx="1466" cy="2299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1793631" y="2787162"/>
            <a:ext cx="2954215" cy="3015761"/>
          </a:xfrm>
          <a:custGeom>
            <a:avLst/>
            <a:gdLst>
              <a:gd name="connsiteX0" fmla="*/ 2954215 w 2954215"/>
              <a:gd name="connsiteY0" fmla="*/ 3015761 h 3015761"/>
              <a:gd name="connsiteX1" fmla="*/ 0 w 2954215"/>
              <a:gd name="connsiteY1" fmla="*/ 3015761 h 3015761"/>
              <a:gd name="connsiteX2" fmla="*/ 8792 w 2954215"/>
              <a:gd name="connsiteY2" fmla="*/ 0 h 3015761"/>
              <a:gd name="connsiteX3" fmla="*/ 914400 w 2954215"/>
              <a:gd name="connsiteY3" fmla="*/ 0 h 301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4215" h="3015761">
                <a:moveTo>
                  <a:pt x="2954215" y="3015761"/>
                </a:moveTo>
                <a:lnTo>
                  <a:pt x="0" y="3015761"/>
                </a:lnTo>
                <a:cubicBezTo>
                  <a:pt x="2931" y="2010507"/>
                  <a:pt x="5861" y="1005254"/>
                  <a:pt x="8792" y="0"/>
                </a:cubicBezTo>
                <a:lnTo>
                  <a:pt x="914400" y="0"/>
                </a:ln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 rot="10800000">
            <a:off x="1295400" y="3772329"/>
            <a:ext cx="461665" cy="9980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Re-design</a:t>
            </a:r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>
            <a:off x="4730262" y="2804746"/>
            <a:ext cx="3701561" cy="2145323"/>
          </a:xfrm>
          <a:custGeom>
            <a:avLst/>
            <a:gdLst>
              <a:gd name="connsiteX0" fmla="*/ 0 w 3701561"/>
              <a:gd name="connsiteY0" fmla="*/ 2145323 h 2145323"/>
              <a:gd name="connsiteX1" fmla="*/ 3701561 w 3701561"/>
              <a:gd name="connsiteY1" fmla="*/ 2145323 h 2145323"/>
              <a:gd name="connsiteX2" fmla="*/ 3683976 w 3701561"/>
              <a:gd name="connsiteY2" fmla="*/ 0 h 2145323"/>
              <a:gd name="connsiteX3" fmla="*/ 2004646 w 3701561"/>
              <a:gd name="connsiteY3" fmla="*/ 0 h 214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1561" h="2145323">
                <a:moveTo>
                  <a:pt x="0" y="2145323"/>
                </a:moveTo>
                <a:lnTo>
                  <a:pt x="3701561" y="2145323"/>
                </a:lnTo>
                <a:lnTo>
                  <a:pt x="3683976" y="0"/>
                </a:lnTo>
                <a:lnTo>
                  <a:pt x="2004646" y="0"/>
                </a:ln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10800000">
            <a:off x="8382000" y="3368887"/>
            <a:ext cx="461665" cy="1042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Re-specify</a:t>
            </a:r>
            <a:endParaRPr lang="en-US" dirty="0"/>
          </a:p>
        </p:txBody>
      </p:sp>
      <p:sp>
        <p:nvSpPr>
          <p:cNvPr id="40" name="Freeform 39"/>
          <p:cNvSpPr/>
          <p:nvPr/>
        </p:nvSpPr>
        <p:spPr>
          <a:xfrm>
            <a:off x="6734908" y="3508131"/>
            <a:ext cx="1055077" cy="1433146"/>
          </a:xfrm>
          <a:custGeom>
            <a:avLst/>
            <a:gdLst>
              <a:gd name="connsiteX0" fmla="*/ 1055077 w 1055077"/>
              <a:gd name="connsiteY0" fmla="*/ 1433146 h 1433146"/>
              <a:gd name="connsiteX1" fmla="*/ 1037492 w 1055077"/>
              <a:gd name="connsiteY1" fmla="*/ 0 h 1433146"/>
              <a:gd name="connsiteX2" fmla="*/ 0 w 1055077"/>
              <a:gd name="connsiteY2" fmla="*/ 8792 h 143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077" h="1433146">
                <a:moveTo>
                  <a:pt x="1055077" y="1433146"/>
                </a:moveTo>
                <a:lnTo>
                  <a:pt x="1037492" y="0"/>
                </a:lnTo>
                <a:lnTo>
                  <a:pt x="0" y="8792"/>
                </a:ln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10800000">
            <a:off x="7772400" y="3378565"/>
            <a:ext cx="461665" cy="12208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Re-calculate</a:t>
            </a:r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6705601" y="4038600"/>
            <a:ext cx="533400" cy="914400"/>
          </a:xfrm>
          <a:custGeom>
            <a:avLst/>
            <a:gdLst>
              <a:gd name="connsiteX0" fmla="*/ 1055077 w 1055077"/>
              <a:gd name="connsiteY0" fmla="*/ 1433146 h 1433146"/>
              <a:gd name="connsiteX1" fmla="*/ 1037492 w 1055077"/>
              <a:gd name="connsiteY1" fmla="*/ 0 h 1433146"/>
              <a:gd name="connsiteX2" fmla="*/ 0 w 1055077"/>
              <a:gd name="connsiteY2" fmla="*/ 8792 h 143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077" h="1433146">
                <a:moveTo>
                  <a:pt x="1055077" y="1433146"/>
                </a:moveTo>
                <a:lnTo>
                  <a:pt x="1037492" y="0"/>
                </a:lnTo>
                <a:lnTo>
                  <a:pt x="0" y="8792"/>
                </a:ln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 rot="10800000">
            <a:off x="7162800" y="3581400"/>
            <a:ext cx="461665" cy="12803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Re-structure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3235"/>
          <a:stretch/>
        </p:blipFill>
        <p:spPr>
          <a:xfrm>
            <a:off x="1107440" y="883920"/>
            <a:ext cx="7991956" cy="5064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 filter specifications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9131" y="4535376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(in dB)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0366" y="5388910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(in dB)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6810" y="4473821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20log(1+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6810" y="5318694"/>
            <a:ext cx="1513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20log(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method - Windowing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Design objective</a:t>
            </a:r>
            <a:r>
              <a:rPr lang="en-US" dirty="0" smtClean="0"/>
              <a:t>: obtain values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dirty="0" smtClean="0"/>
              <a:t>such that the resulting FIR filter meets the design specifications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Magnitude response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Linear phase property, etc.  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For the 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windowing design method</a:t>
            </a:r>
            <a:r>
              <a:rPr lang="en-US" dirty="0" smtClean="0">
                <a:cs typeface="Times New Roman" pitchFamily="18" charset="0"/>
              </a:rPr>
              <a:t>, we start with the ideal magnitude response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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). </a:t>
            </a:r>
            <a:r>
              <a:rPr lang="en-US" dirty="0" smtClean="0">
                <a:cs typeface="Times New Roman" pitchFamily="18" charset="0"/>
                <a:sym typeface="Symbol"/>
              </a:rPr>
              <a:t>Its impulse response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] </a:t>
            </a:r>
            <a:r>
              <a:rPr lang="en-US" dirty="0" smtClean="0">
                <a:cs typeface="Times New Roman" pitchFamily="18" charset="0"/>
                <a:sym typeface="Symbol"/>
              </a:rPr>
              <a:t>can be obtained by the inverse Fourier transform</a:t>
            </a:r>
            <a:endParaRPr lang="en-US" dirty="0" smtClean="0"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066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For instance, if a low pass filter is to be designed, we consider its ideal magnitude response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2971800"/>
            <a:ext cx="77724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066800" y="4587875"/>
            <a:ext cx="74072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4632325" y="3673475"/>
            <a:ext cx="0" cy="1096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4084638" y="4038600"/>
            <a:ext cx="1096963" cy="549275"/>
          </a:xfrm>
          <a:custGeom>
            <a:avLst/>
            <a:gdLst/>
            <a:ahLst/>
            <a:cxnLst>
              <a:cxn ang="0">
                <a:pos x="0" y="864"/>
              </a:cxn>
              <a:cxn ang="0">
                <a:pos x="0" y="0"/>
              </a:cxn>
              <a:cxn ang="0">
                <a:pos x="1728" y="0"/>
              </a:cxn>
              <a:cxn ang="0">
                <a:pos x="1728" y="864"/>
              </a:cxn>
            </a:cxnLst>
            <a:rect l="0" t="0" r="r" b="b"/>
            <a:pathLst>
              <a:path w="1728" h="864">
                <a:moveTo>
                  <a:pt x="0" y="864"/>
                </a:moveTo>
                <a:lnTo>
                  <a:pt x="0" y="0"/>
                </a:lnTo>
                <a:lnTo>
                  <a:pt x="1728" y="0"/>
                </a:lnTo>
                <a:lnTo>
                  <a:pt x="1728" y="864"/>
                </a:lnTo>
              </a:path>
            </a:pathLst>
          </a:custGeom>
          <a:noFill/>
          <a:ln w="254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6827838" y="4038600"/>
            <a:ext cx="1096963" cy="549275"/>
          </a:xfrm>
          <a:custGeom>
            <a:avLst/>
            <a:gdLst/>
            <a:ahLst/>
            <a:cxnLst>
              <a:cxn ang="0">
                <a:pos x="0" y="864"/>
              </a:cxn>
              <a:cxn ang="0">
                <a:pos x="0" y="0"/>
              </a:cxn>
              <a:cxn ang="0">
                <a:pos x="1728" y="0"/>
              </a:cxn>
              <a:cxn ang="0">
                <a:pos x="1728" y="864"/>
              </a:cxn>
            </a:cxnLst>
            <a:rect l="0" t="0" r="r" b="b"/>
            <a:pathLst>
              <a:path w="1728" h="864">
                <a:moveTo>
                  <a:pt x="0" y="864"/>
                </a:moveTo>
                <a:lnTo>
                  <a:pt x="0" y="0"/>
                </a:lnTo>
                <a:lnTo>
                  <a:pt x="1728" y="0"/>
                </a:lnTo>
                <a:lnTo>
                  <a:pt x="1728" y="864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7375525" y="3856038"/>
            <a:ext cx="0" cy="8223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1341438" y="4038600"/>
            <a:ext cx="1096963" cy="549275"/>
          </a:xfrm>
          <a:custGeom>
            <a:avLst/>
            <a:gdLst/>
            <a:ahLst/>
            <a:cxnLst>
              <a:cxn ang="0">
                <a:pos x="0" y="864"/>
              </a:cxn>
              <a:cxn ang="0">
                <a:pos x="0" y="0"/>
              </a:cxn>
              <a:cxn ang="0">
                <a:pos x="1728" y="0"/>
              </a:cxn>
              <a:cxn ang="0">
                <a:pos x="1728" y="864"/>
              </a:cxn>
            </a:cxnLst>
            <a:rect l="0" t="0" r="r" b="b"/>
            <a:pathLst>
              <a:path w="1728" h="864">
                <a:moveTo>
                  <a:pt x="0" y="864"/>
                </a:moveTo>
                <a:lnTo>
                  <a:pt x="0" y="0"/>
                </a:lnTo>
                <a:lnTo>
                  <a:pt x="1728" y="0"/>
                </a:lnTo>
                <a:lnTo>
                  <a:pt x="1728" y="864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889125" y="3856038"/>
            <a:ext cx="0" cy="8223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09600" y="3962400"/>
            <a:ext cx="73183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1200" b="0" baseline="0">
                <a:sym typeface="Symbol" pitchFamily="18" charset="2"/>
              </a:rPr>
              <a:t></a:t>
            </a:r>
            <a:r>
              <a:rPr lang="en-US" b="0" baseline="0"/>
              <a:t>  </a:t>
            </a:r>
            <a:r>
              <a:rPr lang="en-US" sz="1200" b="0" baseline="0">
                <a:sym typeface="Symbol" pitchFamily="18" charset="2"/>
              </a:rPr>
              <a:t></a:t>
            </a:r>
            <a:r>
              <a:rPr lang="en-US" b="0" baseline="0"/>
              <a:t>  </a:t>
            </a:r>
            <a:r>
              <a:rPr lang="en-US" sz="1200" b="0" baseline="0">
                <a:sym typeface="Symbol" pitchFamily="18" charset="2"/>
              </a:rPr>
              <a:t></a:t>
            </a:r>
            <a:endParaRPr lang="en-US" b="0" baseline="0"/>
          </a:p>
        </p:txBody>
      </p:sp>
      <p:graphicFrame>
        <p:nvGraphicFramePr>
          <p:cNvPr id="17" name="Object 15"/>
          <p:cNvGraphicFramePr>
            <a:graphicFrameLocks noChangeAspect="1"/>
          </p:cNvGraphicFramePr>
          <p:nvPr/>
        </p:nvGraphicFramePr>
        <p:xfrm>
          <a:off x="4811713" y="3530600"/>
          <a:ext cx="585787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80" name="Equation" r:id="rId3" imgW="419040" imgH="190440" progId="Equation.DSMT4">
                  <p:embed/>
                </p:oleObj>
              </mc:Choice>
              <mc:Fallback>
                <p:oleObj name="Equation" r:id="rId3" imgW="41904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713" y="3530600"/>
                        <a:ext cx="585787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6"/>
          <p:cNvGraphicFramePr>
            <a:graphicFrameLocks noChangeAspect="1"/>
          </p:cNvGraphicFramePr>
          <p:nvPr/>
        </p:nvGraphicFramePr>
        <p:xfrm>
          <a:off x="2935288" y="4581525"/>
          <a:ext cx="528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81" name="Equation" r:id="rId5" imgW="330120" imgH="291960" progId="Equation.DSMT4">
                  <p:embed/>
                </p:oleObj>
              </mc:Choice>
              <mc:Fallback>
                <p:oleObj name="Equation" r:id="rId5" imgW="330120" imgH="291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4581525"/>
                        <a:ext cx="528637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7"/>
          <p:cNvGraphicFramePr>
            <a:graphicFrameLocks noChangeAspect="1"/>
          </p:cNvGraphicFramePr>
          <p:nvPr/>
        </p:nvGraphicFramePr>
        <p:xfrm>
          <a:off x="5867400" y="4581525"/>
          <a:ext cx="4000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82" name="Equation" r:id="rId7" imgW="266400" imgH="291960" progId="Equation.DSMT4">
                  <p:embed/>
                </p:oleObj>
              </mc:Choice>
              <mc:Fallback>
                <p:oleObj name="Equation" r:id="rId7" imgW="266400" imgH="291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581525"/>
                        <a:ext cx="4000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8"/>
          <p:cNvGraphicFramePr>
            <a:graphicFrameLocks noChangeAspect="1"/>
          </p:cNvGraphicFramePr>
          <p:nvPr/>
        </p:nvGraphicFramePr>
        <p:xfrm>
          <a:off x="3810000" y="45720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83" name="Equation" r:id="rId9" imgW="317160" imgH="241200" progId="Equation.3">
                  <p:embed/>
                </p:oleObj>
              </mc:Choice>
              <mc:Fallback>
                <p:oleObj name="Equation" r:id="rId9" imgW="31716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57200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9"/>
          <p:cNvGraphicFramePr>
            <a:graphicFrameLocks noChangeAspect="1"/>
          </p:cNvGraphicFramePr>
          <p:nvPr/>
        </p:nvGraphicFramePr>
        <p:xfrm>
          <a:off x="8534400" y="4495800"/>
          <a:ext cx="239713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84" name="Equation" r:id="rId11" imgW="152280" imgH="139680" progId="Equation.DSMT4">
                  <p:embed/>
                </p:oleObj>
              </mc:Choice>
              <mc:Fallback>
                <p:oleObj name="Equation" r:id="rId11" imgW="152280" imgH="1396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4495800"/>
                        <a:ext cx="239713" cy="22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8001000" y="3962400"/>
            <a:ext cx="73183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1200" b="0" baseline="0">
                <a:sym typeface="Symbol" pitchFamily="18" charset="2"/>
              </a:rPr>
              <a:t></a:t>
            </a:r>
            <a:r>
              <a:rPr lang="en-US" b="0" baseline="0"/>
              <a:t>  </a:t>
            </a:r>
            <a:r>
              <a:rPr lang="en-US" sz="1200" b="0" baseline="0">
                <a:sym typeface="Symbol" pitchFamily="18" charset="2"/>
              </a:rPr>
              <a:t></a:t>
            </a:r>
            <a:r>
              <a:rPr lang="en-US" b="0" baseline="0"/>
              <a:t>  </a:t>
            </a:r>
            <a:r>
              <a:rPr lang="en-US" sz="1200" b="0" baseline="0">
                <a:sym typeface="Symbol" pitchFamily="18" charset="2"/>
              </a:rPr>
              <a:t></a:t>
            </a:r>
            <a:endParaRPr lang="en-US" b="0" baseline="0"/>
          </a:p>
        </p:txBody>
      </p:sp>
      <p:graphicFrame>
        <p:nvGraphicFramePr>
          <p:cNvPr id="23" name="Object 21"/>
          <p:cNvGraphicFramePr>
            <a:graphicFrameLocks noChangeAspect="1"/>
          </p:cNvGraphicFramePr>
          <p:nvPr/>
        </p:nvGraphicFramePr>
        <p:xfrm>
          <a:off x="5029200" y="4572000"/>
          <a:ext cx="3397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85" name="Equation" r:id="rId13" imgW="203040" imgH="241200" progId="Equation.3">
                  <p:embed/>
                </p:oleObj>
              </mc:Choice>
              <mc:Fallback>
                <p:oleObj name="Equation" r:id="rId13" imgW="20304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572000"/>
                        <a:ext cx="33972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1676400" y="6202363"/>
            <a:ext cx="62182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V="1">
            <a:off x="4602163" y="5105400"/>
            <a:ext cx="0" cy="15541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3687763" y="6127750"/>
            <a:ext cx="0" cy="809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5516563" y="6127750"/>
            <a:ext cx="0" cy="714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5151438" y="5781675"/>
            <a:ext cx="0" cy="4206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4968875" y="5611813"/>
            <a:ext cx="0" cy="5905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5334000" y="5959475"/>
            <a:ext cx="0" cy="2428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4419600" y="5522913"/>
            <a:ext cx="0" cy="6794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4237038" y="5621338"/>
            <a:ext cx="0" cy="5810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4054475" y="5799138"/>
            <a:ext cx="0" cy="4032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3870325" y="5959475"/>
            <a:ext cx="0" cy="2428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3505200" y="6202363"/>
            <a:ext cx="0" cy="7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3322638" y="6202363"/>
            <a:ext cx="0" cy="2460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3140075" y="6202363"/>
            <a:ext cx="0" cy="3667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2955925" y="6202363"/>
            <a:ext cx="0" cy="2365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2773363" y="6199188"/>
            <a:ext cx="0" cy="88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700713" y="6202363"/>
            <a:ext cx="0" cy="7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5883275" y="6202363"/>
            <a:ext cx="0" cy="2095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6065838" y="6202363"/>
            <a:ext cx="0" cy="3667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6248400" y="6202363"/>
            <a:ext cx="0" cy="2190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6430963" y="6199188"/>
            <a:ext cx="0" cy="793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2590800" y="6145213"/>
            <a:ext cx="0" cy="571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6615113" y="6145213"/>
            <a:ext cx="0" cy="571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6797675" y="6083300"/>
            <a:ext cx="0" cy="1190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6980238" y="6030913"/>
            <a:ext cx="0" cy="1714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7162800" y="6075363"/>
            <a:ext cx="0" cy="127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>
            <a:off x="7345363" y="6145213"/>
            <a:ext cx="0" cy="571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>
            <a:off x="2408238" y="6075363"/>
            <a:ext cx="0" cy="127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>
            <a:off x="2225675" y="6030913"/>
            <a:ext cx="0" cy="1714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>
            <a:off x="2041525" y="6092825"/>
            <a:ext cx="0" cy="1095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>
            <a:off x="1858963" y="6154738"/>
            <a:ext cx="0" cy="476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>
            <a:off x="4602163" y="5470525"/>
            <a:ext cx="0" cy="723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>
            <a:off x="4784725" y="5514975"/>
            <a:ext cx="0" cy="6794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Text Box 56"/>
          <p:cNvSpPr txBox="1">
            <a:spLocks noChangeArrowheads="1"/>
          </p:cNvSpPr>
          <p:nvPr/>
        </p:nvSpPr>
        <p:spPr bwMode="auto">
          <a:xfrm>
            <a:off x="4602162" y="5105400"/>
            <a:ext cx="7318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1800" b="0" i="1" baseline="0" dirty="0" err="1" smtClean="0"/>
              <a:t>h</a:t>
            </a:r>
            <a:r>
              <a:rPr lang="en-US" sz="1800" b="0" i="1" baseline="-25000" dirty="0" err="1" smtClean="0"/>
              <a:t>D</a:t>
            </a:r>
            <a:r>
              <a:rPr lang="en-US" dirty="0" smtClean="0"/>
              <a:t>[</a:t>
            </a:r>
            <a:r>
              <a:rPr lang="en-US" sz="1800" b="0" i="1" baseline="0" dirty="0" smtClean="0"/>
              <a:t>n]</a:t>
            </a:r>
            <a:endParaRPr lang="en-US" sz="1600" b="0" baseline="0" dirty="0"/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7772400" y="6019800"/>
            <a:ext cx="7620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1800" b="0" i="1" baseline="0" dirty="0"/>
              <a:t>n</a:t>
            </a:r>
          </a:p>
          <a:p>
            <a:pPr algn="ctr">
              <a:lnSpc>
                <a:spcPct val="60000"/>
              </a:lnSpc>
              <a:spcAft>
                <a:spcPts val="600"/>
              </a:spcAft>
            </a:pPr>
            <a:r>
              <a:rPr lang="en-US" sz="1800" i="1" baseline="0" dirty="0">
                <a:solidFill>
                  <a:srgbClr val="FF0000"/>
                </a:solidFill>
              </a:rPr>
              <a:t>(time)</a:t>
            </a:r>
          </a:p>
        </p:txBody>
      </p:sp>
      <p:graphicFrame>
        <p:nvGraphicFramePr>
          <p:cNvPr id="60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049656"/>
              </p:ext>
            </p:extLst>
          </p:nvPr>
        </p:nvGraphicFramePr>
        <p:xfrm>
          <a:off x="2051050" y="2262188"/>
          <a:ext cx="3154363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86" name="Equation" r:id="rId15" imgW="1650960" imgH="622080" progId="Equation.DSMT4">
                  <p:embed/>
                </p:oleObj>
              </mc:Choice>
              <mc:Fallback>
                <p:oleObj name="Equation" r:id="rId15" imgW="1650960" imgH="6220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262188"/>
                        <a:ext cx="3154363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 Box 59"/>
          <p:cNvSpPr txBox="1">
            <a:spLocks noChangeArrowheads="1"/>
          </p:cNvSpPr>
          <p:nvPr/>
        </p:nvSpPr>
        <p:spPr bwMode="auto">
          <a:xfrm>
            <a:off x="7848600" y="47244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baseline="0" dirty="0">
                <a:solidFill>
                  <a:srgbClr val="FF0000"/>
                </a:solidFill>
              </a:rPr>
              <a:t>(frequency)</a:t>
            </a:r>
          </a:p>
        </p:txBody>
      </p:sp>
      <p:sp>
        <p:nvSpPr>
          <p:cNvPr id="62" name="Text Box 57"/>
          <p:cNvSpPr txBox="1">
            <a:spLocks noChangeArrowheads="1"/>
          </p:cNvSpPr>
          <p:nvPr/>
        </p:nvSpPr>
        <p:spPr bwMode="auto">
          <a:xfrm>
            <a:off x="4114800" y="3733800"/>
            <a:ext cx="7620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1800" b="0" i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800" i="1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9760</TotalTime>
  <Words>2735</Words>
  <Application>Microsoft Office PowerPoint</Application>
  <PresentationFormat>On-screen Show (4:3)</PresentationFormat>
  <Paragraphs>586</Paragraphs>
  <Slides>58</Slides>
  <Notes>0</Notes>
  <HiddenSlides>0</HiddenSlides>
  <MMClips>3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1" baseType="lpstr">
      <vt:lpstr>微軟正黑體</vt:lpstr>
      <vt:lpstr>新細明體</vt:lpstr>
      <vt:lpstr>Arial</vt:lpstr>
      <vt:lpstr>Calibri</vt:lpstr>
      <vt:lpstr>Cambria Math</vt:lpstr>
      <vt:lpstr>Gill Sans MT</vt:lpstr>
      <vt:lpstr>Symbol</vt:lpstr>
      <vt:lpstr>Times New Roman</vt:lpstr>
      <vt:lpstr>Verdana</vt:lpstr>
      <vt:lpstr>Wingdings</vt:lpstr>
      <vt:lpstr>Wingdings 2</vt:lpstr>
      <vt:lpstr>Solstice</vt:lpstr>
      <vt:lpstr>Equation</vt:lpstr>
      <vt:lpstr>FIR Filter Design</vt:lpstr>
      <vt:lpstr>5.1 What are digital filters?</vt:lpstr>
      <vt:lpstr>FIR Filters</vt:lpstr>
      <vt:lpstr>Order and Taps</vt:lpstr>
      <vt:lpstr>Characteristics of FIR filters</vt:lpstr>
      <vt:lpstr>Design stages for FIR filters</vt:lpstr>
      <vt:lpstr>FIR filter specifications</vt:lpstr>
      <vt:lpstr>Design method - Windowing</vt:lpstr>
      <vt:lpstr>Window method</vt:lpstr>
      <vt:lpstr>Window method (cont)</vt:lpstr>
      <vt:lpstr>Frequency response of the truncated impulse response</vt:lpstr>
      <vt:lpstr>Ripples in the magnitude response</vt:lpstr>
      <vt:lpstr>Ripples in the magnitude response (cont)</vt:lpstr>
      <vt:lpstr>Truncation of ideal low pass filter</vt:lpstr>
      <vt:lpstr>Ripples in the magnitude response (cont)</vt:lpstr>
      <vt:lpstr>Ripples in the magnitude response (cont)</vt:lpstr>
      <vt:lpstr>Convolution Integral</vt:lpstr>
      <vt:lpstr>PowerPoint Presentation</vt:lpstr>
      <vt:lpstr>To eliminate ripples …</vt:lpstr>
      <vt:lpstr>To eliminate ripple … (cont)</vt:lpstr>
      <vt:lpstr>To eliminate ripple … (cont)</vt:lpstr>
      <vt:lpstr>Popular windows</vt:lpstr>
      <vt:lpstr>Popular windows (cont)</vt:lpstr>
      <vt:lpstr>Popular windows (cont)</vt:lpstr>
      <vt:lpstr>Determine the filter order</vt:lpstr>
      <vt:lpstr>Recall filter specifications</vt:lpstr>
      <vt:lpstr>Important properties for windows</vt:lpstr>
      <vt:lpstr>Design procedure</vt:lpstr>
      <vt:lpstr>5.2 Design Example</vt:lpstr>
      <vt:lpstr>Design example (cont)</vt:lpstr>
      <vt:lpstr>Design example (cont)</vt:lpstr>
      <vt:lpstr>Design example (cont)</vt:lpstr>
      <vt:lpstr>Design example (cont)</vt:lpstr>
      <vt:lpstr>Design example (cont)</vt:lpstr>
      <vt:lpstr>Design example (cont)</vt:lpstr>
      <vt:lpstr>Design example (cont)</vt:lpstr>
      <vt:lpstr>Design example (cont)</vt:lpstr>
      <vt:lpstr>Design example (cont)</vt:lpstr>
      <vt:lpstr>Design example (cont)</vt:lpstr>
      <vt:lpstr>5.3 Designing high-pass and band-pass FIR filters</vt:lpstr>
      <vt:lpstr>From low-pass to high-pass</vt:lpstr>
      <vt:lpstr>Impulse response of ideal high-pass filter</vt:lpstr>
      <vt:lpstr>Designing band-pass FIR filters</vt:lpstr>
      <vt:lpstr>From low pass to band pass</vt:lpstr>
      <vt:lpstr>Impulse response of ideal band-pass filter</vt:lpstr>
      <vt:lpstr>Limitations of the windowing method</vt:lpstr>
      <vt:lpstr>Limitations of the windowing method (cont)</vt:lpstr>
      <vt:lpstr>5.4 Linear Phase Response and Its Implications</vt:lpstr>
      <vt:lpstr>Linear phase response</vt:lpstr>
      <vt:lpstr>PowerPoint Presentation</vt:lpstr>
      <vt:lpstr>PowerPoint Presentation</vt:lpstr>
      <vt:lpstr>Non-linear phase response</vt:lpstr>
      <vt:lpstr>PowerPoint Presentation</vt:lpstr>
      <vt:lpstr>Conditions for Linear Phase</vt:lpstr>
      <vt:lpstr>Example</vt:lpstr>
      <vt:lpstr>Example (cont)</vt:lpstr>
      <vt:lpstr>Example (cont)</vt:lpstr>
      <vt:lpstr>Four types of linear phase filters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Lun</dc:creator>
  <cp:lastModifiedBy>Lun, Pak Kong [EIE]</cp:lastModifiedBy>
  <cp:revision>382</cp:revision>
  <cp:lastPrinted>2019-02-23T07:53:59Z</cp:lastPrinted>
  <dcterms:created xsi:type="dcterms:W3CDTF">2012-08-31T05:45:03Z</dcterms:created>
  <dcterms:modified xsi:type="dcterms:W3CDTF">2019-03-10T09:26:14Z</dcterms:modified>
</cp:coreProperties>
</file>