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9"/>
  </p:notesMasterIdLst>
  <p:sldIdLst>
    <p:sldId id="285" r:id="rId2"/>
    <p:sldId id="286" r:id="rId3"/>
    <p:sldId id="287" r:id="rId4"/>
    <p:sldId id="288" r:id="rId5"/>
    <p:sldId id="289" r:id="rId6"/>
    <p:sldId id="376" r:id="rId7"/>
    <p:sldId id="290" r:id="rId8"/>
    <p:sldId id="291" r:id="rId9"/>
    <p:sldId id="292" r:id="rId10"/>
    <p:sldId id="381" r:id="rId11"/>
    <p:sldId id="301" r:id="rId12"/>
    <p:sldId id="366" r:id="rId13"/>
    <p:sldId id="367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79" r:id="rId38"/>
    <p:sldId id="325" r:id="rId39"/>
    <p:sldId id="326" r:id="rId40"/>
    <p:sldId id="380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9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352" r:id="rId63"/>
    <p:sldId id="353" r:id="rId64"/>
    <p:sldId id="354" r:id="rId65"/>
    <p:sldId id="355" r:id="rId66"/>
    <p:sldId id="356" r:id="rId67"/>
    <p:sldId id="357" r:id="rId68"/>
    <p:sldId id="358" r:id="rId69"/>
    <p:sldId id="359" r:id="rId70"/>
    <p:sldId id="383" r:id="rId71"/>
    <p:sldId id="360" r:id="rId72"/>
    <p:sldId id="370" r:id="rId73"/>
    <p:sldId id="371" r:id="rId74"/>
    <p:sldId id="372" r:id="rId75"/>
    <p:sldId id="373" r:id="rId76"/>
    <p:sldId id="374" r:id="rId77"/>
    <p:sldId id="375" r:id="rId78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1325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4" Type="http://schemas.openxmlformats.org/officeDocument/2006/relationships/image" Target="../media/image139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4" Type="http://schemas.openxmlformats.org/officeDocument/2006/relationships/image" Target="../media/image15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EB794-DA02-4BCC-A6D5-CA5A7D9B11E3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3F93A-F4B2-4929-83DC-873478E65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38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CB52-90CB-409D-B016-A267FE41D076}" type="datetime1">
              <a:rPr lang="en-US" smtClean="0"/>
              <a:pPr/>
              <a:t>1/11/2019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6" descr="polyLogo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black">
          <a:xfrm>
            <a:off x="228600" y="6096000"/>
            <a:ext cx="715963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9"/>
          <p:cNvSpPr txBox="1">
            <a:spLocks noChangeArrowheads="1"/>
          </p:cNvSpPr>
          <p:nvPr userDrawn="1"/>
        </p:nvSpPr>
        <p:spPr>
          <a:xfrm>
            <a:off x="990600" y="6248400"/>
            <a:ext cx="3962400" cy="471488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Electronic and Information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Hong Kong Polytechnic University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469B-F06E-4AB7-A6AA-FC869965CB9D}" type="datetime1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05B6-6711-4324-B091-8BF6B26CE392}" type="datetime1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401C-D4EA-40E4-9A71-7BE9A965543A}" type="datetime1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6" descr="polyLogo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black">
          <a:xfrm>
            <a:off x="228600" y="6096000"/>
            <a:ext cx="715963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9"/>
          <p:cNvSpPr txBox="1">
            <a:spLocks noChangeArrowheads="1"/>
          </p:cNvSpPr>
          <p:nvPr userDrawn="1"/>
        </p:nvSpPr>
        <p:spPr>
          <a:xfrm>
            <a:off x="990600" y="6248400"/>
            <a:ext cx="3962400" cy="471488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Electronic and Information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Hong Kong Polytechnic University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8D90-7E81-468E-B151-D54B7FA77893}" type="datetime1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6" descr="polyLogo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black">
          <a:xfrm>
            <a:off x="228600" y="6096000"/>
            <a:ext cx="715963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9"/>
          <p:cNvSpPr txBox="1">
            <a:spLocks noChangeArrowheads="1"/>
          </p:cNvSpPr>
          <p:nvPr userDrawn="1"/>
        </p:nvSpPr>
        <p:spPr>
          <a:xfrm>
            <a:off x="990600" y="6248400"/>
            <a:ext cx="3962400" cy="471488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Electronic and Information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Hong Kong Polytechnic University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9A71-6287-4B44-BFCC-BD99CFF01FCD}" type="datetime1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5147-E798-4EF6-BCB6-6F7324F661EF}" type="datetime1">
              <a:rPr lang="en-US" smtClean="0"/>
              <a:pPr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6113-3CAA-42FF-8092-6CD7C87A810A}" type="datetime1">
              <a:rPr lang="en-US" smtClean="0"/>
              <a:pPr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28A7-8574-463C-BC65-471A8A62049A}" type="datetime1">
              <a:rPr lang="en-US" smtClean="0"/>
              <a:pPr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F876-5906-4D16-AD68-2CAA523A6DD2}" type="datetime1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1B00-C9B7-4EF1-99E1-9960756F8B41}" type="datetime1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3EFEE3E-D443-4504-A07A-48EDBD0DF447}" type="datetime1">
              <a:rPr lang="en-US" smtClean="0"/>
              <a:pPr/>
              <a:t>1/11/2019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wmf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oleObject" Target="../embeddings/oleObject15.bin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3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5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3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microsoft.com/office/2007/relationships/media" Target="file:///D:\Old-D\Teaching\Old%20F%20Drive\Digital%20Signal%20Processing\1617%20BEng\Course%20Notes\Fourier\VIVA_v1_8_Silk_chop_8K.aif" TargetMode="External"/><Relationship Id="rId7" Type="http://schemas.openxmlformats.org/officeDocument/2006/relationships/slideLayout" Target="../slideLayouts/slideLayout2.xml"/><Relationship Id="rId2" Type="http://schemas.openxmlformats.org/officeDocument/2006/relationships/audio" Target="file:///D:\Old-D\Teaching\Old%20F%20Drive\Digital%20Signal%20Processing\1617%20BEng\Course%20Notes\Fourier\VIVA_v1_8_Silk_chop.aif" TargetMode="External"/><Relationship Id="rId1" Type="http://schemas.microsoft.com/office/2007/relationships/media" Target="file:///D:\Old-D\Teaching\Old%20F%20Drive\Digital%20Signal%20Processing\1617%20BEng\Course%20Notes\Fourier\VIVA_v1_8_Silk_chop.aif" TargetMode="External"/><Relationship Id="rId6" Type="http://schemas.openxmlformats.org/officeDocument/2006/relationships/audio" Target="file:///D:\Old-D\Teaching\Old%20F%20Drive\Digital%20Signal%20Processing\1617%20BEng\Course%20Notes\Fourier\VIVA_v1_8_Silk_chop_8K_anti.aif" TargetMode="External"/><Relationship Id="rId5" Type="http://schemas.microsoft.com/office/2007/relationships/media" Target="file:///D:\Old-D\Teaching\Old%20F%20Drive\Digital%20Signal%20Processing\1617%20BEng\Course%20Notes\Fourier\VIVA_v1_8_Silk_chop_8K_anti.aif" TargetMode="External"/><Relationship Id="rId4" Type="http://schemas.openxmlformats.org/officeDocument/2006/relationships/audio" Target="file:///D:\Old-D\Teaching\Old%20F%20Drive\Digital%20Signal%20Processing\1617%20BEng\Course%20Notes\Fourier\VIVA_v1_8_Silk_chop_8K.ai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6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6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6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7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7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7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78.wmf"/><Relationship Id="rId3" Type="http://schemas.openxmlformats.org/officeDocument/2006/relationships/image" Target="../media/image92.png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77.wmf"/><Relationship Id="rId5" Type="http://schemas.openxmlformats.org/officeDocument/2006/relationships/image" Target="../media/image74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7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7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79.wmf"/><Relationship Id="rId4" Type="http://schemas.openxmlformats.org/officeDocument/2006/relationships/oleObject" Target="../embeddings/oleObject48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8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50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image" Target="../media/image21.png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89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oleObject" Target="../embeddings/oleObject55.bin"/><Relationship Id="rId7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90.wmf"/><Relationship Id="rId9" Type="http://schemas.openxmlformats.org/officeDocument/2006/relationships/image" Target="../media/image92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oleObject" Target="../embeddings/oleObject58.bin"/><Relationship Id="rId7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94.wmf"/><Relationship Id="rId9" Type="http://schemas.openxmlformats.org/officeDocument/2006/relationships/image" Target="../media/image96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97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104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7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77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14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14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115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118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120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12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24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125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126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127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133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35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04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40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42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145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46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1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362" y="2142255"/>
            <a:ext cx="6400800" cy="2286000"/>
          </a:xfrm>
        </p:spPr>
        <p:txBody>
          <a:bodyPr>
            <a:normAutofit/>
          </a:bodyPr>
          <a:lstStyle/>
          <a:p>
            <a:r>
              <a:rPr lang="en-US" dirty="0" err="1"/>
              <a:t>fourier</a:t>
            </a:r>
            <a:r>
              <a:rPr lang="en-US" dirty="0"/>
              <a:t> Analysis – theory and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7362" y="608730"/>
            <a:ext cx="6400800" cy="1509712"/>
          </a:xfrm>
        </p:spPr>
        <p:txBody>
          <a:bodyPr>
            <a:normAutofit/>
          </a:bodyPr>
          <a:lstStyle/>
          <a:p>
            <a:r>
              <a:rPr lang="en-US" sz="3200" dirty="0"/>
              <a:t>Chapter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67399" y="4428255"/>
            <a:ext cx="66807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References: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J. H. McClellan, R. W. Schafer and M. A. Yoder, </a:t>
            </a:r>
            <a:r>
              <a:rPr lang="en-US" i="1" dirty="0"/>
              <a:t>Signal Processing First</a:t>
            </a:r>
            <a:r>
              <a:rPr lang="en-US" dirty="0"/>
              <a:t>, Pearson Education, Inc. 2003, Chapter 3, 4 and 13.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S. K. </a:t>
            </a:r>
            <a:r>
              <a:rPr lang="en-US" dirty="0" err="1"/>
              <a:t>Mitra</a:t>
            </a:r>
            <a:r>
              <a:rPr lang="en-US" dirty="0"/>
              <a:t>, Digital Signal Processing – A Computer-Based Approach, McGraw-Hill International Edition, 4</a:t>
            </a:r>
            <a:r>
              <a:rPr lang="en-US" baseline="30000" dirty="0"/>
              <a:t>th</a:t>
            </a:r>
            <a:r>
              <a:rPr lang="en-US" dirty="0"/>
              <a:t> Ed., 2011, Chapter 3, 5 and 11.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Frequency response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Fourier series coefficients are also referred to as the </a:t>
            </a:r>
            <a:r>
              <a:rPr lang="en-US" dirty="0">
                <a:solidFill>
                  <a:srgbClr val="FF0000"/>
                </a:solidFill>
              </a:rPr>
              <a:t>frequency response (or spectrum) </a:t>
            </a:r>
            <a:r>
              <a:rPr lang="en-US" dirty="0"/>
              <a:t>of a periodic signal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662023"/>
              </p:ext>
            </p:extLst>
          </p:nvPr>
        </p:nvGraphicFramePr>
        <p:xfrm>
          <a:off x="1035050" y="3141663"/>
          <a:ext cx="281781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3" name="Equation" r:id="rId3" imgW="1536480" imgH="431640" progId="Equation.DSMT4">
                  <p:embed/>
                </p:oleObj>
              </mc:Choice>
              <mc:Fallback>
                <p:oleObj name="Equation" r:id="rId3" imgW="1536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3141663"/>
                        <a:ext cx="2817813" cy="792162"/>
                      </a:xfrm>
                      <a:prstGeom prst="rect">
                        <a:avLst/>
                      </a:prstGeom>
                      <a:noFill/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1178560" y="4748211"/>
            <a:ext cx="36734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" name="Freeform 12"/>
          <p:cNvSpPr>
            <a:spLocks/>
          </p:cNvSpPr>
          <p:nvPr/>
        </p:nvSpPr>
        <p:spPr bwMode="auto">
          <a:xfrm>
            <a:off x="1738947" y="4183061"/>
            <a:ext cx="1598613" cy="1165225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0" y="0"/>
              </a:cxn>
              <a:cxn ang="0">
                <a:pos x="1007" y="734"/>
              </a:cxn>
            </a:cxnLst>
            <a:rect l="0" t="0" r="r" b="b"/>
            <a:pathLst>
              <a:path w="1007" h="734">
                <a:moveTo>
                  <a:pt x="0" y="720"/>
                </a:moveTo>
                <a:lnTo>
                  <a:pt x="0" y="0"/>
                </a:lnTo>
                <a:lnTo>
                  <a:pt x="1007" y="73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auto">
          <a:xfrm>
            <a:off x="3339147" y="4183061"/>
            <a:ext cx="1598613" cy="1165225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0" y="0"/>
              </a:cxn>
              <a:cxn ang="0">
                <a:pos x="1007" y="734"/>
              </a:cxn>
            </a:cxnLst>
            <a:rect l="0" t="0" r="r" b="b"/>
            <a:pathLst>
              <a:path w="1007" h="734">
                <a:moveTo>
                  <a:pt x="0" y="720"/>
                </a:moveTo>
                <a:lnTo>
                  <a:pt x="0" y="0"/>
                </a:lnTo>
                <a:lnTo>
                  <a:pt x="1007" y="73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976947" y="3878261"/>
            <a:ext cx="580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976947" y="5021261"/>
            <a:ext cx="659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</a:p>
        </p:txBody>
      </p: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1738947" y="5367336"/>
            <a:ext cx="1600200" cy="415925"/>
            <a:chOff x="1344" y="3770"/>
            <a:chExt cx="1872" cy="262"/>
          </a:xfrm>
        </p:grpSpPr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1344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3216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2592" y="393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 flipH="1">
              <a:off x="1344" y="393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2102" y="3770"/>
              <a:ext cx="4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637949" y="5874298"/>
            <a:ext cx="34034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Assume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1/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25Hz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7" t="19985" r="13673" b="13165"/>
          <a:stretch/>
        </p:blipFill>
        <p:spPr>
          <a:xfrm>
            <a:off x="4937760" y="2986481"/>
            <a:ext cx="4206240" cy="27967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21"/>
              <p:cNvSpPr txBox="1">
                <a:spLocks noChangeArrowheads="1"/>
              </p:cNvSpPr>
              <p:nvPr/>
            </p:nvSpPr>
            <p:spPr bwMode="auto">
              <a:xfrm>
                <a:off x="5268285" y="5551133"/>
                <a:ext cx="3408202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i.e., magnitude of the fundamental freq. (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25Hz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9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8285" y="5551133"/>
                <a:ext cx="3408202" cy="1200329"/>
              </a:xfrm>
              <a:prstGeom prst="rect">
                <a:avLst/>
              </a:prstGeom>
              <a:blipFill>
                <a:blip r:embed="rId6"/>
                <a:stretch>
                  <a:fillRect l="-2683" b="-1066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5662569" y="5276675"/>
            <a:ext cx="402671" cy="354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21"/>
              <p:cNvSpPr txBox="1">
                <a:spLocks noChangeArrowheads="1"/>
              </p:cNvSpPr>
              <p:nvPr/>
            </p:nvSpPr>
            <p:spPr bwMode="auto">
              <a:xfrm>
                <a:off x="6442744" y="3169716"/>
                <a:ext cx="2701255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i.e., magnitude of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400" dirty="0"/>
                  <a:t> harmonic (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50Hz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22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2744" y="3169716"/>
                <a:ext cx="2701255" cy="1200329"/>
              </a:xfrm>
              <a:prstGeom prst="rect">
                <a:avLst/>
              </a:prstGeom>
              <a:blipFill>
                <a:blip r:embed="rId7"/>
                <a:stretch>
                  <a:fillRect l="-3612" r="-677" b="-1066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 rot="11143042">
            <a:off x="6318840" y="3529079"/>
            <a:ext cx="784665" cy="1067822"/>
          </a:xfrm>
          <a:prstGeom prst="arc">
            <a:avLst>
              <a:gd name="adj1" fmla="val 15277074"/>
              <a:gd name="adj2" fmla="val 4052173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7452899" y="5284432"/>
                <a:ext cx="86571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52899" y="5284432"/>
                <a:ext cx="865713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31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 flipV="1">
            <a:off x="7735986" y="4919958"/>
            <a:ext cx="149769" cy="356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21"/>
              <p:cNvSpPr txBox="1">
                <a:spLocks noChangeArrowheads="1"/>
              </p:cNvSpPr>
              <p:nvPr/>
            </p:nvSpPr>
            <p:spPr bwMode="auto">
              <a:xfrm>
                <a:off x="8156906" y="5276675"/>
                <a:ext cx="86571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56906" y="5276675"/>
                <a:ext cx="865713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2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H="1" flipV="1">
            <a:off x="8418537" y="4927715"/>
            <a:ext cx="149769" cy="356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05647" y="56346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msec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311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53000"/>
          </a:xfrm>
        </p:spPr>
        <p:txBody>
          <a:bodyPr>
            <a:normAutofit/>
          </a:bodyPr>
          <a:lstStyle/>
          <a:p>
            <a:r>
              <a:rPr lang="en-US" dirty="0"/>
              <a:t>Fourier series analysis helps us to find the spectrum of periodic signals</a:t>
            </a:r>
          </a:p>
          <a:p>
            <a:endParaRPr lang="en-US" dirty="0"/>
          </a:p>
          <a:p>
            <a:r>
              <a:rPr lang="en-US" dirty="0"/>
              <a:t>Most signals are not periodic</a:t>
            </a:r>
          </a:p>
          <a:p>
            <a:pPr lvl="1"/>
            <a:r>
              <a:rPr lang="en-US" dirty="0"/>
              <a:t>Speech, audio, etc.</a:t>
            </a:r>
          </a:p>
          <a:p>
            <a:endParaRPr lang="en-US" dirty="0"/>
          </a:p>
          <a:p>
            <a:r>
              <a:rPr lang="en-US" dirty="0"/>
              <a:t>Need another tool to find the spectrum of non-periodic (</a:t>
            </a:r>
            <a:r>
              <a:rPr lang="en-US" dirty="0" err="1">
                <a:solidFill>
                  <a:srgbClr val="FF0000"/>
                </a:solidFill>
              </a:rPr>
              <a:t>aperiodic</a:t>
            </a:r>
            <a:r>
              <a:rPr lang="en-US" dirty="0"/>
              <a:t>) signals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ym typeface="Symbol"/>
              </a:rPr>
              <a:t> </a:t>
            </a:r>
            <a:r>
              <a:rPr lang="en-US" dirty="0">
                <a:solidFill>
                  <a:srgbClr val="FF0000"/>
                </a:solidFill>
              </a:rPr>
              <a:t>The Fourier Transform </a:t>
            </a:r>
          </a:p>
          <a:p>
            <a:endParaRPr lang="en-US" dirty="0"/>
          </a:p>
        </p:txBody>
      </p: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4114800" y="2438400"/>
            <a:ext cx="3810000" cy="2117725"/>
            <a:chOff x="2640" y="2160"/>
            <a:chExt cx="2400" cy="1334"/>
          </a:xfrm>
        </p:grpSpPr>
        <p:pic>
          <p:nvPicPr>
            <p:cNvPr id="6" name="Picture 53" descr="D:\F Drive\Signal Processing\Course Notes\continuous.t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16" y="2928"/>
              <a:ext cx="1824" cy="566"/>
            </a:xfrm>
            <a:prstGeom prst="rect">
              <a:avLst/>
            </a:prstGeom>
            <a:noFill/>
          </p:spPr>
        </p:pic>
        <p:pic>
          <p:nvPicPr>
            <p:cNvPr id="7" name="Picture 55"/>
            <p:cNvPicPr>
              <a:picLocks noChangeAspect="1" noChangeArrowheads="1"/>
            </p:cNvPicPr>
            <p:nvPr/>
          </p:nvPicPr>
          <p:blipFill>
            <a:blip r:embed="rId3" cstate="print"/>
            <a:srcRect l="16635" t="22224" r="16635" b="12700"/>
            <a:stretch>
              <a:fillRect/>
            </a:stretch>
          </p:blipFill>
          <p:spPr bwMode="auto">
            <a:xfrm>
              <a:off x="2640" y="2160"/>
              <a:ext cx="2274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2.2 The Fourier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95044" y="5190767"/>
            <a:ext cx="7018604" cy="962526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Fourier transform of continuous-time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478799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Let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dirty="0"/>
                  <a:t> be an </a:t>
                </a:r>
                <a:r>
                  <a:rPr lang="en-US" dirty="0">
                    <a:solidFill>
                      <a:srgbClr val="FF0000"/>
                    </a:solidFill>
                  </a:rPr>
                  <a:t>aperiodic continuous-time signal,</a:t>
                </a:r>
                <a:r>
                  <a:rPr lang="en-US" dirty="0"/>
                  <a:t> the spectrum of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dirty="0"/>
                  <a:t> is given by </a:t>
                </a:r>
                <a:r>
                  <a:rPr lang="en-US" dirty="0">
                    <a:solidFill>
                      <a:srgbClr val="FF0000"/>
                    </a:solidFill>
                  </a:rPr>
                  <a:t>the Fourier transform</a:t>
                </a:r>
                <a:r>
                  <a:rPr lang="en-US" dirty="0"/>
                  <a:t> as follows: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spcBef>
                    <a:spcPts val="1200"/>
                  </a:spcBef>
                </a:pPr>
                <a:r>
                  <a:rPr lang="en-US" dirty="0"/>
                  <a:t>Or if we know the spectrum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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)</a:t>
                </a:r>
                <a:r>
                  <a:rPr lang="en-US" dirty="0">
                    <a:sym typeface="Symbol"/>
                  </a:rPr>
                  <a:t>, we can reconstruct the signal by means of the </a:t>
                </a:r>
                <a:r>
                  <a:rPr lang="en-US" dirty="0">
                    <a:solidFill>
                      <a:srgbClr val="FF0000"/>
                    </a:solidFill>
                    <a:sym typeface="Symbol"/>
                  </a:rPr>
                  <a:t>inverse Fourier transform :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where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4787995"/>
              </a:xfrm>
              <a:blipFill>
                <a:blip r:embed="rId3"/>
                <a:stretch>
                  <a:fillRect t="-2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321535"/>
              </p:ext>
            </p:extLst>
          </p:nvPr>
        </p:nvGraphicFramePr>
        <p:xfrm>
          <a:off x="2124075" y="2657475"/>
          <a:ext cx="6310313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0" name="Equation" r:id="rId4" imgW="2552400" imgH="330120" progId="Equation.DSMT4">
                  <p:embed/>
                </p:oleObj>
              </mc:Choice>
              <mc:Fallback>
                <p:oleObj name="Equation" r:id="rId4" imgW="2552400" imgH="33012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657475"/>
                        <a:ext cx="6310313" cy="8175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06689" y="347561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longer discrete, it is continuous in frequency domain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406730" y="3247011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21530" y="3475611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Frequency, now any real number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435930" y="3247011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32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53" descr="D:\F Drive\Signal Processing\Course Notes\continuous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5450" y="4589659"/>
            <a:ext cx="2365375" cy="898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Spectrum of aperiodic signals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1574801" y="5461660"/>
            <a:ext cx="259556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4897437" y="5461660"/>
            <a:ext cx="28543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2716214" y="4466298"/>
            <a:ext cx="0" cy="985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716214" y="4294848"/>
            <a:ext cx="623887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V="1">
            <a:off x="6297612" y="4466298"/>
            <a:ext cx="1588" cy="985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V="1">
            <a:off x="5935662" y="4875873"/>
            <a:ext cx="363538" cy="579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6297612" y="4875873"/>
            <a:ext cx="363538" cy="579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6246812" y="4236110"/>
            <a:ext cx="882650" cy="6397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3910014" y="5342598"/>
            <a:ext cx="622300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2613026" y="5402923"/>
            <a:ext cx="62230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5675312" y="5406098"/>
            <a:ext cx="1308100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0  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7364412" y="5379110"/>
            <a:ext cx="882650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1800" b="1" dirty="0"/>
              <a:t>  </a:t>
            </a:r>
            <a:r>
              <a:rPr lang="en-US" i="1" dirty="0">
                <a:sym typeface="Symbol" pitchFamily="18" charset="2"/>
              </a:rPr>
              <a:t></a:t>
            </a:r>
            <a:endParaRPr lang="en-US" i="1" dirty="0"/>
          </a:p>
        </p:txBody>
      </p:sp>
      <p:sp>
        <p:nvSpPr>
          <p:cNvPr id="19" name="Text Box 56"/>
          <p:cNvSpPr txBox="1">
            <a:spLocks noChangeArrowheads="1"/>
          </p:cNvSpPr>
          <p:nvPr/>
        </p:nvSpPr>
        <p:spPr bwMode="auto">
          <a:xfrm>
            <a:off x="1752600" y="1524000"/>
            <a:ext cx="18982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Time Domain</a:t>
            </a:r>
          </a:p>
        </p:txBody>
      </p:sp>
      <p:sp>
        <p:nvSpPr>
          <p:cNvPr id="20" name="Text Box 57"/>
          <p:cNvSpPr txBox="1">
            <a:spLocks noChangeArrowheads="1"/>
          </p:cNvSpPr>
          <p:nvPr/>
        </p:nvSpPr>
        <p:spPr bwMode="auto">
          <a:xfrm>
            <a:off x="4953000" y="1524000"/>
            <a:ext cx="29410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3300"/>
                </a:solidFill>
              </a:rPr>
              <a:t>Frequency Domain</a:t>
            </a:r>
          </a:p>
        </p:txBody>
      </p:sp>
      <p:pic>
        <p:nvPicPr>
          <p:cNvPr id="23" name="Picture 55"/>
          <p:cNvPicPr>
            <a:picLocks noChangeAspect="1" noChangeArrowheads="1"/>
          </p:cNvPicPr>
          <p:nvPr/>
        </p:nvPicPr>
        <p:blipFill>
          <a:blip r:embed="rId3" cstate="print"/>
          <a:srcRect l="16635" t="22224" r="16635" b="12700"/>
          <a:stretch>
            <a:fillRect/>
          </a:stretch>
        </p:blipFill>
        <p:spPr bwMode="auto">
          <a:xfrm>
            <a:off x="1600200" y="2667000"/>
            <a:ext cx="2362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4879974" y="3537577"/>
            <a:ext cx="28543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V="1">
            <a:off x="6280149" y="2542215"/>
            <a:ext cx="1588" cy="985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6229349" y="2312027"/>
            <a:ext cx="882650" cy="6397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5657849" y="3482015"/>
            <a:ext cx="1308100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0  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7346949" y="3455027"/>
            <a:ext cx="882650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1800" i="1" dirty="0"/>
              <a:t> 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324600" y="3003870"/>
            <a:ext cx="0" cy="535295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400800" y="3111820"/>
            <a:ext cx="0" cy="427346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477000" y="3264220"/>
            <a:ext cx="0" cy="274946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549390" y="3363593"/>
            <a:ext cx="3810" cy="173984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629400" y="3482015"/>
            <a:ext cx="0" cy="55562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9276" y="3714205"/>
            <a:ext cx="100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Periodic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26075" y="5725757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Aperiodic </a:t>
            </a:r>
          </a:p>
        </p:txBody>
      </p:sp>
      <p:sp>
        <p:nvSpPr>
          <p:cNvPr id="51" name="Line 7"/>
          <p:cNvSpPr>
            <a:spLocks noChangeShapeType="1"/>
          </p:cNvSpPr>
          <p:nvPr/>
        </p:nvSpPr>
        <p:spPr bwMode="auto">
          <a:xfrm>
            <a:off x="1573227" y="3542019"/>
            <a:ext cx="259556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9"/>
          <p:cNvSpPr>
            <a:spLocks noChangeShapeType="1"/>
          </p:cNvSpPr>
          <p:nvPr/>
        </p:nvSpPr>
        <p:spPr bwMode="auto">
          <a:xfrm flipV="1">
            <a:off x="2714640" y="2546657"/>
            <a:ext cx="0" cy="985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2714640" y="2375207"/>
            <a:ext cx="623887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3908440" y="3422957"/>
            <a:ext cx="622300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2611452" y="3483282"/>
            <a:ext cx="62230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6" name="Right Arrow 55"/>
          <p:cNvSpPr/>
          <p:nvPr/>
        </p:nvSpPr>
        <p:spPr>
          <a:xfrm>
            <a:off x="4419600" y="3013382"/>
            <a:ext cx="460374" cy="501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203702" y="2630795"/>
            <a:ext cx="148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Fourier series</a:t>
            </a:r>
          </a:p>
        </p:txBody>
      </p:sp>
      <p:sp>
        <p:nvSpPr>
          <p:cNvPr id="58" name="Right Arrow 57"/>
          <p:cNvSpPr/>
          <p:nvPr/>
        </p:nvSpPr>
        <p:spPr>
          <a:xfrm>
            <a:off x="4437062" y="4953967"/>
            <a:ext cx="460374" cy="501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348756" y="4299690"/>
            <a:ext cx="122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Fourier transform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820323" y="3778506"/>
            <a:ext cx="98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728246" y="5796107"/>
            <a:ext cx="12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</a:t>
            </a:r>
          </a:p>
        </p:txBody>
      </p:sp>
    </p:spTree>
    <p:extLst>
      <p:ext uri="{BB962C8B-B14F-4D97-AF65-F5344CB8AC3E}">
        <p14:creationId xmlns:p14="http://schemas.microsoft.com/office/powerpoint/2010/main" val="2288516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Fourier transform of discrete-time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590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be an </a:t>
            </a:r>
            <a:r>
              <a:rPr lang="en-US" dirty="0" err="1"/>
              <a:t>aperiodic</a:t>
            </a:r>
            <a:r>
              <a:rPr lang="en-US" dirty="0"/>
              <a:t> continuous-time signal,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dirty="0"/>
              <a:t> is the samples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such that:</a:t>
            </a:r>
          </a:p>
          <a:p>
            <a:endParaRPr lang="en-US" dirty="0"/>
          </a:p>
          <a:p>
            <a:r>
              <a:rPr lang="en-US" dirty="0"/>
              <a:t>The spectrum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dirty="0"/>
              <a:t> is given by the Fourier transform as follows: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5943600" y="5221287"/>
            <a:ext cx="2819400" cy="1409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3174775" y="2438400"/>
            <a:ext cx="23136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219351"/>
              </p:ext>
            </p:extLst>
          </p:nvPr>
        </p:nvGraphicFramePr>
        <p:xfrm>
          <a:off x="1557338" y="3962400"/>
          <a:ext cx="6719887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44" name="Equation" r:id="rId3" imgW="2717640" imgH="431640" progId="Equation.DSMT4">
                  <p:embed/>
                </p:oleObj>
              </mc:Choice>
              <mc:Fallback>
                <p:oleObj name="Equation" r:id="rId3" imgW="271764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3962400"/>
                        <a:ext cx="6719887" cy="1068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783530"/>
              </p:ext>
            </p:extLst>
          </p:nvPr>
        </p:nvGraphicFramePr>
        <p:xfrm>
          <a:off x="2027238" y="5183188"/>
          <a:ext cx="3516312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45" name="Equation" r:id="rId5" imgW="1422360" imgH="431640" progId="Equation.DSMT4">
                  <p:embed/>
                </p:oleObj>
              </mc:Choice>
              <mc:Fallback>
                <p:oleObj name="Equation" r:id="rId5" imgW="142236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5183188"/>
                        <a:ext cx="3516312" cy="1068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1447800" y="5411787"/>
            <a:ext cx="5261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or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019801" y="5257800"/>
            <a:ext cx="2819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Normalized radian frequency</a:t>
            </a:r>
          </a:p>
          <a:p>
            <a:endParaRPr lang="en-US" sz="2400" dirty="0"/>
          </a:p>
        </p:txBody>
      </p:sp>
      <p:graphicFrame>
        <p:nvGraphicFramePr>
          <p:cNvPr id="1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377700"/>
              </p:ext>
            </p:extLst>
          </p:nvPr>
        </p:nvGraphicFramePr>
        <p:xfrm>
          <a:off x="6498431" y="5931832"/>
          <a:ext cx="14049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46" name="Equation" r:id="rId7" imgW="520560" imgH="228600" progId="Equation.DSMT4">
                  <p:embed/>
                </p:oleObj>
              </mc:Choice>
              <mc:Fallback>
                <p:oleObj name="Equation" r:id="rId7" imgW="52056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8431" y="5931832"/>
                        <a:ext cx="1404937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6"/>
          <p:cNvSpPr/>
          <p:nvPr/>
        </p:nvSpPr>
        <p:spPr>
          <a:xfrm>
            <a:off x="2896949" y="5127803"/>
            <a:ext cx="3131617" cy="310045"/>
          </a:xfrm>
          <a:custGeom>
            <a:avLst/>
            <a:gdLst>
              <a:gd name="connsiteX0" fmla="*/ 3131617 w 3131617"/>
              <a:gd name="connsiteY0" fmla="*/ 279632 h 279632"/>
              <a:gd name="connsiteX1" fmla="*/ 2387150 w 3131617"/>
              <a:gd name="connsiteY1" fmla="*/ 77331 h 279632"/>
              <a:gd name="connsiteX2" fmla="*/ 1270449 w 3131617"/>
              <a:gd name="connsiteY2" fmla="*/ 4503 h 279632"/>
              <a:gd name="connsiteX3" fmla="*/ 356049 w 3131617"/>
              <a:gd name="connsiteY3" fmla="*/ 36871 h 279632"/>
              <a:gd name="connsiteX4" fmla="*/ 0 w 3131617"/>
              <a:gd name="connsiteY4" fmla="*/ 271540 h 279632"/>
              <a:gd name="connsiteX0" fmla="*/ 3131617 w 3131617"/>
              <a:gd name="connsiteY0" fmla="*/ 293386 h 293386"/>
              <a:gd name="connsiteX1" fmla="*/ 2387150 w 3131617"/>
              <a:gd name="connsiteY1" fmla="*/ 91085 h 293386"/>
              <a:gd name="connsiteX2" fmla="*/ 1933996 w 3131617"/>
              <a:gd name="connsiteY2" fmla="*/ 2072 h 293386"/>
              <a:gd name="connsiteX3" fmla="*/ 356049 w 3131617"/>
              <a:gd name="connsiteY3" fmla="*/ 50625 h 293386"/>
              <a:gd name="connsiteX4" fmla="*/ 0 w 3131617"/>
              <a:gd name="connsiteY4" fmla="*/ 285294 h 293386"/>
              <a:gd name="connsiteX0" fmla="*/ 3131617 w 3131617"/>
              <a:gd name="connsiteY0" fmla="*/ 292883 h 292883"/>
              <a:gd name="connsiteX1" fmla="*/ 2573267 w 3131617"/>
              <a:gd name="connsiteY1" fmla="*/ 82490 h 292883"/>
              <a:gd name="connsiteX2" fmla="*/ 1933996 w 3131617"/>
              <a:gd name="connsiteY2" fmla="*/ 1569 h 292883"/>
              <a:gd name="connsiteX3" fmla="*/ 356049 w 3131617"/>
              <a:gd name="connsiteY3" fmla="*/ 50122 h 292883"/>
              <a:gd name="connsiteX4" fmla="*/ 0 w 3131617"/>
              <a:gd name="connsiteY4" fmla="*/ 284791 h 292883"/>
              <a:gd name="connsiteX0" fmla="*/ 3131617 w 3131617"/>
              <a:gd name="connsiteY0" fmla="*/ 310045 h 310045"/>
              <a:gd name="connsiteX1" fmla="*/ 2573267 w 3131617"/>
              <a:gd name="connsiteY1" fmla="*/ 99652 h 310045"/>
              <a:gd name="connsiteX2" fmla="*/ 1933996 w 3131617"/>
              <a:gd name="connsiteY2" fmla="*/ 18731 h 310045"/>
              <a:gd name="connsiteX3" fmla="*/ 614994 w 3131617"/>
              <a:gd name="connsiteY3" fmla="*/ 26824 h 310045"/>
              <a:gd name="connsiteX4" fmla="*/ 0 w 3131617"/>
              <a:gd name="connsiteY4" fmla="*/ 301953 h 3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1617" h="310045">
                <a:moveTo>
                  <a:pt x="3131617" y="310045"/>
                </a:moveTo>
                <a:cubicBezTo>
                  <a:pt x="2914481" y="231822"/>
                  <a:pt x="2772871" y="148204"/>
                  <a:pt x="2573267" y="99652"/>
                </a:cubicBezTo>
                <a:cubicBezTo>
                  <a:pt x="2373664" y="51100"/>
                  <a:pt x="2260375" y="30869"/>
                  <a:pt x="1933996" y="18731"/>
                </a:cubicBezTo>
                <a:cubicBezTo>
                  <a:pt x="1607617" y="6593"/>
                  <a:pt x="937327" y="-20380"/>
                  <a:pt x="614994" y="26824"/>
                </a:cubicBezTo>
                <a:cubicBezTo>
                  <a:pt x="292661" y="74028"/>
                  <a:pt x="72153" y="206871"/>
                  <a:pt x="0" y="30195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Periodic spectrum of discrete-time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85303"/>
            <a:ext cx="7498080" cy="4800600"/>
          </a:xfrm>
        </p:spPr>
        <p:txBody>
          <a:bodyPr/>
          <a:lstStyle/>
          <a:p>
            <a:r>
              <a:rPr lang="en-US" dirty="0"/>
              <a:t>It is interesting to note that discrete aperiodic signals have periodic spectrum</a:t>
            </a:r>
          </a:p>
          <a:p>
            <a:r>
              <a:rPr lang="en-US" dirty="0"/>
              <a:t>It is because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058646"/>
              </p:ext>
            </p:extLst>
          </p:nvPr>
        </p:nvGraphicFramePr>
        <p:xfrm>
          <a:off x="1668463" y="3662363"/>
          <a:ext cx="6813550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6" name="Equation" r:id="rId3" imgW="2755800" imgH="863280" progId="Equation.DSMT4">
                  <p:embed/>
                </p:oleObj>
              </mc:Choice>
              <mc:Fallback>
                <p:oleObj name="Equation" r:id="rId3" imgW="2755800" imgH="863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3662363"/>
                        <a:ext cx="6813550" cy="213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9"/>
          <p:cNvSpPr>
            <a:spLocks noChangeShapeType="1"/>
          </p:cNvSpPr>
          <p:nvPr/>
        </p:nvSpPr>
        <p:spPr bwMode="auto">
          <a:xfrm flipV="1">
            <a:off x="5889625" y="4876800"/>
            <a:ext cx="1066800" cy="8382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7032625" y="44196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Periodic spectrum of discrete-time signals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1981200" y="47244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4724400" y="2667000"/>
            <a:ext cx="0" cy="2362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3657600" y="3543300"/>
            <a:ext cx="2209800" cy="876300"/>
          </a:xfrm>
          <a:custGeom>
            <a:avLst/>
            <a:gdLst/>
            <a:ahLst/>
            <a:cxnLst>
              <a:cxn ang="0">
                <a:pos x="0" y="504"/>
              </a:cxn>
              <a:cxn ang="0">
                <a:pos x="288" y="216"/>
              </a:cxn>
              <a:cxn ang="0">
                <a:pos x="528" y="216"/>
              </a:cxn>
              <a:cxn ang="0">
                <a:pos x="672" y="72"/>
              </a:cxn>
              <a:cxn ang="0">
                <a:pos x="912" y="24"/>
              </a:cxn>
              <a:cxn ang="0">
                <a:pos x="1152" y="216"/>
              </a:cxn>
              <a:cxn ang="0">
                <a:pos x="1392" y="552"/>
              </a:cxn>
            </a:cxnLst>
            <a:rect l="0" t="0" r="r" b="b"/>
            <a:pathLst>
              <a:path w="1392" h="552">
                <a:moveTo>
                  <a:pt x="0" y="504"/>
                </a:moveTo>
                <a:cubicBezTo>
                  <a:pt x="100" y="384"/>
                  <a:pt x="200" y="264"/>
                  <a:pt x="288" y="216"/>
                </a:cubicBezTo>
                <a:cubicBezTo>
                  <a:pt x="376" y="168"/>
                  <a:pt x="464" y="240"/>
                  <a:pt x="528" y="216"/>
                </a:cubicBezTo>
                <a:cubicBezTo>
                  <a:pt x="592" y="192"/>
                  <a:pt x="608" y="104"/>
                  <a:pt x="672" y="72"/>
                </a:cubicBezTo>
                <a:cubicBezTo>
                  <a:pt x="736" y="40"/>
                  <a:pt x="832" y="0"/>
                  <a:pt x="912" y="24"/>
                </a:cubicBezTo>
                <a:cubicBezTo>
                  <a:pt x="992" y="48"/>
                  <a:pt x="1072" y="128"/>
                  <a:pt x="1152" y="216"/>
                </a:cubicBezTo>
                <a:cubicBezTo>
                  <a:pt x="1232" y="304"/>
                  <a:pt x="1312" y="428"/>
                  <a:pt x="1392" y="5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5867400" y="3581400"/>
            <a:ext cx="2209800" cy="876300"/>
          </a:xfrm>
          <a:custGeom>
            <a:avLst/>
            <a:gdLst/>
            <a:ahLst/>
            <a:cxnLst>
              <a:cxn ang="0">
                <a:pos x="0" y="504"/>
              </a:cxn>
              <a:cxn ang="0">
                <a:pos x="288" y="216"/>
              </a:cxn>
              <a:cxn ang="0">
                <a:pos x="528" y="216"/>
              </a:cxn>
              <a:cxn ang="0">
                <a:pos x="672" y="72"/>
              </a:cxn>
              <a:cxn ang="0">
                <a:pos x="912" y="24"/>
              </a:cxn>
              <a:cxn ang="0">
                <a:pos x="1152" y="216"/>
              </a:cxn>
              <a:cxn ang="0">
                <a:pos x="1392" y="552"/>
              </a:cxn>
            </a:cxnLst>
            <a:rect l="0" t="0" r="r" b="b"/>
            <a:pathLst>
              <a:path w="1392" h="552">
                <a:moveTo>
                  <a:pt x="0" y="504"/>
                </a:moveTo>
                <a:cubicBezTo>
                  <a:pt x="100" y="384"/>
                  <a:pt x="200" y="264"/>
                  <a:pt x="288" y="216"/>
                </a:cubicBezTo>
                <a:cubicBezTo>
                  <a:pt x="376" y="168"/>
                  <a:pt x="464" y="240"/>
                  <a:pt x="528" y="216"/>
                </a:cubicBezTo>
                <a:cubicBezTo>
                  <a:pt x="592" y="192"/>
                  <a:pt x="608" y="104"/>
                  <a:pt x="672" y="72"/>
                </a:cubicBezTo>
                <a:cubicBezTo>
                  <a:pt x="736" y="40"/>
                  <a:pt x="832" y="0"/>
                  <a:pt x="912" y="24"/>
                </a:cubicBezTo>
                <a:cubicBezTo>
                  <a:pt x="992" y="48"/>
                  <a:pt x="1072" y="128"/>
                  <a:pt x="1152" y="216"/>
                </a:cubicBezTo>
                <a:cubicBezTo>
                  <a:pt x="1232" y="304"/>
                  <a:pt x="1312" y="428"/>
                  <a:pt x="1392" y="5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1447800" y="3505200"/>
            <a:ext cx="2209800" cy="876300"/>
          </a:xfrm>
          <a:custGeom>
            <a:avLst/>
            <a:gdLst/>
            <a:ahLst/>
            <a:cxnLst>
              <a:cxn ang="0">
                <a:pos x="0" y="504"/>
              </a:cxn>
              <a:cxn ang="0">
                <a:pos x="288" y="216"/>
              </a:cxn>
              <a:cxn ang="0">
                <a:pos x="528" y="216"/>
              </a:cxn>
              <a:cxn ang="0">
                <a:pos x="672" y="72"/>
              </a:cxn>
              <a:cxn ang="0">
                <a:pos x="912" y="24"/>
              </a:cxn>
              <a:cxn ang="0">
                <a:pos x="1152" y="216"/>
              </a:cxn>
              <a:cxn ang="0">
                <a:pos x="1392" y="552"/>
              </a:cxn>
            </a:cxnLst>
            <a:rect l="0" t="0" r="r" b="b"/>
            <a:pathLst>
              <a:path w="1392" h="552">
                <a:moveTo>
                  <a:pt x="0" y="504"/>
                </a:moveTo>
                <a:cubicBezTo>
                  <a:pt x="100" y="384"/>
                  <a:pt x="200" y="264"/>
                  <a:pt x="288" y="216"/>
                </a:cubicBezTo>
                <a:cubicBezTo>
                  <a:pt x="376" y="168"/>
                  <a:pt x="464" y="240"/>
                  <a:pt x="528" y="216"/>
                </a:cubicBezTo>
                <a:cubicBezTo>
                  <a:pt x="592" y="192"/>
                  <a:pt x="608" y="104"/>
                  <a:pt x="672" y="72"/>
                </a:cubicBezTo>
                <a:cubicBezTo>
                  <a:pt x="736" y="40"/>
                  <a:pt x="832" y="0"/>
                  <a:pt x="912" y="24"/>
                </a:cubicBezTo>
                <a:cubicBezTo>
                  <a:pt x="992" y="48"/>
                  <a:pt x="1072" y="128"/>
                  <a:pt x="1152" y="216"/>
                </a:cubicBezTo>
                <a:cubicBezTo>
                  <a:pt x="1232" y="304"/>
                  <a:pt x="1312" y="428"/>
                  <a:pt x="1392" y="5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572000" y="5029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585858"/>
              </p:ext>
            </p:extLst>
          </p:nvPr>
        </p:nvGraphicFramePr>
        <p:xfrm>
          <a:off x="7502525" y="4876800"/>
          <a:ext cx="11477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6" name="Equation" r:id="rId3" imgW="520560" imgH="228600" progId="Equation.DSMT4">
                  <p:embed/>
                </p:oleObj>
              </mc:Choice>
              <mc:Fallback>
                <p:oleObj name="Equation" r:id="rId3" imgW="52056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2525" y="4876800"/>
                        <a:ext cx="114776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6781800" y="5029200"/>
            <a:ext cx="50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2</a:t>
            </a:r>
            <a:endParaRPr 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V="1">
            <a:off x="7010400" y="2667000"/>
            <a:ext cx="0" cy="2362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 flipV="1">
            <a:off x="2590800" y="2667000"/>
            <a:ext cx="0" cy="2362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2286000" y="4953000"/>
            <a:ext cx="604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ym typeface="Symbol" pitchFamily="18" charset="2"/>
              </a:rPr>
              <a:t>-2</a:t>
            </a:r>
            <a:endParaRPr lang="en-US" dirty="0"/>
          </a:p>
        </p:txBody>
      </p:sp>
      <p:graphicFrame>
        <p:nvGraphicFramePr>
          <p:cNvPr id="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592362"/>
              </p:ext>
            </p:extLst>
          </p:nvPr>
        </p:nvGraphicFramePr>
        <p:xfrm>
          <a:off x="4371975" y="2043113"/>
          <a:ext cx="100806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7" name="Equation" r:id="rId5" imgW="457200" imgH="241200" progId="Equation.DSMT4">
                  <p:embed/>
                </p:oleObj>
              </mc:Choice>
              <mc:Fallback>
                <p:oleObj name="Equation" r:id="rId5" imgW="45720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975" y="2043113"/>
                        <a:ext cx="100806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Relationship with the spectrum of continuous-time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678" y="1417638"/>
            <a:ext cx="7498080" cy="4800600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has a spectrum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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has a spectrum of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T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, it can be shown that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251961"/>
              </p:ext>
            </p:extLst>
          </p:nvPr>
        </p:nvGraphicFramePr>
        <p:xfrm>
          <a:off x="2046288" y="2895600"/>
          <a:ext cx="69500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8" name="Equation" r:id="rId3" imgW="3047760" imgH="444240" progId="Equation.DSMT4">
                  <p:embed/>
                </p:oleObj>
              </mc:Choice>
              <mc:Fallback>
                <p:oleObj name="Equation" r:id="rId3" imgW="304776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2895600"/>
                        <a:ext cx="6950075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27703"/>
              </p:ext>
            </p:extLst>
          </p:nvPr>
        </p:nvGraphicFramePr>
        <p:xfrm>
          <a:off x="3317923" y="3740150"/>
          <a:ext cx="4057650" cy="304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9" name="Equation" r:id="rId5" imgW="1777680" imgH="1333440" progId="Equation.DSMT4">
                  <p:embed/>
                </p:oleObj>
              </mc:Choice>
              <mc:Fallback>
                <p:oleObj name="Equation" r:id="rId5" imgW="1777680" imgH="1333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923" y="3740150"/>
                        <a:ext cx="4057650" cy="304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Fourier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56" name="Group 62"/>
          <p:cNvGrpSpPr>
            <a:grpSpLocks/>
          </p:cNvGrpSpPr>
          <p:nvPr/>
        </p:nvGrpSpPr>
        <p:grpSpPr bwMode="auto">
          <a:xfrm>
            <a:off x="5562600" y="3505200"/>
            <a:ext cx="3352800" cy="2133600"/>
            <a:chOff x="3504" y="2208"/>
            <a:chExt cx="2112" cy="1344"/>
          </a:xfrm>
        </p:grpSpPr>
        <p:grpSp>
          <p:nvGrpSpPr>
            <p:cNvPr id="57" name="Group 60"/>
            <p:cNvGrpSpPr>
              <a:grpSpLocks/>
            </p:cNvGrpSpPr>
            <p:nvPr/>
          </p:nvGrpSpPr>
          <p:grpSpPr bwMode="auto">
            <a:xfrm>
              <a:off x="3504" y="2208"/>
              <a:ext cx="1104" cy="1344"/>
              <a:chOff x="3504" y="2208"/>
              <a:chExt cx="1104" cy="1344"/>
            </a:xfrm>
          </p:grpSpPr>
          <p:sp>
            <p:nvSpPr>
              <p:cNvPr id="59" name="Rectangle 58"/>
              <p:cNvSpPr>
                <a:spLocks noChangeArrowheads="1"/>
              </p:cNvSpPr>
              <p:nvPr/>
            </p:nvSpPr>
            <p:spPr bwMode="auto">
              <a:xfrm>
                <a:off x="3504" y="3120"/>
                <a:ext cx="576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AutoShape 59"/>
              <p:cNvSpPr>
                <a:spLocks noChangeArrowheads="1"/>
              </p:cNvSpPr>
              <p:nvPr/>
            </p:nvSpPr>
            <p:spPr bwMode="auto">
              <a:xfrm rot="15974967">
                <a:off x="3864" y="2520"/>
                <a:ext cx="1056" cy="432"/>
              </a:xfrm>
              <a:prstGeom prst="curvedUpArrow">
                <a:avLst>
                  <a:gd name="adj1" fmla="val 48889"/>
                  <a:gd name="adj2" fmla="val 97778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Text Box 61"/>
            <p:cNvSpPr txBox="1">
              <a:spLocks noChangeArrowheads="1"/>
            </p:cNvSpPr>
            <p:nvPr/>
          </p:nvSpPr>
          <p:spPr bwMode="auto">
            <a:xfrm>
              <a:off x="4656" y="2400"/>
              <a:ext cx="96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dirty="0">
                  <a:solidFill>
                    <a:srgbClr val="FF3300"/>
                  </a:solidFill>
                </a:rPr>
                <a:t>Ideal low pass filter</a:t>
              </a:r>
            </a:p>
          </p:txBody>
        </p:sp>
      </p:grpSp>
      <p:sp>
        <p:nvSpPr>
          <p:cNvPr id="61" name="Line 7"/>
          <p:cNvSpPr>
            <a:spLocks noChangeShapeType="1"/>
          </p:cNvSpPr>
          <p:nvPr/>
        </p:nvSpPr>
        <p:spPr bwMode="auto">
          <a:xfrm>
            <a:off x="1447800" y="3587750"/>
            <a:ext cx="259556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Line 8"/>
          <p:cNvSpPr>
            <a:spLocks noChangeShapeType="1"/>
          </p:cNvSpPr>
          <p:nvPr/>
        </p:nvSpPr>
        <p:spPr bwMode="auto">
          <a:xfrm>
            <a:off x="4619625" y="3587750"/>
            <a:ext cx="28543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Line 9"/>
          <p:cNvSpPr>
            <a:spLocks noChangeShapeType="1"/>
          </p:cNvSpPr>
          <p:nvPr/>
        </p:nvSpPr>
        <p:spPr bwMode="auto">
          <a:xfrm flipV="1">
            <a:off x="2589213" y="2592388"/>
            <a:ext cx="0" cy="985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Rectangle 10"/>
          <p:cNvSpPr>
            <a:spLocks noChangeArrowheads="1"/>
          </p:cNvSpPr>
          <p:nvPr/>
        </p:nvSpPr>
        <p:spPr bwMode="auto">
          <a:xfrm>
            <a:off x="2589213" y="2420938"/>
            <a:ext cx="623887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5" name="Freeform 11"/>
          <p:cNvSpPr>
            <a:spLocks/>
          </p:cNvSpPr>
          <p:nvPr/>
        </p:nvSpPr>
        <p:spPr bwMode="auto">
          <a:xfrm>
            <a:off x="1604963" y="2973388"/>
            <a:ext cx="2244725" cy="450850"/>
          </a:xfrm>
          <a:custGeom>
            <a:avLst/>
            <a:gdLst/>
            <a:ahLst/>
            <a:cxnLst>
              <a:cxn ang="0">
                <a:pos x="0" y="19394"/>
              </a:cxn>
              <a:cxn ang="0">
                <a:pos x="103" y="19964"/>
              </a:cxn>
              <a:cxn ang="0">
                <a:pos x="231" y="19964"/>
              </a:cxn>
              <a:cxn ang="0">
                <a:pos x="359" y="19251"/>
              </a:cxn>
              <a:cxn ang="0">
                <a:pos x="488" y="19251"/>
              </a:cxn>
              <a:cxn ang="0">
                <a:pos x="744" y="18538"/>
              </a:cxn>
              <a:cxn ang="0">
                <a:pos x="873" y="17825"/>
              </a:cxn>
              <a:cxn ang="0">
                <a:pos x="1129" y="17112"/>
              </a:cxn>
              <a:cxn ang="0">
                <a:pos x="1258" y="16399"/>
              </a:cxn>
              <a:cxn ang="0">
                <a:pos x="1386" y="16399"/>
              </a:cxn>
              <a:cxn ang="0">
                <a:pos x="1514" y="15686"/>
              </a:cxn>
              <a:cxn ang="0">
                <a:pos x="1643" y="15686"/>
              </a:cxn>
              <a:cxn ang="0">
                <a:pos x="1899" y="14260"/>
              </a:cxn>
              <a:cxn ang="0">
                <a:pos x="2028" y="14260"/>
              </a:cxn>
              <a:cxn ang="0">
                <a:pos x="2284" y="13547"/>
              </a:cxn>
              <a:cxn ang="0">
                <a:pos x="2413" y="13547"/>
              </a:cxn>
              <a:cxn ang="0">
                <a:pos x="2926" y="12121"/>
              </a:cxn>
              <a:cxn ang="0">
                <a:pos x="3054" y="11408"/>
              </a:cxn>
              <a:cxn ang="0">
                <a:pos x="3311" y="10695"/>
              </a:cxn>
              <a:cxn ang="0">
                <a:pos x="3568" y="9269"/>
              </a:cxn>
              <a:cxn ang="0">
                <a:pos x="3824" y="8556"/>
              </a:cxn>
              <a:cxn ang="0">
                <a:pos x="3953" y="8556"/>
              </a:cxn>
              <a:cxn ang="0">
                <a:pos x="4081" y="7843"/>
              </a:cxn>
              <a:cxn ang="0">
                <a:pos x="4338" y="7130"/>
              </a:cxn>
              <a:cxn ang="0">
                <a:pos x="4466" y="6417"/>
              </a:cxn>
              <a:cxn ang="0">
                <a:pos x="4722" y="5704"/>
              </a:cxn>
              <a:cxn ang="0">
                <a:pos x="4851" y="5704"/>
              </a:cxn>
              <a:cxn ang="0">
                <a:pos x="5621" y="3565"/>
              </a:cxn>
              <a:cxn ang="0">
                <a:pos x="5749" y="2852"/>
              </a:cxn>
              <a:cxn ang="0">
                <a:pos x="6006" y="2852"/>
              </a:cxn>
              <a:cxn ang="0">
                <a:pos x="6262" y="2139"/>
              </a:cxn>
              <a:cxn ang="0">
                <a:pos x="6391" y="2139"/>
              </a:cxn>
              <a:cxn ang="0">
                <a:pos x="6391" y="1426"/>
              </a:cxn>
              <a:cxn ang="0">
                <a:pos x="7546" y="1426"/>
              </a:cxn>
              <a:cxn ang="0">
                <a:pos x="7802" y="713"/>
              </a:cxn>
              <a:cxn ang="0">
                <a:pos x="8187" y="713"/>
              </a:cxn>
              <a:cxn ang="0">
                <a:pos x="8316" y="0"/>
              </a:cxn>
              <a:cxn ang="0">
                <a:pos x="9342" y="0"/>
              </a:cxn>
              <a:cxn ang="0">
                <a:pos x="10369" y="713"/>
              </a:cxn>
              <a:cxn ang="0">
                <a:pos x="10497" y="1426"/>
              </a:cxn>
              <a:cxn ang="0">
                <a:pos x="10626" y="1426"/>
              </a:cxn>
              <a:cxn ang="0">
                <a:pos x="10882" y="2139"/>
              </a:cxn>
              <a:cxn ang="0">
                <a:pos x="11652" y="3565"/>
              </a:cxn>
              <a:cxn ang="0">
                <a:pos x="12422" y="4278"/>
              </a:cxn>
              <a:cxn ang="0">
                <a:pos x="12679" y="5704"/>
              </a:cxn>
              <a:cxn ang="0">
                <a:pos x="13449" y="7130"/>
              </a:cxn>
              <a:cxn ang="0">
                <a:pos x="13705" y="7130"/>
              </a:cxn>
              <a:cxn ang="0">
                <a:pos x="13962" y="8556"/>
              </a:cxn>
              <a:cxn ang="0">
                <a:pos x="14219" y="9269"/>
              </a:cxn>
              <a:cxn ang="0">
                <a:pos x="14347" y="9982"/>
              </a:cxn>
              <a:cxn ang="0">
                <a:pos x="14604" y="9982"/>
              </a:cxn>
              <a:cxn ang="0">
                <a:pos x="14860" y="11408"/>
              </a:cxn>
              <a:cxn ang="0">
                <a:pos x="15117" y="12121"/>
              </a:cxn>
              <a:cxn ang="0">
                <a:pos x="15245" y="12834"/>
              </a:cxn>
              <a:cxn ang="0">
                <a:pos x="16015" y="14260"/>
              </a:cxn>
              <a:cxn ang="0">
                <a:pos x="16785" y="14973"/>
              </a:cxn>
              <a:cxn ang="0">
                <a:pos x="17555" y="17112"/>
              </a:cxn>
              <a:cxn ang="0">
                <a:pos x="19095" y="18538"/>
              </a:cxn>
              <a:cxn ang="0">
                <a:pos x="19865" y="18538"/>
              </a:cxn>
              <a:cxn ang="0">
                <a:pos x="19994" y="19251"/>
              </a:cxn>
            </a:cxnLst>
            <a:rect l="0" t="0" r="r" b="b"/>
            <a:pathLst>
              <a:path w="20000" h="20000">
                <a:moveTo>
                  <a:pt x="0" y="19394"/>
                </a:moveTo>
                <a:lnTo>
                  <a:pt x="103" y="19964"/>
                </a:lnTo>
                <a:lnTo>
                  <a:pt x="231" y="19964"/>
                </a:lnTo>
                <a:lnTo>
                  <a:pt x="359" y="19251"/>
                </a:lnTo>
                <a:lnTo>
                  <a:pt x="488" y="19251"/>
                </a:lnTo>
                <a:lnTo>
                  <a:pt x="744" y="18538"/>
                </a:lnTo>
                <a:lnTo>
                  <a:pt x="873" y="17825"/>
                </a:lnTo>
                <a:lnTo>
                  <a:pt x="1129" y="17112"/>
                </a:lnTo>
                <a:lnTo>
                  <a:pt x="1258" y="16399"/>
                </a:lnTo>
                <a:lnTo>
                  <a:pt x="1386" y="16399"/>
                </a:lnTo>
                <a:lnTo>
                  <a:pt x="1514" y="15686"/>
                </a:lnTo>
                <a:lnTo>
                  <a:pt x="1643" y="15686"/>
                </a:lnTo>
                <a:lnTo>
                  <a:pt x="1899" y="14260"/>
                </a:lnTo>
                <a:lnTo>
                  <a:pt x="2028" y="14260"/>
                </a:lnTo>
                <a:lnTo>
                  <a:pt x="2284" y="13547"/>
                </a:lnTo>
                <a:lnTo>
                  <a:pt x="2413" y="13547"/>
                </a:lnTo>
                <a:lnTo>
                  <a:pt x="2926" y="12121"/>
                </a:lnTo>
                <a:lnTo>
                  <a:pt x="3054" y="11408"/>
                </a:lnTo>
                <a:lnTo>
                  <a:pt x="3311" y="10695"/>
                </a:lnTo>
                <a:lnTo>
                  <a:pt x="3568" y="9269"/>
                </a:lnTo>
                <a:lnTo>
                  <a:pt x="3824" y="8556"/>
                </a:lnTo>
                <a:lnTo>
                  <a:pt x="3953" y="8556"/>
                </a:lnTo>
                <a:lnTo>
                  <a:pt x="4081" y="7843"/>
                </a:lnTo>
                <a:lnTo>
                  <a:pt x="4338" y="7130"/>
                </a:lnTo>
                <a:lnTo>
                  <a:pt x="4466" y="6417"/>
                </a:lnTo>
                <a:lnTo>
                  <a:pt x="4722" y="5704"/>
                </a:lnTo>
                <a:lnTo>
                  <a:pt x="4851" y="5704"/>
                </a:lnTo>
                <a:lnTo>
                  <a:pt x="5621" y="3565"/>
                </a:lnTo>
                <a:lnTo>
                  <a:pt x="5749" y="2852"/>
                </a:lnTo>
                <a:lnTo>
                  <a:pt x="6006" y="2852"/>
                </a:lnTo>
                <a:lnTo>
                  <a:pt x="6262" y="2139"/>
                </a:lnTo>
                <a:lnTo>
                  <a:pt x="6391" y="2139"/>
                </a:lnTo>
                <a:lnTo>
                  <a:pt x="6391" y="1426"/>
                </a:lnTo>
                <a:lnTo>
                  <a:pt x="7546" y="1426"/>
                </a:lnTo>
                <a:lnTo>
                  <a:pt x="7802" y="713"/>
                </a:lnTo>
                <a:lnTo>
                  <a:pt x="8187" y="713"/>
                </a:lnTo>
                <a:lnTo>
                  <a:pt x="8316" y="0"/>
                </a:lnTo>
                <a:lnTo>
                  <a:pt x="9342" y="0"/>
                </a:lnTo>
                <a:lnTo>
                  <a:pt x="10369" y="713"/>
                </a:lnTo>
                <a:lnTo>
                  <a:pt x="10497" y="1426"/>
                </a:lnTo>
                <a:lnTo>
                  <a:pt x="10626" y="1426"/>
                </a:lnTo>
                <a:lnTo>
                  <a:pt x="10882" y="2139"/>
                </a:lnTo>
                <a:lnTo>
                  <a:pt x="11652" y="3565"/>
                </a:lnTo>
                <a:lnTo>
                  <a:pt x="12422" y="4278"/>
                </a:lnTo>
                <a:lnTo>
                  <a:pt x="12679" y="5704"/>
                </a:lnTo>
                <a:lnTo>
                  <a:pt x="13449" y="7130"/>
                </a:lnTo>
                <a:lnTo>
                  <a:pt x="13705" y="7130"/>
                </a:lnTo>
                <a:lnTo>
                  <a:pt x="13962" y="8556"/>
                </a:lnTo>
                <a:lnTo>
                  <a:pt x="14219" y="9269"/>
                </a:lnTo>
                <a:lnTo>
                  <a:pt x="14347" y="9982"/>
                </a:lnTo>
                <a:lnTo>
                  <a:pt x="14604" y="9982"/>
                </a:lnTo>
                <a:lnTo>
                  <a:pt x="14860" y="11408"/>
                </a:lnTo>
                <a:lnTo>
                  <a:pt x="15117" y="12121"/>
                </a:lnTo>
                <a:lnTo>
                  <a:pt x="15245" y="12834"/>
                </a:lnTo>
                <a:lnTo>
                  <a:pt x="16015" y="14260"/>
                </a:lnTo>
                <a:lnTo>
                  <a:pt x="16785" y="14973"/>
                </a:lnTo>
                <a:lnTo>
                  <a:pt x="17555" y="17112"/>
                </a:lnTo>
                <a:lnTo>
                  <a:pt x="19095" y="18538"/>
                </a:lnTo>
                <a:lnTo>
                  <a:pt x="19865" y="18538"/>
                </a:lnTo>
                <a:lnTo>
                  <a:pt x="19994" y="19251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Line 12"/>
          <p:cNvSpPr>
            <a:spLocks noChangeShapeType="1"/>
          </p:cNvSpPr>
          <p:nvPr/>
        </p:nvSpPr>
        <p:spPr bwMode="auto">
          <a:xfrm flipV="1">
            <a:off x="6019800" y="2592388"/>
            <a:ext cx="1588" cy="985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Line 13"/>
          <p:cNvSpPr>
            <a:spLocks noChangeShapeType="1"/>
          </p:cNvSpPr>
          <p:nvPr/>
        </p:nvSpPr>
        <p:spPr bwMode="auto">
          <a:xfrm flipV="1">
            <a:off x="5657850" y="3001963"/>
            <a:ext cx="363538" cy="579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" name="Line 14"/>
          <p:cNvSpPr>
            <a:spLocks noChangeShapeType="1"/>
          </p:cNvSpPr>
          <p:nvPr/>
        </p:nvSpPr>
        <p:spPr bwMode="auto">
          <a:xfrm>
            <a:off x="6019800" y="3001963"/>
            <a:ext cx="363538" cy="579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Rectangle 15"/>
          <p:cNvSpPr>
            <a:spLocks noChangeArrowheads="1"/>
          </p:cNvSpPr>
          <p:nvPr/>
        </p:nvSpPr>
        <p:spPr bwMode="auto">
          <a:xfrm>
            <a:off x="5969000" y="2362200"/>
            <a:ext cx="882650" cy="6397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0" name="Rectangle 16"/>
          <p:cNvSpPr>
            <a:spLocks noChangeArrowheads="1"/>
          </p:cNvSpPr>
          <p:nvPr/>
        </p:nvSpPr>
        <p:spPr bwMode="auto">
          <a:xfrm>
            <a:off x="3783013" y="3468688"/>
            <a:ext cx="622300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71" name="Rectangle 17"/>
          <p:cNvSpPr>
            <a:spLocks noChangeArrowheads="1"/>
          </p:cNvSpPr>
          <p:nvPr/>
        </p:nvSpPr>
        <p:spPr bwMode="auto">
          <a:xfrm>
            <a:off x="2486025" y="3529013"/>
            <a:ext cx="62230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72" name="Rectangle 18"/>
          <p:cNvSpPr>
            <a:spLocks noChangeArrowheads="1"/>
          </p:cNvSpPr>
          <p:nvPr/>
        </p:nvSpPr>
        <p:spPr bwMode="auto">
          <a:xfrm>
            <a:off x="5397500" y="3532188"/>
            <a:ext cx="1308100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0  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73" name="Rectangle 19"/>
          <p:cNvSpPr>
            <a:spLocks noChangeArrowheads="1"/>
          </p:cNvSpPr>
          <p:nvPr/>
        </p:nvSpPr>
        <p:spPr bwMode="auto">
          <a:xfrm>
            <a:off x="7086600" y="3505200"/>
            <a:ext cx="882650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1800" b="1" dirty="0"/>
              <a:t>  </a:t>
            </a:r>
            <a:r>
              <a:rPr lang="en-US" b="1" i="1" dirty="0">
                <a:sym typeface="Symbol" pitchFamily="18" charset="2"/>
              </a:rPr>
              <a:t></a:t>
            </a:r>
            <a:endParaRPr lang="en-US" b="1" i="1" dirty="0"/>
          </a:p>
        </p:txBody>
      </p:sp>
      <p:sp>
        <p:nvSpPr>
          <p:cNvPr id="74" name="Rectangle 20"/>
          <p:cNvSpPr>
            <a:spLocks noChangeArrowheads="1"/>
          </p:cNvSpPr>
          <p:nvPr/>
        </p:nvSpPr>
        <p:spPr bwMode="auto">
          <a:xfrm>
            <a:off x="5916613" y="2708275"/>
            <a:ext cx="882650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1800" b="1" dirty="0"/>
              <a:t>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5" name="Line 21"/>
          <p:cNvSpPr>
            <a:spLocks noChangeShapeType="1"/>
          </p:cNvSpPr>
          <p:nvPr/>
        </p:nvSpPr>
        <p:spPr bwMode="auto">
          <a:xfrm>
            <a:off x="1458913" y="5661025"/>
            <a:ext cx="25955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Line 22"/>
          <p:cNvSpPr>
            <a:spLocks noChangeShapeType="1"/>
          </p:cNvSpPr>
          <p:nvPr/>
        </p:nvSpPr>
        <p:spPr bwMode="auto">
          <a:xfrm>
            <a:off x="4630738" y="5661025"/>
            <a:ext cx="28543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Line 23"/>
          <p:cNvSpPr>
            <a:spLocks noChangeShapeType="1"/>
          </p:cNvSpPr>
          <p:nvPr/>
        </p:nvSpPr>
        <p:spPr bwMode="auto">
          <a:xfrm flipV="1">
            <a:off x="2600325" y="4662488"/>
            <a:ext cx="0" cy="985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Rectangle 24"/>
          <p:cNvSpPr>
            <a:spLocks noChangeArrowheads="1"/>
          </p:cNvSpPr>
          <p:nvPr/>
        </p:nvSpPr>
        <p:spPr bwMode="auto">
          <a:xfrm>
            <a:off x="2652713" y="4371975"/>
            <a:ext cx="19208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9" name="Line 25"/>
          <p:cNvSpPr>
            <a:spLocks noChangeShapeType="1"/>
          </p:cNvSpPr>
          <p:nvPr/>
        </p:nvSpPr>
        <p:spPr bwMode="auto">
          <a:xfrm flipV="1">
            <a:off x="6030913" y="4662488"/>
            <a:ext cx="1587" cy="985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Line 26"/>
          <p:cNvSpPr>
            <a:spLocks noChangeShapeType="1"/>
          </p:cNvSpPr>
          <p:nvPr/>
        </p:nvSpPr>
        <p:spPr bwMode="auto">
          <a:xfrm flipV="1">
            <a:off x="5668963" y="5076825"/>
            <a:ext cx="363537" cy="579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Line 27"/>
          <p:cNvSpPr>
            <a:spLocks noChangeShapeType="1"/>
          </p:cNvSpPr>
          <p:nvPr/>
        </p:nvSpPr>
        <p:spPr bwMode="auto">
          <a:xfrm>
            <a:off x="6030913" y="5076825"/>
            <a:ext cx="363537" cy="579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3810000" y="5562600"/>
            <a:ext cx="622300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83" name="Rectangle 31"/>
          <p:cNvSpPr>
            <a:spLocks noChangeArrowheads="1"/>
          </p:cNvSpPr>
          <p:nvPr/>
        </p:nvSpPr>
        <p:spPr bwMode="auto">
          <a:xfrm>
            <a:off x="4724400" y="5638800"/>
            <a:ext cx="2667000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/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0           2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/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Line 34"/>
          <p:cNvSpPr>
            <a:spLocks noChangeShapeType="1"/>
          </p:cNvSpPr>
          <p:nvPr/>
        </p:nvSpPr>
        <p:spPr bwMode="auto">
          <a:xfrm flipV="1">
            <a:off x="1822450" y="5365750"/>
            <a:ext cx="0" cy="290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" name="Line 35"/>
          <p:cNvSpPr>
            <a:spLocks noChangeShapeType="1"/>
          </p:cNvSpPr>
          <p:nvPr/>
        </p:nvSpPr>
        <p:spPr bwMode="auto">
          <a:xfrm flipV="1">
            <a:off x="1978025" y="5308600"/>
            <a:ext cx="1588" cy="347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" name="Line 36"/>
          <p:cNvSpPr>
            <a:spLocks noChangeShapeType="1"/>
          </p:cNvSpPr>
          <p:nvPr/>
        </p:nvSpPr>
        <p:spPr bwMode="auto">
          <a:xfrm flipV="1">
            <a:off x="2135188" y="5191125"/>
            <a:ext cx="0" cy="465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" name="Line 37"/>
          <p:cNvSpPr>
            <a:spLocks noChangeShapeType="1"/>
          </p:cNvSpPr>
          <p:nvPr/>
        </p:nvSpPr>
        <p:spPr bwMode="auto">
          <a:xfrm flipV="1">
            <a:off x="2289175" y="5076825"/>
            <a:ext cx="0" cy="579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" name="Line 38"/>
          <p:cNvSpPr>
            <a:spLocks noChangeShapeType="1"/>
          </p:cNvSpPr>
          <p:nvPr/>
        </p:nvSpPr>
        <p:spPr bwMode="auto">
          <a:xfrm flipV="1">
            <a:off x="2444750" y="5076825"/>
            <a:ext cx="1588" cy="579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" name="Line 39"/>
          <p:cNvSpPr>
            <a:spLocks noChangeShapeType="1"/>
          </p:cNvSpPr>
          <p:nvPr/>
        </p:nvSpPr>
        <p:spPr bwMode="auto">
          <a:xfrm flipV="1">
            <a:off x="2755900" y="5014913"/>
            <a:ext cx="1588" cy="636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" name="Line 40"/>
          <p:cNvSpPr>
            <a:spLocks noChangeShapeType="1"/>
          </p:cNvSpPr>
          <p:nvPr/>
        </p:nvSpPr>
        <p:spPr bwMode="auto">
          <a:xfrm flipV="1">
            <a:off x="2913063" y="5132388"/>
            <a:ext cx="0" cy="523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" name="Line 41"/>
          <p:cNvSpPr>
            <a:spLocks noChangeShapeType="1"/>
          </p:cNvSpPr>
          <p:nvPr/>
        </p:nvSpPr>
        <p:spPr bwMode="auto">
          <a:xfrm flipV="1">
            <a:off x="3067050" y="5132388"/>
            <a:ext cx="0" cy="523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Line 42"/>
          <p:cNvSpPr>
            <a:spLocks noChangeShapeType="1"/>
          </p:cNvSpPr>
          <p:nvPr/>
        </p:nvSpPr>
        <p:spPr bwMode="auto">
          <a:xfrm flipV="1">
            <a:off x="3222625" y="5249863"/>
            <a:ext cx="1588" cy="406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" name="Line 43"/>
          <p:cNvSpPr>
            <a:spLocks noChangeShapeType="1"/>
          </p:cNvSpPr>
          <p:nvPr/>
        </p:nvSpPr>
        <p:spPr bwMode="auto">
          <a:xfrm flipV="1">
            <a:off x="3379788" y="5365750"/>
            <a:ext cx="0" cy="290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Line 44"/>
          <p:cNvSpPr>
            <a:spLocks noChangeShapeType="1"/>
          </p:cNvSpPr>
          <p:nvPr/>
        </p:nvSpPr>
        <p:spPr bwMode="auto">
          <a:xfrm flipV="1">
            <a:off x="3533775" y="5422900"/>
            <a:ext cx="1588" cy="2333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Line 45"/>
          <p:cNvSpPr>
            <a:spLocks noChangeShapeType="1"/>
          </p:cNvSpPr>
          <p:nvPr/>
        </p:nvSpPr>
        <p:spPr bwMode="auto">
          <a:xfrm flipV="1">
            <a:off x="4724400" y="5105400"/>
            <a:ext cx="363538" cy="579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" name="Line 46"/>
          <p:cNvSpPr>
            <a:spLocks noChangeShapeType="1"/>
          </p:cNvSpPr>
          <p:nvPr/>
        </p:nvSpPr>
        <p:spPr bwMode="auto">
          <a:xfrm>
            <a:off x="5097463" y="5132388"/>
            <a:ext cx="311150" cy="523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" name="Line 48"/>
          <p:cNvSpPr>
            <a:spLocks noChangeShapeType="1"/>
          </p:cNvSpPr>
          <p:nvPr/>
        </p:nvSpPr>
        <p:spPr bwMode="auto">
          <a:xfrm flipV="1">
            <a:off x="6602413" y="5076825"/>
            <a:ext cx="363537" cy="579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" name="Line 49"/>
          <p:cNvSpPr>
            <a:spLocks noChangeShapeType="1"/>
          </p:cNvSpPr>
          <p:nvPr/>
        </p:nvSpPr>
        <p:spPr bwMode="auto">
          <a:xfrm>
            <a:off x="6965950" y="5076825"/>
            <a:ext cx="363538" cy="579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" name="Line 50"/>
          <p:cNvSpPr>
            <a:spLocks noChangeShapeType="1"/>
          </p:cNvSpPr>
          <p:nvPr/>
        </p:nvSpPr>
        <p:spPr bwMode="auto">
          <a:xfrm>
            <a:off x="5097463" y="5543550"/>
            <a:ext cx="0" cy="117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" name="Line 51"/>
          <p:cNvSpPr>
            <a:spLocks noChangeShapeType="1"/>
          </p:cNvSpPr>
          <p:nvPr/>
        </p:nvSpPr>
        <p:spPr bwMode="auto">
          <a:xfrm>
            <a:off x="5564188" y="5543550"/>
            <a:ext cx="1587" cy="117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" name="Line 52"/>
          <p:cNvSpPr>
            <a:spLocks noChangeShapeType="1"/>
          </p:cNvSpPr>
          <p:nvPr/>
        </p:nvSpPr>
        <p:spPr bwMode="auto">
          <a:xfrm>
            <a:off x="6499225" y="5543550"/>
            <a:ext cx="0" cy="117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" name="Line 53"/>
          <p:cNvSpPr>
            <a:spLocks noChangeShapeType="1"/>
          </p:cNvSpPr>
          <p:nvPr/>
        </p:nvSpPr>
        <p:spPr bwMode="auto">
          <a:xfrm>
            <a:off x="6965950" y="5543550"/>
            <a:ext cx="0" cy="117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" name="Text Box 56"/>
          <p:cNvSpPr txBox="1">
            <a:spLocks noChangeArrowheads="1"/>
          </p:cNvSpPr>
          <p:nvPr/>
        </p:nvSpPr>
        <p:spPr bwMode="auto">
          <a:xfrm>
            <a:off x="1752600" y="1524000"/>
            <a:ext cx="18982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Time Domain</a:t>
            </a:r>
          </a:p>
        </p:txBody>
      </p:sp>
      <p:sp>
        <p:nvSpPr>
          <p:cNvPr id="104" name="Text Box 57"/>
          <p:cNvSpPr txBox="1">
            <a:spLocks noChangeArrowheads="1"/>
          </p:cNvSpPr>
          <p:nvPr/>
        </p:nvSpPr>
        <p:spPr bwMode="auto">
          <a:xfrm>
            <a:off x="4953000" y="1524000"/>
            <a:ext cx="29410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3300"/>
                </a:solidFill>
              </a:rPr>
              <a:t>Frequency Domain</a:t>
            </a:r>
          </a:p>
        </p:txBody>
      </p:sp>
      <p:graphicFrame>
        <p:nvGraphicFramePr>
          <p:cNvPr id="105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769134"/>
              </p:ext>
            </p:extLst>
          </p:nvPr>
        </p:nvGraphicFramePr>
        <p:xfrm>
          <a:off x="7527925" y="5562600"/>
          <a:ext cx="30321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46" name="Equation" r:id="rId3" imgW="152280" imgH="139680" progId="Equation.DSMT4">
                  <p:embed/>
                </p:oleObj>
              </mc:Choice>
              <mc:Fallback>
                <p:oleObj name="Equation" r:id="rId3" imgW="152280" imgH="139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925" y="5562600"/>
                        <a:ext cx="303213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063377"/>
              </p:ext>
            </p:extLst>
          </p:nvPr>
        </p:nvGraphicFramePr>
        <p:xfrm>
          <a:off x="5564188" y="4244975"/>
          <a:ext cx="9525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47" name="Equation" r:id="rId5" imgW="571320" imgH="241200" progId="Equation.DSMT4">
                  <p:embed/>
                </p:oleObj>
              </mc:Choice>
              <mc:Fallback>
                <p:oleObj name="Equation" r:id="rId5" imgW="57132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4188" y="4244975"/>
                        <a:ext cx="95250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20"/>
              <p:cNvSpPr>
                <a:spLocks noChangeArrowheads="1"/>
              </p:cNvSpPr>
              <p:nvPr/>
            </p:nvSpPr>
            <p:spPr bwMode="auto">
              <a:xfrm>
                <a:off x="4710885" y="4674254"/>
                <a:ext cx="882650" cy="63817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lIns="63500" tIns="63500" rIns="63500" bIns="63500"/>
              <a:lstStyle/>
              <a:p>
                <a:pPr eaLnBrk="0" hangingPunct="0"/>
                <a:r>
                  <a:rPr lang="en-US" sz="1800" b="1" dirty="0"/>
                  <a:t>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𝒔</m:t>
                        </m:r>
                      </m:sub>
                    </m:sSub>
                  </m:oMath>
                </a14:m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5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0885" y="4674254"/>
                <a:ext cx="882650" cy="6381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1749549" y="6076949"/>
                <a:ext cx="6312248" cy="646331"/>
              </a:xfrm>
              <a:prstGeom prst="rect">
                <a:avLst/>
              </a:prstGeom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can always get back the original continuous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from the sampled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by using an ideal low pass frequency filter</a:t>
                </a: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549" y="6076949"/>
                <a:ext cx="6312248" cy="64633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1295400" y="4038600"/>
            <a:ext cx="29305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V="1">
            <a:off x="2584450" y="3040063"/>
            <a:ext cx="0" cy="9890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3930650" y="3917950"/>
            <a:ext cx="703263" cy="6397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8" name="Line 18"/>
          <p:cNvSpPr>
            <a:spLocks noChangeShapeType="1"/>
          </p:cNvSpPr>
          <p:nvPr/>
        </p:nvSpPr>
        <p:spPr bwMode="auto">
          <a:xfrm flipV="1">
            <a:off x="2936875" y="3508375"/>
            <a:ext cx="0" cy="523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 flipV="1">
            <a:off x="3286125" y="3629025"/>
            <a:ext cx="1588" cy="407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 flipV="1">
            <a:off x="3638550" y="3802063"/>
            <a:ext cx="1588" cy="234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29"/>
          <p:cNvSpPr>
            <a:spLocks noChangeShapeType="1"/>
          </p:cNvSpPr>
          <p:nvPr/>
        </p:nvSpPr>
        <p:spPr bwMode="auto">
          <a:xfrm flipV="1">
            <a:off x="2232025" y="3449638"/>
            <a:ext cx="0" cy="582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30"/>
          <p:cNvSpPr>
            <a:spLocks noChangeShapeType="1"/>
          </p:cNvSpPr>
          <p:nvPr/>
        </p:nvSpPr>
        <p:spPr bwMode="auto">
          <a:xfrm flipV="1">
            <a:off x="1881188" y="3686175"/>
            <a:ext cx="1587" cy="350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800600" y="4038600"/>
            <a:ext cx="3221038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V="1">
            <a:off x="6380163" y="3040063"/>
            <a:ext cx="1587" cy="9890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 flipV="1">
            <a:off x="5972175" y="3449638"/>
            <a:ext cx="409575" cy="582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6380163" y="3449638"/>
            <a:ext cx="411162" cy="582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V="1">
            <a:off x="5386388" y="3449638"/>
            <a:ext cx="411162" cy="582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5794375" y="3449638"/>
            <a:ext cx="411163" cy="582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 flipV="1">
            <a:off x="6497638" y="3449638"/>
            <a:ext cx="411162" cy="582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6908800" y="3449638"/>
            <a:ext cx="411163" cy="582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5794375" y="3919538"/>
            <a:ext cx="3175" cy="117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5794375" y="3919538"/>
            <a:ext cx="3175" cy="117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>
            <a:off x="6908800" y="3919538"/>
            <a:ext cx="0" cy="117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6908800" y="3919538"/>
            <a:ext cx="0" cy="117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4800600" y="5738813"/>
            <a:ext cx="32210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V="1">
            <a:off x="6380163" y="4743450"/>
            <a:ext cx="1587" cy="987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43"/>
          <p:cNvSpPr>
            <a:spLocks noChangeShapeType="1"/>
          </p:cNvSpPr>
          <p:nvPr/>
        </p:nvSpPr>
        <p:spPr bwMode="auto">
          <a:xfrm flipV="1">
            <a:off x="5619750" y="5154613"/>
            <a:ext cx="177800" cy="290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44"/>
          <p:cNvSpPr>
            <a:spLocks noChangeShapeType="1"/>
          </p:cNvSpPr>
          <p:nvPr/>
        </p:nvSpPr>
        <p:spPr bwMode="auto">
          <a:xfrm>
            <a:off x="6908800" y="5154613"/>
            <a:ext cx="174625" cy="290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>
            <a:off x="5794375" y="5622925"/>
            <a:ext cx="3175" cy="115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Line 46"/>
          <p:cNvSpPr>
            <a:spLocks noChangeShapeType="1"/>
          </p:cNvSpPr>
          <p:nvPr/>
        </p:nvSpPr>
        <p:spPr bwMode="auto">
          <a:xfrm>
            <a:off x="5794375" y="5622925"/>
            <a:ext cx="3175" cy="115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47"/>
          <p:cNvSpPr>
            <a:spLocks noChangeShapeType="1"/>
          </p:cNvSpPr>
          <p:nvPr/>
        </p:nvSpPr>
        <p:spPr bwMode="auto">
          <a:xfrm>
            <a:off x="6908800" y="5622925"/>
            <a:ext cx="0" cy="115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Line 48"/>
          <p:cNvSpPr>
            <a:spLocks noChangeShapeType="1"/>
          </p:cNvSpPr>
          <p:nvPr/>
        </p:nvSpPr>
        <p:spPr bwMode="auto">
          <a:xfrm>
            <a:off x="6908800" y="5622925"/>
            <a:ext cx="0" cy="115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Freeform 51"/>
          <p:cNvSpPr>
            <a:spLocks/>
          </p:cNvSpPr>
          <p:nvPr/>
        </p:nvSpPr>
        <p:spPr bwMode="auto">
          <a:xfrm>
            <a:off x="5794375" y="5154613"/>
            <a:ext cx="1114425" cy="290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56" y="19945"/>
              </a:cxn>
              <a:cxn ang="0">
                <a:pos x="7363" y="19945"/>
              </a:cxn>
              <a:cxn ang="0">
                <a:pos x="7071" y="18615"/>
              </a:cxn>
              <a:cxn ang="0">
                <a:pos x="10519" y="0"/>
              </a:cxn>
              <a:cxn ang="0">
                <a:pos x="13674" y="19945"/>
              </a:cxn>
              <a:cxn ang="0">
                <a:pos x="16830" y="19945"/>
              </a:cxn>
              <a:cxn ang="0">
                <a:pos x="19985" y="0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3156" y="19945"/>
                </a:lnTo>
                <a:lnTo>
                  <a:pt x="7363" y="19945"/>
                </a:lnTo>
                <a:lnTo>
                  <a:pt x="7071" y="18615"/>
                </a:lnTo>
                <a:lnTo>
                  <a:pt x="10519" y="0"/>
                </a:lnTo>
                <a:lnTo>
                  <a:pt x="13674" y="19945"/>
                </a:lnTo>
                <a:lnTo>
                  <a:pt x="16830" y="19945"/>
                </a:lnTo>
                <a:lnTo>
                  <a:pt x="19985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52"/>
          <p:cNvSpPr>
            <a:spLocks noChangeShapeType="1"/>
          </p:cNvSpPr>
          <p:nvPr/>
        </p:nvSpPr>
        <p:spPr bwMode="auto">
          <a:xfrm flipV="1">
            <a:off x="4859338" y="3449638"/>
            <a:ext cx="411162" cy="582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53"/>
          <p:cNvSpPr>
            <a:spLocks noChangeShapeType="1"/>
          </p:cNvSpPr>
          <p:nvPr/>
        </p:nvSpPr>
        <p:spPr bwMode="auto">
          <a:xfrm>
            <a:off x="5268913" y="3449638"/>
            <a:ext cx="409575" cy="582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54"/>
          <p:cNvSpPr>
            <a:spLocks noChangeShapeType="1"/>
          </p:cNvSpPr>
          <p:nvPr/>
        </p:nvSpPr>
        <p:spPr bwMode="auto">
          <a:xfrm>
            <a:off x="5268913" y="3919538"/>
            <a:ext cx="1587" cy="117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55"/>
          <p:cNvSpPr>
            <a:spLocks noChangeShapeType="1"/>
          </p:cNvSpPr>
          <p:nvPr/>
        </p:nvSpPr>
        <p:spPr bwMode="auto">
          <a:xfrm>
            <a:off x="5268913" y="3919538"/>
            <a:ext cx="1587" cy="117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56"/>
          <p:cNvSpPr>
            <a:spLocks noChangeShapeType="1"/>
          </p:cNvSpPr>
          <p:nvPr/>
        </p:nvSpPr>
        <p:spPr bwMode="auto">
          <a:xfrm flipV="1">
            <a:off x="7024688" y="3449638"/>
            <a:ext cx="411162" cy="582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57"/>
          <p:cNvSpPr>
            <a:spLocks noChangeShapeType="1"/>
          </p:cNvSpPr>
          <p:nvPr/>
        </p:nvSpPr>
        <p:spPr bwMode="auto">
          <a:xfrm>
            <a:off x="7435850" y="3449638"/>
            <a:ext cx="411163" cy="582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58"/>
          <p:cNvSpPr>
            <a:spLocks noChangeShapeType="1"/>
          </p:cNvSpPr>
          <p:nvPr/>
        </p:nvSpPr>
        <p:spPr bwMode="auto">
          <a:xfrm>
            <a:off x="7435850" y="3919538"/>
            <a:ext cx="0" cy="117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59"/>
          <p:cNvSpPr>
            <a:spLocks noChangeShapeType="1"/>
          </p:cNvSpPr>
          <p:nvPr/>
        </p:nvSpPr>
        <p:spPr bwMode="auto">
          <a:xfrm>
            <a:off x="7435850" y="3919538"/>
            <a:ext cx="0" cy="117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Line 60"/>
          <p:cNvSpPr>
            <a:spLocks noChangeShapeType="1"/>
          </p:cNvSpPr>
          <p:nvPr/>
        </p:nvSpPr>
        <p:spPr bwMode="auto">
          <a:xfrm flipV="1">
            <a:off x="4859338" y="5154613"/>
            <a:ext cx="411162" cy="581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61"/>
          <p:cNvSpPr>
            <a:spLocks noChangeShapeType="1"/>
          </p:cNvSpPr>
          <p:nvPr/>
        </p:nvSpPr>
        <p:spPr bwMode="auto">
          <a:xfrm>
            <a:off x="5268913" y="5154613"/>
            <a:ext cx="176212" cy="290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62"/>
          <p:cNvSpPr>
            <a:spLocks noChangeShapeType="1"/>
          </p:cNvSpPr>
          <p:nvPr/>
        </p:nvSpPr>
        <p:spPr bwMode="auto">
          <a:xfrm>
            <a:off x="5268913" y="5622925"/>
            <a:ext cx="1587" cy="115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63"/>
          <p:cNvSpPr>
            <a:spLocks noChangeShapeType="1"/>
          </p:cNvSpPr>
          <p:nvPr/>
        </p:nvSpPr>
        <p:spPr bwMode="auto">
          <a:xfrm>
            <a:off x="5268913" y="5622925"/>
            <a:ext cx="1587" cy="115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64"/>
          <p:cNvSpPr>
            <a:spLocks noChangeShapeType="1"/>
          </p:cNvSpPr>
          <p:nvPr/>
        </p:nvSpPr>
        <p:spPr bwMode="auto">
          <a:xfrm flipV="1">
            <a:off x="7259638" y="5154613"/>
            <a:ext cx="176212" cy="290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65"/>
          <p:cNvSpPr>
            <a:spLocks noChangeShapeType="1"/>
          </p:cNvSpPr>
          <p:nvPr/>
        </p:nvSpPr>
        <p:spPr bwMode="auto">
          <a:xfrm>
            <a:off x="7435850" y="5154613"/>
            <a:ext cx="411163" cy="581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66"/>
          <p:cNvSpPr>
            <a:spLocks noChangeShapeType="1"/>
          </p:cNvSpPr>
          <p:nvPr/>
        </p:nvSpPr>
        <p:spPr bwMode="auto">
          <a:xfrm>
            <a:off x="7435850" y="5622925"/>
            <a:ext cx="0" cy="115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Line 67"/>
          <p:cNvSpPr>
            <a:spLocks noChangeShapeType="1"/>
          </p:cNvSpPr>
          <p:nvPr/>
        </p:nvSpPr>
        <p:spPr bwMode="auto">
          <a:xfrm>
            <a:off x="7435850" y="5622925"/>
            <a:ext cx="0" cy="115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68"/>
          <p:cNvSpPr>
            <a:spLocks noChangeShapeType="1"/>
          </p:cNvSpPr>
          <p:nvPr/>
        </p:nvSpPr>
        <p:spPr bwMode="auto">
          <a:xfrm>
            <a:off x="5445125" y="5445125"/>
            <a:ext cx="1746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Line 69"/>
          <p:cNvSpPr>
            <a:spLocks noChangeShapeType="1"/>
          </p:cNvSpPr>
          <p:nvPr/>
        </p:nvSpPr>
        <p:spPr bwMode="auto">
          <a:xfrm>
            <a:off x="7083425" y="5445125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Text Box 82"/>
          <p:cNvSpPr txBox="1">
            <a:spLocks noChangeArrowheads="1"/>
          </p:cNvSpPr>
          <p:nvPr/>
        </p:nvSpPr>
        <p:spPr bwMode="auto">
          <a:xfrm>
            <a:off x="1600200" y="457200"/>
            <a:ext cx="18982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Time Domain</a:t>
            </a:r>
          </a:p>
        </p:txBody>
      </p:sp>
      <p:sp>
        <p:nvSpPr>
          <p:cNvPr id="61" name="Text Box 83"/>
          <p:cNvSpPr txBox="1">
            <a:spLocks noChangeArrowheads="1"/>
          </p:cNvSpPr>
          <p:nvPr/>
        </p:nvSpPr>
        <p:spPr bwMode="auto">
          <a:xfrm>
            <a:off x="5257800" y="457200"/>
            <a:ext cx="2546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Frequency Domain</a:t>
            </a:r>
          </a:p>
        </p:txBody>
      </p:sp>
      <p:sp>
        <p:nvSpPr>
          <p:cNvPr id="62" name="Line 73"/>
          <p:cNvSpPr>
            <a:spLocks noChangeShapeType="1"/>
          </p:cNvSpPr>
          <p:nvPr/>
        </p:nvSpPr>
        <p:spPr bwMode="auto">
          <a:xfrm flipV="1">
            <a:off x="2589213" y="1373188"/>
            <a:ext cx="0" cy="985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Freeform 75"/>
          <p:cNvSpPr>
            <a:spLocks/>
          </p:cNvSpPr>
          <p:nvPr/>
        </p:nvSpPr>
        <p:spPr bwMode="auto">
          <a:xfrm>
            <a:off x="1604963" y="1754188"/>
            <a:ext cx="2244725" cy="450850"/>
          </a:xfrm>
          <a:custGeom>
            <a:avLst/>
            <a:gdLst/>
            <a:ahLst/>
            <a:cxnLst>
              <a:cxn ang="0">
                <a:pos x="0" y="19394"/>
              </a:cxn>
              <a:cxn ang="0">
                <a:pos x="103" y="19964"/>
              </a:cxn>
              <a:cxn ang="0">
                <a:pos x="231" y="19964"/>
              </a:cxn>
              <a:cxn ang="0">
                <a:pos x="359" y="19251"/>
              </a:cxn>
              <a:cxn ang="0">
                <a:pos x="488" y="19251"/>
              </a:cxn>
              <a:cxn ang="0">
                <a:pos x="744" y="18538"/>
              </a:cxn>
              <a:cxn ang="0">
                <a:pos x="873" y="17825"/>
              </a:cxn>
              <a:cxn ang="0">
                <a:pos x="1129" y="17112"/>
              </a:cxn>
              <a:cxn ang="0">
                <a:pos x="1258" y="16399"/>
              </a:cxn>
              <a:cxn ang="0">
                <a:pos x="1386" y="16399"/>
              </a:cxn>
              <a:cxn ang="0">
                <a:pos x="1514" y="15686"/>
              </a:cxn>
              <a:cxn ang="0">
                <a:pos x="1643" y="15686"/>
              </a:cxn>
              <a:cxn ang="0">
                <a:pos x="1899" y="14260"/>
              </a:cxn>
              <a:cxn ang="0">
                <a:pos x="2028" y="14260"/>
              </a:cxn>
              <a:cxn ang="0">
                <a:pos x="2284" y="13547"/>
              </a:cxn>
              <a:cxn ang="0">
                <a:pos x="2413" y="13547"/>
              </a:cxn>
              <a:cxn ang="0">
                <a:pos x="2926" y="12121"/>
              </a:cxn>
              <a:cxn ang="0">
                <a:pos x="3054" y="11408"/>
              </a:cxn>
              <a:cxn ang="0">
                <a:pos x="3311" y="10695"/>
              </a:cxn>
              <a:cxn ang="0">
                <a:pos x="3568" y="9269"/>
              </a:cxn>
              <a:cxn ang="0">
                <a:pos x="3824" y="8556"/>
              </a:cxn>
              <a:cxn ang="0">
                <a:pos x="3953" y="8556"/>
              </a:cxn>
              <a:cxn ang="0">
                <a:pos x="4081" y="7843"/>
              </a:cxn>
              <a:cxn ang="0">
                <a:pos x="4338" y="7130"/>
              </a:cxn>
              <a:cxn ang="0">
                <a:pos x="4466" y="6417"/>
              </a:cxn>
              <a:cxn ang="0">
                <a:pos x="4722" y="5704"/>
              </a:cxn>
              <a:cxn ang="0">
                <a:pos x="4851" y="5704"/>
              </a:cxn>
              <a:cxn ang="0">
                <a:pos x="5621" y="3565"/>
              </a:cxn>
              <a:cxn ang="0">
                <a:pos x="5749" y="2852"/>
              </a:cxn>
              <a:cxn ang="0">
                <a:pos x="6006" y="2852"/>
              </a:cxn>
              <a:cxn ang="0">
                <a:pos x="6262" y="2139"/>
              </a:cxn>
              <a:cxn ang="0">
                <a:pos x="6391" y="2139"/>
              </a:cxn>
              <a:cxn ang="0">
                <a:pos x="6391" y="1426"/>
              </a:cxn>
              <a:cxn ang="0">
                <a:pos x="7546" y="1426"/>
              </a:cxn>
              <a:cxn ang="0">
                <a:pos x="7802" y="713"/>
              </a:cxn>
              <a:cxn ang="0">
                <a:pos x="8187" y="713"/>
              </a:cxn>
              <a:cxn ang="0">
                <a:pos x="8316" y="0"/>
              </a:cxn>
              <a:cxn ang="0">
                <a:pos x="9342" y="0"/>
              </a:cxn>
              <a:cxn ang="0">
                <a:pos x="10369" y="713"/>
              </a:cxn>
              <a:cxn ang="0">
                <a:pos x="10497" y="1426"/>
              </a:cxn>
              <a:cxn ang="0">
                <a:pos x="10626" y="1426"/>
              </a:cxn>
              <a:cxn ang="0">
                <a:pos x="10882" y="2139"/>
              </a:cxn>
              <a:cxn ang="0">
                <a:pos x="11652" y="3565"/>
              </a:cxn>
              <a:cxn ang="0">
                <a:pos x="12422" y="4278"/>
              </a:cxn>
              <a:cxn ang="0">
                <a:pos x="12679" y="5704"/>
              </a:cxn>
              <a:cxn ang="0">
                <a:pos x="13449" y="7130"/>
              </a:cxn>
              <a:cxn ang="0">
                <a:pos x="13705" y="7130"/>
              </a:cxn>
              <a:cxn ang="0">
                <a:pos x="13962" y="8556"/>
              </a:cxn>
              <a:cxn ang="0">
                <a:pos x="14219" y="9269"/>
              </a:cxn>
              <a:cxn ang="0">
                <a:pos x="14347" y="9982"/>
              </a:cxn>
              <a:cxn ang="0">
                <a:pos x="14604" y="9982"/>
              </a:cxn>
              <a:cxn ang="0">
                <a:pos x="14860" y="11408"/>
              </a:cxn>
              <a:cxn ang="0">
                <a:pos x="15117" y="12121"/>
              </a:cxn>
              <a:cxn ang="0">
                <a:pos x="15245" y="12834"/>
              </a:cxn>
              <a:cxn ang="0">
                <a:pos x="16015" y="14260"/>
              </a:cxn>
              <a:cxn ang="0">
                <a:pos x="16785" y="14973"/>
              </a:cxn>
              <a:cxn ang="0">
                <a:pos x="17555" y="17112"/>
              </a:cxn>
              <a:cxn ang="0">
                <a:pos x="19095" y="18538"/>
              </a:cxn>
              <a:cxn ang="0">
                <a:pos x="19865" y="18538"/>
              </a:cxn>
              <a:cxn ang="0">
                <a:pos x="19994" y="19251"/>
              </a:cxn>
            </a:cxnLst>
            <a:rect l="0" t="0" r="r" b="b"/>
            <a:pathLst>
              <a:path w="20000" h="20000">
                <a:moveTo>
                  <a:pt x="0" y="19394"/>
                </a:moveTo>
                <a:lnTo>
                  <a:pt x="103" y="19964"/>
                </a:lnTo>
                <a:lnTo>
                  <a:pt x="231" y="19964"/>
                </a:lnTo>
                <a:lnTo>
                  <a:pt x="359" y="19251"/>
                </a:lnTo>
                <a:lnTo>
                  <a:pt x="488" y="19251"/>
                </a:lnTo>
                <a:lnTo>
                  <a:pt x="744" y="18538"/>
                </a:lnTo>
                <a:lnTo>
                  <a:pt x="873" y="17825"/>
                </a:lnTo>
                <a:lnTo>
                  <a:pt x="1129" y="17112"/>
                </a:lnTo>
                <a:lnTo>
                  <a:pt x="1258" y="16399"/>
                </a:lnTo>
                <a:lnTo>
                  <a:pt x="1386" y="16399"/>
                </a:lnTo>
                <a:lnTo>
                  <a:pt x="1514" y="15686"/>
                </a:lnTo>
                <a:lnTo>
                  <a:pt x="1643" y="15686"/>
                </a:lnTo>
                <a:lnTo>
                  <a:pt x="1899" y="14260"/>
                </a:lnTo>
                <a:lnTo>
                  <a:pt x="2028" y="14260"/>
                </a:lnTo>
                <a:lnTo>
                  <a:pt x="2284" y="13547"/>
                </a:lnTo>
                <a:lnTo>
                  <a:pt x="2413" y="13547"/>
                </a:lnTo>
                <a:lnTo>
                  <a:pt x="2926" y="12121"/>
                </a:lnTo>
                <a:lnTo>
                  <a:pt x="3054" y="11408"/>
                </a:lnTo>
                <a:lnTo>
                  <a:pt x="3311" y="10695"/>
                </a:lnTo>
                <a:lnTo>
                  <a:pt x="3568" y="9269"/>
                </a:lnTo>
                <a:lnTo>
                  <a:pt x="3824" y="8556"/>
                </a:lnTo>
                <a:lnTo>
                  <a:pt x="3953" y="8556"/>
                </a:lnTo>
                <a:lnTo>
                  <a:pt x="4081" y="7843"/>
                </a:lnTo>
                <a:lnTo>
                  <a:pt x="4338" y="7130"/>
                </a:lnTo>
                <a:lnTo>
                  <a:pt x="4466" y="6417"/>
                </a:lnTo>
                <a:lnTo>
                  <a:pt x="4722" y="5704"/>
                </a:lnTo>
                <a:lnTo>
                  <a:pt x="4851" y="5704"/>
                </a:lnTo>
                <a:lnTo>
                  <a:pt x="5621" y="3565"/>
                </a:lnTo>
                <a:lnTo>
                  <a:pt x="5749" y="2852"/>
                </a:lnTo>
                <a:lnTo>
                  <a:pt x="6006" y="2852"/>
                </a:lnTo>
                <a:lnTo>
                  <a:pt x="6262" y="2139"/>
                </a:lnTo>
                <a:lnTo>
                  <a:pt x="6391" y="2139"/>
                </a:lnTo>
                <a:lnTo>
                  <a:pt x="6391" y="1426"/>
                </a:lnTo>
                <a:lnTo>
                  <a:pt x="7546" y="1426"/>
                </a:lnTo>
                <a:lnTo>
                  <a:pt x="7802" y="713"/>
                </a:lnTo>
                <a:lnTo>
                  <a:pt x="8187" y="713"/>
                </a:lnTo>
                <a:lnTo>
                  <a:pt x="8316" y="0"/>
                </a:lnTo>
                <a:lnTo>
                  <a:pt x="9342" y="0"/>
                </a:lnTo>
                <a:lnTo>
                  <a:pt x="10369" y="713"/>
                </a:lnTo>
                <a:lnTo>
                  <a:pt x="10497" y="1426"/>
                </a:lnTo>
                <a:lnTo>
                  <a:pt x="10626" y="1426"/>
                </a:lnTo>
                <a:lnTo>
                  <a:pt x="10882" y="2139"/>
                </a:lnTo>
                <a:lnTo>
                  <a:pt x="11652" y="3565"/>
                </a:lnTo>
                <a:lnTo>
                  <a:pt x="12422" y="4278"/>
                </a:lnTo>
                <a:lnTo>
                  <a:pt x="12679" y="5704"/>
                </a:lnTo>
                <a:lnTo>
                  <a:pt x="13449" y="7130"/>
                </a:lnTo>
                <a:lnTo>
                  <a:pt x="13705" y="7130"/>
                </a:lnTo>
                <a:lnTo>
                  <a:pt x="13962" y="8556"/>
                </a:lnTo>
                <a:lnTo>
                  <a:pt x="14219" y="9269"/>
                </a:lnTo>
                <a:lnTo>
                  <a:pt x="14347" y="9982"/>
                </a:lnTo>
                <a:lnTo>
                  <a:pt x="14604" y="9982"/>
                </a:lnTo>
                <a:lnTo>
                  <a:pt x="14860" y="11408"/>
                </a:lnTo>
                <a:lnTo>
                  <a:pt x="15117" y="12121"/>
                </a:lnTo>
                <a:lnTo>
                  <a:pt x="15245" y="12834"/>
                </a:lnTo>
                <a:lnTo>
                  <a:pt x="16015" y="14260"/>
                </a:lnTo>
                <a:lnTo>
                  <a:pt x="16785" y="14973"/>
                </a:lnTo>
                <a:lnTo>
                  <a:pt x="17555" y="17112"/>
                </a:lnTo>
                <a:lnTo>
                  <a:pt x="19095" y="18538"/>
                </a:lnTo>
                <a:lnTo>
                  <a:pt x="19865" y="18538"/>
                </a:lnTo>
                <a:lnTo>
                  <a:pt x="19994" y="19251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Line 76"/>
          <p:cNvSpPr>
            <a:spLocks noChangeShapeType="1"/>
          </p:cNvSpPr>
          <p:nvPr/>
        </p:nvSpPr>
        <p:spPr bwMode="auto">
          <a:xfrm flipV="1">
            <a:off x="6324600" y="1373188"/>
            <a:ext cx="1588" cy="985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Line 77"/>
          <p:cNvSpPr>
            <a:spLocks noChangeShapeType="1"/>
          </p:cNvSpPr>
          <p:nvPr/>
        </p:nvSpPr>
        <p:spPr bwMode="auto">
          <a:xfrm flipV="1">
            <a:off x="5962650" y="1782763"/>
            <a:ext cx="363538" cy="579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Line 78"/>
          <p:cNvSpPr>
            <a:spLocks noChangeShapeType="1"/>
          </p:cNvSpPr>
          <p:nvPr/>
        </p:nvSpPr>
        <p:spPr bwMode="auto">
          <a:xfrm>
            <a:off x="6324600" y="1782763"/>
            <a:ext cx="363538" cy="579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Rectangle 81"/>
          <p:cNvSpPr>
            <a:spLocks noChangeArrowheads="1"/>
          </p:cNvSpPr>
          <p:nvPr/>
        </p:nvSpPr>
        <p:spPr bwMode="auto">
          <a:xfrm>
            <a:off x="6221413" y="1489075"/>
            <a:ext cx="882650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1800" b="1" dirty="0"/>
              <a:t>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grpSp>
        <p:nvGrpSpPr>
          <p:cNvPr id="68" name="Group 91"/>
          <p:cNvGrpSpPr>
            <a:grpSpLocks/>
          </p:cNvGrpSpPr>
          <p:nvPr/>
        </p:nvGrpSpPr>
        <p:grpSpPr bwMode="auto">
          <a:xfrm>
            <a:off x="1447800" y="2190750"/>
            <a:ext cx="6826250" cy="701675"/>
            <a:chOff x="1296" y="1029"/>
            <a:chExt cx="4300" cy="442"/>
          </a:xfrm>
        </p:grpSpPr>
        <p:sp>
          <p:nvSpPr>
            <p:cNvPr id="69" name="Line 85"/>
            <p:cNvSpPr>
              <a:spLocks noChangeShapeType="1"/>
            </p:cNvSpPr>
            <p:nvPr/>
          </p:nvSpPr>
          <p:spPr bwMode="auto">
            <a:xfrm>
              <a:off x="1296" y="1104"/>
              <a:ext cx="163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86"/>
            <p:cNvSpPr>
              <a:spLocks noChangeShapeType="1"/>
            </p:cNvSpPr>
            <p:nvPr/>
          </p:nvSpPr>
          <p:spPr bwMode="auto">
            <a:xfrm>
              <a:off x="3486" y="1104"/>
              <a:ext cx="179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87"/>
            <p:cNvSpPr>
              <a:spLocks noChangeArrowheads="1"/>
            </p:cNvSpPr>
            <p:nvPr/>
          </p:nvSpPr>
          <p:spPr bwMode="auto">
            <a:xfrm>
              <a:off x="2767" y="1029"/>
              <a:ext cx="392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63500" tIns="63500" rIns="63500" bIns="63500"/>
            <a:lstStyle/>
            <a:p>
              <a:pPr eaLnBrk="0" hangingPunct="0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72" name="Rectangle 88"/>
            <p:cNvSpPr>
              <a:spLocks noChangeArrowheads="1"/>
            </p:cNvSpPr>
            <p:nvPr/>
          </p:nvSpPr>
          <p:spPr bwMode="auto">
            <a:xfrm>
              <a:off x="1950" y="1067"/>
              <a:ext cx="3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63500" tIns="63500" rIns="63500" bIns="63500"/>
            <a:lstStyle/>
            <a:p>
              <a:pPr eaLnBrk="0" hangingPunct="0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73" name="Rectangle 89"/>
            <p:cNvSpPr>
              <a:spLocks noChangeArrowheads="1"/>
            </p:cNvSpPr>
            <p:nvPr/>
          </p:nvSpPr>
          <p:spPr bwMode="auto">
            <a:xfrm>
              <a:off x="3976" y="1069"/>
              <a:ext cx="824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63500" tIns="63500" rIns="63500" bIns="63500"/>
            <a:lstStyle/>
            <a:p>
              <a:pPr eaLnBrk="0" hangingPunct="0"/>
              <a:r>
                <a:rPr lang="en-US" dirty="0"/>
                <a:t>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   0    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74" name="Rectangle 90"/>
            <p:cNvSpPr>
              <a:spLocks noChangeArrowheads="1"/>
            </p:cNvSpPr>
            <p:nvPr/>
          </p:nvSpPr>
          <p:spPr bwMode="auto">
            <a:xfrm>
              <a:off x="5040" y="1041"/>
              <a:ext cx="556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63500" tIns="63500" rIns="63500" bIns="63500"/>
            <a:lstStyle/>
            <a:p>
              <a:pPr eaLnBrk="0" hangingPunct="0"/>
              <a:r>
                <a:rPr lang="en-US" sz="1800" b="1" i="1" dirty="0"/>
                <a:t>  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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5" name="Rectangle 96"/>
          <p:cNvSpPr>
            <a:spLocks noChangeArrowheads="1"/>
          </p:cNvSpPr>
          <p:nvPr/>
        </p:nvSpPr>
        <p:spPr bwMode="auto">
          <a:xfrm>
            <a:off x="2438400" y="3962400"/>
            <a:ext cx="1846263" cy="7223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0      |     |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s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Rectangle 98"/>
          <p:cNvSpPr>
            <a:spLocks noChangeArrowheads="1"/>
          </p:cNvSpPr>
          <p:nvPr/>
        </p:nvSpPr>
        <p:spPr bwMode="auto">
          <a:xfrm>
            <a:off x="5316538" y="3962400"/>
            <a:ext cx="3827462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  -2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/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0      2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/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99"/>
          <p:cNvSpPr>
            <a:spLocks noChangeArrowheads="1"/>
          </p:cNvSpPr>
          <p:nvPr/>
        </p:nvSpPr>
        <p:spPr bwMode="auto">
          <a:xfrm>
            <a:off x="5316538" y="5686425"/>
            <a:ext cx="3827462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b="1" i="1" dirty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/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 0      2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/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Rectangle 100"/>
          <p:cNvSpPr>
            <a:spLocks noChangeArrowheads="1"/>
          </p:cNvSpPr>
          <p:nvPr/>
        </p:nvSpPr>
        <p:spPr bwMode="auto">
          <a:xfrm>
            <a:off x="2563813" y="1049338"/>
            <a:ext cx="623887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0" name="Rectangle 101"/>
          <p:cNvSpPr>
            <a:spLocks noChangeArrowheads="1"/>
          </p:cNvSpPr>
          <p:nvPr/>
        </p:nvSpPr>
        <p:spPr bwMode="auto">
          <a:xfrm>
            <a:off x="6248400" y="990600"/>
            <a:ext cx="882650" cy="6397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1" name="Rectangle 102"/>
          <p:cNvSpPr>
            <a:spLocks noChangeArrowheads="1"/>
          </p:cNvSpPr>
          <p:nvPr/>
        </p:nvSpPr>
        <p:spPr bwMode="auto">
          <a:xfrm>
            <a:off x="2590800" y="2819400"/>
            <a:ext cx="19208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graphicFrame>
        <p:nvGraphicFramePr>
          <p:cNvPr id="82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323726"/>
              </p:ext>
            </p:extLst>
          </p:nvPr>
        </p:nvGraphicFramePr>
        <p:xfrm>
          <a:off x="6326188" y="2873375"/>
          <a:ext cx="9540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58" name="Equation" r:id="rId3" imgW="571320" imgH="241200" progId="Equation.DSMT4">
                  <p:embed/>
                </p:oleObj>
              </mc:Choice>
              <mc:Fallback>
                <p:oleObj name="Equation" r:id="rId3" imgW="57132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188" y="2873375"/>
                        <a:ext cx="954087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027196"/>
              </p:ext>
            </p:extLst>
          </p:nvPr>
        </p:nvGraphicFramePr>
        <p:xfrm>
          <a:off x="6326188" y="4549775"/>
          <a:ext cx="9540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59" name="Equation" r:id="rId5" imgW="571320" imgH="241200" progId="Equation.DSMT4">
                  <p:embed/>
                </p:oleObj>
              </mc:Choice>
              <mc:Fallback>
                <p:oleObj name="Equation" r:id="rId5" imgW="57132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188" y="4549775"/>
                        <a:ext cx="954087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37681"/>
              </p:ext>
            </p:extLst>
          </p:nvPr>
        </p:nvGraphicFramePr>
        <p:xfrm>
          <a:off x="8134350" y="3989388"/>
          <a:ext cx="280988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60" name="Equation" r:id="rId7" imgW="152280" imgH="139680" progId="Equation.DSMT4">
                  <p:embed/>
                </p:oleObj>
              </mc:Choice>
              <mc:Fallback>
                <p:oleObj name="Equation" r:id="rId7" imgW="152280" imgH="139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350" y="3989388"/>
                        <a:ext cx="280988" cy="25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63249"/>
              </p:ext>
            </p:extLst>
          </p:nvPr>
        </p:nvGraphicFramePr>
        <p:xfrm>
          <a:off x="8134350" y="5708650"/>
          <a:ext cx="280988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61" name="Equation" r:id="rId9" imgW="152280" imgH="139680" progId="Equation.DSMT4">
                  <p:embed/>
                </p:oleObj>
              </mc:Choice>
              <mc:Fallback>
                <p:oleObj name="Equation" r:id="rId9" imgW="152280" imgH="139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350" y="5708650"/>
                        <a:ext cx="280988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Line 7"/>
          <p:cNvSpPr>
            <a:spLocks noChangeShapeType="1"/>
          </p:cNvSpPr>
          <p:nvPr/>
        </p:nvSpPr>
        <p:spPr bwMode="auto">
          <a:xfrm>
            <a:off x="1295400" y="5715000"/>
            <a:ext cx="29305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" name="Line 9"/>
          <p:cNvSpPr>
            <a:spLocks noChangeShapeType="1"/>
          </p:cNvSpPr>
          <p:nvPr/>
        </p:nvSpPr>
        <p:spPr bwMode="auto">
          <a:xfrm flipV="1">
            <a:off x="2584450" y="4716463"/>
            <a:ext cx="0" cy="9890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" name="Rectangle 14"/>
          <p:cNvSpPr>
            <a:spLocks noChangeArrowheads="1"/>
          </p:cNvSpPr>
          <p:nvPr/>
        </p:nvSpPr>
        <p:spPr bwMode="auto">
          <a:xfrm>
            <a:off x="3930650" y="5594350"/>
            <a:ext cx="703263" cy="6397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90" name="Line 18"/>
          <p:cNvSpPr>
            <a:spLocks noChangeShapeType="1"/>
          </p:cNvSpPr>
          <p:nvPr/>
        </p:nvSpPr>
        <p:spPr bwMode="auto">
          <a:xfrm flipV="1">
            <a:off x="2936875" y="5184775"/>
            <a:ext cx="0" cy="523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" name="Line 19"/>
          <p:cNvSpPr>
            <a:spLocks noChangeShapeType="1"/>
          </p:cNvSpPr>
          <p:nvPr/>
        </p:nvSpPr>
        <p:spPr bwMode="auto">
          <a:xfrm flipV="1">
            <a:off x="3286125" y="5305425"/>
            <a:ext cx="1588" cy="407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Line 20"/>
          <p:cNvSpPr>
            <a:spLocks noChangeShapeType="1"/>
          </p:cNvSpPr>
          <p:nvPr/>
        </p:nvSpPr>
        <p:spPr bwMode="auto">
          <a:xfrm flipV="1">
            <a:off x="3638550" y="5478463"/>
            <a:ext cx="1588" cy="234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" name="Line 29"/>
          <p:cNvSpPr>
            <a:spLocks noChangeShapeType="1"/>
          </p:cNvSpPr>
          <p:nvPr/>
        </p:nvSpPr>
        <p:spPr bwMode="auto">
          <a:xfrm flipV="1">
            <a:off x="2232025" y="5126038"/>
            <a:ext cx="0" cy="582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Line 30"/>
          <p:cNvSpPr>
            <a:spLocks noChangeShapeType="1"/>
          </p:cNvSpPr>
          <p:nvPr/>
        </p:nvSpPr>
        <p:spPr bwMode="auto">
          <a:xfrm flipV="1">
            <a:off x="1881188" y="5362575"/>
            <a:ext cx="1587" cy="350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Rectangle 102"/>
          <p:cNvSpPr>
            <a:spLocks noChangeArrowheads="1"/>
          </p:cNvSpPr>
          <p:nvPr/>
        </p:nvSpPr>
        <p:spPr bwMode="auto">
          <a:xfrm>
            <a:off x="2590800" y="4495800"/>
            <a:ext cx="19208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96" name="Rectangle 96"/>
          <p:cNvSpPr>
            <a:spLocks noChangeArrowheads="1"/>
          </p:cNvSpPr>
          <p:nvPr/>
        </p:nvSpPr>
        <p:spPr bwMode="auto">
          <a:xfrm>
            <a:off x="2438400" y="5638800"/>
            <a:ext cx="1846263" cy="7223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0      |     |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s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Text Box 61"/>
          <p:cNvSpPr txBox="1">
            <a:spLocks noChangeArrowheads="1"/>
          </p:cNvSpPr>
          <p:nvPr/>
        </p:nvSpPr>
        <p:spPr bwMode="auto">
          <a:xfrm>
            <a:off x="3429000" y="2590800"/>
            <a:ext cx="3200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See the aliasing effect of reducing the sampling rate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Fourier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are interested in signal representation in the frequency domain (or the </a:t>
            </a:r>
            <a:r>
              <a:rPr lang="en-US" dirty="0">
                <a:solidFill>
                  <a:srgbClr val="FF0000"/>
                </a:solidFill>
              </a:rPr>
              <a:t>spectrum</a:t>
            </a:r>
            <a:r>
              <a:rPr lang="en-US" dirty="0"/>
              <a:t>) since it can give us information that sometimes cannot be seen in the time domain</a:t>
            </a:r>
          </a:p>
          <a:p>
            <a:r>
              <a:rPr lang="en-US" dirty="0"/>
              <a:t>Signals in the frequency domain can usually be obtained by making use of the </a:t>
            </a:r>
            <a:r>
              <a:rPr lang="en-US" dirty="0">
                <a:solidFill>
                  <a:srgbClr val="FF0000"/>
                </a:solidFill>
              </a:rPr>
              <a:t>Fourier Analysis</a:t>
            </a:r>
          </a:p>
          <a:p>
            <a:r>
              <a:rPr lang="en-US" dirty="0"/>
              <a:t>Many applications:</a:t>
            </a:r>
          </a:p>
          <a:p>
            <a:pPr lvl="1"/>
            <a:r>
              <a:rPr lang="en-US" dirty="0"/>
              <a:t>Equalizer for audio signals</a:t>
            </a:r>
          </a:p>
          <a:p>
            <a:pPr lvl="1"/>
            <a:r>
              <a:rPr lang="en-US" dirty="0"/>
              <a:t>Frequency division multiplexing for communications</a:t>
            </a:r>
          </a:p>
          <a:p>
            <a:pPr lvl="1"/>
            <a:r>
              <a:rPr lang="en-US" dirty="0"/>
              <a:t>Image and video compression</a:t>
            </a:r>
          </a:p>
          <a:p>
            <a:pPr lvl="1"/>
            <a:r>
              <a:rPr lang="en-US" dirty="0"/>
              <a:t>Speech and image enhancement</a:t>
            </a:r>
          </a:p>
          <a:p>
            <a:pPr lvl="1"/>
            <a:r>
              <a:rPr lang="en-US" dirty="0"/>
              <a:t>etc.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68"/>
          <p:cNvSpPr>
            <a:spLocks noChangeArrowheads="1"/>
          </p:cNvSpPr>
          <p:nvPr/>
        </p:nvSpPr>
        <p:spPr bwMode="auto">
          <a:xfrm>
            <a:off x="5999162" y="3271837"/>
            <a:ext cx="762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5" name="Line 32"/>
          <p:cNvSpPr>
            <a:spLocks noChangeShapeType="1"/>
          </p:cNvSpPr>
          <p:nvPr/>
        </p:nvSpPr>
        <p:spPr bwMode="auto">
          <a:xfrm>
            <a:off x="4800600" y="4085406"/>
            <a:ext cx="32210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34"/>
          <p:cNvSpPr>
            <a:spLocks noChangeShapeType="1"/>
          </p:cNvSpPr>
          <p:nvPr/>
        </p:nvSpPr>
        <p:spPr bwMode="auto">
          <a:xfrm flipV="1">
            <a:off x="6380163" y="3090043"/>
            <a:ext cx="1587" cy="987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 flipV="1">
            <a:off x="5619750" y="3501206"/>
            <a:ext cx="177800" cy="290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Line 44"/>
          <p:cNvSpPr>
            <a:spLocks noChangeShapeType="1"/>
          </p:cNvSpPr>
          <p:nvPr/>
        </p:nvSpPr>
        <p:spPr bwMode="auto">
          <a:xfrm>
            <a:off x="6908800" y="3501206"/>
            <a:ext cx="174625" cy="290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Line 45"/>
          <p:cNvSpPr>
            <a:spLocks noChangeShapeType="1"/>
          </p:cNvSpPr>
          <p:nvPr/>
        </p:nvSpPr>
        <p:spPr bwMode="auto">
          <a:xfrm>
            <a:off x="5794375" y="3969518"/>
            <a:ext cx="3175" cy="115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46"/>
          <p:cNvSpPr>
            <a:spLocks noChangeShapeType="1"/>
          </p:cNvSpPr>
          <p:nvPr/>
        </p:nvSpPr>
        <p:spPr bwMode="auto">
          <a:xfrm>
            <a:off x="5794375" y="3969518"/>
            <a:ext cx="3175" cy="115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47"/>
          <p:cNvSpPr>
            <a:spLocks noChangeShapeType="1"/>
          </p:cNvSpPr>
          <p:nvPr/>
        </p:nvSpPr>
        <p:spPr bwMode="auto">
          <a:xfrm>
            <a:off x="6908800" y="3969518"/>
            <a:ext cx="0" cy="115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48"/>
          <p:cNvSpPr>
            <a:spLocks noChangeShapeType="1"/>
          </p:cNvSpPr>
          <p:nvPr/>
        </p:nvSpPr>
        <p:spPr bwMode="auto">
          <a:xfrm>
            <a:off x="6908800" y="3969518"/>
            <a:ext cx="0" cy="115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Freeform 51"/>
          <p:cNvSpPr>
            <a:spLocks/>
          </p:cNvSpPr>
          <p:nvPr/>
        </p:nvSpPr>
        <p:spPr bwMode="auto">
          <a:xfrm>
            <a:off x="5794375" y="3501206"/>
            <a:ext cx="1114425" cy="290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56" y="19945"/>
              </a:cxn>
              <a:cxn ang="0">
                <a:pos x="7363" y="19945"/>
              </a:cxn>
              <a:cxn ang="0">
                <a:pos x="7071" y="18615"/>
              </a:cxn>
              <a:cxn ang="0">
                <a:pos x="10519" y="0"/>
              </a:cxn>
              <a:cxn ang="0">
                <a:pos x="13674" y="19945"/>
              </a:cxn>
              <a:cxn ang="0">
                <a:pos x="16830" y="19945"/>
              </a:cxn>
              <a:cxn ang="0">
                <a:pos x="19985" y="0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3156" y="19945"/>
                </a:lnTo>
                <a:lnTo>
                  <a:pt x="7363" y="19945"/>
                </a:lnTo>
                <a:lnTo>
                  <a:pt x="7071" y="18615"/>
                </a:lnTo>
                <a:lnTo>
                  <a:pt x="10519" y="0"/>
                </a:lnTo>
                <a:lnTo>
                  <a:pt x="13674" y="19945"/>
                </a:lnTo>
                <a:lnTo>
                  <a:pt x="16830" y="19945"/>
                </a:lnTo>
                <a:lnTo>
                  <a:pt x="19985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60"/>
          <p:cNvSpPr>
            <a:spLocks noChangeShapeType="1"/>
          </p:cNvSpPr>
          <p:nvPr/>
        </p:nvSpPr>
        <p:spPr bwMode="auto">
          <a:xfrm flipV="1">
            <a:off x="4859338" y="3501206"/>
            <a:ext cx="411162" cy="581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61"/>
          <p:cNvSpPr>
            <a:spLocks noChangeShapeType="1"/>
          </p:cNvSpPr>
          <p:nvPr/>
        </p:nvSpPr>
        <p:spPr bwMode="auto">
          <a:xfrm>
            <a:off x="5268913" y="3501206"/>
            <a:ext cx="176212" cy="290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62"/>
          <p:cNvSpPr>
            <a:spLocks noChangeShapeType="1"/>
          </p:cNvSpPr>
          <p:nvPr/>
        </p:nvSpPr>
        <p:spPr bwMode="auto">
          <a:xfrm>
            <a:off x="5268913" y="3969518"/>
            <a:ext cx="1587" cy="115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63"/>
          <p:cNvSpPr>
            <a:spLocks noChangeShapeType="1"/>
          </p:cNvSpPr>
          <p:nvPr/>
        </p:nvSpPr>
        <p:spPr bwMode="auto">
          <a:xfrm>
            <a:off x="5268913" y="3969518"/>
            <a:ext cx="1587" cy="115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64"/>
          <p:cNvSpPr>
            <a:spLocks noChangeShapeType="1"/>
          </p:cNvSpPr>
          <p:nvPr/>
        </p:nvSpPr>
        <p:spPr bwMode="auto">
          <a:xfrm flipV="1">
            <a:off x="7259638" y="3501206"/>
            <a:ext cx="176212" cy="290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65"/>
          <p:cNvSpPr>
            <a:spLocks noChangeShapeType="1"/>
          </p:cNvSpPr>
          <p:nvPr/>
        </p:nvSpPr>
        <p:spPr bwMode="auto">
          <a:xfrm>
            <a:off x="7435850" y="3501206"/>
            <a:ext cx="411163" cy="581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66"/>
          <p:cNvSpPr>
            <a:spLocks noChangeShapeType="1"/>
          </p:cNvSpPr>
          <p:nvPr/>
        </p:nvSpPr>
        <p:spPr bwMode="auto">
          <a:xfrm>
            <a:off x="7435850" y="3969518"/>
            <a:ext cx="0" cy="115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67"/>
          <p:cNvSpPr>
            <a:spLocks noChangeShapeType="1"/>
          </p:cNvSpPr>
          <p:nvPr/>
        </p:nvSpPr>
        <p:spPr bwMode="auto">
          <a:xfrm>
            <a:off x="7435850" y="3969518"/>
            <a:ext cx="0" cy="115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Line 68"/>
          <p:cNvSpPr>
            <a:spLocks noChangeShapeType="1"/>
          </p:cNvSpPr>
          <p:nvPr/>
        </p:nvSpPr>
        <p:spPr bwMode="auto">
          <a:xfrm>
            <a:off x="5445125" y="3791718"/>
            <a:ext cx="1746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69"/>
          <p:cNvSpPr>
            <a:spLocks noChangeShapeType="1"/>
          </p:cNvSpPr>
          <p:nvPr/>
        </p:nvSpPr>
        <p:spPr bwMode="auto">
          <a:xfrm>
            <a:off x="7083425" y="3791718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Text Box 82"/>
          <p:cNvSpPr txBox="1">
            <a:spLocks noChangeArrowheads="1"/>
          </p:cNvSpPr>
          <p:nvPr/>
        </p:nvSpPr>
        <p:spPr bwMode="auto">
          <a:xfrm>
            <a:off x="1600200" y="457200"/>
            <a:ext cx="18982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Time Domain</a:t>
            </a:r>
          </a:p>
        </p:txBody>
      </p:sp>
      <p:sp>
        <p:nvSpPr>
          <p:cNvPr id="53" name="Text Box 83"/>
          <p:cNvSpPr txBox="1">
            <a:spLocks noChangeArrowheads="1"/>
          </p:cNvSpPr>
          <p:nvPr/>
        </p:nvSpPr>
        <p:spPr bwMode="auto">
          <a:xfrm>
            <a:off x="5257800" y="457200"/>
            <a:ext cx="2546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Frequency Domain</a:t>
            </a:r>
          </a:p>
        </p:txBody>
      </p:sp>
      <p:sp>
        <p:nvSpPr>
          <p:cNvPr id="54" name="Line 73"/>
          <p:cNvSpPr>
            <a:spLocks noChangeShapeType="1"/>
          </p:cNvSpPr>
          <p:nvPr/>
        </p:nvSpPr>
        <p:spPr bwMode="auto">
          <a:xfrm flipV="1">
            <a:off x="2589213" y="1373188"/>
            <a:ext cx="0" cy="985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Freeform 75"/>
          <p:cNvSpPr>
            <a:spLocks/>
          </p:cNvSpPr>
          <p:nvPr/>
        </p:nvSpPr>
        <p:spPr bwMode="auto">
          <a:xfrm>
            <a:off x="1604963" y="1754188"/>
            <a:ext cx="2244725" cy="450850"/>
          </a:xfrm>
          <a:custGeom>
            <a:avLst/>
            <a:gdLst/>
            <a:ahLst/>
            <a:cxnLst>
              <a:cxn ang="0">
                <a:pos x="0" y="19394"/>
              </a:cxn>
              <a:cxn ang="0">
                <a:pos x="103" y="19964"/>
              </a:cxn>
              <a:cxn ang="0">
                <a:pos x="231" y="19964"/>
              </a:cxn>
              <a:cxn ang="0">
                <a:pos x="359" y="19251"/>
              </a:cxn>
              <a:cxn ang="0">
                <a:pos x="488" y="19251"/>
              </a:cxn>
              <a:cxn ang="0">
                <a:pos x="744" y="18538"/>
              </a:cxn>
              <a:cxn ang="0">
                <a:pos x="873" y="17825"/>
              </a:cxn>
              <a:cxn ang="0">
                <a:pos x="1129" y="17112"/>
              </a:cxn>
              <a:cxn ang="0">
                <a:pos x="1258" y="16399"/>
              </a:cxn>
              <a:cxn ang="0">
                <a:pos x="1386" y="16399"/>
              </a:cxn>
              <a:cxn ang="0">
                <a:pos x="1514" y="15686"/>
              </a:cxn>
              <a:cxn ang="0">
                <a:pos x="1643" y="15686"/>
              </a:cxn>
              <a:cxn ang="0">
                <a:pos x="1899" y="14260"/>
              </a:cxn>
              <a:cxn ang="0">
                <a:pos x="2028" y="14260"/>
              </a:cxn>
              <a:cxn ang="0">
                <a:pos x="2284" y="13547"/>
              </a:cxn>
              <a:cxn ang="0">
                <a:pos x="2413" y="13547"/>
              </a:cxn>
              <a:cxn ang="0">
                <a:pos x="2926" y="12121"/>
              </a:cxn>
              <a:cxn ang="0">
                <a:pos x="3054" y="11408"/>
              </a:cxn>
              <a:cxn ang="0">
                <a:pos x="3311" y="10695"/>
              </a:cxn>
              <a:cxn ang="0">
                <a:pos x="3568" y="9269"/>
              </a:cxn>
              <a:cxn ang="0">
                <a:pos x="3824" y="8556"/>
              </a:cxn>
              <a:cxn ang="0">
                <a:pos x="3953" y="8556"/>
              </a:cxn>
              <a:cxn ang="0">
                <a:pos x="4081" y="7843"/>
              </a:cxn>
              <a:cxn ang="0">
                <a:pos x="4338" y="7130"/>
              </a:cxn>
              <a:cxn ang="0">
                <a:pos x="4466" y="6417"/>
              </a:cxn>
              <a:cxn ang="0">
                <a:pos x="4722" y="5704"/>
              </a:cxn>
              <a:cxn ang="0">
                <a:pos x="4851" y="5704"/>
              </a:cxn>
              <a:cxn ang="0">
                <a:pos x="5621" y="3565"/>
              </a:cxn>
              <a:cxn ang="0">
                <a:pos x="5749" y="2852"/>
              </a:cxn>
              <a:cxn ang="0">
                <a:pos x="6006" y="2852"/>
              </a:cxn>
              <a:cxn ang="0">
                <a:pos x="6262" y="2139"/>
              </a:cxn>
              <a:cxn ang="0">
                <a:pos x="6391" y="2139"/>
              </a:cxn>
              <a:cxn ang="0">
                <a:pos x="6391" y="1426"/>
              </a:cxn>
              <a:cxn ang="0">
                <a:pos x="7546" y="1426"/>
              </a:cxn>
              <a:cxn ang="0">
                <a:pos x="7802" y="713"/>
              </a:cxn>
              <a:cxn ang="0">
                <a:pos x="8187" y="713"/>
              </a:cxn>
              <a:cxn ang="0">
                <a:pos x="8316" y="0"/>
              </a:cxn>
              <a:cxn ang="0">
                <a:pos x="9342" y="0"/>
              </a:cxn>
              <a:cxn ang="0">
                <a:pos x="10369" y="713"/>
              </a:cxn>
              <a:cxn ang="0">
                <a:pos x="10497" y="1426"/>
              </a:cxn>
              <a:cxn ang="0">
                <a:pos x="10626" y="1426"/>
              </a:cxn>
              <a:cxn ang="0">
                <a:pos x="10882" y="2139"/>
              </a:cxn>
              <a:cxn ang="0">
                <a:pos x="11652" y="3565"/>
              </a:cxn>
              <a:cxn ang="0">
                <a:pos x="12422" y="4278"/>
              </a:cxn>
              <a:cxn ang="0">
                <a:pos x="12679" y="5704"/>
              </a:cxn>
              <a:cxn ang="0">
                <a:pos x="13449" y="7130"/>
              </a:cxn>
              <a:cxn ang="0">
                <a:pos x="13705" y="7130"/>
              </a:cxn>
              <a:cxn ang="0">
                <a:pos x="13962" y="8556"/>
              </a:cxn>
              <a:cxn ang="0">
                <a:pos x="14219" y="9269"/>
              </a:cxn>
              <a:cxn ang="0">
                <a:pos x="14347" y="9982"/>
              </a:cxn>
              <a:cxn ang="0">
                <a:pos x="14604" y="9982"/>
              </a:cxn>
              <a:cxn ang="0">
                <a:pos x="14860" y="11408"/>
              </a:cxn>
              <a:cxn ang="0">
                <a:pos x="15117" y="12121"/>
              </a:cxn>
              <a:cxn ang="0">
                <a:pos x="15245" y="12834"/>
              </a:cxn>
              <a:cxn ang="0">
                <a:pos x="16015" y="14260"/>
              </a:cxn>
              <a:cxn ang="0">
                <a:pos x="16785" y="14973"/>
              </a:cxn>
              <a:cxn ang="0">
                <a:pos x="17555" y="17112"/>
              </a:cxn>
              <a:cxn ang="0">
                <a:pos x="19095" y="18538"/>
              </a:cxn>
              <a:cxn ang="0">
                <a:pos x="19865" y="18538"/>
              </a:cxn>
              <a:cxn ang="0">
                <a:pos x="19994" y="19251"/>
              </a:cxn>
            </a:cxnLst>
            <a:rect l="0" t="0" r="r" b="b"/>
            <a:pathLst>
              <a:path w="20000" h="20000">
                <a:moveTo>
                  <a:pt x="0" y="19394"/>
                </a:moveTo>
                <a:lnTo>
                  <a:pt x="103" y="19964"/>
                </a:lnTo>
                <a:lnTo>
                  <a:pt x="231" y="19964"/>
                </a:lnTo>
                <a:lnTo>
                  <a:pt x="359" y="19251"/>
                </a:lnTo>
                <a:lnTo>
                  <a:pt x="488" y="19251"/>
                </a:lnTo>
                <a:lnTo>
                  <a:pt x="744" y="18538"/>
                </a:lnTo>
                <a:lnTo>
                  <a:pt x="873" y="17825"/>
                </a:lnTo>
                <a:lnTo>
                  <a:pt x="1129" y="17112"/>
                </a:lnTo>
                <a:lnTo>
                  <a:pt x="1258" y="16399"/>
                </a:lnTo>
                <a:lnTo>
                  <a:pt x="1386" y="16399"/>
                </a:lnTo>
                <a:lnTo>
                  <a:pt x="1514" y="15686"/>
                </a:lnTo>
                <a:lnTo>
                  <a:pt x="1643" y="15686"/>
                </a:lnTo>
                <a:lnTo>
                  <a:pt x="1899" y="14260"/>
                </a:lnTo>
                <a:lnTo>
                  <a:pt x="2028" y="14260"/>
                </a:lnTo>
                <a:lnTo>
                  <a:pt x="2284" y="13547"/>
                </a:lnTo>
                <a:lnTo>
                  <a:pt x="2413" y="13547"/>
                </a:lnTo>
                <a:lnTo>
                  <a:pt x="2926" y="12121"/>
                </a:lnTo>
                <a:lnTo>
                  <a:pt x="3054" y="11408"/>
                </a:lnTo>
                <a:lnTo>
                  <a:pt x="3311" y="10695"/>
                </a:lnTo>
                <a:lnTo>
                  <a:pt x="3568" y="9269"/>
                </a:lnTo>
                <a:lnTo>
                  <a:pt x="3824" y="8556"/>
                </a:lnTo>
                <a:lnTo>
                  <a:pt x="3953" y="8556"/>
                </a:lnTo>
                <a:lnTo>
                  <a:pt x="4081" y="7843"/>
                </a:lnTo>
                <a:lnTo>
                  <a:pt x="4338" y="7130"/>
                </a:lnTo>
                <a:lnTo>
                  <a:pt x="4466" y="6417"/>
                </a:lnTo>
                <a:lnTo>
                  <a:pt x="4722" y="5704"/>
                </a:lnTo>
                <a:lnTo>
                  <a:pt x="4851" y="5704"/>
                </a:lnTo>
                <a:lnTo>
                  <a:pt x="5621" y="3565"/>
                </a:lnTo>
                <a:lnTo>
                  <a:pt x="5749" y="2852"/>
                </a:lnTo>
                <a:lnTo>
                  <a:pt x="6006" y="2852"/>
                </a:lnTo>
                <a:lnTo>
                  <a:pt x="6262" y="2139"/>
                </a:lnTo>
                <a:lnTo>
                  <a:pt x="6391" y="2139"/>
                </a:lnTo>
                <a:lnTo>
                  <a:pt x="6391" y="1426"/>
                </a:lnTo>
                <a:lnTo>
                  <a:pt x="7546" y="1426"/>
                </a:lnTo>
                <a:lnTo>
                  <a:pt x="7802" y="713"/>
                </a:lnTo>
                <a:lnTo>
                  <a:pt x="8187" y="713"/>
                </a:lnTo>
                <a:lnTo>
                  <a:pt x="8316" y="0"/>
                </a:lnTo>
                <a:lnTo>
                  <a:pt x="9342" y="0"/>
                </a:lnTo>
                <a:lnTo>
                  <a:pt x="10369" y="713"/>
                </a:lnTo>
                <a:lnTo>
                  <a:pt x="10497" y="1426"/>
                </a:lnTo>
                <a:lnTo>
                  <a:pt x="10626" y="1426"/>
                </a:lnTo>
                <a:lnTo>
                  <a:pt x="10882" y="2139"/>
                </a:lnTo>
                <a:lnTo>
                  <a:pt x="11652" y="3565"/>
                </a:lnTo>
                <a:lnTo>
                  <a:pt x="12422" y="4278"/>
                </a:lnTo>
                <a:lnTo>
                  <a:pt x="12679" y="5704"/>
                </a:lnTo>
                <a:lnTo>
                  <a:pt x="13449" y="7130"/>
                </a:lnTo>
                <a:lnTo>
                  <a:pt x="13705" y="7130"/>
                </a:lnTo>
                <a:lnTo>
                  <a:pt x="13962" y="8556"/>
                </a:lnTo>
                <a:lnTo>
                  <a:pt x="14219" y="9269"/>
                </a:lnTo>
                <a:lnTo>
                  <a:pt x="14347" y="9982"/>
                </a:lnTo>
                <a:lnTo>
                  <a:pt x="14604" y="9982"/>
                </a:lnTo>
                <a:lnTo>
                  <a:pt x="14860" y="11408"/>
                </a:lnTo>
                <a:lnTo>
                  <a:pt x="15117" y="12121"/>
                </a:lnTo>
                <a:lnTo>
                  <a:pt x="15245" y="12834"/>
                </a:lnTo>
                <a:lnTo>
                  <a:pt x="16015" y="14260"/>
                </a:lnTo>
                <a:lnTo>
                  <a:pt x="16785" y="14973"/>
                </a:lnTo>
                <a:lnTo>
                  <a:pt x="17555" y="17112"/>
                </a:lnTo>
                <a:lnTo>
                  <a:pt x="19095" y="18538"/>
                </a:lnTo>
                <a:lnTo>
                  <a:pt x="19865" y="18538"/>
                </a:lnTo>
                <a:lnTo>
                  <a:pt x="19994" y="19251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76"/>
          <p:cNvSpPr>
            <a:spLocks noChangeShapeType="1"/>
          </p:cNvSpPr>
          <p:nvPr/>
        </p:nvSpPr>
        <p:spPr bwMode="auto">
          <a:xfrm flipV="1">
            <a:off x="6324600" y="1373188"/>
            <a:ext cx="1588" cy="985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Line 77"/>
          <p:cNvSpPr>
            <a:spLocks noChangeShapeType="1"/>
          </p:cNvSpPr>
          <p:nvPr/>
        </p:nvSpPr>
        <p:spPr bwMode="auto">
          <a:xfrm flipV="1">
            <a:off x="5962650" y="1782763"/>
            <a:ext cx="363538" cy="579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78"/>
          <p:cNvSpPr>
            <a:spLocks noChangeShapeType="1"/>
          </p:cNvSpPr>
          <p:nvPr/>
        </p:nvSpPr>
        <p:spPr bwMode="auto">
          <a:xfrm>
            <a:off x="6324600" y="1782763"/>
            <a:ext cx="363538" cy="579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Rectangle 81"/>
          <p:cNvSpPr>
            <a:spLocks noChangeArrowheads="1"/>
          </p:cNvSpPr>
          <p:nvPr/>
        </p:nvSpPr>
        <p:spPr bwMode="auto">
          <a:xfrm>
            <a:off x="6221413" y="1489075"/>
            <a:ext cx="882650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1800" b="1" dirty="0"/>
              <a:t>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grpSp>
        <p:nvGrpSpPr>
          <p:cNvPr id="60" name="Group 91"/>
          <p:cNvGrpSpPr>
            <a:grpSpLocks/>
          </p:cNvGrpSpPr>
          <p:nvPr/>
        </p:nvGrpSpPr>
        <p:grpSpPr bwMode="auto">
          <a:xfrm>
            <a:off x="1447800" y="2190750"/>
            <a:ext cx="6826250" cy="701675"/>
            <a:chOff x="1296" y="1029"/>
            <a:chExt cx="4300" cy="442"/>
          </a:xfrm>
        </p:grpSpPr>
        <p:sp>
          <p:nvSpPr>
            <p:cNvPr id="61" name="Line 85"/>
            <p:cNvSpPr>
              <a:spLocks noChangeShapeType="1"/>
            </p:cNvSpPr>
            <p:nvPr/>
          </p:nvSpPr>
          <p:spPr bwMode="auto">
            <a:xfrm>
              <a:off x="1296" y="1104"/>
              <a:ext cx="163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86"/>
            <p:cNvSpPr>
              <a:spLocks noChangeShapeType="1"/>
            </p:cNvSpPr>
            <p:nvPr/>
          </p:nvSpPr>
          <p:spPr bwMode="auto">
            <a:xfrm>
              <a:off x="3486" y="1104"/>
              <a:ext cx="179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87"/>
            <p:cNvSpPr>
              <a:spLocks noChangeArrowheads="1"/>
            </p:cNvSpPr>
            <p:nvPr/>
          </p:nvSpPr>
          <p:spPr bwMode="auto">
            <a:xfrm>
              <a:off x="2767" y="1029"/>
              <a:ext cx="392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63500" tIns="63500" rIns="63500" bIns="63500"/>
            <a:lstStyle/>
            <a:p>
              <a:pPr eaLnBrk="0" hangingPunct="0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64" name="Rectangle 88"/>
            <p:cNvSpPr>
              <a:spLocks noChangeArrowheads="1"/>
            </p:cNvSpPr>
            <p:nvPr/>
          </p:nvSpPr>
          <p:spPr bwMode="auto">
            <a:xfrm>
              <a:off x="1950" y="1067"/>
              <a:ext cx="3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63500" tIns="63500" rIns="63500" bIns="63500"/>
            <a:lstStyle/>
            <a:p>
              <a:pPr eaLnBrk="0" hangingPunct="0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65" name="Rectangle 89"/>
            <p:cNvSpPr>
              <a:spLocks noChangeArrowheads="1"/>
            </p:cNvSpPr>
            <p:nvPr/>
          </p:nvSpPr>
          <p:spPr bwMode="auto">
            <a:xfrm>
              <a:off x="3976" y="1069"/>
              <a:ext cx="824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63500" tIns="63500" rIns="63500" bIns="63500"/>
            <a:lstStyle/>
            <a:p>
              <a:pPr eaLnBrk="0" hangingPunct="0"/>
              <a:r>
                <a:rPr lang="en-US" dirty="0"/>
                <a:t>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   0    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66" name="Rectangle 90"/>
            <p:cNvSpPr>
              <a:spLocks noChangeArrowheads="1"/>
            </p:cNvSpPr>
            <p:nvPr/>
          </p:nvSpPr>
          <p:spPr bwMode="auto">
            <a:xfrm>
              <a:off x="5040" y="1041"/>
              <a:ext cx="556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63500" tIns="63500" rIns="63500" bIns="63500"/>
            <a:lstStyle/>
            <a:p>
              <a:pPr eaLnBrk="0" hangingPunct="0"/>
              <a:r>
                <a:rPr lang="en-US" sz="1800" b="1" dirty="0"/>
                <a:t>  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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9" name="Rectangle 99"/>
          <p:cNvSpPr>
            <a:spLocks noChangeArrowheads="1"/>
          </p:cNvSpPr>
          <p:nvPr/>
        </p:nvSpPr>
        <p:spPr bwMode="auto">
          <a:xfrm>
            <a:off x="5316538" y="4033018"/>
            <a:ext cx="3827462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b="1" i="1" dirty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/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 0      2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/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tangle 100"/>
          <p:cNvSpPr>
            <a:spLocks noChangeArrowheads="1"/>
          </p:cNvSpPr>
          <p:nvPr/>
        </p:nvSpPr>
        <p:spPr bwMode="auto">
          <a:xfrm>
            <a:off x="2563813" y="1049338"/>
            <a:ext cx="623887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1" name="Rectangle 101"/>
          <p:cNvSpPr>
            <a:spLocks noChangeArrowheads="1"/>
          </p:cNvSpPr>
          <p:nvPr/>
        </p:nvSpPr>
        <p:spPr bwMode="auto">
          <a:xfrm>
            <a:off x="6248400" y="990600"/>
            <a:ext cx="882650" cy="6397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74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192736"/>
              </p:ext>
            </p:extLst>
          </p:nvPr>
        </p:nvGraphicFramePr>
        <p:xfrm>
          <a:off x="6326188" y="2895600"/>
          <a:ext cx="9540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4" name="Equation" r:id="rId3" imgW="571320" imgH="241200" progId="Equation.DSMT4">
                  <p:embed/>
                </p:oleObj>
              </mc:Choice>
              <mc:Fallback>
                <p:oleObj name="Equation" r:id="rId3" imgW="57132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188" y="2895600"/>
                        <a:ext cx="954087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778433"/>
              </p:ext>
            </p:extLst>
          </p:nvPr>
        </p:nvGraphicFramePr>
        <p:xfrm>
          <a:off x="8047038" y="4132263"/>
          <a:ext cx="280987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5" name="Equation" r:id="rId5" imgW="152280" imgH="139680" progId="Equation.DSMT4">
                  <p:embed/>
                </p:oleObj>
              </mc:Choice>
              <mc:Fallback>
                <p:oleObj name="Equation" r:id="rId5" imgW="152280" imgH="139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7038" y="4132263"/>
                        <a:ext cx="280987" cy="25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Line 7"/>
          <p:cNvSpPr>
            <a:spLocks noChangeShapeType="1"/>
          </p:cNvSpPr>
          <p:nvPr/>
        </p:nvSpPr>
        <p:spPr bwMode="auto">
          <a:xfrm>
            <a:off x="1295400" y="4061593"/>
            <a:ext cx="29305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Line 9"/>
          <p:cNvSpPr>
            <a:spLocks noChangeShapeType="1"/>
          </p:cNvSpPr>
          <p:nvPr/>
        </p:nvSpPr>
        <p:spPr bwMode="auto">
          <a:xfrm flipV="1">
            <a:off x="2584450" y="3063056"/>
            <a:ext cx="0" cy="9890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Rectangle 14"/>
          <p:cNvSpPr>
            <a:spLocks noChangeArrowheads="1"/>
          </p:cNvSpPr>
          <p:nvPr/>
        </p:nvSpPr>
        <p:spPr bwMode="auto">
          <a:xfrm>
            <a:off x="3930650" y="3940943"/>
            <a:ext cx="703263" cy="6397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80" name="Line 18"/>
          <p:cNvSpPr>
            <a:spLocks noChangeShapeType="1"/>
          </p:cNvSpPr>
          <p:nvPr/>
        </p:nvSpPr>
        <p:spPr bwMode="auto">
          <a:xfrm flipV="1">
            <a:off x="2936875" y="3531368"/>
            <a:ext cx="0" cy="523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Line 19"/>
          <p:cNvSpPr>
            <a:spLocks noChangeShapeType="1"/>
          </p:cNvSpPr>
          <p:nvPr/>
        </p:nvSpPr>
        <p:spPr bwMode="auto">
          <a:xfrm flipV="1">
            <a:off x="3286125" y="3652018"/>
            <a:ext cx="1588" cy="407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20"/>
          <p:cNvSpPr>
            <a:spLocks noChangeShapeType="1"/>
          </p:cNvSpPr>
          <p:nvPr/>
        </p:nvSpPr>
        <p:spPr bwMode="auto">
          <a:xfrm flipV="1">
            <a:off x="3638550" y="3825056"/>
            <a:ext cx="1588" cy="234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" name="Line 29"/>
          <p:cNvSpPr>
            <a:spLocks noChangeShapeType="1"/>
          </p:cNvSpPr>
          <p:nvPr/>
        </p:nvSpPr>
        <p:spPr bwMode="auto">
          <a:xfrm flipV="1">
            <a:off x="2232025" y="3472631"/>
            <a:ext cx="0" cy="582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" name="Line 30"/>
          <p:cNvSpPr>
            <a:spLocks noChangeShapeType="1"/>
          </p:cNvSpPr>
          <p:nvPr/>
        </p:nvSpPr>
        <p:spPr bwMode="auto">
          <a:xfrm flipV="1">
            <a:off x="1881188" y="3709168"/>
            <a:ext cx="1587" cy="350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" name="Rectangle 102"/>
          <p:cNvSpPr>
            <a:spLocks noChangeArrowheads="1"/>
          </p:cNvSpPr>
          <p:nvPr/>
        </p:nvSpPr>
        <p:spPr bwMode="auto">
          <a:xfrm>
            <a:off x="2590800" y="2842393"/>
            <a:ext cx="19208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86" name="Rectangle 96"/>
          <p:cNvSpPr>
            <a:spLocks noChangeArrowheads="1"/>
          </p:cNvSpPr>
          <p:nvPr/>
        </p:nvSpPr>
        <p:spPr bwMode="auto">
          <a:xfrm>
            <a:off x="2438400" y="3985393"/>
            <a:ext cx="1846263" cy="7223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0      |     |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s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 Box 61"/>
          <p:cNvSpPr txBox="1">
            <a:spLocks noChangeArrowheads="1"/>
          </p:cNvSpPr>
          <p:nvPr/>
        </p:nvSpPr>
        <p:spPr bwMode="auto">
          <a:xfrm>
            <a:off x="3429000" y="2590800"/>
            <a:ext cx="3200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See the aliasing effect of reducing the sampling rate</a:t>
            </a:r>
          </a:p>
        </p:txBody>
      </p:sp>
      <p:sp>
        <p:nvSpPr>
          <p:cNvPr id="89" name="Line 55"/>
          <p:cNvSpPr>
            <a:spLocks noChangeShapeType="1"/>
          </p:cNvSpPr>
          <p:nvPr/>
        </p:nvSpPr>
        <p:spPr bwMode="auto">
          <a:xfrm>
            <a:off x="1274762" y="5807075"/>
            <a:ext cx="287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" name="Line 56"/>
          <p:cNvSpPr>
            <a:spLocks noChangeShapeType="1"/>
          </p:cNvSpPr>
          <p:nvPr/>
        </p:nvSpPr>
        <p:spPr bwMode="auto">
          <a:xfrm>
            <a:off x="4813300" y="5807075"/>
            <a:ext cx="31543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" name="Line 57"/>
          <p:cNvSpPr>
            <a:spLocks noChangeShapeType="1"/>
          </p:cNvSpPr>
          <p:nvPr/>
        </p:nvSpPr>
        <p:spPr bwMode="auto">
          <a:xfrm flipV="1">
            <a:off x="2536825" y="4797425"/>
            <a:ext cx="0" cy="10017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Rectangle 58"/>
          <p:cNvSpPr>
            <a:spLocks noChangeArrowheads="1"/>
          </p:cNvSpPr>
          <p:nvPr/>
        </p:nvSpPr>
        <p:spPr bwMode="auto">
          <a:xfrm>
            <a:off x="2595562" y="4498975"/>
            <a:ext cx="688975" cy="6492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’(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93" name="Line 59"/>
          <p:cNvSpPr>
            <a:spLocks noChangeShapeType="1"/>
          </p:cNvSpPr>
          <p:nvPr/>
        </p:nvSpPr>
        <p:spPr bwMode="auto">
          <a:xfrm flipV="1">
            <a:off x="6361112" y="4797425"/>
            <a:ext cx="1588" cy="10017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Rectangle 61"/>
          <p:cNvSpPr>
            <a:spLocks noChangeArrowheads="1"/>
          </p:cNvSpPr>
          <p:nvPr/>
        </p:nvSpPr>
        <p:spPr bwMode="auto">
          <a:xfrm>
            <a:off x="3856037" y="5688012"/>
            <a:ext cx="688975" cy="6492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96" name="Rectangle 62"/>
          <p:cNvSpPr>
            <a:spLocks noChangeArrowheads="1"/>
          </p:cNvSpPr>
          <p:nvPr/>
        </p:nvSpPr>
        <p:spPr bwMode="auto">
          <a:xfrm>
            <a:off x="2422525" y="5748337"/>
            <a:ext cx="688975" cy="647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97" name="Rectangle 63"/>
          <p:cNvSpPr>
            <a:spLocks noChangeArrowheads="1"/>
          </p:cNvSpPr>
          <p:nvPr/>
        </p:nvSpPr>
        <p:spPr bwMode="auto">
          <a:xfrm>
            <a:off x="5770562" y="5748337"/>
            <a:ext cx="1320800" cy="647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0   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98" name="Rectangle 64"/>
          <p:cNvSpPr>
            <a:spLocks noChangeArrowheads="1"/>
          </p:cNvSpPr>
          <p:nvPr/>
        </p:nvSpPr>
        <p:spPr bwMode="auto">
          <a:xfrm>
            <a:off x="7827962" y="5748337"/>
            <a:ext cx="976313" cy="647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1800" b="1" dirty="0"/>
              <a:t> 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Freeform 65"/>
          <p:cNvSpPr>
            <a:spLocks/>
          </p:cNvSpPr>
          <p:nvPr/>
        </p:nvSpPr>
        <p:spPr bwMode="auto">
          <a:xfrm>
            <a:off x="5961062" y="5218112"/>
            <a:ext cx="801688" cy="588963"/>
          </a:xfrm>
          <a:custGeom>
            <a:avLst/>
            <a:gdLst/>
            <a:ahLst/>
            <a:cxnLst>
              <a:cxn ang="0">
                <a:pos x="0" y="19972"/>
              </a:cxn>
              <a:cxn ang="0">
                <a:pos x="0" y="9986"/>
              </a:cxn>
              <a:cxn ang="0">
                <a:pos x="5709" y="9986"/>
              </a:cxn>
              <a:cxn ang="0">
                <a:pos x="9990" y="0"/>
              </a:cxn>
              <a:cxn ang="0">
                <a:pos x="14272" y="9986"/>
              </a:cxn>
              <a:cxn ang="0">
                <a:pos x="19980" y="9986"/>
              </a:cxn>
              <a:cxn ang="0">
                <a:pos x="19980" y="19972"/>
              </a:cxn>
            </a:cxnLst>
            <a:rect l="0" t="0" r="r" b="b"/>
            <a:pathLst>
              <a:path w="20000" h="20000">
                <a:moveTo>
                  <a:pt x="0" y="19972"/>
                </a:moveTo>
                <a:lnTo>
                  <a:pt x="0" y="9986"/>
                </a:lnTo>
                <a:lnTo>
                  <a:pt x="5709" y="9986"/>
                </a:lnTo>
                <a:lnTo>
                  <a:pt x="9990" y="0"/>
                </a:lnTo>
                <a:lnTo>
                  <a:pt x="14272" y="9986"/>
                </a:lnTo>
                <a:lnTo>
                  <a:pt x="19980" y="9986"/>
                </a:lnTo>
                <a:lnTo>
                  <a:pt x="19980" y="19972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" name="Freeform 66"/>
          <p:cNvSpPr>
            <a:spLocks/>
          </p:cNvSpPr>
          <p:nvPr/>
        </p:nvSpPr>
        <p:spPr bwMode="auto">
          <a:xfrm>
            <a:off x="1447800" y="5181600"/>
            <a:ext cx="2528887" cy="523875"/>
          </a:xfrm>
          <a:custGeom>
            <a:avLst/>
            <a:gdLst/>
            <a:ahLst/>
            <a:cxnLst>
              <a:cxn ang="0">
                <a:pos x="0" y="17098"/>
              </a:cxn>
              <a:cxn ang="0">
                <a:pos x="227" y="17473"/>
              </a:cxn>
              <a:cxn ang="0">
                <a:pos x="604" y="17473"/>
              </a:cxn>
              <a:cxn ang="0">
                <a:pos x="1234" y="14353"/>
              </a:cxn>
              <a:cxn ang="0">
                <a:pos x="1234" y="13729"/>
              </a:cxn>
              <a:cxn ang="0">
                <a:pos x="1360" y="13105"/>
              </a:cxn>
              <a:cxn ang="0">
                <a:pos x="1486" y="13105"/>
              </a:cxn>
              <a:cxn ang="0">
                <a:pos x="1486" y="12480"/>
              </a:cxn>
              <a:cxn ang="0">
                <a:pos x="1612" y="11232"/>
              </a:cxn>
              <a:cxn ang="0">
                <a:pos x="1737" y="11232"/>
              </a:cxn>
              <a:cxn ang="0">
                <a:pos x="1737" y="10608"/>
              </a:cxn>
              <a:cxn ang="0">
                <a:pos x="1989" y="10608"/>
              </a:cxn>
              <a:cxn ang="0">
                <a:pos x="2115" y="9984"/>
              </a:cxn>
              <a:cxn ang="0">
                <a:pos x="4381" y="9984"/>
              </a:cxn>
              <a:cxn ang="0">
                <a:pos x="4885" y="7488"/>
              </a:cxn>
              <a:cxn ang="0">
                <a:pos x="5011" y="6240"/>
              </a:cxn>
              <a:cxn ang="0">
                <a:pos x="5137" y="6240"/>
              </a:cxn>
              <a:cxn ang="0">
                <a:pos x="5137" y="5616"/>
              </a:cxn>
              <a:cxn ang="0">
                <a:pos x="5389" y="4992"/>
              </a:cxn>
              <a:cxn ang="0">
                <a:pos x="5515" y="4368"/>
              </a:cxn>
              <a:cxn ang="0">
                <a:pos x="5641" y="3120"/>
              </a:cxn>
              <a:cxn ang="0">
                <a:pos x="5766" y="3120"/>
              </a:cxn>
              <a:cxn ang="0">
                <a:pos x="5892" y="2496"/>
              </a:cxn>
              <a:cxn ang="0">
                <a:pos x="6018" y="2496"/>
              </a:cxn>
              <a:cxn ang="0">
                <a:pos x="6396" y="624"/>
              </a:cxn>
              <a:cxn ang="0">
                <a:pos x="6522" y="624"/>
              </a:cxn>
              <a:cxn ang="0">
                <a:pos x="6648" y="0"/>
              </a:cxn>
              <a:cxn ang="0">
                <a:pos x="7781" y="0"/>
              </a:cxn>
              <a:cxn ang="0">
                <a:pos x="8033" y="624"/>
              </a:cxn>
              <a:cxn ang="0">
                <a:pos x="8159" y="1248"/>
              </a:cxn>
              <a:cxn ang="0">
                <a:pos x="8914" y="1872"/>
              </a:cxn>
              <a:cxn ang="0">
                <a:pos x="9166" y="2496"/>
              </a:cxn>
              <a:cxn ang="0">
                <a:pos x="10803" y="2496"/>
              </a:cxn>
              <a:cxn ang="0">
                <a:pos x="11054" y="1872"/>
              </a:cxn>
              <a:cxn ang="0">
                <a:pos x="11306" y="1872"/>
              </a:cxn>
              <a:cxn ang="0">
                <a:pos x="12062" y="2496"/>
              </a:cxn>
              <a:cxn ang="0">
                <a:pos x="12188" y="3120"/>
              </a:cxn>
              <a:cxn ang="0">
                <a:pos x="12439" y="3744"/>
              </a:cxn>
              <a:cxn ang="0">
                <a:pos x="12565" y="4368"/>
              </a:cxn>
              <a:cxn ang="0">
                <a:pos x="12691" y="5616"/>
              </a:cxn>
              <a:cxn ang="0">
                <a:pos x="12817" y="6240"/>
              </a:cxn>
              <a:cxn ang="0">
                <a:pos x="12943" y="7488"/>
              </a:cxn>
              <a:cxn ang="0">
                <a:pos x="12943" y="8736"/>
              </a:cxn>
              <a:cxn ang="0">
                <a:pos x="13195" y="9360"/>
              </a:cxn>
              <a:cxn ang="0">
                <a:pos x="13321" y="9984"/>
              </a:cxn>
              <a:cxn ang="0">
                <a:pos x="15587" y="11856"/>
              </a:cxn>
              <a:cxn ang="0">
                <a:pos x="17224" y="11856"/>
              </a:cxn>
              <a:cxn ang="0">
                <a:pos x="17224" y="12480"/>
              </a:cxn>
              <a:cxn ang="0">
                <a:pos x="17476" y="16225"/>
              </a:cxn>
              <a:cxn ang="0">
                <a:pos x="17727" y="17473"/>
              </a:cxn>
              <a:cxn ang="0">
                <a:pos x="17853" y="18721"/>
              </a:cxn>
              <a:cxn ang="0">
                <a:pos x="17979" y="19345"/>
              </a:cxn>
              <a:cxn ang="0">
                <a:pos x="18483" y="19345"/>
              </a:cxn>
              <a:cxn ang="0">
                <a:pos x="18609" y="19969"/>
              </a:cxn>
              <a:cxn ang="0">
                <a:pos x="19742" y="19969"/>
              </a:cxn>
              <a:cxn ang="0">
                <a:pos x="19742" y="19345"/>
              </a:cxn>
              <a:cxn ang="0">
                <a:pos x="19868" y="18721"/>
              </a:cxn>
              <a:cxn ang="0">
                <a:pos x="19994" y="18721"/>
              </a:cxn>
              <a:cxn ang="0">
                <a:pos x="19994" y="18097"/>
              </a:cxn>
              <a:cxn ang="0">
                <a:pos x="19943" y="19345"/>
              </a:cxn>
            </a:cxnLst>
            <a:rect l="0" t="0" r="r" b="b"/>
            <a:pathLst>
              <a:path w="20000" h="20000">
                <a:moveTo>
                  <a:pt x="0" y="17098"/>
                </a:moveTo>
                <a:lnTo>
                  <a:pt x="227" y="17473"/>
                </a:lnTo>
                <a:lnTo>
                  <a:pt x="604" y="17473"/>
                </a:lnTo>
                <a:lnTo>
                  <a:pt x="1234" y="14353"/>
                </a:lnTo>
                <a:lnTo>
                  <a:pt x="1234" y="13729"/>
                </a:lnTo>
                <a:lnTo>
                  <a:pt x="1360" y="13105"/>
                </a:lnTo>
                <a:lnTo>
                  <a:pt x="1486" y="13105"/>
                </a:lnTo>
                <a:lnTo>
                  <a:pt x="1486" y="12480"/>
                </a:lnTo>
                <a:lnTo>
                  <a:pt x="1612" y="11232"/>
                </a:lnTo>
                <a:lnTo>
                  <a:pt x="1737" y="11232"/>
                </a:lnTo>
                <a:lnTo>
                  <a:pt x="1737" y="10608"/>
                </a:lnTo>
                <a:lnTo>
                  <a:pt x="1989" y="10608"/>
                </a:lnTo>
                <a:lnTo>
                  <a:pt x="2115" y="9984"/>
                </a:lnTo>
                <a:lnTo>
                  <a:pt x="4381" y="9984"/>
                </a:lnTo>
                <a:lnTo>
                  <a:pt x="4885" y="7488"/>
                </a:lnTo>
                <a:lnTo>
                  <a:pt x="5011" y="6240"/>
                </a:lnTo>
                <a:lnTo>
                  <a:pt x="5137" y="6240"/>
                </a:lnTo>
                <a:lnTo>
                  <a:pt x="5137" y="5616"/>
                </a:lnTo>
                <a:lnTo>
                  <a:pt x="5389" y="4992"/>
                </a:lnTo>
                <a:lnTo>
                  <a:pt x="5515" y="4368"/>
                </a:lnTo>
                <a:lnTo>
                  <a:pt x="5641" y="3120"/>
                </a:lnTo>
                <a:lnTo>
                  <a:pt x="5766" y="3120"/>
                </a:lnTo>
                <a:lnTo>
                  <a:pt x="5892" y="2496"/>
                </a:lnTo>
                <a:lnTo>
                  <a:pt x="6018" y="2496"/>
                </a:lnTo>
                <a:lnTo>
                  <a:pt x="6396" y="624"/>
                </a:lnTo>
                <a:lnTo>
                  <a:pt x="6522" y="624"/>
                </a:lnTo>
                <a:lnTo>
                  <a:pt x="6648" y="0"/>
                </a:lnTo>
                <a:lnTo>
                  <a:pt x="7781" y="0"/>
                </a:lnTo>
                <a:lnTo>
                  <a:pt x="8033" y="624"/>
                </a:lnTo>
                <a:lnTo>
                  <a:pt x="8159" y="1248"/>
                </a:lnTo>
                <a:lnTo>
                  <a:pt x="8914" y="1872"/>
                </a:lnTo>
                <a:lnTo>
                  <a:pt x="9166" y="2496"/>
                </a:lnTo>
                <a:lnTo>
                  <a:pt x="10803" y="2496"/>
                </a:lnTo>
                <a:lnTo>
                  <a:pt x="11054" y="1872"/>
                </a:lnTo>
                <a:lnTo>
                  <a:pt x="11306" y="1872"/>
                </a:lnTo>
                <a:lnTo>
                  <a:pt x="12062" y="2496"/>
                </a:lnTo>
                <a:lnTo>
                  <a:pt x="12188" y="3120"/>
                </a:lnTo>
                <a:lnTo>
                  <a:pt x="12439" y="3744"/>
                </a:lnTo>
                <a:lnTo>
                  <a:pt x="12565" y="4368"/>
                </a:lnTo>
                <a:lnTo>
                  <a:pt x="12691" y="5616"/>
                </a:lnTo>
                <a:lnTo>
                  <a:pt x="12817" y="6240"/>
                </a:lnTo>
                <a:lnTo>
                  <a:pt x="12943" y="7488"/>
                </a:lnTo>
                <a:lnTo>
                  <a:pt x="12943" y="8736"/>
                </a:lnTo>
                <a:lnTo>
                  <a:pt x="13195" y="9360"/>
                </a:lnTo>
                <a:lnTo>
                  <a:pt x="13321" y="9984"/>
                </a:lnTo>
                <a:lnTo>
                  <a:pt x="15587" y="11856"/>
                </a:lnTo>
                <a:lnTo>
                  <a:pt x="17224" y="11856"/>
                </a:lnTo>
                <a:lnTo>
                  <a:pt x="17224" y="12480"/>
                </a:lnTo>
                <a:lnTo>
                  <a:pt x="17476" y="16225"/>
                </a:lnTo>
                <a:lnTo>
                  <a:pt x="17727" y="17473"/>
                </a:lnTo>
                <a:lnTo>
                  <a:pt x="17853" y="18721"/>
                </a:lnTo>
                <a:lnTo>
                  <a:pt x="17979" y="19345"/>
                </a:lnTo>
                <a:lnTo>
                  <a:pt x="18483" y="19345"/>
                </a:lnTo>
                <a:lnTo>
                  <a:pt x="18609" y="19969"/>
                </a:lnTo>
                <a:lnTo>
                  <a:pt x="19742" y="19969"/>
                </a:lnTo>
                <a:lnTo>
                  <a:pt x="19742" y="19345"/>
                </a:lnTo>
                <a:lnTo>
                  <a:pt x="19868" y="18721"/>
                </a:lnTo>
                <a:lnTo>
                  <a:pt x="19994" y="18721"/>
                </a:lnTo>
                <a:lnTo>
                  <a:pt x="19994" y="18097"/>
                </a:lnTo>
                <a:lnTo>
                  <a:pt x="19943" y="19345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" name="AutoShape 69"/>
          <p:cNvSpPr>
            <a:spLocks noChangeArrowheads="1"/>
          </p:cNvSpPr>
          <p:nvPr/>
        </p:nvSpPr>
        <p:spPr bwMode="auto">
          <a:xfrm>
            <a:off x="5486400" y="4343400"/>
            <a:ext cx="533400" cy="1066800"/>
          </a:xfrm>
          <a:prstGeom prst="curvedRightArrow">
            <a:avLst>
              <a:gd name="adj1" fmla="val 40000"/>
              <a:gd name="adj2" fmla="val 8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101"/>
          <p:cNvSpPr>
            <a:spLocks noChangeArrowheads="1"/>
          </p:cNvSpPr>
          <p:nvPr/>
        </p:nvSpPr>
        <p:spPr bwMode="auto">
          <a:xfrm>
            <a:off x="6362895" y="4537315"/>
            <a:ext cx="882650" cy="6397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’(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 sampling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799"/>
                <a:ext cx="7498080" cy="418229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Given that a real signal is sampled at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. If the signal has frequency components beyond </a:t>
                </a:r>
                <a:r>
                  <a:rPr lang="en-US" dirty="0">
                    <a:sym typeface="Symbol"/>
                  </a:rPr>
                  <a:t>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/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T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s</a:t>
                </a:r>
                <a:r>
                  <a:rPr lang="en-US" dirty="0"/>
                  <a:t>, after sampling, these frequency components will affect the other replicas in the spectrum </a:t>
                </a:r>
              </a:p>
              <a:p>
                <a:r>
                  <a:rPr lang="en-US" dirty="0"/>
                  <a:t>Even with an ideal low pass filter, the original signal cannot be reconstructed. This is the so-called </a:t>
                </a:r>
                <a:r>
                  <a:rPr lang="en-US" dirty="0">
                    <a:solidFill>
                      <a:srgbClr val="FF0000"/>
                    </a:solidFill>
                  </a:rPr>
                  <a:t>alias effect </a:t>
                </a:r>
              </a:p>
              <a:p>
                <a:r>
                  <a:rPr lang="en-US" dirty="0"/>
                  <a:t>Restate the </a:t>
                </a:r>
                <a:r>
                  <a:rPr lang="en-US" dirty="0">
                    <a:solidFill>
                      <a:srgbClr val="FF0000"/>
                    </a:solidFill>
                  </a:rPr>
                  <a:t>Shannon Sampling Theorem </a:t>
                </a:r>
                <a:r>
                  <a:rPr lang="en-US" dirty="0"/>
                  <a:t>for general aperiodic signals. If a real signal is sampled at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and the maximum frequency component of the signal is at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, then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799"/>
                <a:ext cx="7498080" cy="4182292"/>
              </a:xfrm>
              <a:blipFill rotWithShape="1">
                <a:blip r:embed="rId3"/>
                <a:stretch>
                  <a:fillRect t="-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285394"/>
              </p:ext>
            </p:extLst>
          </p:nvPr>
        </p:nvGraphicFramePr>
        <p:xfrm>
          <a:off x="2444750" y="5538788"/>
          <a:ext cx="46704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2" name="Equation" r:id="rId4" imgW="1993680" imgH="457200" progId="Equation.DSMT4">
                  <p:embed/>
                </p:oleObj>
              </mc:Choice>
              <mc:Fallback>
                <p:oleObj name="Equation" r:id="rId4" imgW="199368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5538788"/>
                        <a:ext cx="4670425" cy="10699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 sampling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71600" y="2057400"/>
            <a:ext cx="7402513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/>
              <a:t>A continuous-time real aperiodic signal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/>
              <a:t> with frequencies no higher than </a:t>
            </a:r>
            <a:r>
              <a:rPr lang="en-US" sz="2800" i="1" dirty="0" err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 dirty="0" err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800" i="1" dirty="0"/>
              <a:t> </a:t>
            </a:r>
            <a:r>
              <a:rPr lang="en-US" sz="2800" dirty="0"/>
              <a:t>can be reconstructed exactly from its samples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/>
              <a:t> if the samples are taken at a rate </a:t>
            </a:r>
            <a:r>
              <a:rPr lang="en-US" sz="2800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 1/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/>
              <a:t>that is greater than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endParaRPr lang="en-US" sz="2800" i="1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654675" y="4471987"/>
            <a:ext cx="1808508" cy="46166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 err="1"/>
              <a:t>Nyquist</a:t>
            </a:r>
            <a:r>
              <a:rPr lang="en-US" sz="2400" dirty="0"/>
              <a:t> Rate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 flipV="1">
            <a:off x="4908550" y="4278312"/>
            <a:ext cx="609600" cy="3048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8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5525" y="4114800"/>
            <a:ext cx="2286000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5525" y="2133600"/>
            <a:ext cx="2286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7738" y="2114550"/>
            <a:ext cx="2286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966788" y="4103688"/>
            <a:ext cx="2286000" cy="1828800"/>
            <a:chOff x="1479" y="6612"/>
            <a:chExt cx="3600" cy="2880"/>
          </a:xfrm>
        </p:grpSpPr>
        <p:pic>
          <p:nvPicPr>
            <p:cNvPr id="9" name="Picture 12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79" y="6612"/>
              <a:ext cx="3600" cy="2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2059" y="8555"/>
              <a:ext cx="261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2156" y="8316"/>
              <a:ext cx="0" cy="23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2240" y="7882"/>
              <a:ext cx="0" cy="67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2338" y="7686"/>
              <a:ext cx="0" cy="86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2436" y="8204"/>
              <a:ext cx="0" cy="33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2520" y="8554"/>
              <a:ext cx="0" cy="32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2618" y="8554"/>
              <a:ext cx="0" cy="23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2702" y="8386"/>
              <a:ext cx="0" cy="16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2800" y="8428"/>
              <a:ext cx="0" cy="12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>
              <a:off x="2870" y="8554"/>
              <a:ext cx="0" cy="7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H="1">
              <a:off x="3066" y="8498"/>
              <a:ext cx="0" cy="5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H="1">
              <a:off x="2072" y="8512"/>
              <a:ext cx="0" cy="4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1876" y="7224"/>
              <a:ext cx="3010" cy="1946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974725" y="1600200"/>
            <a:ext cx="197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Time Domain</a:t>
            </a: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3565525" y="1600200"/>
            <a:ext cx="2681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Frequency Domain</a:t>
            </a:r>
          </a:p>
        </p:txBody>
      </p:sp>
      <p:pic>
        <p:nvPicPr>
          <p:cNvPr id="25" name="Picture 28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65925" y="2514600"/>
            <a:ext cx="2286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4327525" y="4419600"/>
            <a:ext cx="423863" cy="1381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AutoShape 30"/>
          <p:cNvSpPr>
            <a:spLocks noChangeArrowheads="1"/>
          </p:cNvSpPr>
          <p:nvPr/>
        </p:nvSpPr>
        <p:spPr bwMode="auto">
          <a:xfrm>
            <a:off x="5927725" y="4572000"/>
            <a:ext cx="2133600" cy="609600"/>
          </a:xfrm>
          <a:prstGeom prst="curvedUp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6384925" y="5334000"/>
            <a:ext cx="27590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Ideal low pass filter and inverse Fourier transform</a:t>
            </a: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6765925" y="1905000"/>
            <a:ext cx="2157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Resulted signal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4191000"/>
            <a:ext cx="2286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990600" y="4191000"/>
            <a:ext cx="2286000" cy="1828800"/>
            <a:chOff x="1652" y="2660"/>
            <a:chExt cx="3600" cy="2880"/>
          </a:xfrm>
        </p:grpSpPr>
        <p:pic>
          <p:nvPicPr>
            <p:cNvPr id="7" name="Picture 9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52" y="2660"/>
              <a:ext cx="3600" cy="2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2142" y="4606"/>
              <a:ext cx="2744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2296" y="3948"/>
              <a:ext cx="0" cy="65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2436" y="4256"/>
              <a:ext cx="0" cy="35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576" y="4606"/>
              <a:ext cx="0" cy="23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730" y="4494"/>
              <a:ext cx="0" cy="11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2156" y="4578"/>
              <a:ext cx="0" cy="2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2870" y="4606"/>
              <a:ext cx="0" cy="2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2002" y="3290"/>
              <a:ext cx="3038" cy="1946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6" name="Picture 18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2743200"/>
            <a:ext cx="2286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4614863" y="4570413"/>
            <a:ext cx="311150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0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2057400"/>
            <a:ext cx="2286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1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63613" y="2038350"/>
            <a:ext cx="2286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990600" y="1524000"/>
            <a:ext cx="197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Time Domain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3581400" y="1524000"/>
            <a:ext cx="2681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Frequency Domain</a:t>
            </a:r>
          </a:p>
        </p:txBody>
      </p:sp>
      <p:sp>
        <p:nvSpPr>
          <p:cNvPr id="22" name="AutoShape 24"/>
          <p:cNvSpPr>
            <a:spLocks noChangeArrowheads="1"/>
          </p:cNvSpPr>
          <p:nvPr/>
        </p:nvSpPr>
        <p:spPr bwMode="auto">
          <a:xfrm>
            <a:off x="6019800" y="4800600"/>
            <a:ext cx="1905000" cy="609600"/>
          </a:xfrm>
          <a:prstGeom prst="curvedUpArrow">
            <a:avLst>
              <a:gd name="adj1" fmla="val 62500"/>
              <a:gd name="adj2" fmla="val 125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6392708" y="5505725"/>
            <a:ext cx="25988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Ideal low pass filter and inverse Fourier transform</a:t>
            </a: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6781800" y="2133600"/>
            <a:ext cx="2157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Resulted signal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898525" y="4191000"/>
            <a:ext cx="2286000" cy="1828800"/>
            <a:chOff x="1666" y="9570"/>
            <a:chExt cx="3600" cy="2880"/>
          </a:xfrm>
        </p:grpSpPr>
        <p:pic>
          <p:nvPicPr>
            <p:cNvPr id="6" name="Picture 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66" y="9570"/>
              <a:ext cx="3600" cy="2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2142" y="11508"/>
              <a:ext cx="273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2464" y="11158"/>
              <a:ext cx="0" cy="35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2772" y="11396"/>
              <a:ext cx="0" cy="11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2156" y="11480"/>
              <a:ext cx="0" cy="2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2016" y="10318"/>
              <a:ext cx="3024" cy="179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" name="Picture 1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5925" y="2667000"/>
            <a:ext cx="2286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89325" y="4191000"/>
            <a:ext cx="2286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4564063" y="4724400"/>
            <a:ext cx="258762" cy="9683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89325" y="1981200"/>
            <a:ext cx="2286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8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1538" y="1962150"/>
            <a:ext cx="2286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898525" y="1447800"/>
            <a:ext cx="197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Time Domain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3489325" y="1447800"/>
            <a:ext cx="2681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Frequency Domain</a:t>
            </a: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5791200" y="4724400"/>
            <a:ext cx="1905000" cy="609600"/>
          </a:xfrm>
          <a:prstGeom prst="curvedUpArrow">
            <a:avLst>
              <a:gd name="adj1" fmla="val 62500"/>
              <a:gd name="adj2" fmla="val 125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6279419" y="5482639"/>
            <a:ext cx="25651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Ideal low pass filter and inverse Fourier transform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6765925" y="2057400"/>
            <a:ext cx="2157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Resulted signal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solve the aliasing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the sampling rate such that 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max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>Use anti-aliasing filter first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9"/>
              <p:cNvSpPr txBox="1">
                <a:spLocks noChangeArrowheads="1"/>
              </p:cNvSpPr>
              <p:nvPr/>
            </p:nvSpPr>
            <p:spPr bwMode="auto">
              <a:xfrm>
                <a:off x="1752600" y="3352800"/>
                <a:ext cx="6492875" cy="830997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en-US" sz="2400" dirty="0">
                    <a:cs typeface="Times New Roman" pitchFamily="18" charset="0"/>
                  </a:rPr>
                  <a:t>Pre-filter the input signal such that it will never has frequency components beyond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𝜋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/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3352800"/>
                <a:ext cx="6492875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182" t="-4706"/>
                </a:stretch>
              </a:blipFill>
              <a:ln w="9525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16037" y="4724400"/>
            <a:ext cx="1000125" cy="1022350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2700" tIns="12700" rIns="12700" bIns="12700" anchor="ctr" anchorCtr="1"/>
          <a:lstStyle/>
          <a:p>
            <a:pPr algn="ctr" eaLnBrk="0" hangingPunct="0"/>
            <a:r>
              <a:rPr lang="en-US" b="1" dirty="0"/>
              <a:t>Pre-filter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689225" y="4870450"/>
            <a:ext cx="750887" cy="585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2700" tIns="12700" rIns="12700" bIns="12700" anchor="ctr" anchorCtr="1"/>
          <a:lstStyle/>
          <a:p>
            <a:pPr algn="ctr" eaLnBrk="0" hangingPunct="0"/>
            <a:r>
              <a:rPr lang="en-US" b="1" dirty="0"/>
              <a:t>A/D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816350" y="4724400"/>
            <a:ext cx="2000250" cy="1022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2700" tIns="12700" rIns="12700" bIns="12700" anchor="ctr" anchorCtr="1"/>
          <a:lstStyle/>
          <a:p>
            <a:pPr algn="ctr" eaLnBrk="0" hangingPunct="0"/>
            <a:r>
              <a:rPr lang="en-US" b="1" dirty="0"/>
              <a:t>Digital Signal Processor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6189662" y="4870450"/>
            <a:ext cx="750888" cy="585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2700" tIns="12700" rIns="12700" bIns="12700" anchor="ctr" anchorCtr="1"/>
          <a:lstStyle/>
          <a:p>
            <a:pPr algn="ctr" eaLnBrk="0" hangingPunct="0"/>
            <a:r>
              <a:rPr lang="en-US" b="1" dirty="0"/>
              <a:t>D/A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7315200" y="4724400"/>
            <a:ext cx="1001712" cy="1022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2700" tIns="12700" rIns="12700" bIns="12700" anchor="ctr" anchorCtr="1"/>
          <a:lstStyle/>
          <a:p>
            <a:pPr algn="ctr" eaLnBrk="0" hangingPunct="0"/>
            <a:r>
              <a:rPr lang="en-US" b="1" dirty="0"/>
              <a:t>Post-filter</a:t>
            </a: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814387" y="5170488"/>
            <a:ext cx="5016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2316162" y="5170488"/>
            <a:ext cx="3746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3440112" y="5170488"/>
            <a:ext cx="3762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5813425" y="5170488"/>
            <a:ext cx="377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6940550" y="5170488"/>
            <a:ext cx="3746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8313737" y="5170488"/>
            <a:ext cx="5016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1295400" y="5722937"/>
            <a:ext cx="29305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2584450" y="4724400"/>
            <a:ext cx="0" cy="9890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930650" y="5602287"/>
            <a:ext cx="703263" cy="6397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2936875" y="5192712"/>
            <a:ext cx="0" cy="523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V="1">
            <a:off x="3286125" y="5313362"/>
            <a:ext cx="1588" cy="407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V="1">
            <a:off x="3638550" y="5486400"/>
            <a:ext cx="1588" cy="234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V="1">
            <a:off x="2232025" y="5133975"/>
            <a:ext cx="0" cy="582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V="1">
            <a:off x="1881188" y="5370512"/>
            <a:ext cx="1587" cy="350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>
            <a:off x="4800600" y="5722937"/>
            <a:ext cx="3221038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 flipV="1">
            <a:off x="6400800" y="4724400"/>
            <a:ext cx="1587" cy="9890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Box 62"/>
          <p:cNvSpPr txBox="1">
            <a:spLocks noChangeArrowheads="1"/>
          </p:cNvSpPr>
          <p:nvPr/>
        </p:nvSpPr>
        <p:spPr bwMode="auto">
          <a:xfrm>
            <a:off x="1828800" y="762000"/>
            <a:ext cx="18982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Time Domain</a:t>
            </a:r>
          </a:p>
        </p:txBody>
      </p:sp>
      <p:sp>
        <p:nvSpPr>
          <p:cNvPr id="16" name="Text Box 63"/>
          <p:cNvSpPr txBox="1">
            <a:spLocks noChangeArrowheads="1"/>
          </p:cNvSpPr>
          <p:nvPr/>
        </p:nvSpPr>
        <p:spPr bwMode="auto">
          <a:xfrm>
            <a:off x="5181600" y="762000"/>
            <a:ext cx="2546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Frequency Domain</a:t>
            </a:r>
          </a:p>
        </p:txBody>
      </p:sp>
      <p:sp>
        <p:nvSpPr>
          <p:cNvPr id="17" name="Line 64"/>
          <p:cNvSpPr>
            <a:spLocks noChangeShapeType="1"/>
          </p:cNvSpPr>
          <p:nvPr/>
        </p:nvSpPr>
        <p:spPr bwMode="auto">
          <a:xfrm flipV="1">
            <a:off x="2589213" y="1677987"/>
            <a:ext cx="0" cy="9858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Freeform 65"/>
          <p:cNvSpPr>
            <a:spLocks/>
          </p:cNvSpPr>
          <p:nvPr/>
        </p:nvSpPr>
        <p:spPr bwMode="auto">
          <a:xfrm>
            <a:off x="1604963" y="2058987"/>
            <a:ext cx="2244725" cy="450850"/>
          </a:xfrm>
          <a:custGeom>
            <a:avLst/>
            <a:gdLst/>
            <a:ahLst/>
            <a:cxnLst>
              <a:cxn ang="0">
                <a:pos x="0" y="19394"/>
              </a:cxn>
              <a:cxn ang="0">
                <a:pos x="103" y="19964"/>
              </a:cxn>
              <a:cxn ang="0">
                <a:pos x="231" y="19964"/>
              </a:cxn>
              <a:cxn ang="0">
                <a:pos x="359" y="19251"/>
              </a:cxn>
              <a:cxn ang="0">
                <a:pos x="488" y="19251"/>
              </a:cxn>
              <a:cxn ang="0">
                <a:pos x="744" y="18538"/>
              </a:cxn>
              <a:cxn ang="0">
                <a:pos x="873" y="17825"/>
              </a:cxn>
              <a:cxn ang="0">
                <a:pos x="1129" y="17112"/>
              </a:cxn>
              <a:cxn ang="0">
                <a:pos x="1258" y="16399"/>
              </a:cxn>
              <a:cxn ang="0">
                <a:pos x="1386" y="16399"/>
              </a:cxn>
              <a:cxn ang="0">
                <a:pos x="1514" y="15686"/>
              </a:cxn>
              <a:cxn ang="0">
                <a:pos x="1643" y="15686"/>
              </a:cxn>
              <a:cxn ang="0">
                <a:pos x="1899" y="14260"/>
              </a:cxn>
              <a:cxn ang="0">
                <a:pos x="2028" y="14260"/>
              </a:cxn>
              <a:cxn ang="0">
                <a:pos x="2284" y="13547"/>
              </a:cxn>
              <a:cxn ang="0">
                <a:pos x="2413" y="13547"/>
              </a:cxn>
              <a:cxn ang="0">
                <a:pos x="2926" y="12121"/>
              </a:cxn>
              <a:cxn ang="0">
                <a:pos x="3054" y="11408"/>
              </a:cxn>
              <a:cxn ang="0">
                <a:pos x="3311" y="10695"/>
              </a:cxn>
              <a:cxn ang="0">
                <a:pos x="3568" y="9269"/>
              </a:cxn>
              <a:cxn ang="0">
                <a:pos x="3824" y="8556"/>
              </a:cxn>
              <a:cxn ang="0">
                <a:pos x="3953" y="8556"/>
              </a:cxn>
              <a:cxn ang="0">
                <a:pos x="4081" y="7843"/>
              </a:cxn>
              <a:cxn ang="0">
                <a:pos x="4338" y="7130"/>
              </a:cxn>
              <a:cxn ang="0">
                <a:pos x="4466" y="6417"/>
              </a:cxn>
              <a:cxn ang="0">
                <a:pos x="4722" y="5704"/>
              </a:cxn>
              <a:cxn ang="0">
                <a:pos x="4851" y="5704"/>
              </a:cxn>
              <a:cxn ang="0">
                <a:pos x="5621" y="3565"/>
              </a:cxn>
              <a:cxn ang="0">
                <a:pos x="5749" y="2852"/>
              </a:cxn>
              <a:cxn ang="0">
                <a:pos x="6006" y="2852"/>
              </a:cxn>
              <a:cxn ang="0">
                <a:pos x="6262" y="2139"/>
              </a:cxn>
              <a:cxn ang="0">
                <a:pos x="6391" y="2139"/>
              </a:cxn>
              <a:cxn ang="0">
                <a:pos x="6391" y="1426"/>
              </a:cxn>
              <a:cxn ang="0">
                <a:pos x="7546" y="1426"/>
              </a:cxn>
              <a:cxn ang="0">
                <a:pos x="7802" y="713"/>
              </a:cxn>
              <a:cxn ang="0">
                <a:pos x="8187" y="713"/>
              </a:cxn>
              <a:cxn ang="0">
                <a:pos x="8316" y="0"/>
              </a:cxn>
              <a:cxn ang="0">
                <a:pos x="9342" y="0"/>
              </a:cxn>
              <a:cxn ang="0">
                <a:pos x="10369" y="713"/>
              </a:cxn>
              <a:cxn ang="0">
                <a:pos x="10497" y="1426"/>
              </a:cxn>
              <a:cxn ang="0">
                <a:pos x="10626" y="1426"/>
              </a:cxn>
              <a:cxn ang="0">
                <a:pos x="10882" y="2139"/>
              </a:cxn>
              <a:cxn ang="0">
                <a:pos x="11652" y="3565"/>
              </a:cxn>
              <a:cxn ang="0">
                <a:pos x="12422" y="4278"/>
              </a:cxn>
              <a:cxn ang="0">
                <a:pos x="12679" y="5704"/>
              </a:cxn>
              <a:cxn ang="0">
                <a:pos x="13449" y="7130"/>
              </a:cxn>
              <a:cxn ang="0">
                <a:pos x="13705" y="7130"/>
              </a:cxn>
              <a:cxn ang="0">
                <a:pos x="13962" y="8556"/>
              </a:cxn>
              <a:cxn ang="0">
                <a:pos x="14219" y="9269"/>
              </a:cxn>
              <a:cxn ang="0">
                <a:pos x="14347" y="9982"/>
              </a:cxn>
              <a:cxn ang="0">
                <a:pos x="14604" y="9982"/>
              </a:cxn>
              <a:cxn ang="0">
                <a:pos x="14860" y="11408"/>
              </a:cxn>
              <a:cxn ang="0">
                <a:pos x="15117" y="12121"/>
              </a:cxn>
              <a:cxn ang="0">
                <a:pos x="15245" y="12834"/>
              </a:cxn>
              <a:cxn ang="0">
                <a:pos x="16015" y="14260"/>
              </a:cxn>
              <a:cxn ang="0">
                <a:pos x="16785" y="14973"/>
              </a:cxn>
              <a:cxn ang="0">
                <a:pos x="17555" y="17112"/>
              </a:cxn>
              <a:cxn ang="0">
                <a:pos x="19095" y="18538"/>
              </a:cxn>
              <a:cxn ang="0">
                <a:pos x="19865" y="18538"/>
              </a:cxn>
              <a:cxn ang="0">
                <a:pos x="19994" y="19251"/>
              </a:cxn>
            </a:cxnLst>
            <a:rect l="0" t="0" r="r" b="b"/>
            <a:pathLst>
              <a:path w="20000" h="20000">
                <a:moveTo>
                  <a:pt x="0" y="19394"/>
                </a:moveTo>
                <a:lnTo>
                  <a:pt x="103" y="19964"/>
                </a:lnTo>
                <a:lnTo>
                  <a:pt x="231" y="19964"/>
                </a:lnTo>
                <a:lnTo>
                  <a:pt x="359" y="19251"/>
                </a:lnTo>
                <a:lnTo>
                  <a:pt x="488" y="19251"/>
                </a:lnTo>
                <a:lnTo>
                  <a:pt x="744" y="18538"/>
                </a:lnTo>
                <a:lnTo>
                  <a:pt x="873" y="17825"/>
                </a:lnTo>
                <a:lnTo>
                  <a:pt x="1129" y="17112"/>
                </a:lnTo>
                <a:lnTo>
                  <a:pt x="1258" y="16399"/>
                </a:lnTo>
                <a:lnTo>
                  <a:pt x="1386" y="16399"/>
                </a:lnTo>
                <a:lnTo>
                  <a:pt x="1514" y="15686"/>
                </a:lnTo>
                <a:lnTo>
                  <a:pt x="1643" y="15686"/>
                </a:lnTo>
                <a:lnTo>
                  <a:pt x="1899" y="14260"/>
                </a:lnTo>
                <a:lnTo>
                  <a:pt x="2028" y="14260"/>
                </a:lnTo>
                <a:lnTo>
                  <a:pt x="2284" y="13547"/>
                </a:lnTo>
                <a:lnTo>
                  <a:pt x="2413" y="13547"/>
                </a:lnTo>
                <a:lnTo>
                  <a:pt x="2926" y="12121"/>
                </a:lnTo>
                <a:lnTo>
                  <a:pt x="3054" y="11408"/>
                </a:lnTo>
                <a:lnTo>
                  <a:pt x="3311" y="10695"/>
                </a:lnTo>
                <a:lnTo>
                  <a:pt x="3568" y="9269"/>
                </a:lnTo>
                <a:lnTo>
                  <a:pt x="3824" y="8556"/>
                </a:lnTo>
                <a:lnTo>
                  <a:pt x="3953" y="8556"/>
                </a:lnTo>
                <a:lnTo>
                  <a:pt x="4081" y="7843"/>
                </a:lnTo>
                <a:lnTo>
                  <a:pt x="4338" y="7130"/>
                </a:lnTo>
                <a:lnTo>
                  <a:pt x="4466" y="6417"/>
                </a:lnTo>
                <a:lnTo>
                  <a:pt x="4722" y="5704"/>
                </a:lnTo>
                <a:lnTo>
                  <a:pt x="4851" y="5704"/>
                </a:lnTo>
                <a:lnTo>
                  <a:pt x="5621" y="3565"/>
                </a:lnTo>
                <a:lnTo>
                  <a:pt x="5749" y="2852"/>
                </a:lnTo>
                <a:lnTo>
                  <a:pt x="6006" y="2852"/>
                </a:lnTo>
                <a:lnTo>
                  <a:pt x="6262" y="2139"/>
                </a:lnTo>
                <a:lnTo>
                  <a:pt x="6391" y="2139"/>
                </a:lnTo>
                <a:lnTo>
                  <a:pt x="6391" y="1426"/>
                </a:lnTo>
                <a:lnTo>
                  <a:pt x="7546" y="1426"/>
                </a:lnTo>
                <a:lnTo>
                  <a:pt x="7802" y="713"/>
                </a:lnTo>
                <a:lnTo>
                  <a:pt x="8187" y="713"/>
                </a:lnTo>
                <a:lnTo>
                  <a:pt x="8316" y="0"/>
                </a:lnTo>
                <a:lnTo>
                  <a:pt x="9342" y="0"/>
                </a:lnTo>
                <a:lnTo>
                  <a:pt x="10369" y="713"/>
                </a:lnTo>
                <a:lnTo>
                  <a:pt x="10497" y="1426"/>
                </a:lnTo>
                <a:lnTo>
                  <a:pt x="10626" y="1426"/>
                </a:lnTo>
                <a:lnTo>
                  <a:pt x="10882" y="2139"/>
                </a:lnTo>
                <a:lnTo>
                  <a:pt x="11652" y="3565"/>
                </a:lnTo>
                <a:lnTo>
                  <a:pt x="12422" y="4278"/>
                </a:lnTo>
                <a:lnTo>
                  <a:pt x="12679" y="5704"/>
                </a:lnTo>
                <a:lnTo>
                  <a:pt x="13449" y="7130"/>
                </a:lnTo>
                <a:lnTo>
                  <a:pt x="13705" y="7130"/>
                </a:lnTo>
                <a:lnTo>
                  <a:pt x="13962" y="8556"/>
                </a:lnTo>
                <a:lnTo>
                  <a:pt x="14219" y="9269"/>
                </a:lnTo>
                <a:lnTo>
                  <a:pt x="14347" y="9982"/>
                </a:lnTo>
                <a:lnTo>
                  <a:pt x="14604" y="9982"/>
                </a:lnTo>
                <a:lnTo>
                  <a:pt x="14860" y="11408"/>
                </a:lnTo>
                <a:lnTo>
                  <a:pt x="15117" y="12121"/>
                </a:lnTo>
                <a:lnTo>
                  <a:pt x="15245" y="12834"/>
                </a:lnTo>
                <a:lnTo>
                  <a:pt x="16015" y="14260"/>
                </a:lnTo>
                <a:lnTo>
                  <a:pt x="16785" y="14973"/>
                </a:lnTo>
                <a:lnTo>
                  <a:pt x="17555" y="17112"/>
                </a:lnTo>
                <a:lnTo>
                  <a:pt x="19095" y="18538"/>
                </a:lnTo>
                <a:lnTo>
                  <a:pt x="19865" y="18538"/>
                </a:lnTo>
                <a:lnTo>
                  <a:pt x="19994" y="19251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66"/>
          <p:cNvSpPr>
            <a:spLocks noChangeShapeType="1"/>
          </p:cNvSpPr>
          <p:nvPr/>
        </p:nvSpPr>
        <p:spPr bwMode="auto">
          <a:xfrm flipV="1">
            <a:off x="6400800" y="1676400"/>
            <a:ext cx="1588" cy="9858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67"/>
          <p:cNvSpPr>
            <a:spLocks noChangeShapeType="1"/>
          </p:cNvSpPr>
          <p:nvPr/>
        </p:nvSpPr>
        <p:spPr bwMode="auto">
          <a:xfrm flipV="1">
            <a:off x="6019800" y="2057400"/>
            <a:ext cx="363538" cy="579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68"/>
          <p:cNvSpPr>
            <a:spLocks noChangeShapeType="1"/>
          </p:cNvSpPr>
          <p:nvPr/>
        </p:nvSpPr>
        <p:spPr bwMode="auto">
          <a:xfrm>
            <a:off x="6400800" y="2057400"/>
            <a:ext cx="363538" cy="579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Rectangle 69"/>
          <p:cNvSpPr>
            <a:spLocks noChangeArrowheads="1"/>
          </p:cNvSpPr>
          <p:nvPr/>
        </p:nvSpPr>
        <p:spPr bwMode="auto">
          <a:xfrm>
            <a:off x="6221413" y="1793875"/>
            <a:ext cx="882650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1800" b="1" dirty="0"/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3" name="Line 71"/>
          <p:cNvSpPr>
            <a:spLocks noChangeShapeType="1"/>
          </p:cNvSpPr>
          <p:nvPr/>
        </p:nvSpPr>
        <p:spPr bwMode="auto">
          <a:xfrm>
            <a:off x="1447800" y="2614612"/>
            <a:ext cx="259556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72"/>
          <p:cNvSpPr>
            <a:spLocks noChangeShapeType="1"/>
          </p:cNvSpPr>
          <p:nvPr/>
        </p:nvSpPr>
        <p:spPr bwMode="auto">
          <a:xfrm>
            <a:off x="4876800" y="2667000"/>
            <a:ext cx="28543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Rectangle 73"/>
          <p:cNvSpPr>
            <a:spLocks noChangeArrowheads="1"/>
          </p:cNvSpPr>
          <p:nvPr/>
        </p:nvSpPr>
        <p:spPr bwMode="auto">
          <a:xfrm>
            <a:off x="3783013" y="2495550"/>
            <a:ext cx="622300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6" name="Rectangle 74"/>
          <p:cNvSpPr>
            <a:spLocks noChangeArrowheads="1"/>
          </p:cNvSpPr>
          <p:nvPr/>
        </p:nvSpPr>
        <p:spPr bwMode="auto">
          <a:xfrm>
            <a:off x="2486025" y="2555875"/>
            <a:ext cx="62230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7" name="Rectangle 75"/>
          <p:cNvSpPr>
            <a:spLocks noChangeArrowheads="1"/>
          </p:cNvSpPr>
          <p:nvPr/>
        </p:nvSpPr>
        <p:spPr bwMode="auto">
          <a:xfrm>
            <a:off x="5702300" y="2559050"/>
            <a:ext cx="1308100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0  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8" name="Rectangle 76"/>
          <p:cNvSpPr>
            <a:spLocks noChangeArrowheads="1"/>
          </p:cNvSpPr>
          <p:nvPr/>
        </p:nvSpPr>
        <p:spPr bwMode="auto">
          <a:xfrm>
            <a:off x="7467600" y="2514600"/>
            <a:ext cx="882650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77"/>
          <p:cNvSpPr>
            <a:spLocks noChangeArrowheads="1"/>
          </p:cNvSpPr>
          <p:nvPr/>
        </p:nvSpPr>
        <p:spPr bwMode="auto">
          <a:xfrm>
            <a:off x="2362200" y="5646737"/>
            <a:ext cx="1846263" cy="7223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  0    |      |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s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79"/>
          <p:cNvSpPr>
            <a:spLocks noChangeArrowheads="1"/>
          </p:cNvSpPr>
          <p:nvPr/>
        </p:nvSpPr>
        <p:spPr bwMode="auto">
          <a:xfrm>
            <a:off x="5316538" y="5646737"/>
            <a:ext cx="3827462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    -2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/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0    2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/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81"/>
          <p:cNvSpPr>
            <a:spLocks noChangeArrowheads="1"/>
          </p:cNvSpPr>
          <p:nvPr/>
        </p:nvSpPr>
        <p:spPr bwMode="auto">
          <a:xfrm>
            <a:off x="2563813" y="1354137"/>
            <a:ext cx="623887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2" name="Rectangle 82"/>
          <p:cNvSpPr>
            <a:spLocks noChangeArrowheads="1"/>
          </p:cNvSpPr>
          <p:nvPr/>
        </p:nvSpPr>
        <p:spPr bwMode="auto">
          <a:xfrm>
            <a:off x="6248400" y="1295400"/>
            <a:ext cx="882650" cy="6397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3" name="Rectangle 83"/>
          <p:cNvSpPr>
            <a:spLocks noChangeArrowheads="1"/>
          </p:cNvSpPr>
          <p:nvPr/>
        </p:nvSpPr>
        <p:spPr bwMode="auto">
          <a:xfrm>
            <a:off x="2590800" y="4503737"/>
            <a:ext cx="19208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graphicFrame>
        <p:nvGraphicFramePr>
          <p:cNvPr id="34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366151"/>
              </p:ext>
            </p:extLst>
          </p:nvPr>
        </p:nvGraphicFramePr>
        <p:xfrm>
          <a:off x="6421438" y="4557713"/>
          <a:ext cx="7620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32" name="Equation" r:id="rId3" imgW="457200" imgH="241200" progId="Equation.DSMT4">
                  <p:embed/>
                </p:oleObj>
              </mc:Choice>
              <mc:Fallback>
                <p:oleObj name="Equation" r:id="rId3" imgW="45720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8" y="4557713"/>
                        <a:ext cx="762000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028582"/>
              </p:ext>
            </p:extLst>
          </p:nvPr>
        </p:nvGraphicFramePr>
        <p:xfrm>
          <a:off x="8010525" y="5737225"/>
          <a:ext cx="280988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33" name="Equation" r:id="rId5" imgW="152280" imgH="139680" progId="Equation.DSMT4">
                  <p:embed/>
                </p:oleObj>
              </mc:Choice>
              <mc:Fallback>
                <p:oleObj name="Equation" r:id="rId5" imgW="152280" imgH="1396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0525" y="5737225"/>
                        <a:ext cx="280988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89"/>
          <p:cNvSpPr>
            <a:spLocks noChangeArrowheads="1"/>
          </p:cNvSpPr>
          <p:nvPr/>
        </p:nvSpPr>
        <p:spPr bwMode="auto">
          <a:xfrm>
            <a:off x="2438400" y="3284537"/>
            <a:ext cx="1828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Anti-aliasing </a:t>
            </a:r>
          </a:p>
          <a:p>
            <a:pPr algn="ctr"/>
            <a:r>
              <a:rPr lang="en-US" b="1" dirty="0"/>
              <a:t>filter</a:t>
            </a:r>
          </a:p>
        </p:txBody>
      </p:sp>
      <p:sp>
        <p:nvSpPr>
          <p:cNvPr id="37" name="AutoShape 91"/>
          <p:cNvSpPr>
            <a:spLocks noChangeArrowheads="1"/>
          </p:cNvSpPr>
          <p:nvPr/>
        </p:nvSpPr>
        <p:spPr bwMode="auto">
          <a:xfrm rot="5397000">
            <a:off x="1638300" y="3246437"/>
            <a:ext cx="762000" cy="6858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AutoShape 92"/>
          <p:cNvSpPr>
            <a:spLocks noChangeArrowheads="1"/>
          </p:cNvSpPr>
          <p:nvPr/>
        </p:nvSpPr>
        <p:spPr bwMode="auto">
          <a:xfrm>
            <a:off x="4419600" y="3436937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93"/>
          <p:cNvSpPr>
            <a:spLocks noChangeShapeType="1"/>
          </p:cNvSpPr>
          <p:nvPr/>
        </p:nvSpPr>
        <p:spPr bwMode="auto">
          <a:xfrm flipV="1">
            <a:off x="6400800" y="3200400"/>
            <a:ext cx="1587" cy="985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Rectangle 96"/>
          <p:cNvSpPr>
            <a:spLocks noChangeArrowheads="1"/>
          </p:cNvSpPr>
          <p:nvPr/>
        </p:nvSpPr>
        <p:spPr bwMode="auto">
          <a:xfrm>
            <a:off x="6248400" y="3360737"/>
            <a:ext cx="882650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1800" b="1" dirty="0"/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1" name="Line 97"/>
          <p:cNvSpPr>
            <a:spLocks noChangeShapeType="1"/>
          </p:cNvSpPr>
          <p:nvPr/>
        </p:nvSpPr>
        <p:spPr bwMode="auto">
          <a:xfrm>
            <a:off x="4951413" y="4181475"/>
            <a:ext cx="2854325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Rectangle 100"/>
          <p:cNvSpPr>
            <a:spLocks noChangeArrowheads="1"/>
          </p:cNvSpPr>
          <p:nvPr/>
        </p:nvSpPr>
        <p:spPr bwMode="auto">
          <a:xfrm>
            <a:off x="6324600" y="2827337"/>
            <a:ext cx="882650" cy="6397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4" name="Freeform 104"/>
          <p:cNvSpPr>
            <a:spLocks/>
          </p:cNvSpPr>
          <p:nvPr/>
        </p:nvSpPr>
        <p:spPr bwMode="auto">
          <a:xfrm>
            <a:off x="6172200" y="3657600"/>
            <a:ext cx="457200" cy="533400"/>
          </a:xfrm>
          <a:custGeom>
            <a:avLst/>
            <a:gdLst/>
            <a:ahLst/>
            <a:cxnLst>
              <a:cxn ang="0">
                <a:pos x="288" y="336"/>
              </a:cxn>
              <a:cxn ang="0">
                <a:pos x="288" y="240"/>
              </a:cxn>
              <a:cxn ang="0">
                <a:pos x="144" y="0"/>
              </a:cxn>
              <a:cxn ang="0">
                <a:pos x="0" y="240"/>
              </a:cxn>
              <a:cxn ang="0">
                <a:pos x="0" y="336"/>
              </a:cxn>
            </a:cxnLst>
            <a:rect l="0" t="0" r="r" b="b"/>
            <a:pathLst>
              <a:path w="288" h="336">
                <a:moveTo>
                  <a:pt x="288" y="336"/>
                </a:moveTo>
                <a:lnTo>
                  <a:pt x="288" y="240"/>
                </a:lnTo>
                <a:lnTo>
                  <a:pt x="144" y="0"/>
                </a:lnTo>
                <a:lnTo>
                  <a:pt x="0" y="240"/>
                </a:lnTo>
                <a:lnTo>
                  <a:pt x="0" y="3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5" name="Freeform 105"/>
          <p:cNvSpPr>
            <a:spLocks/>
          </p:cNvSpPr>
          <p:nvPr/>
        </p:nvSpPr>
        <p:spPr bwMode="auto">
          <a:xfrm>
            <a:off x="6172200" y="5189537"/>
            <a:ext cx="457200" cy="533400"/>
          </a:xfrm>
          <a:custGeom>
            <a:avLst/>
            <a:gdLst/>
            <a:ahLst/>
            <a:cxnLst>
              <a:cxn ang="0">
                <a:pos x="288" y="336"/>
              </a:cxn>
              <a:cxn ang="0">
                <a:pos x="288" y="240"/>
              </a:cxn>
              <a:cxn ang="0">
                <a:pos x="144" y="0"/>
              </a:cxn>
              <a:cxn ang="0">
                <a:pos x="0" y="240"/>
              </a:cxn>
              <a:cxn ang="0">
                <a:pos x="0" y="336"/>
              </a:cxn>
            </a:cxnLst>
            <a:rect l="0" t="0" r="r" b="b"/>
            <a:pathLst>
              <a:path w="288" h="336">
                <a:moveTo>
                  <a:pt x="288" y="336"/>
                </a:moveTo>
                <a:lnTo>
                  <a:pt x="288" y="240"/>
                </a:lnTo>
                <a:lnTo>
                  <a:pt x="144" y="0"/>
                </a:lnTo>
                <a:lnTo>
                  <a:pt x="0" y="240"/>
                </a:lnTo>
                <a:lnTo>
                  <a:pt x="0" y="3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" name="Freeform 106"/>
          <p:cNvSpPr>
            <a:spLocks/>
          </p:cNvSpPr>
          <p:nvPr/>
        </p:nvSpPr>
        <p:spPr bwMode="auto">
          <a:xfrm>
            <a:off x="6629400" y="5189537"/>
            <a:ext cx="457200" cy="533400"/>
          </a:xfrm>
          <a:custGeom>
            <a:avLst/>
            <a:gdLst/>
            <a:ahLst/>
            <a:cxnLst>
              <a:cxn ang="0">
                <a:pos x="288" y="336"/>
              </a:cxn>
              <a:cxn ang="0">
                <a:pos x="288" y="240"/>
              </a:cxn>
              <a:cxn ang="0">
                <a:pos x="144" y="0"/>
              </a:cxn>
              <a:cxn ang="0">
                <a:pos x="0" y="240"/>
              </a:cxn>
              <a:cxn ang="0">
                <a:pos x="0" y="336"/>
              </a:cxn>
            </a:cxnLst>
            <a:rect l="0" t="0" r="r" b="b"/>
            <a:pathLst>
              <a:path w="288" h="336">
                <a:moveTo>
                  <a:pt x="288" y="336"/>
                </a:moveTo>
                <a:lnTo>
                  <a:pt x="288" y="240"/>
                </a:lnTo>
                <a:lnTo>
                  <a:pt x="144" y="0"/>
                </a:lnTo>
                <a:lnTo>
                  <a:pt x="0" y="240"/>
                </a:lnTo>
                <a:lnTo>
                  <a:pt x="0" y="3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7" name="Freeform 107"/>
          <p:cNvSpPr>
            <a:spLocks/>
          </p:cNvSpPr>
          <p:nvPr/>
        </p:nvSpPr>
        <p:spPr bwMode="auto">
          <a:xfrm>
            <a:off x="5715000" y="5189537"/>
            <a:ext cx="457200" cy="533400"/>
          </a:xfrm>
          <a:custGeom>
            <a:avLst/>
            <a:gdLst/>
            <a:ahLst/>
            <a:cxnLst>
              <a:cxn ang="0">
                <a:pos x="288" y="336"/>
              </a:cxn>
              <a:cxn ang="0">
                <a:pos x="288" y="240"/>
              </a:cxn>
              <a:cxn ang="0">
                <a:pos x="144" y="0"/>
              </a:cxn>
              <a:cxn ang="0">
                <a:pos x="0" y="240"/>
              </a:cxn>
              <a:cxn ang="0">
                <a:pos x="0" y="336"/>
              </a:cxn>
            </a:cxnLst>
            <a:rect l="0" t="0" r="r" b="b"/>
            <a:pathLst>
              <a:path w="288" h="336">
                <a:moveTo>
                  <a:pt x="288" y="336"/>
                </a:moveTo>
                <a:lnTo>
                  <a:pt x="288" y="240"/>
                </a:lnTo>
                <a:lnTo>
                  <a:pt x="144" y="0"/>
                </a:lnTo>
                <a:lnTo>
                  <a:pt x="0" y="240"/>
                </a:lnTo>
                <a:lnTo>
                  <a:pt x="0" y="3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" name="Freeform 108"/>
          <p:cNvSpPr>
            <a:spLocks/>
          </p:cNvSpPr>
          <p:nvPr/>
        </p:nvSpPr>
        <p:spPr bwMode="auto">
          <a:xfrm>
            <a:off x="7086600" y="5189537"/>
            <a:ext cx="457200" cy="533400"/>
          </a:xfrm>
          <a:custGeom>
            <a:avLst/>
            <a:gdLst/>
            <a:ahLst/>
            <a:cxnLst>
              <a:cxn ang="0">
                <a:pos x="288" y="336"/>
              </a:cxn>
              <a:cxn ang="0">
                <a:pos x="288" y="240"/>
              </a:cxn>
              <a:cxn ang="0">
                <a:pos x="144" y="0"/>
              </a:cxn>
              <a:cxn ang="0">
                <a:pos x="0" y="240"/>
              </a:cxn>
              <a:cxn ang="0">
                <a:pos x="0" y="336"/>
              </a:cxn>
            </a:cxnLst>
            <a:rect l="0" t="0" r="r" b="b"/>
            <a:pathLst>
              <a:path w="288" h="336">
                <a:moveTo>
                  <a:pt x="288" y="336"/>
                </a:moveTo>
                <a:lnTo>
                  <a:pt x="288" y="240"/>
                </a:lnTo>
                <a:lnTo>
                  <a:pt x="144" y="0"/>
                </a:lnTo>
                <a:lnTo>
                  <a:pt x="0" y="240"/>
                </a:lnTo>
                <a:lnTo>
                  <a:pt x="0" y="3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9" name="Freeform 110"/>
          <p:cNvSpPr>
            <a:spLocks/>
          </p:cNvSpPr>
          <p:nvPr/>
        </p:nvSpPr>
        <p:spPr bwMode="auto">
          <a:xfrm>
            <a:off x="5257800" y="5189537"/>
            <a:ext cx="457200" cy="533400"/>
          </a:xfrm>
          <a:custGeom>
            <a:avLst/>
            <a:gdLst/>
            <a:ahLst/>
            <a:cxnLst>
              <a:cxn ang="0">
                <a:pos x="288" y="336"/>
              </a:cxn>
              <a:cxn ang="0">
                <a:pos x="288" y="240"/>
              </a:cxn>
              <a:cxn ang="0">
                <a:pos x="144" y="0"/>
              </a:cxn>
              <a:cxn ang="0">
                <a:pos x="0" y="240"/>
              </a:cxn>
              <a:cxn ang="0">
                <a:pos x="0" y="336"/>
              </a:cxn>
            </a:cxnLst>
            <a:rect l="0" t="0" r="r" b="b"/>
            <a:pathLst>
              <a:path w="288" h="336">
                <a:moveTo>
                  <a:pt x="288" y="336"/>
                </a:moveTo>
                <a:lnTo>
                  <a:pt x="288" y="240"/>
                </a:lnTo>
                <a:lnTo>
                  <a:pt x="144" y="0"/>
                </a:lnTo>
                <a:lnTo>
                  <a:pt x="0" y="240"/>
                </a:lnTo>
                <a:lnTo>
                  <a:pt x="0" y="3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0" name="Rectangle 79"/>
          <p:cNvSpPr>
            <a:spLocks noChangeArrowheads="1"/>
          </p:cNvSpPr>
          <p:nvPr/>
        </p:nvSpPr>
        <p:spPr bwMode="auto">
          <a:xfrm>
            <a:off x="5562600" y="4114800"/>
            <a:ext cx="2971800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  -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/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0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/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8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868389"/>
              </p:ext>
            </p:extLst>
          </p:nvPr>
        </p:nvGraphicFramePr>
        <p:xfrm>
          <a:off x="7769225" y="4205288"/>
          <a:ext cx="2794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34" name="Equation" r:id="rId7" imgW="152280" imgH="139680" progId="Equation.DSMT4">
                  <p:embed/>
                </p:oleObj>
              </mc:Choice>
              <mc:Fallback>
                <p:oleObj name="Equation" r:id="rId7" imgW="152280" imgH="139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9225" y="4205288"/>
                        <a:ext cx="279400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762000" y="1981200"/>
            <a:ext cx="6086475" cy="2362200"/>
            <a:chOff x="486" y="1488"/>
            <a:chExt cx="3834" cy="1488"/>
          </a:xfrm>
        </p:grpSpPr>
        <p:sp>
          <p:nvSpPr>
            <p:cNvPr id="6" name="Rectangle 53"/>
            <p:cNvSpPr>
              <a:spLocks noChangeArrowheads="1"/>
            </p:cNvSpPr>
            <p:nvPr/>
          </p:nvSpPr>
          <p:spPr bwMode="auto">
            <a:xfrm>
              <a:off x="4032" y="1488"/>
              <a:ext cx="28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52"/>
            <p:cNvSpPr>
              <a:spLocks noChangeArrowheads="1"/>
            </p:cNvSpPr>
            <p:nvPr/>
          </p:nvSpPr>
          <p:spPr bwMode="auto">
            <a:xfrm>
              <a:off x="1488" y="1488"/>
              <a:ext cx="28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54"/>
            <p:cNvSpPr>
              <a:spLocks noChangeArrowheads="1"/>
            </p:cNvSpPr>
            <p:nvPr/>
          </p:nvSpPr>
          <p:spPr bwMode="auto">
            <a:xfrm>
              <a:off x="1200" y="2112"/>
              <a:ext cx="192" cy="816"/>
            </a:xfrm>
            <a:prstGeom prst="curvedRightArrow">
              <a:avLst>
                <a:gd name="adj1" fmla="val 85000"/>
                <a:gd name="adj2" fmla="val 170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55"/>
            <p:cNvSpPr>
              <a:spLocks noChangeArrowheads="1"/>
            </p:cNvSpPr>
            <p:nvPr/>
          </p:nvSpPr>
          <p:spPr bwMode="auto">
            <a:xfrm>
              <a:off x="3840" y="2160"/>
              <a:ext cx="192" cy="816"/>
            </a:xfrm>
            <a:prstGeom prst="curvedRightArrow">
              <a:avLst>
                <a:gd name="adj1" fmla="val 85000"/>
                <a:gd name="adj2" fmla="val 170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56"/>
            <p:cNvSpPr txBox="1">
              <a:spLocks noChangeArrowheads="1"/>
            </p:cNvSpPr>
            <p:nvPr/>
          </p:nvSpPr>
          <p:spPr bwMode="auto">
            <a:xfrm>
              <a:off x="486" y="2304"/>
              <a:ext cx="92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/>
                <a:t>Ideal low pass filter</a:t>
              </a:r>
            </a:p>
          </p:txBody>
        </p:sp>
        <p:sp>
          <p:nvSpPr>
            <p:cNvPr id="11" name="Text Box 57"/>
            <p:cNvSpPr txBox="1">
              <a:spLocks noChangeArrowheads="1"/>
            </p:cNvSpPr>
            <p:nvPr/>
          </p:nvSpPr>
          <p:spPr bwMode="auto">
            <a:xfrm>
              <a:off x="3078" y="2304"/>
              <a:ext cx="92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/>
                <a:t>Ideal low pass filter</a:t>
              </a:r>
            </a:p>
          </p:txBody>
        </p:sp>
      </p:grp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981075" y="2743200"/>
            <a:ext cx="3221038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V="1">
            <a:off x="2590800" y="1752600"/>
            <a:ext cx="1587" cy="9890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77900"/>
              </p:ext>
            </p:extLst>
          </p:nvPr>
        </p:nvGraphicFramePr>
        <p:xfrm>
          <a:off x="2571750" y="1524000"/>
          <a:ext cx="71913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50" name="Equation" r:id="rId3" imgW="457200" imgH="241200" progId="Equation.DSMT4">
                  <p:embed/>
                </p:oleObj>
              </mc:Choice>
              <mc:Fallback>
                <p:oleObj name="Equation" r:id="rId3" imgW="45720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1524000"/>
                        <a:ext cx="719138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304418"/>
              </p:ext>
            </p:extLst>
          </p:nvPr>
        </p:nvGraphicFramePr>
        <p:xfrm>
          <a:off x="4083050" y="2814819"/>
          <a:ext cx="238125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51" name="Equation" r:id="rId5" imgW="139680" imgH="139680" progId="Equation.DSMT4">
                  <p:embed/>
                </p:oleObj>
              </mc:Choice>
              <mc:Fallback>
                <p:oleObj name="Equation" r:id="rId5" imgW="139680" imgH="1396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2814819"/>
                        <a:ext cx="238125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1"/>
          <p:cNvSpPr>
            <a:spLocks/>
          </p:cNvSpPr>
          <p:nvPr/>
        </p:nvSpPr>
        <p:spPr bwMode="auto">
          <a:xfrm>
            <a:off x="2352675" y="2209800"/>
            <a:ext cx="457200" cy="533400"/>
          </a:xfrm>
          <a:custGeom>
            <a:avLst/>
            <a:gdLst/>
            <a:ahLst/>
            <a:cxnLst>
              <a:cxn ang="0">
                <a:pos x="288" y="336"/>
              </a:cxn>
              <a:cxn ang="0">
                <a:pos x="288" y="240"/>
              </a:cxn>
              <a:cxn ang="0">
                <a:pos x="144" y="0"/>
              </a:cxn>
              <a:cxn ang="0">
                <a:pos x="0" y="240"/>
              </a:cxn>
              <a:cxn ang="0">
                <a:pos x="0" y="336"/>
              </a:cxn>
            </a:cxnLst>
            <a:rect l="0" t="0" r="r" b="b"/>
            <a:pathLst>
              <a:path w="288" h="336">
                <a:moveTo>
                  <a:pt x="288" y="336"/>
                </a:moveTo>
                <a:lnTo>
                  <a:pt x="288" y="240"/>
                </a:lnTo>
                <a:lnTo>
                  <a:pt x="144" y="0"/>
                </a:lnTo>
                <a:lnTo>
                  <a:pt x="0" y="240"/>
                </a:lnTo>
                <a:lnTo>
                  <a:pt x="0" y="3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2809875" y="2209800"/>
            <a:ext cx="457200" cy="533400"/>
          </a:xfrm>
          <a:custGeom>
            <a:avLst/>
            <a:gdLst/>
            <a:ahLst/>
            <a:cxnLst>
              <a:cxn ang="0">
                <a:pos x="288" y="336"/>
              </a:cxn>
              <a:cxn ang="0">
                <a:pos x="288" y="240"/>
              </a:cxn>
              <a:cxn ang="0">
                <a:pos x="144" y="0"/>
              </a:cxn>
              <a:cxn ang="0">
                <a:pos x="0" y="240"/>
              </a:cxn>
              <a:cxn ang="0">
                <a:pos x="0" y="336"/>
              </a:cxn>
            </a:cxnLst>
            <a:rect l="0" t="0" r="r" b="b"/>
            <a:pathLst>
              <a:path w="288" h="336">
                <a:moveTo>
                  <a:pt x="288" y="336"/>
                </a:moveTo>
                <a:lnTo>
                  <a:pt x="288" y="240"/>
                </a:lnTo>
                <a:lnTo>
                  <a:pt x="144" y="0"/>
                </a:lnTo>
                <a:lnTo>
                  <a:pt x="0" y="240"/>
                </a:lnTo>
                <a:lnTo>
                  <a:pt x="0" y="3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1895475" y="2209800"/>
            <a:ext cx="457200" cy="533400"/>
          </a:xfrm>
          <a:custGeom>
            <a:avLst/>
            <a:gdLst/>
            <a:ahLst/>
            <a:cxnLst>
              <a:cxn ang="0">
                <a:pos x="288" y="336"/>
              </a:cxn>
              <a:cxn ang="0">
                <a:pos x="288" y="240"/>
              </a:cxn>
              <a:cxn ang="0">
                <a:pos x="144" y="0"/>
              </a:cxn>
              <a:cxn ang="0">
                <a:pos x="0" y="240"/>
              </a:cxn>
              <a:cxn ang="0">
                <a:pos x="0" y="336"/>
              </a:cxn>
            </a:cxnLst>
            <a:rect l="0" t="0" r="r" b="b"/>
            <a:pathLst>
              <a:path w="288" h="336">
                <a:moveTo>
                  <a:pt x="288" y="336"/>
                </a:moveTo>
                <a:lnTo>
                  <a:pt x="288" y="240"/>
                </a:lnTo>
                <a:lnTo>
                  <a:pt x="144" y="0"/>
                </a:lnTo>
                <a:lnTo>
                  <a:pt x="0" y="240"/>
                </a:lnTo>
                <a:lnTo>
                  <a:pt x="0" y="3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" name="Freeform 14"/>
          <p:cNvSpPr>
            <a:spLocks/>
          </p:cNvSpPr>
          <p:nvPr/>
        </p:nvSpPr>
        <p:spPr bwMode="auto">
          <a:xfrm>
            <a:off x="3267075" y="2209800"/>
            <a:ext cx="457200" cy="533400"/>
          </a:xfrm>
          <a:custGeom>
            <a:avLst/>
            <a:gdLst/>
            <a:ahLst/>
            <a:cxnLst>
              <a:cxn ang="0">
                <a:pos x="288" y="336"/>
              </a:cxn>
              <a:cxn ang="0">
                <a:pos x="288" y="240"/>
              </a:cxn>
              <a:cxn ang="0">
                <a:pos x="144" y="0"/>
              </a:cxn>
              <a:cxn ang="0">
                <a:pos x="0" y="240"/>
              </a:cxn>
              <a:cxn ang="0">
                <a:pos x="0" y="336"/>
              </a:cxn>
            </a:cxnLst>
            <a:rect l="0" t="0" r="r" b="b"/>
            <a:pathLst>
              <a:path w="288" h="336">
                <a:moveTo>
                  <a:pt x="288" y="336"/>
                </a:moveTo>
                <a:lnTo>
                  <a:pt x="288" y="240"/>
                </a:lnTo>
                <a:lnTo>
                  <a:pt x="144" y="0"/>
                </a:lnTo>
                <a:lnTo>
                  <a:pt x="0" y="240"/>
                </a:lnTo>
                <a:lnTo>
                  <a:pt x="0" y="3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0" name="Freeform 15"/>
          <p:cNvSpPr>
            <a:spLocks/>
          </p:cNvSpPr>
          <p:nvPr/>
        </p:nvSpPr>
        <p:spPr bwMode="auto">
          <a:xfrm>
            <a:off x="1438275" y="2209800"/>
            <a:ext cx="457200" cy="533400"/>
          </a:xfrm>
          <a:custGeom>
            <a:avLst/>
            <a:gdLst/>
            <a:ahLst/>
            <a:cxnLst>
              <a:cxn ang="0">
                <a:pos x="288" y="336"/>
              </a:cxn>
              <a:cxn ang="0">
                <a:pos x="288" y="240"/>
              </a:cxn>
              <a:cxn ang="0">
                <a:pos x="144" y="0"/>
              </a:cxn>
              <a:cxn ang="0">
                <a:pos x="0" y="240"/>
              </a:cxn>
              <a:cxn ang="0">
                <a:pos x="0" y="336"/>
              </a:cxn>
            </a:cxnLst>
            <a:rect l="0" t="0" r="r" b="b"/>
            <a:pathLst>
              <a:path w="288" h="336">
                <a:moveTo>
                  <a:pt x="288" y="336"/>
                </a:moveTo>
                <a:lnTo>
                  <a:pt x="288" y="240"/>
                </a:lnTo>
                <a:lnTo>
                  <a:pt x="144" y="0"/>
                </a:lnTo>
                <a:lnTo>
                  <a:pt x="0" y="240"/>
                </a:lnTo>
                <a:lnTo>
                  <a:pt x="0" y="3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1" name="Group 37"/>
          <p:cNvGrpSpPr>
            <a:grpSpLocks/>
          </p:cNvGrpSpPr>
          <p:nvPr/>
        </p:nvGrpSpPr>
        <p:grpSpPr bwMode="auto">
          <a:xfrm>
            <a:off x="5172076" y="1524000"/>
            <a:ext cx="3247056" cy="1470025"/>
            <a:chOff x="3092" y="1200"/>
            <a:chExt cx="2186" cy="926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3092" y="1952"/>
              <a:ext cx="202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V="1">
              <a:off x="4087" y="1325"/>
              <a:ext cx="1" cy="62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V="1">
              <a:off x="3608" y="1584"/>
              <a:ext cx="112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4420" y="1584"/>
              <a:ext cx="11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3718" y="1879"/>
              <a:ext cx="2" cy="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3718" y="1879"/>
              <a:ext cx="2" cy="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4420" y="1879"/>
              <a:ext cx="0" cy="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4420" y="1879"/>
              <a:ext cx="0" cy="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/>
            </p:cNvSpPr>
            <p:nvPr/>
          </p:nvSpPr>
          <p:spPr bwMode="auto">
            <a:xfrm>
              <a:off x="3718" y="1584"/>
              <a:ext cx="702" cy="1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56" y="19945"/>
                </a:cxn>
                <a:cxn ang="0">
                  <a:pos x="7363" y="19945"/>
                </a:cxn>
                <a:cxn ang="0">
                  <a:pos x="7071" y="18615"/>
                </a:cxn>
                <a:cxn ang="0">
                  <a:pos x="10519" y="0"/>
                </a:cxn>
                <a:cxn ang="0">
                  <a:pos x="13674" y="19945"/>
                </a:cxn>
                <a:cxn ang="0">
                  <a:pos x="16830" y="19945"/>
                </a:cxn>
                <a:cxn ang="0">
                  <a:pos x="19985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3156" y="19945"/>
                  </a:lnTo>
                  <a:lnTo>
                    <a:pt x="7363" y="19945"/>
                  </a:lnTo>
                  <a:lnTo>
                    <a:pt x="7071" y="18615"/>
                  </a:lnTo>
                  <a:lnTo>
                    <a:pt x="10519" y="0"/>
                  </a:lnTo>
                  <a:lnTo>
                    <a:pt x="13674" y="19945"/>
                  </a:lnTo>
                  <a:lnTo>
                    <a:pt x="16830" y="19945"/>
                  </a:lnTo>
                  <a:lnTo>
                    <a:pt x="19985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 flipV="1">
              <a:off x="3129" y="1584"/>
              <a:ext cx="259" cy="3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3387" y="1584"/>
              <a:ext cx="111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3387" y="1879"/>
              <a:ext cx="1" cy="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3387" y="1879"/>
              <a:ext cx="1" cy="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 flipV="1">
              <a:off x="4641" y="1584"/>
              <a:ext cx="111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4752" y="1584"/>
              <a:ext cx="259" cy="3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4752" y="1879"/>
              <a:ext cx="0" cy="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>
              <a:off x="4752" y="1879"/>
              <a:ext cx="0" cy="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3498" y="1767"/>
              <a:ext cx="1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4530" y="1767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41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3687493"/>
                </p:ext>
              </p:extLst>
            </p:nvPr>
          </p:nvGraphicFramePr>
          <p:xfrm>
            <a:off x="4113" y="1200"/>
            <a:ext cx="4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52" name="Equation" r:id="rId7" imgW="457200" imgH="241200" progId="Equation.DSMT4">
                    <p:embed/>
                  </p:oleObj>
                </mc:Choice>
                <mc:Fallback>
                  <p:oleObj name="Equation" r:id="rId7" imgW="457200" imgH="2412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3" y="1200"/>
                          <a:ext cx="484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9493714"/>
                </p:ext>
              </p:extLst>
            </p:nvPr>
          </p:nvGraphicFramePr>
          <p:xfrm>
            <a:off x="5121" y="1969"/>
            <a:ext cx="157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53" name="Equation" r:id="rId9" imgW="139680" imgH="139680" progId="Equation.DSMT4">
                    <p:embed/>
                  </p:oleObj>
                </mc:Choice>
                <mc:Fallback>
                  <p:oleObj name="Equation" r:id="rId9" imgW="139680" imgH="13968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1" y="1969"/>
                          <a:ext cx="157" cy="1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1219200" y="685800"/>
            <a:ext cx="30059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With anti-aliasing filter</a:t>
            </a:r>
          </a:p>
        </p:txBody>
      </p: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5029200" y="685800"/>
            <a:ext cx="3447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  <a:cs typeface="Times New Roman" pitchFamily="18" charset="0"/>
              </a:rPr>
              <a:t>Without anti-aliasing filter</a:t>
            </a:r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5324475" y="5200650"/>
            <a:ext cx="27733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 flipV="1">
            <a:off x="6705600" y="4191000"/>
            <a:ext cx="1587" cy="1001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Freeform 43"/>
          <p:cNvSpPr>
            <a:spLocks/>
          </p:cNvSpPr>
          <p:nvPr/>
        </p:nvSpPr>
        <p:spPr bwMode="auto">
          <a:xfrm>
            <a:off x="6477000" y="4648200"/>
            <a:ext cx="457200" cy="588963"/>
          </a:xfrm>
          <a:custGeom>
            <a:avLst/>
            <a:gdLst/>
            <a:ahLst/>
            <a:cxnLst>
              <a:cxn ang="0">
                <a:pos x="0" y="19972"/>
              </a:cxn>
              <a:cxn ang="0">
                <a:pos x="0" y="9986"/>
              </a:cxn>
              <a:cxn ang="0">
                <a:pos x="5709" y="9986"/>
              </a:cxn>
              <a:cxn ang="0">
                <a:pos x="9990" y="0"/>
              </a:cxn>
              <a:cxn ang="0">
                <a:pos x="14272" y="9986"/>
              </a:cxn>
              <a:cxn ang="0">
                <a:pos x="19980" y="9986"/>
              </a:cxn>
              <a:cxn ang="0">
                <a:pos x="19980" y="19972"/>
              </a:cxn>
            </a:cxnLst>
            <a:rect l="0" t="0" r="r" b="b"/>
            <a:pathLst>
              <a:path w="20000" h="20000">
                <a:moveTo>
                  <a:pt x="0" y="19972"/>
                </a:moveTo>
                <a:lnTo>
                  <a:pt x="0" y="9986"/>
                </a:lnTo>
                <a:lnTo>
                  <a:pt x="5709" y="9986"/>
                </a:lnTo>
                <a:lnTo>
                  <a:pt x="9990" y="0"/>
                </a:lnTo>
                <a:lnTo>
                  <a:pt x="14272" y="9986"/>
                </a:lnTo>
                <a:lnTo>
                  <a:pt x="19980" y="9986"/>
                </a:lnTo>
                <a:lnTo>
                  <a:pt x="19980" y="19972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 flipV="1">
            <a:off x="2533650" y="4244975"/>
            <a:ext cx="1588" cy="9858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1133475" y="5181600"/>
            <a:ext cx="28543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3657600" y="5105400"/>
            <a:ext cx="882650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1800" b="1" dirty="0"/>
              <a:t> 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2457450" y="3862388"/>
            <a:ext cx="882650" cy="6397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’(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2" name="Freeform 50"/>
          <p:cNvSpPr>
            <a:spLocks/>
          </p:cNvSpPr>
          <p:nvPr/>
        </p:nvSpPr>
        <p:spPr bwMode="auto">
          <a:xfrm>
            <a:off x="2276475" y="4624388"/>
            <a:ext cx="457200" cy="533400"/>
          </a:xfrm>
          <a:custGeom>
            <a:avLst/>
            <a:gdLst/>
            <a:ahLst/>
            <a:cxnLst>
              <a:cxn ang="0">
                <a:pos x="288" y="336"/>
              </a:cxn>
              <a:cxn ang="0">
                <a:pos x="288" y="240"/>
              </a:cxn>
              <a:cxn ang="0">
                <a:pos x="144" y="0"/>
              </a:cxn>
              <a:cxn ang="0">
                <a:pos x="0" y="240"/>
              </a:cxn>
              <a:cxn ang="0">
                <a:pos x="0" y="336"/>
              </a:cxn>
            </a:cxnLst>
            <a:rect l="0" t="0" r="r" b="b"/>
            <a:pathLst>
              <a:path w="288" h="336">
                <a:moveTo>
                  <a:pt x="288" y="336"/>
                </a:moveTo>
                <a:lnTo>
                  <a:pt x="288" y="240"/>
                </a:lnTo>
                <a:lnTo>
                  <a:pt x="144" y="0"/>
                </a:lnTo>
                <a:lnTo>
                  <a:pt x="0" y="240"/>
                </a:lnTo>
                <a:lnTo>
                  <a:pt x="0" y="3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6696075" y="3886200"/>
            <a:ext cx="882650" cy="6397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’(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4" name="Rectangle 59"/>
          <p:cNvSpPr>
            <a:spLocks noChangeArrowheads="1"/>
          </p:cNvSpPr>
          <p:nvPr/>
        </p:nvSpPr>
        <p:spPr bwMode="auto">
          <a:xfrm>
            <a:off x="7772400" y="5105400"/>
            <a:ext cx="882650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1800" b="1" dirty="0"/>
              <a:t> 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 Box 60"/>
          <p:cNvSpPr txBox="1">
            <a:spLocks noChangeArrowheads="1"/>
          </p:cNvSpPr>
          <p:nvPr/>
        </p:nvSpPr>
        <p:spPr bwMode="auto">
          <a:xfrm>
            <a:off x="1828800" y="5486400"/>
            <a:ext cx="16834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Look better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 the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1" name="VIVA_v1_8_Silk_chop.aif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0" y="2667000"/>
            <a:ext cx="762000" cy="762000"/>
          </a:xfrm>
          <a:prstGeom prst="rect">
            <a:avLst/>
          </a:prstGeom>
          <a:noFill/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057400" y="3657600"/>
            <a:ext cx="13017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Original </a:t>
            </a:r>
          </a:p>
          <a:p>
            <a:pPr algn="ctr"/>
            <a:r>
              <a:rPr lang="en-US"/>
              <a:t>44.1kHz </a:t>
            </a:r>
          </a:p>
          <a:p>
            <a:pPr algn="ctr"/>
            <a:r>
              <a:rPr lang="en-US"/>
              <a:t>sampling</a:t>
            </a:r>
          </a:p>
        </p:txBody>
      </p:sp>
      <p:pic>
        <p:nvPicPr>
          <p:cNvPr id="13" name="VIVA_v1_8_Silk_chop_8K.aif">
            <a:hlinkClick r:id="" action="ppaction://media"/>
          </p:cNvPr>
          <p:cNvPicPr>
            <a:picLocks noChangeAspect="1" noChangeArrowheads="1"/>
          </p:cNvPicPr>
          <p:nvPr>
            <a:audioFile r:link="rId4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5800" y="2667000"/>
            <a:ext cx="762000" cy="762000"/>
          </a:xfrm>
          <a:prstGeom prst="rect">
            <a:avLst/>
          </a:prstGeom>
          <a:noFill/>
        </p:spPr>
      </p:pic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052888" y="3657600"/>
            <a:ext cx="1509712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8kHz </a:t>
            </a:r>
          </a:p>
          <a:p>
            <a:pPr algn="ctr"/>
            <a:r>
              <a:rPr lang="en-US"/>
              <a:t>sampling</a:t>
            </a:r>
          </a:p>
          <a:p>
            <a:pPr algn="ctr"/>
            <a:r>
              <a:rPr lang="en-US"/>
              <a:t>with aliasing</a:t>
            </a:r>
          </a:p>
        </p:txBody>
      </p:sp>
      <p:pic>
        <p:nvPicPr>
          <p:cNvPr id="15" name="VIVA_v1_8_Silk_chop_8K_anti.aif">
            <a:hlinkClick r:id="" action="ppaction://media"/>
          </p:cNvPr>
          <p:cNvPicPr>
            <a:picLocks noChangeAspect="1" noChangeArrowheads="1"/>
          </p:cNvPicPr>
          <p:nvPr>
            <a:audioFile r:link="rId6"/>
            <p:extLst>
              <p:ext uri="{DAA4B4D4-6D71-4841-9C94-3DE7FCFB9230}">
                <p14:media xmlns:p14="http://schemas.microsoft.com/office/powerpoint/2010/main" r:link="rId5"/>
              </p:ext>
            </p:ext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29400" y="2743200"/>
            <a:ext cx="762000" cy="762000"/>
          </a:xfrm>
          <a:prstGeom prst="rect">
            <a:avLst/>
          </a:prstGeom>
          <a:noFill/>
        </p:spPr>
      </p:pic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943600" y="3657600"/>
            <a:ext cx="20034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8kHz </a:t>
            </a:r>
          </a:p>
          <a:p>
            <a:pPr algn="ctr"/>
            <a:r>
              <a:rPr lang="en-US"/>
              <a:t>sampling</a:t>
            </a:r>
          </a:p>
          <a:p>
            <a:pPr algn="ctr"/>
            <a:r>
              <a:rPr lang="en-US"/>
              <a:t>with anti-aliasing filter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32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4003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40032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>
                <p:cTn id="1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>
                <p:cTn id="1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Fourier first showed that any </a:t>
            </a:r>
            <a:r>
              <a:rPr lang="en-US" dirty="0">
                <a:solidFill>
                  <a:srgbClr val="FF0000"/>
                </a:solidFill>
              </a:rPr>
              <a:t>periodic waveform</a:t>
            </a:r>
            <a:r>
              <a:rPr lang="en-US" dirty="0"/>
              <a:t> can be synthesized by a sum of sinusoids that are </a:t>
            </a:r>
            <a:r>
              <a:rPr lang="en-US" dirty="0">
                <a:solidFill>
                  <a:srgbClr val="FF0000"/>
                </a:solidFill>
              </a:rPr>
              <a:t>harmonically related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9"/>
          <p:cNvPicPr>
            <a:picLocks noChangeArrowheads="1"/>
          </p:cNvPicPr>
          <p:nvPr/>
        </p:nvPicPr>
        <p:blipFill>
          <a:blip r:embed="rId2" cstate="print"/>
          <a:srcRect l="13863" t="29019" r="11090" b="19368"/>
          <a:stretch>
            <a:fillRect/>
          </a:stretch>
        </p:blipFill>
        <p:spPr bwMode="auto">
          <a:xfrm>
            <a:off x="4419600" y="3276600"/>
            <a:ext cx="4068763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rrowheads="1"/>
          </p:cNvPicPr>
          <p:nvPr/>
        </p:nvPicPr>
        <p:blipFill>
          <a:blip r:embed="rId3" cstate="print"/>
          <a:srcRect l="21959" t="29019" r="55450" b="19368"/>
          <a:stretch>
            <a:fillRect/>
          </a:stretch>
        </p:blipFill>
        <p:spPr bwMode="auto">
          <a:xfrm>
            <a:off x="4410075" y="4217987"/>
            <a:ext cx="4010025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/>
          <p:cNvPicPr>
            <a:picLocks noChangeArrowheads="1"/>
          </p:cNvPicPr>
          <p:nvPr/>
        </p:nvPicPr>
        <p:blipFill>
          <a:blip r:embed="rId4" cstate="print"/>
          <a:srcRect l="21971" t="29033" r="21971" b="19354"/>
          <a:stretch>
            <a:fillRect/>
          </a:stretch>
        </p:blipFill>
        <p:spPr bwMode="auto">
          <a:xfrm>
            <a:off x="4411663" y="5119687"/>
            <a:ext cx="4027487" cy="836613"/>
          </a:xfrm>
          <a:prstGeom prst="rect">
            <a:avLst/>
          </a:prstGeom>
          <a:noFill/>
        </p:spPr>
      </p:pic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341438" y="3248025"/>
            <a:ext cx="2740025" cy="163121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3300"/>
                </a:solidFill>
              </a:rPr>
              <a:t>Periodic signal:</a:t>
            </a:r>
          </a:p>
          <a:p>
            <a:r>
              <a:rPr lang="en-US" sz="2400" dirty="0"/>
              <a:t>Signals that repeat itself within a fixed period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2.3 Discrete Fourier transform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93675" indent="-193675" eaLnBrk="0" hangingPunct="0">
              <a:buFontTx/>
              <a:buChar char="•"/>
            </a:pPr>
            <a:r>
              <a:rPr lang="en-US" altLang="zh-TW" dirty="0">
                <a:ea typeface="新細明體" charset="-120"/>
              </a:rPr>
              <a:t>Spectrum of </a:t>
            </a:r>
            <a:r>
              <a:rPr lang="en-US" altLang="zh-TW" dirty="0" err="1">
                <a:ea typeface="新細明體" charset="-120"/>
              </a:rPr>
              <a:t>aperiodic</a:t>
            </a:r>
            <a:r>
              <a:rPr lang="en-US" altLang="zh-TW" dirty="0">
                <a:ea typeface="新細明體" charset="-120"/>
              </a:rPr>
              <a:t> discrete-time signals is </a:t>
            </a:r>
            <a:r>
              <a:rPr lang="en-US" altLang="zh-TW" dirty="0">
                <a:solidFill>
                  <a:srgbClr val="FF3300"/>
                </a:solidFill>
                <a:ea typeface="新細明體" charset="-120"/>
              </a:rPr>
              <a:t>periodic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>
                <a:solidFill>
                  <a:srgbClr val="FF3300"/>
                </a:solidFill>
                <a:ea typeface="新細明體" charset="-120"/>
              </a:rPr>
              <a:t>continuous</a:t>
            </a:r>
          </a:p>
          <a:p>
            <a:pPr marL="193675" indent="-193675" eaLnBrk="0" hangingPunct="0">
              <a:buFontTx/>
              <a:buChar char="•"/>
            </a:pPr>
            <a:r>
              <a:rPr lang="en-US" altLang="zh-TW" dirty="0">
                <a:ea typeface="新細明體" charset="-120"/>
              </a:rPr>
              <a:t>Difficult to be handled by computer</a:t>
            </a:r>
          </a:p>
          <a:p>
            <a:pPr marL="193675" indent="-193675" eaLnBrk="0" hangingPunct="0">
              <a:buFontTx/>
              <a:buChar char="•"/>
            </a:pPr>
            <a:r>
              <a:rPr lang="en-US" altLang="zh-TW" dirty="0">
                <a:ea typeface="新細明體" charset="-120"/>
              </a:rPr>
              <a:t>Since the spectrum is periodic, there’s no point to keep all periods – </a:t>
            </a:r>
            <a:r>
              <a:rPr lang="en-US" altLang="zh-TW" dirty="0">
                <a:solidFill>
                  <a:srgbClr val="FF3300"/>
                </a:solidFill>
                <a:ea typeface="新細明體" charset="-120"/>
              </a:rPr>
              <a:t>one period is enough</a:t>
            </a:r>
          </a:p>
          <a:p>
            <a:pPr marL="193675" indent="-193675" eaLnBrk="0" hangingPunct="0">
              <a:buFontTx/>
              <a:buChar char="•"/>
            </a:pPr>
            <a:r>
              <a:rPr lang="en-US" altLang="zh-TW" dirty="0">
                <a:ea typeface="新細明體" charset="-120"/>
              </a:rPr>
              <a:t>Computer cannot handle continuous data, we can only </a:t>
            </a:r>
            <a:r>
              <a:rPr lang="en-US" altLang="zh-TW" dirty="0">
                <a:solidFill>
                  <a:srgbClr val="FF3300"/>
                </a:solidFill>
                <a:ea typeface="新細明體" charset="-120"/>
              </a:rPr>
              <a:t>keep some samples of the spectrum</a:t>
            </a:r>
          </a:p>
          <a:p>
            <a:pPr marL="193675" indent="-193675" eaLnBrk="0" hangingPunct="0">
              <a:buFontTx/>
              <a:buChar char="•"/>
            </a:pPr>
            <a:r>
              <a:rPr lang="en-US" altLang="zh-TW" dirty="0">
                <a:ea typeface="新細明體" charset="-120"/>
              </a:rPr>
              <a:t>Interesting enough, such requirements lead to a very simple way to find the spectrum of signals</a:t>
            </a:r>
          </a:p>
          <a:p>
            <a:pPr marL="193675" indent="-193675" eaLnBrk="0" hangingPunct="0">
              <a:buNone/>
            </a:pPr>
            <a:r>
              <a:rPr lang="en-US" altLang="zh-TW" b="1" dirty="0">
                <a:ea typeface="新細明體" charset="-120"/>
              </a:rPr>
              <a:t>	</a:t>
            </a:r>
            <a:r>
              <a:rPr lang="en-US" altLang="zh-TW" dirty="0">
                <a:solidFill>
                  <a:srgbClr val="FF3300"/>
                </a:solidFill>
                <a:ea typeface="新細明體" charset="-120"/>
                <a:sym typeface="Symbol" pitchFamily="18" charset="2"/>
              </a:rPr>
              <a:t>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 </a:t>
            </a:r>
            <a:r>
              <a:rPr lang="en-US" altLang="zh-TW" dirty="0">
                <a:solidFill>
                  <a:srgbClr val="FF3300"/>
                </a:solidFill>
                <a:ea typeface="新細明體" charset="-120"/>
                <a:sym typeface="Symbol" pitchFamily="18" charset="2"/>
              </a:rPr>
              <a:t>Discrete Fourier Transform</a:t>
            </a:r>
            <a:endParaRPr lang="en-US" altLang="zh-TW" dirty="0">
              <a:solidFill>
                <a:srgbClr val="FF3300"/>
              </a:solidFill>
              <a:ea typeface="新細明體" charset="-120"/>
            </a:endParaRP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Discrete Fourier transform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Recall the Fourier transform of an </a:t>
            </a:r>
            <a:r>
              <a:rPr lang="en-US" altLang="zh-TW" dirty="0" err="1"/>
              <a:t>aperiodic</a:t>
            </a:r>
            <a:r>
              <a:rPr lang="en-US" altLang="zh-TW" dirty="0"/>
              <a:t> discrete sequence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pt-BR" altLang="zh-TW" dirty="0"/>
              <a:t>Assume </a:t>
            </a:r>
            <a:r>
              <a:rPr lang="pt-BR" altLang="zh-TW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t-BR" altLang="zh-TW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pt-BR" altLang="zh-TW" dirty="0"/>
              <a:t> is an aperiodic sequence with </a:t>
            </a:r>
            <a:r>
              <a:rPr lang="pt-BR" altLang="zh-TW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altLang="zh-TW" i="1" dirty="0"/>
              <a:t> </a:t>
            </a:r>
            <a:r>
              <a:rPr lang="pt-BR" altLang="zh-TW" dirty="0"/>
              <a:t>samples, i.e. 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pt-BR" altLang="zh-TW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t-BR" altLang="zh-TW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] : </a:t>
            </a:r>
            <a:r>
              <a:rPr lang="pt-BR" altLang="zh-TW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 = 0,1, ..., </a:t>
            </a:r>
            <a:r>
              <a:rPr lang="pt-BR" altLang="zh-TW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-1} 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890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916833"/>
              </p:ext>
            </p:extLst>
          </p:nvPr>
        </p:nvGraphicFramePr>
        <p:xfrm>
          <a:off x="1584325" y="2527300"/>
          <a:ext cx="565626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8" name="Equation" r:id="rId3" imgW="2286000" imgH="393480" progId="Equation.DSMT4">
                  <p:embed/>
                </p:oleObj>
              </mc:Choice>
              <mc:Fallback>
                <p:oleObj name="Equation" r:id="rId3" imgW="2286000" imgH="393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2527300"/>
                        <a:ext cx="5656263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931770"/>
              </p:ext>
            </p:extLst>
          </p:nvPr>
        </p:nvGraphicFramePr>
        <p:xfrm>
          <a:off x="2863850" y="4876800"/>
          <a:ext cx="30257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9" name="Equation" r:id="rId5" imgW="1206360" imgH="393480" progId="Equation.DSMT4">
                  <p:embed/>
                </p:oleObj>
              </mc:Choice>
              <mc:Fallback>
                <p:oleObj name="Equation" r:id="rId5" imgW="1206360" imgH="393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4876800"/>
                        <a:ext cx="302577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Discrete Fourier transform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we are now interested only in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/>
              <a:t> equally spaced frequencies of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/>
              <a:t> period of the Fourier spectrum, i.e.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Line 16"/>
          <p:cNvSpPr>
            <a:spLocks noChangeShapeType="1"/>
          </p:cNvSpPr>
          <p:nvPr/>
        </p:nvSpPr>
        <p:spPr bwMode="auto">
          <a:xfrm>
            <a:off x="2001838" y="5746750"/>
            <a:ext cx="50514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 flipV="1">
            <a:off x="4459288" y="4191000"/>
            <a:ext cx="0" cy="17875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Freeform 18"/>
          <p:cNvSpPr>
            <a:spLocks/>
          </p:cNvSpPr>
          <p:nvPr/>
        </p:nvSpPr>
        <p:spPr bwMode="auto">
          <a:xfrm>
            <a:off x="3503613" y="4854575"/>
            <a:ext cx="1979612" cy="661988"/>
          </a:xfrm>
          <a:custGeom>
            <a:avLst/>
            <a:gdLst>
              <a:gd name="T0" fmla="*/ 0 w 1392"/>
              <a:gd name="T1" fmla="*/ 504 h 552"/>
              <a:gd name="T2" fmla="*/ 288 w 1392"/>
              <a:gd name="T3" fmla="*/ 216 h 552"/>
              <a:gd name="T4" fmla="*/ 528 w 1392"/>
              <a:gd name="T5" fmla="*/ 216 h 552"/>
              <a:gd name="T6" fmla="*/ 672 w 1392"/>
              <a:gd name="T7" fmla="*/ 72 h 552"/>
              <a:gd name="T8" fmla="*/ 912 w 1392"/>
              <a:gd name="T9" fmla="*/ 24 h 552"/>
              <a:gd name="T10" fmla="*/ 1152 w 1392"/>
              <a:gd name="T11" fmla="*/ 216 h 552"/>
              <a:gd name="T12" fmla="*/ 1392 w 1392"/>
              <a:gd name="T13" fmla="*/ 552 h 5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2"/>
              <a:gd name="T22" fmla="*/ 0 h 552"/>
              <a:gd name="T23" fmla="*/ 1392 w 1392"/>
              <a:gd name="T24" fmla="*/ 552 h 5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2" h="552">
                <a:moveTo>
                  <a:pt x="0" y="504"/>
                </a:moveTo>
                <a:cubicBezTo>
                  <a:pt x="100" y="384"/>
                  <a:pt x="200" y="264"/>
                  <a:pt x="288" y="216"/>
                </a:cubicBezTo>
                <a:cubicBezTo>
                  <a:pt x="376" y="168"/>
                  <a:pt x="464" y="240"/>
                  <a:pt x="528" y="216"/>
                </a:cubicBezTo>
                <a:cubicBezTo>
                  <a:pt x="592" y="192"/>
                  <a:pt x="608" y="104"/>
                  <a:pt x="672" y="72"/>
                </a:cubicBezTo>
                <a:cubicBezTo>
                  <a:pt x="736" y="40"/>
                  <a:pt x="832" y="0"/>
                  <a:pt x="912" y="24"/>
                </a:cubicBezTo>
                <a:cubicBezTo>
                  <a:pt x="992" y="48"/>
                  <a:pt x="1072" y="128"/>
                  <a:pt x="1152" y="216"/>
                </a:cubicBezTo>
                <a:cubicBezTo>
                  <a:pt x="1232" y="304"/>
                  <a:pt x="1312" y="428"/>
                  <a:pt x="1392" y="5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Freeform 19"/>
          <p:cNvSpPr>
            <a:spLocks/>
          </p:cNvSpPr>
          <p:nvPr/>
        </p:nvSpPr>
        <p:spPr bwMode="auto">
          <a:xfrm>
            <a:off x="5483225" y="4883150"/>
            <a:ext cx="1979613" cy="661988"/>
          </a:xfrm>
          <a:custGeom>
            <a:avLst/>
            <a:gdLst>
              <a:gd name="T0" fmla="*/ 0 w 1392"/>
              <a:gd name="T1" fmla="*/ 504 h 552"/>
              <a:gd name="T2" fmla="*/ 288 w 1392"/>
              <a:gd name="T3" fmla="*/ 216 h 552"/>
              <a:gd name="T4" fmla="*/ 528 w 1392"/>
              <a:gd name="T5" fmla="*/ 216 h 552"/>
              <a:gd name="T6" fmla="*/ 672 w 1392"/>
              <a:gd name="T7" fmla="*/ 72 h 552"/>
              <a:gd name="T8" fmla="*/ 912 w 1392"/>
              <a:gd name="T9" fmla="*/ 24 h 552"/>
              <a:gd name="T10" fmla="*/ 1152 w 1392"/>
              <a:gd name="T11" fmla="*/ 216 h 552"/>
              <a:gd name="T12" fmla="*/ 1392 w 1392"/>
              <a:gd name="T13" fmla="*/ 552 h 5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2"/>
              <a:gd name="T22" fmla="*/ 0 h 552"/>
              <a:gd name="T23" fmla="*/ 1392 w 1392"/>
              <a:gd name="T24" fmla="*/ 552 h 5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2" h="552">
                <a:moveTo>
                  <a:pt x="0" y="504"/>
                </a:moveTo>
                <a:cubicBezTo>
                  <a:pt x="100" y="384"/>
                  <a:pt x="200" y="264"/>
                  <a:pt x="288" y="216"/>
                </a:cubicBezTo>
                <a:cubicBezTo>
                  <a:pt x="376" y="168"/>
                  <a:pt x="464" y="240"/>
                  <a:pt x="528" y="216"/>
                </a:cubicBezTo>
                <a:cubicBezTo>
                  <a:pt x="592" y="192"/>
                  <a:pt x="608" y="104"/>
                  <a:pt x="672" y="72"/>
                </a:cubicBezTo>
                <a:cubicBezTo>
                  <a:pt x="736" y="40"/>
                  <a:pt x="832" y="0"/>
                  <a:pt x="912" y="24"/>
                </a:cubicBezTo>
                <a:cubicBezTo>
                  <a:pt x="992" y="48"/>
                  <a:pt x="1072" y="128"/>
                  <a:pt x="1152" y="216"/>
                </a:cubicBezTo>
                <a:cubicBezTo>
                  <a:pt x="1232" y="304"/>
                  <a:pt x="1312" y="428"/>
                  <a:pt x="1392" y="5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9" name="Freeform 20"/>
          <p:cNvSpPr>
            <a:spLocks/>
          </p:cNvSpPr>
          <p:nvPr/>
        </p:nvSpPr>
        <p:spPr bwMode="auto">
          <a:xfrm>
            <a:off x="1524000" y="4824413"/>
            <a:ext cx="1979613" cy="663575"/>
          </a:xfrm>
          <a:custGeom>
            <a:avLst/>
            <a:gdLst>
              <a:gd name="T0" fmla="*/ 0 w 1392"/>
              <a:gd name="T1" fmla="*/ 504 h 552"/>
              <a:gd name="T2" fmla="*/ 288 w 1392"/>
              <a:gd name="T3" fmla="*/ 216 h 552"/>
              <a:gd name="T4" fmla="*/ 528 w 1392"/>
              <a:gd name="T5" fmla="*/ 216 h 552"/>
              <a:gd name="T6" fmla="*/ 672 w 1392"/>
              <a:gd name="T7" fmla="*/ 72 h 552"/>
              <a:gd name="T8" fmla="*/ 912 w 1392"/>
              <a:gd name="T9" fmla="*/ 24 h 552"/>
              <a:gd name="T10" fmla="*/ 1152 w 1392"/>
              <a:gd name="T11" fmla="*/ 216 h 552"/>
              <a:gd name="T12" fmla="*/ 1392 w 1392"/>
              <a:gd name="T13" fmla="*/ 552 h 5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2"/>
              <a:gd name="T22" fmla="*/ 0 h 552"/>
              <a:gd name="T23" fmla="*/ 1392 w 1392"/>
              <a:gd name="T24" fmla="*/ 552 h 5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2" h="552">
                <a:moveTo>
                  <a:pt x="0" y="504"/>
                </a:moveTo>
                <a:cubicBezTo>
                  <a:pt x="100" y="384"/>
                  <a:pt x="200" y="264"/>
                  <a:pt x="288" y="216"/>
                </a:cubicBezTo>
                <a:cubicBezTo>
                  <a:pt x="376" y="168"/>
                  <a:pt x="464" y="240"/>
                  <a:pt x="528" y="216"/>
                </a:cubicBezTo>
                <a:cubicBezTo>
                  <a:pt x="592" y="192"/>
                  <a:pt x="608" y="104"/>
                  <a:pt x="672" y="72"/>
                </a:cubicBezTo>
                <a:cubicBezTo>
                  <a:pt x="736" y="40"/>
                  <a:pt x="832" y="0"/>
                  <a:pt x="912" y="24"/>
                </a:cubicBezTo>
                <a:cubicBezTo>
                  <a:pt x="992" y="48"/>
                  <a:pt x="1072" y="128"/>
                  <a:pt x="1152" y="216"/>
                </a:cubicBezTo>
                <a:cubicBezTo>
                  <a:pt x="1232" y="304"/>
                  <a:pt x="1312" y="428"/>
                  <a:pt x="1392" y="5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322763" y="59785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0</a:t>
            </a:r>
          </a:p>
        </p:txBody>
      </p:sp>
      <p:graphicFrame>
        <p:nvGraphicFramePr>
          <p:cNvPr id="1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841441"/>
              </p:ext>
            </p:extLst>
          </p:nvPr>
        </p:nvGraphicFramePr>
        <p:xfrm>
          <a:off x="6997700" y="5883275"/>
          <a:ext cx="9271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96" name="Equation" r:id="rId3" imgW="469800" imgH="203040" progId="Equation.DSMT4">
                  <p:embed/>
                </p:oleObj>
              </mc:Choice>
              <mc:Fallback>
                <p:oleObj name="Equation" r:id="rId3" imgW="469800" imgH="2030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00" y="5883275"/>
                        <a:ext cx="927100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6302375" y="5978525"/>
            <a:ext cx="4315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  <a:sym typeface="Symbol" pitchFamily="18" charset="2"/>
              </a:rPr>
              <a:t>2</a:t>
            </a:r>
            <a:endParaRPr lang="en-US" altLang="zh-TW" dirty="0"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 flipV="1">
            <a:off x="6477000" y="4191000"/>
            <a:ext cx="0" cy="178752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 flipV="1">
            <a:off x="2547938" y="4191000"/>
            <a:ext cx="0" cy="178752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2274888" y="5919788"/>
            <a:ext cx="503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  <a:sym typeface="Symbol" pitchFamily="18" charset="2"/>
              </a:rPr>
              <a:t>-2</a:t>
            </a:r>
            <a:endParaRPr lang="en-US" altLang="zh-TW" dirty="0"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498979"/>
              </p:ext>
            </p:extLst>
          </p:nvPr>
        </p:nvGraphicFramePr>
        <p:xfrm>
          <a:off x="4556125" y="3895725"/>
          <a:ext cx="7937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97" name="Equation" r:id="rId5" imgW="419040" imgH="228600" progId="Equation.DSMT4">
                  <p:embed/>
                </p:oleObj>
              </mc:Choice>
              <mc:Fallback>
                <p:oleObj name="Equation" r:id="rId5" imgW="419040" imgH="228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5" y="3895725"/>
                        <a:ext cx="79375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6629400" y="3733800"/>
            <a:ext cx="1324402" cy="46166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/>
              <a:t>If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13</a:t>
            </a:r>
          </a:p>
        </p:txBody>
      </p:sp>
      <p:sp>
        <p:nvSpPr>
          <p:cNvPr id="18" name="Line 30"/>
          <p:cNvSpPr>
            <a:spLocks noChangeShapeType="1"/>
          </p:cNvSpPr>
          <p:nvPr/>
        </p:nvSpPr>
        <p:spPr bwMode="auto">
          <a:xfrm flipV="1">
            <a:off x="5562600" y="5410200"/>
            <a:ext cx="0" cy="3048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9" name="Line 31"/>
          <p:cNvSpPr>
            <a:spLocks noChangeShapeType="1"/>
          </p:cNvSpPr>
          <p:nvPr/>
        </p:nvSpPr>
        <p:spPr bwMode="auto">
          <a:xfrm flipV="1">
            <a:off x="4495800" y="4953000"/>
            <a:ext cx="0" cy="7620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0" name="Line 32"/>
          <p:cNvSpPr>
            <a:spLocks noChangeShapeType="1"/>
          </p:cNvSpPr>
          <p:nvPr/>
        </p:nvSpPr>
        <p:spPr bwMode="auto">
          <a:xfrm flipV="1">
            <a:off x="4648200" y="4876800"/>
            <a:ext cx="0" cy="8382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1" name="Line 33"/>
          <p:cNvSpPr>
            <a:spLocks noChangeShapeType="1"/>
          </p:cNvSpPr>
          <p:nvPr/>
        </p:nvSpPr>
        <p:spPr bwMode="auto">
          <a:xfrm flipV="1">
            <a:off x="4800600" y="4876800"/>
            <a:ext cx="0" cy="8382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V="1">
            <a:off x="4953000" y="4953000"/>
            <a:ext cx="0" cy="7620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 flipV="1">
            <a:off x="5105400" y="5105400"/>
            <a:ext cx="0" cy="6096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4" name="Line 36"/>
          <p:cNvSpPr>
            <a:spLocks noChangeShapeType="1"/>
          </p:cNvSpPr>
          <p:nvPr/>
        </p:nvSpPr>
        <p:spPr bwMode="auto">
          <a:xfrm flipV="1">
            <a:off x="5257800" y="5257800"/>
            <a:ext cx="0" cy="4572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 flipV="1">
            <a:off x="5410200" y="5410200"/>
            <a:ext cx="0" cy="3048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V="1">
            <a:off x="5715000" y="5257800"/>
            <a:ext cx="0" cy="4572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7" name="Line 39"/>
          <p:cNvSpPr>
            <a:spLocks noChangeShapeType="1"/>
          </p:cNvSpPr>
          <p:nvPr/>
        </p:nvSpPr>
        <p:spPr bwMode="auto">
          <a:xfrm flipV="1">
            <a:off x="5867400" y="5181600"/>
            <a:ext cx="0" cy="5334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8" name="Line 40"/>
          <p:cNvSpPr>
            <a:spLocks noChangeShapeType="1"/>
          </p:cNvSpPr>
          <p:nvPr/>
        </p:nvSpPr>
        <p:spPr bwMode="auto">
          <a:xfrm flipV="1">
            <a:off x="6019800" y="5105400"/>
            <a:ext cx="0" cy="6096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9" name="Line 41"/>
          <p:cNvSpPr>
            <a:spLocks noChangeShapeType="1"/>
          </p:cNvSpPr>
          <p:nvPr/>
        </p:nvSpPr>
        <p:spPr bwMode="auto">
          <a:xfrm flipV="1">
            <a:off x="6172200" y="5105400"/>
            <a:ext cx="0" cy="6096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0" name="Line 42"/>
          <p:cNvSpPr>
            <a:spLocks noChangeShapeType="1"/>
          </p:cNvSpPr>
          <p:nvPr/>
        </p:nvSpPr>
        <p:spPr bwMode="auto">
          <a:xfrm flipV="1">
            <a:off x="6324600" y="50292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5105400" y="5791200"/>
            <a:ext cx="0" cy="1524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2" name="Line 44"/>
          <p:cNvSpPr>
            <a:spLocks noChangeShapeType="1"/>
          </p:cNvSpPr>
          <p:nvPr/>
        </p:nvSpPr>
        <p:spPr bwMode="auto">
          <a:xfrm flipV="1">
            <a:off x="5257800" y="5791200"/>
            <a:ext cx="0" cy="1524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3" name="Line 45"/>
          <p:cNvSpPr>
            <a:spLocks noChangeShapeType="1"/>
          </p:cNvSpPr>
          <p:nvPr/>
        </p:nvSpPr>
        <p:spPr bwMode="auto">
          <a:xfrm>
            <a:off x="4953000" y="5867400"/>
            <a:ext cx="152400" cy="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4" name="Line 46"/>
          <p:cNvSpPr>
            <a:spLocks noChangeShapeType="1"/>
          </p:cNvSpPr>
          <p:nvPr/>
        </p:nvSpPr>
        <p:spPr bwMode="auto">
          <a:xfrm flipH="1">
            <a:off x="5257800" y="5867400"/>
            <a:ext cx="228600" cy="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5" name="Text Box 48"/>
          <p:cNvSpPr txBox="1">
            <a:spLocks noChangeArrowheads="1"/>
          </p:cNvSpPr>
          <p:nvPr/>
        </p:nvSpPr>
        <p:spPr bwMode="auto">
          <a:xfrm>
            <a:off x="3657600" y="4495800"/>
            <a:ext cx="660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k</a:t>
            </a:r>
            <a:r>
              <a:rPr lang="en-US" altLang="zh-TW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= 0</a:t>
            </a:r>
          </a:p>
        </p:txBody>
      </p:sp>
      <p:sp>
        <p:nvSpPr>
          <p:cNvPr id="36" name="Line 49"/>
          <p:cNvSpPr>
            <a:spLocks noChangeShapeType="1"/>
          </p:cNvSpPr>
          <p:nvPr/>
        </p:nvSpPr>
        <p:spPr bwMode="auto">
          <a:xfrm>
            <a:off x="4267200" y="4876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7" name="Text Box 50"/>
          <p:cNvSpPr txBox="1">
            <a:spLocks noChangeArrowheads="1"/>
          </p:cNvSpPr>
          <p:nvPr/>
        </p:nvSpPr>
        <p:spPr bwMode="auto">
          <a:xfrm>
            <a:off x="5029200" y="4419600"/>
            <a:ext cx="660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k</a:t>
            </a:r>
            <a:r>
              <a:rPr lang="en-US" altLang="zh-TW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= 4</a:t>
            </a:r>
          </a:p>
        </p:txBody>
      </p:sp>
      <p:sp>
        <p:nvSpPr>
          <p:cNvPr id="38" name="Line 51"/>
          <p:cNvSpPr>
            <a:spLocks noChangeShapeType="1"/>
          </p:cNvSpPr>
          <p:nvPr/>
        </p:nvSpPr>
        <p:spPr bwMode="auto">
          <a:xfrm flipH="1">
            <a:off x="5105400" y="4800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901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277682"/>
              </p:ext>
            </p:extLst>
          </p:nvPr>
        </p:nvGraphicFramePr>
        <p:xfrm>
          <a:off x="1833563" y="3048000"/>
          <a:ext cx="50355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98" name="Equation" r:id="rId7" imgW="2349360" imgH="431640" progId="Equation.DSMT4">
                  <p:embed/>
                </p:oleObj>
              </mc:Choice>
              <mc:Fallback>
                <p:oleObj name="Equation" r:id="rId7" imgW="234936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3048000"/>
                        <a:ext cx="503555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47"/>
          <p:cNvSpPr txBox="1">
            <a:spLocks noChangeArrowheads="1"/>
          </p:cNvSpPr>
          <p:nvPr/>
        </p:nvSpPr>
        <p:spPr bwMode="auto">
          <a:xfrm>
            <a:off x="5013325" y="5902325"/>
            <a:ext cx="6495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  <a:sym typeface="Symbol" pitchFamily="18" charset="2"/>
              </a:rPr>
              <a:t>/</a:t>
            </a:r>
            <a:r>
              <a:rPr lang="en-US" altLang="zh-TW" i="1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  <a:sym typeface="Symbol" pitchFamily="18" charset="2"/>
              </a:rPr>
              <a:t>N</a:t>
            </a:r>
            <a:endParaRPr lang="en-US" altLang="zh-TW" i="1" dirty="0"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Discrete Fourier transform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Now if we want to compute the value of these </a:t>
            </a:r>
            <a:r>
              <a:rPr lang="en-US" altLang="zh-TW" i="1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N</a:t>
            </a:r>
            <a:r>
              <a:rPr lang="en-US" altLang="zh-TW" dirty="0">
                <a:ea typeface="新細明體" charset="-120"/>
              </a:rPr>
              <a:t> frequencies, </a:t>
            </a:r>
            <a:r>
              <a:rPr lang="en-US" altLang="zh-TW" dirty="0">
                <a:ea typeface="新細明體" charset="-120"/>
                <a:cs typeface="Times New Roman" pitchFamily="18" charset="0"/>
              </a:rPr>
              <a:t> 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233267"/>
              </p:ext>
            </p:extLst>
          </p:nvPr>
        </p:nvGraphicFramePr>
        <p:xfrm>
          <a:off x="1527175" y="2943225"/>
          <a:ext cx="6092022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77" name="Equation" r:id="rId3" imgW="2552400" imgH="838080" progId="Equation.DSMT4">
                  <p:embed/>
                </p:oleObj>
              </mc:Choice>
              <mc:Fallback>
                <p:oleObj name="Equation" r:id="rId3" imgW="2552400" imgH="838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2943225"/>
                        <a:ext cx="6092022" cy="200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876621"/>
              </p:ext>
            </p:extLst>
          </p:nvPr>
        </p:nvGraphicFramePr>
        <p:xfrm>
          <a:off x="6672263" y="3538538"/>
          <a:ext cx="184943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78" name="Equation" r:id="rId5" imgW="863280" imgH="215640" progId="Equation.DSMT4">
                  <p:embed/>
                </p:oleObj>
              </mc:Choice>
              <mc:Fallback>
                <p:oleObj name="Equation" r:id="rId5" imgW="86328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3538538"/>
                        <a:ext cx="1849437" cy="4619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6324599" y="4000500"/>
            <a:ext cx="219891" cy="1905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038600" y="5791200"/>
            <a:ext cx="4724400" cy="52322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ea typeface="新細明體" charset="-120"/>
              </a:rPr>
              <a:t>Discrete Fourier Transform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172200" y="4800600"/>
            <a:ext cx="2582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ea typeface="新細明體" charset="-120"/>
              </a:rPr>
              <a:t>for  </a:t>
            </a:r>
            <a:r>
              <a:rPr lang="en-US" altLang="zh-TW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k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= 0,1,…, </a:t>
            </a:r>
            <a:r>
              <a:rPr lang="en-US" altLang="zh-TW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5334000" y="5181600"/>
            <a:ext cx="762000" cy="4572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4429395" y="2870108"/>
            <a:ext cx="441961" cy="9525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146532"/>
              </p:ext>
            </p:extLst>
          </p:nvPr>
        </p:nvGraphicFramePr>
        <p:xfrm>
          <a:off x="5011738" y="2460625"/>
          <a:ext cx="15779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79" name="Equation" r:id="rId7" imgW="736560" imgH="406080" progId="Equation.DSMT4">
                  <p:embed/>
                </p:oleObj>
              </mc:Choice>
              <mc:Fallback>
                <p:oleObj name="Equation" r:id="rId7" imgW="736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2460625"/>
                        <a:ext cx="1577975" cy="8667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Discrete Fourier transform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3300"/>
                </a:solidFill>
                <a:ea typeface="新細明體" charset="-120"/>
                <a:cs typeface="Times New Roman" pitchFamily="18" charset="0"/>
              </a:rPr>
              <a:t>Discrete Fourier Transform (DFT)</a:t>
            </a:r>
            <a:r>
              <a:rPr lang="en-US" altLang="zh-TW" dirty="0">
                <a:ea typeface="新細明體" charset="-120"/>
                <a:cs typeface="Times New Roman" pitchFamily="18" charset="0"/>
              </a:rPr>
              <a:t> is exactly the output of the Fourier Transform of an </a:t>
            </a:r>
            <a:r>
              <a:rPr lang="en-US" altLang="zh-TW" dirty="0" err="1">
                <a:ea typeface="新細明體" charset="-120"/>
                <a:cs typeface="Times New Roman" pitchFamily="18" charset="0"/>
              </a:rPr>
              <a:t>aperiodic</a:t>
            </a:r>
            <a:r>
              <a:rPr lang="en-US" altLang="zh-TW" dirty="0">
                <a:ea typeface="新細明體" charset="-120"/>
                <a:cs typeface="Times New Roman" pitchFamily="18" charset="0"/>
              </a:rPr>
              <a:t> sequence at some particular frequencies</a:t>
            </a:r>
            <a:r>
              <a:rPr lang="en-US" altLang="zh-TW" dirty="0">
                <a:ea typeface="新細明體" charset="-120"/>
              </a:rPr>
              <a:t> </a:t>
            </a:r>
            <a:endParaRPr lang="en-US" altLang="zh-TW" dirty="0">
              <a:ea typeface="新細明體" charset="-120"/>
              <a:cs typeface="Times New Roman" pitchFamily="18" charset="0"/>
            </a:endParaRP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643797"/>
              </p:ext>
            </p:extLst>
          </p:nvPr>
        </p:nvGraphicFramePr>
        <p:xfrm>
          <a:off x="4143375" y="3505200"/>
          <a:ext cx="4479925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6" name="Equation" r:id="rId3" imgW="1752480" imgH="1218960" progId="Equation.DSMT4">
                  <p:embed/>
                </p:oleObj>
              </mc:Choice>
              <mc:Fallback>
                <p:oleObj name="Equation" r:id="rId3" imgW="1752480" imgH="12189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3505200"/>
                        <a:ext cx="4479925" cy="312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0"/>
          <p:cNvSpPr>
            <a:spLocks noChangeShapeType="1"/>
          </p:cNvSpPr>
          <p:nvPr/>
        </p:nvSpPr>
        <p:spPr bwMode="auto">
          <a:xfrm flipV="1">
            <a:off x="6553200" y="5715000"/>
            <a:ext cx="838200" cy="7620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7391400" y="533400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33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1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19200" y="3581400"/>
            <a:ext cx="2667000" cy="310854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TW" sz="2800" dirty="0">
                <a:ea typeface="新細明體" charset="-120"/>
                <a:cs typeface="Times New Roman" pitchFamily="18" charset="0"/>
              </a:rPr>
              <a:t>Inherently DFT is </a:t>
            </a:r>
            <a:r>
              <a:rPr lang="en-US" altLang="zh-TW" sz="2800" dirty="0">
                <a:solidFill>
                  <a:srgbClr val="FF3300"/>
                </a:solidFill>
                <a:ea typeface="新細明體" charset="-120"/>
                <a:cs typeface="Times New Roman" pitchFamily="18" charset="0"/>
              </a:rPr>
              <a:t>periodic</a:t>
            </a:r>
            <a:r>
              <a:rPr lang="en-US" altLang="zh-TW" sz="2800" dirty="0">
                <a:ea typeface="新細明體" charset="-120"/>
                <a:cs typeface="Times New Roman" pitchFamily="18" charset="0"/>
              </a:rPr>
              <a:t> since </a:t>
            </a:r>
            <a:r>
              <a:rPr lang="en-US" altLang="zh-TW" sz="2800" i="1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[</a:t>
            </a:r>
            <a:r>
              <a:rPr lang="en-US" altLang="zh-TW" sz="2800" i="1" dirty="0" err="1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k</a:t>
            </a:r>
            <a:r>
              <a:rPr lang="en-US" altLang="zh-TW" sz="2800" dirty="0" err="1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+</a:t>
            </a:r>
            <a:r>
              <a:rPr lang="en-US" altLang="zh-TW" sz="2800" i="1" dirty="0" err="1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N</a:t>
            </a:r>
            <a:r>
              <a:rPr lang="en-US" altLang="zh-TW" sz="280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] = </a:t>
            </a:r>
            <a:r>
              <a:rPr lang="en-US" altLang="zh-TW" sz="2800" i="1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[</a:t>
            </a:r>
            <a:r>
              <a:rPr lang="en-US" altLang="zh-TW" sz="2800" i="1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k</a:t>
            </a:r>
            <a:r>
              <a:rPr lang="en-US" altLang="zh-TW" sz="280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]</a:t>
            </a:r>
            <a:r>
              <a:rPr lang="en-US" altLang="zh-TW" sz="2800" dirty="0">
                <a:ea typeface="新細明體" charset="-120"/>
                <a:cs typeface="Times New Roman" pitchFamily="18" charset="0"/>
              </a:rPr>
              <a:t>, although we always only consider one period of </a:t>
            </a:r>
            <a:r>
              <a:rPr lang="en-US" altLang="zh-TW" sz="2800" i="1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[</a:t>
            </a:r>
            <a:r>
              <a:rPr lang="en-US" altLang="zh-TW" sz="2800" i="1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k</a:t>
            </a:r>
            <a:r>
              <a:rPr lang="en-US" altLang="zh-TW" sz="280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]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Inverse DFT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If we know </a:t>
            </a:r>
            <a:r>
              <a:rPr lang="en-US" altLang="zh-TW" i="1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[</a:t>
            </a:r>
            <a:r>
              <a:rPr lang="en-US" altLang="zh-TW" i="1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k</a:t>
            </a:r>
            <a:r>
              <a:rPr lang="en-US" altLang="zh-TW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]</a:t>
            </a:r>
            <a:r>
              <a:rPr lang="en-US" altLang="zh-TW" i="1" dirty="0">
                <a:ea typeface="新細明體" charset="-120"/>
              </a:rPr>
              <a:t>,</a:t>
            </a:r>
            <a:r>
              <a:rPr lang="en-US" altLang="zh-TW" dirty="0">
                <a:ea typeface="新細明體" charset="-120"/>
              </a:rPr>
              <a:t> we can reconstruct back the signal </a:t>
            </a:r>
            <a:r>
              <a:rPr lang="en-US" altLang="zh-TW" i="1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[</a:t>
            </a:r>
            <a:r>
              <a:rPr lang="en-US" altLang="zh-TW" i="1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]</a:t>
            </a:r>
            <a:r>
              <a:rPr lang="en-US" altLang="zh-TW" dirty="0">
                <a:ea typeface="新細明體" charset="-120"/>
              </a:rPr>
              <a:t> via the </a:t>
            </a:r>
            <a:r>
              <a:rPr lang="en-US" altLang="zh-TW" dirty="0">
                <a:solidFill>
                  <a:srgbClr val="FF3300"/>
                </a:solidFill>
                <a:ea typeface="新細明體" charset="-120"/>
              </a:rPr>
              <a:t>inverse discrete Fourier transform  </a:t>
            </a:r>
            <a:r>
              <a:rPr lang="en-US" altLang="zh-TW" dirty="0">
                <a:solidFill>
                  <a:srgbClr val="FF3300"/>
                </a:solidFill>
                <a:ea typeface="新細明體" charset="-120"/>
                <a:cs typeface="Times New Roman" pitchFamily="18" charset="0"/>
              </a:rPr>
              <a:t> 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128357"/>
              </p:ext>
            </p:extLst>
          </p:nvPr>
        </p:nvGraphicFramePr>
        <p:xfrm>
          <a:off x="2233613" y="3062288"/>
          <a:ext cx="3284537" cy="191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0" name="Equation" r:id="rId3" imgW="1396800" imgH="812520" progId="Equation.DSMT4">
                  <p:embed/>
                </p:oleObj>
              </mc:Choice>
              <mc:Fallback>
                <p:oleObj name="Equation" r:id="rId3" imgW="1396800" imgH="8125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3062288"/>
                        <a:ext cx="3284537" cy="191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713412" y="4375150"/>
            <a:ext cx="28209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for  </a:t>
            </a:r>
            <a:r>
              <a:rPr lang="en-US" altLang="zh-TW" sz="2400" i="1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n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 = 0,1,…, </a:t>
            </a:r>
            <a:r>
              <a:rPr lang="en-US" altLang="zh-TW" sz="2400" i="1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N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-1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89212" y="5822950"/>
            <a:ext cx="6021388" cy="519113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ea typeface="新細明體" charset="-120"/>
              </a:rPr>
              <a:t>Inverse Discrete Fourier Transform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3886200" y="5029200"/>
            <a:ext cx="762000" cy="5334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Inverse DFT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It can be proven as follows:</a:t>
            </a:r>
            <a:r>
              <a:rPr lang="en-US" altLang="zh-TW" dirty="0">
                <a:solidFill>
                  <a:srgbClr val="FF3300"/>
                </a:solidFill>
                <a:ea typeface="新細明體" charset="-120"/>
              </a:rPr>
              <a:t>  </a:t>
            </a:r>
            <a:r>
              <a:rPr lang="en-US" altLang="zh-TW" dirty="0">
                <a:solidFill>
                  <a:srgbClr val="FF3300"/>
                </a:solidFill>
                <a:ea typeface="新細明體" charset="-120"/>
                <a:cs typeface="Times New Roman" pitchFamily="18" charset="0"/>
              </a:rPr>
              <a:t> 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140931"/>
              </p:ext>
            </p:extLst>
          </p:nvPr>
        </p:nvGraphicFramePr>
        <p:xfrm>
          <a:off x="1103313" y="2362200"/>
          <a:ext cx="8015287" cy="347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8" name="Equation" r:id="rId3" imgW="3327120" imgH="1447560" progId="Equation.DSMT4">
                  <p:embed/>
                </p:oleObj>
              </mc:Choice>
              <mc:Fallback>
                <p:oleObj name="Equation" r:id="rId3" imgW="3327120" imgH="14475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2362200"/>
                        <a:ext cx="8015287" cy="347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42162"/>
              </p:ext>
            </p:extLst>
          </p:nvPr>
        </p:nvGraphicFramePr>
        <p:xfrm>
          <a:off x="823913" y="4419600"/>
          <a:ext cx="20669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9" name="Equation" r:id="rId5" imgW="914400" imgH="431640" progId="Equation.DSMT4">
                  <p:embed/>
                </p:oleObj>
              </mc:Choice>
              <mc:Fallback>
                <p:oleObj name="Equation" r:id="rId5" imgW="914400" imgH="431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4419600"/>
                        <a:ext cx="2066925" cy="97472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13"/>
          <p:cNvSpPr>
            <a:spLocks/>
          </p:cNvSpPr>
          <p:nvPr/>
        </p:nvSpPr>
        <p:spPr bwMode="auto">
          <a:xfrm>
            <a:off x="1905000" y="5486400"/>
            <a:ext cx="3886200" cy="838200"/>
          </a:xfrm>
          <a:custGeom>
            <a:avLst/>
            <a:gdLst>
              <a:gd name="T0" fmla="*/ 2448 w 2448"/>
              <a:gd name="T1" fmla="*/ 0 h 384"/>
              <a:gd name="T2" fmla="*/ 2016 w 2448"/>
              <a:gd name="T3" fmla="*/ 288 h 384"/>
              <a:gd name="T4" fmla="*/ 528 w 2448"/>
              <a:gd name="T5" fmla="*/ 336 h 384"/>
              <a:gd name="T6" fmla="*/ 0 w 2448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2448"/>
              <a:gd name="T13" fmla="*/ 0 h 384"/>
              <a:gd name="T14" fmla="*/ 2448 w 2448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48" h="384">
                <a:moveTo>
                  <a:pt x="2448" y="0"/>
                </a:moveTo>
                <a:cubicBezTo>
                  <a:pt x="2392" y="116"/>
                  <a:pt x="2336" y="232"/>
                  <a:pt x="2016" y="288"/>
                </a:cubicBezTo>
                <a:cubicBezTo>
                  <a:pt x="1696" y="344"/>
                  <a:pt x="864" y="384"/>
                  <a:pt x="528" y="336"/>
                </a:cubicBezTo>
                <a:cubicBezTo>
                  <a:pt x="192" y="288"/>
                  <a:pt x="88" y="56"/>
                  <a:pt x="0" y="0"/>
                </a:cubicBezTo>
              </a:path>
            </a:pathLst>
          </a:custGeom>
          <a:noFill/>
          <a:ln w="76200" cap="flat" cmpd="sng">
            <a:solidFill>
              <a:srgbClr val="FF3300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57200" y="3886200"/>
            <a:ext cx="2848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See the proof in Appendix C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Frequency representation of DFT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1"/>
                <a:ext cx="7498080" cy="128233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DFT of a data sequence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another data sequence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. What is the frequency represented by each component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1"/>
                <a:ext cx="7498080" cy="1282336"/>
              </a:xfrm>
              <a:blipFill rotWithShape="1">
                <a:blip r:embed="rId3"/>
                <a:stretch>
                  <a:fillRect t="-13333" r="-187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Line 16"/>
          <p:cNvSpPr>
            <a:spLocks noChangeShapeType="1"/>
          </p:cNvSpPr>
          <p:nvPr/>
        </p:nvSpPr>
        <p:spPr bwMode="auto">
          <a:xfrm>
            <a:off x="2380711" y="5259273"/>
            <a:ext cx="50514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 flipV="1">
            <a:off x="4838161" y="3703523"/>
            <a:ext cx="0" cy="17875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Freeform 18"/>
          <p:cNvSpPr>
            <a:spLocks/>
          </p:cNvSpPr>
          <p:nvPr/>
        </p:nvSpPr>
        <p:spPr bwMode="auto">
          <a:xfrm>
            <a:off x="3882486" y="4367098"/>
            <a:ext cx="1979612" cy="661988"/>
          </a:xfrm>
          <a:custGeom>
            <a:avLst/>
            <a:gdLst>
              <a:gd name="T0" fmla="*/ 0 w 1392"/>
              <a:gd name="T1" fmla="*/ 504 h 552"/>
              <a:gd name="T2" fmla="*/ 288 w 1392"/>
              <a:gd name="T3" fmla="*/ 216 h 552"/>
              <a:gd name="T4" fmla="*/ 528 w 1392"/>
              <a:gd name="T5" fmla="*/ 216 h 552"/>
              <a:gd name="T6" fmla="*/ 672 w 1392"/>
              <a:gd name="T7" fmla="*/ 72 h 552"/>
              <a:gd name="T8" fmla="*/ 912 w 1392"/>
              <a:gd name="T9" fmla="*/ 24 h 552"/>
              <a:gd name="T10" fmla="*/ 1152 w 1392"/>
              <a:gd name="T11" fmla="*/ 216 h 552"/>
              <a:gd name="T12" fmla="*/ 1392 w 1392"/>
              <a:gd name="T13" fmla="*/ 552 h 5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2"/>
              <a:gd name="T22" fmla="*/ 0 h 552"/>
              <a:gd name="T23" fmla="*/ 1392 w 1392"/>
              <a:gd name="T24" fmla="*/ 552 h 5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2" h="552">
                <a:moveTo>
                  <a:pt x="0" y="504"/>
                </a:moveTo>
                <a:cubicBezTo>
                  <a:pt x="100" y="384"/>
                  <a:pt x="200" y="264"/>
                  <a:pt x="288" y="216"/>
                </a:cubicBezTo>
                <a:cubicBezTo>
                  <a:pt x="376" y="168"/>
                  <a:pt x="464" y="240"/>
                  <a:pt x="528" y="216"/>
                </a:cubicBezTo>
                <a:cubicBezTo>
                  <a:pt x="592" y="192"/>
                  <a:pt x="608" y="104"/>
                  <a:pt x="672" y="72"/>
                </a:cubicBezTo>
                <a:cubicBezTo>
                  <a:pt x="736" y="40"/>
                  <a:pt x="832" y="0"/>
                  <a:pt x="912" y="24"/>
                </a:cubicBezTo>
                <a:cubicBezTo>
                  <a:pt x="992" y="48"/>
                  <a:pt x="1072" y="128"/>
                  <a:pt x="1152" y="216"/>
                </a:cubicBezTo>
                <a:cubicBezTo>
                  <a:pt x="1232" y="304"/>
                  <a:pt x="1312" y="428"/>
                  <a:pt x="1392" y="5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Freeform 19"/>
          <p:cNvSpPr>
            <a:spLocks/>
          </p:cNvSpPr>
          <p:nvPr/>
        </p:nvSpPr>
        <p:spPr bwMode="auto">
          <a:xfrm>
            <a:off x="5862098" y="4395673"/>
            <a:ext cx="1979613" cy="661988"/>
          </a:xfrm>
          <a:custGeom>
            <a:avLst/>
            <a:gdLst>
              <a:gd name="T0" fmla="*/ 0 w 1392"/>
              <a:gd name="T1" fmla="*/ 504 h 552"/>
              <a:gd name="T2" fmla="*/ 288 w 1392"/>
              <a:gd name="T3" fmla="*/ 216 h 552"/>
              <a:gd name="T4" fmla="*/ 528 w 1392"/>
              <a:gd name="T5" fmla="*/ 216 h 552"/>
              <a:gd name="T6" fmla="*/ 672 w 1392"/>
              <a:gd name="T7" fmla="*/ 72 h 552"/>
              <a:gd name="T8" fmla="*/ 912 w 1392"/>
              <a:gd name="T9" fmla="*/ 24 h 552"/>
              <a:gd name="T10" fmla="*/ 1152 w 1392"/>
              <a:gd name="T11" fmla="*/ 216 h 552"/>
              <a:gd name="T12" fmla="*/ 1392 w 1392"/>
              <a:gd name="T13" fmla="*/ 552 h 5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2"/>
              <a:gd name="T22" fmla="*/ 0 h 552"/>
              <a:gd name="T23" fmla="*/ 1392 w 1392"/>
              <a:gd name="T24" fmla="*/ 552 h 5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2" h="552">
                <a:moveTo>
                  <a:pt x="0" y="504"/>
                </a:moveTo>
                <a:cubicBezTo>
                  <a:pt x="100" y="384"/>
                  <a:pt x="200" y="264"/>
                  <a:pt x="288" y="216"/>
                </a:cubicBezTo>
                <a:cubicBezTo>
                  <a:pt x="376" y="168"/>
                  <a:pt x="464" y="240"/>
                  <a:pt x="528" y="216"/>
                </a:cubicBezTo>
                <a:cubicBezTo>
                  <a:pt x="592" y="192"/>
                  <a:pt x="608" y="104"/>
                  <a:pt x="672" y="72"/>
                </a:cubicBezTo>
                <a:cubicBezTo>
                  <a:pt x="736" y="40"/>
                  <a:pt x="832" y="0"/>
                  <a:pt x="912" y="24"/>
                </a:cubicBezTo>
                <a:cubicBezTo>
                  <a:pt x="992" y="48"/>
                  <a:pt x="1072" y="128"/>
                  <a:pt x="1152" y="216"/>
                </a:cubicBezTo>
                <a:cubicBezTo>
                  <a:pt x="1232" y="304"/>
                  <a:pt x="1312" y="428"/>
                  <a:pt x="1392" y="5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9" name="Freeform 20"/>
          <p:cNvSpPr>
            <a:spLocks/>
          </p:cNvSpPr>
          <p:nvPr/>
        </p:nvSpPr>
        <p:spPr bwMode="auto">
          <a:xfrm>
            <a:off x="1902873" y="4336936"/>
            <a:ext cx="1979613" cy="663575"/>
          </a:xfrm>
          <a:custGeom>
            <a:avLst/>
            <a:gdLst>
              <a:gd name="T0" fmla="*/ 0 w 1392"/>
              <a:gd name="T1" fmla="*/ 504 h 552"/>
              <a:gd name="T2" fmla="*/ 288 w 1392"/>
              <a:gd name="T3" fmla="*/ 216 h 552"/>
              <a:gd name="T4" fmla="*/ 528 w 1392"/>
              <a:gd name="T5" fmla="*/ 216 h 552"/>
              <a:gd name="T6" fmla="*/ 672 w 1392"/>
              <a:gd name="T7" fmla="*/ 72 h 552"/>
              <a:gd name="T8" fmla="*/ 912 w 1392"/>
              <a:gd name="T9" fmla="*/ 24 h 552"/>
              <a:gd name="T10" fmla="*/ 1152 w 1392"/>
              <a:gd name="T11" fmla="*/ 216 h 552"/>
              <a:gd name="T12" fmla="*/ 1392 w 1392"/>
              <a:gd name="T13" fmla="*/ 552 h 5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2"/>
              <a:gd name="T22" fmla="*/ 0 h 552"/>
              <a:gd name="T23" fmla="*/ 1392 w 1392"/>
              <a:gd name="T24" fmla="*/ 552 h 5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2" h="552">
                <a:moveTo>
                  <a:pt x="0" y="504"/>
                </a:moveTo>
                <a:cubicBezTo>
                  <a:pt x="100" y="384"/>
                  <a:pt x="200" y="264"/>
                  <a:pt x="288" y="216"/>
                </a:cubicBezTo>
                <a:cubicBezTo>
                  <a:pt x="376" y="168"/>
                  <a:pt x="464" y="240"/>
                  <a:pt x="528" y="216"/>
                </a:cubicBezTo>
                <a:cubicBezTo>
                  <a:pt x="592" y="192"/>
                  <a:pt x="608" y="104"/>
                  <a:pt x="672" y="72"/>
                </a:cubicBezTo>
                <a:cubicBezTo>
                  <a:pt x="736" y="40"/>
                  <a:pt x="832" y="0"/>
                  <a:pt x="912" y="24"/>
                </a:cubicBezTo>
                <a:cubicBezTo>
                  <a:pt x="992" y="48"/>
                  <a:pt x="1072" y="128"/>
                  <a:pt x="1152" y="216"/>
                </a:cubicBezTo>
                <a:cubicBezTo>
                  <a:pt x="1232" y="304"/>
                  <a:pt x="1312" y="428"/>
                  <a:pt x="1392" y="5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701636" y="549104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0</a:t>
            </a:r>
          </a:p>
        </p:txBody>
      </p:sp>
      <p:graphicFrame>
        <p:nvGraphicFramePr>
          <p:cNvPr id="1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985080"/>
              </p:ext>
            </p:extLst>
          </p:nvPr>
        </p:nvGraphicFramePr>
        <p:xfrm>
          <a:off x="7377113" y="5395913"/>
          <a:ext cx="9271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53" name="Equation" r:id="rId4" imgW="469800" imgH="203040" progId="Equation.DSMT4">
                  <p:embed/>
                </p:oleObj>
              </mc:Choice>
              <mc:Fallback>
                <p:oleObj name="Equation" r:id="rId4" imgW="46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7113" y="5395913"/>
                        <a:ext cx="927100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6681248" y="5491048"/>
            <a:ext cx="426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  <a:sym typeface="Symbol" pitchFamily="18" charset="2"/>
              </a:rPr>
              <a:t>2</a:t>
            </a:r>
            <a:endParaRPr lang="en-US" altLang="zh-TW" dirty="0"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 flipV="1">
            <a:off x="6855873" y="3703523"/>
            <a:ext cx="0" cy="178752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 flipV="1">
            <a:off x="2926811" y="3703523"/>
            <a:ext cx="0" cy="178752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2653761" y="5432311"/>
            <a:ext cx="503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  <a:sym typeface="Symbol" pitchFamily="18" charset="2"/>
              </a:rPr>
              <a:t>-2</a:t>
            </a:r>
            <a:endParaRPr lang="en-US" altLang="zh-TW" dirty="0"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279245"/>
              </p:ext>
            </p:extLst>
          </p:nvPr>
        </p:nvGraphicFramePr>
        <p:xfrm>
          <a:off x="4933950" y="3408363"/>
          <a:ext cx="79533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54" name="Equation" r:id="rId6" imgW="419040" imgH="228600" progId="Equation.DSMT4">
                  <p:embed/>
                </p:oleObj>
              </mc:Choice>
              <mc:Fallback>
                <p:oleObj name="Equation" r:id="rId6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0" y="3408363"/>
                        <a:ext cx="795338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7008273" y="3246323"/>
            <a:ext cx="1324402" cy="46166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/>
              <a:t>If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13</a:t>
            </a:r>
          </a:p>
        </p:txBody>
      </p:sp>
      <p:sp>
        <p:nvSpPr>
          <p:cNvPr id="18" name="Line 30"/>
          <p:cNvSpPr>
            <a:spLocks noChangeShapeType="1"/>
          </p:cNvSpPr>
          <p:nvPr/>
        </p:nvSpPr>
        <p:spPr bwMode="auto">
          <a:xfrm flipV="1">
            <a:off x="5941473" y="4922723"/>
            <a:ext cx="0" cy="3048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9" name="Line 31"/>
          <p:cNvSpPr>
            <a:spLocks noChangeShapeType="1"/>
          </p:cNvSpPr>
          <p:nvPr/>
        </p:nvSpPr>
        <p:spPr bwMode="auto">
          <a:xfrm flipV="1">
            <a:off x="4874673" y="4465523"/>
            <a:ext cx="0" cy="7620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0" name="Line 32"/>
          <p:cNvSpPr>
            <a:spLocks noChangeShapeType="1"/>
          </p:cNvSpPr>
          <p:nvPr/>
        </p:nvSpPr>
        <p:spPr bwMode="auto">
          <a:xfrm flipV="1">
            <a:off x="5027073" y="4389323"/>
            <a:ext cx="0" cy="8382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1" name="Line 33"/>
          <p:cNvSpPr>
            <a:spLocks noChangeShapeType="1"/>
          </p:cNvSpPr>
          <p:nvPr/>
        </p:nvSpPr>
        <p:spPr bwMode="auto">
          <a:xfrm flipV="1">
            <a:off x="5179473" y="4389323"/>
            <a:ext cx="0" cy="8382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V="1">
            <a:off x="5331873" y="4465523"/>
            <a:ext cx="0" cy="7620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 flipV="1">
            <a:off x="5484273" y="4617923"/>
            <a:ext cx="0" cy="6096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4" name="Line 36"/>
          <p:cNvSpPr>
            <a:spLocks noChangeShapeType="1"/>
          </p:cNvSpPr>
          <p:nvPr/>
        </p:nvSpPr>
        <p:spPr bwMode="auto">
          <a:xfrm flipV="1">
            <a:off x="5636673" y="4770323"/>
            <a:ext cx="0" cy="4572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 flipV="1">
            <a:off x="5789073" y="4922723"/>
            <a:ext cx="0" cy="3048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V="1">
            <a:off x="6093873" y="4770323"/>
            <a:ext cx="0" cy="4572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7" name="Line 39"/>
          <p:cNvSpPr>
            <a:spLocks noChangeShapeType="1"/>
          </p:cNvSpPr>
          <p:nvPr/>
        </p:nvSpPr>
        <p:spPr bwMode="auto">
          <a:xfrm flipV="1">
            <a:off x="6246273" y="4694123"/>
            <a:ext cx="0" cy="5334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8" name="Line 40"/>
          <p:cNvSpPr>
            <a:spLocks noChangeShapeType="1"/>
          </p:cNvSpPr>
          <p:nvPr/>
        </p:nvSpPr>
        <p:spPr bwMode="auto">
          <a:xfrm flipV="1">
            <a:off x="6398673" y="4617923"/>
            <a:ext cx="0" cy="6096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9" name="Line 41"/>
          <p:cNvSpPr>
            <a:spLocks noChangeShapeType="1"/>
          </p:cNvSpPr>
          <p:nvPr/>
        </p:nvSpPr>
        <p:spPr bwMode="auto">
          <a:xfrm flipV="1">
            <a:off x="6551073" y="4617923"/>
            <a:ext cx="0" cy="6096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0" name="Line 42"/>
          <p:cNvSpPr>
            <a:spLocks noChangeShapeType="1"/>
          </p:cNvSpPr>
          <p:nvPr/>
        </p:nvSpPr>
        <p:spPr bwMode="auto">
          <a:xfrm flipV="1">
            <a:off x="6703473" y="4541723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5484273" y="5303723"/>
            <a:ext cx="0" cy="1524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2" name="Line 44"/>
          <p:cNvSpPr>
            <a:spLocks noChangeShapeType="1"/>
          </p:cNvSpPr>
          <p:nvPr/>
        </p:nvSpPr>
        <p:spPr bwMode="auto">
          <a:xfrm flipV="1">
            <a:off x="5636673" y="5303723"/>
            <a:ext cx="0" cy="1524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3" name="Line 45"/>
          <p:cNvSpPr>
            <a:spLocks noChangeShapeType="1"/>
          </p:cNvSpPr>
          <p:nvPr/>
        </p:nvSpPr>
        <p:spPr bwMode="auto">
          <a:xfrm>
            <a:off x="5331873" y="5379923"/>
            <a:ext cx="152400" cy="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4" name="Line 46"/>
          <p:cNvSpPr>
            <a:spLocks noChangeShapeType="1"/>
          </p:cNvSpPr>
          <p:nvPr/>
        </p:nvSpPr>
        <p:spPr bwMode="auto">
          <a:xfrm flipH="1">
            <a:off x="5636673" y="5379923"/>
            <a:ext cx="228600" cy="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5" name="Text Box 48"/>
          <p:cNvSpPr txBox="1">
            <a:spLocks noChangeArrowheads="1"/>
          </p:cNvSpPr>
          <p:nvPr/>
        </p:nvSpPr>
        <p:spPr bwMode="auto">
          <a:xfrm>
            <a:off x="4036473" y="4008323"/>
            <a:ext cx="660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k</a:t>
            </a:r>
            <a:r>
              <a:rPr lang="en-US" altLang="zh-TW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= 0</a:t>
            </a:r>
          </a:p>
        </p:txBody>
      </p:sp>
      <p:sp>
        <p:nvSpPr>
          <p:cNvPr id="36" name="Line 49"/>
          <p:cNvSpPr>
            <a:spLocks noChangeShapeType="1"/>
          </p:cNvSpPr>
          <p:nvPr/>
        </p:nvSpPr>
        <p:spPr bwMode="auto">
          <a:xfrm>
            <a:off x="4646073" y="4389323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7" name="Text Box 50"/>
          <p:cNvSpPr txBox="1">
            <a:spLocks noChangeArrowheads="1"/>
          </p:cNvSpPr>
          <p:nvPr/>
        </p:nvSpPr>
        <p:spPr bwMode="auto">
          <a:xfrm>
            <a:off x="5408073" y="3932123"/>
            <a:ext cx="660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k</a:t>
            </a:r>
            <a:r>
              <a:rPr lang="en-US" altLang="zh-TW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= 4</a:t>
            </a:r>
          </a:p>
        </p:txBody>
      </p:sp>
      <p:sp>
        <p:nvSpPr>
          <p:cNvPr id="38" name="Line 51"/>
          <p:cNvSpPr>
            <a:spLocks noChangeShapeType="1"/>
          </p:cNvSpPr>
          <p:nvPr/>
        </p:nvSpPr>
        <p:spPr bwMode="auto">
          <a:xfrm flipH="1">
            <a:off x="5484273" y="4313123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3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629135"/>
              </p:ext>
            </p:extLst>
          </p:nvPr>
        </p:nvGraphicFramePr>
        <p:xfrm>
          <a:off x="1418686" y="2681967"/>
          <a:ext cx="497998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55" name="Equation" r:id="rId8" imgW="2323800" imgH="431640" progId="Equation.DSMT4">
                  <p:embed/>
                </p:oleObj>
              </mc:Choice>
              <mc:Fallback>
                <p:oleObj name="Equation" r:id="rId8" imgW="2323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686" y="2681967"/>
                        <a:ext cx="4979987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7689"/>
              </p:ext>
            </p:extLst>
          </p:nvPr>
        </p:nvGraphicFramePr>
        <p:xfrm>
          <a:off x="6426200" y="5822950"/>
          <a:ext cx="1881188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56" name="Equation" r:id="rId10" imgW="952200" imgH="622080" progId="Equation.DSMT4">
                  <p:embed/>
                </p:oleObj>
              </mc:Choice>
              <mc:Fallback>
                <p:oleObj name="Equation" r:id="rId10" imgW="95220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5822950"/>
                        <a:ext cx="1881188" cy="1035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Line 51"/>
          <p:cNvSpPr>
            <a:spLocks noChangeShapeType="1"/>
          </p:cNvSpPr>
          <p:nvPr/>
        </p:nvSpPr>
        <p:spPr bwMode="auto">
          <a:xfrm flipV="1">
            <a:off x="4874673" y="5033847"/>
            <a:ext cx="572845" cy="857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483361"/>
              </p:ext>
            </p:extLst>
          </p:nvPr>
        </p:nvGraphicFramePr>
        <p:xfrm>
          <a:off x="3844925" y="5822950"/>
          <a:ext cx="24574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57" name="Equation" r:id="rId12" imgW="1244520" imgH="622080" progId="Equation.DSMT4">
                  <p:embed/>
                </p:oleObj>
              </mc:Choice>
              <mc:Fallback>
                <p:oleObj name="Equation" r:id="rId12" imgW="124452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4925" y="5822950"/>
                        <a:ext cx="2457450" cy="1035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735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 descr="p44a.jpg"/>
          <p:cNvPicPr>
            <a:picLocks noChangeAspect="1"/>
          </p:cNvPicPr>
          <p:nvPr/>
        </p:nvPicPr>
        <p:blipFill>
          <a:blip r:embed="rId3" cstate="print"/>
          <a:srcRect l="13200" t="25600" r="14400" b="25600"/>
          <a:stretch>
            <a:fillRect/>
          </a:stretch>
        </p:blipFill>
        <p:spPr>
          <a:xfrm>
            <a:off x="4455574" y="2671720"/>
            <a:ext cx="4331239" cy="21447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Frequency resolution of DFT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>
                <a:ea typeface="新細明體" charset="-120"/>
                <a:cs typeface="Times New Roman" pitchFamily="18" charset="0"/>
              </a:rPr>
              <a:t>Although DFT gives exact frequency response of a signal, sometimes it may not give the desired spectrum</a:t>
            </a:r>
            <a:r>
              <a:rPr lang="en-US" altLang="zh-TW" sz="2800" dirty="0">
                <a:solidFill>
                  <a:srgbClr val="FF3300"/>
                </a:solidFill>
                <a:ea typeface="新細明體" charset="-120"/>
              </a:rPr>
              <a:t>  </a:t>
            </a:r>
            <a:r>
              <a:rPr lang="en-US" altLang="zh-TW" sz="2800" dirty="0">
                <a:solidFill>
                  <a:srgbClr val="FF3300"/>
                </a:solidFill>
                <a:ea typeface="新細明體" charset="-120"/>
                <a:cs typeface="Times New Roman" pitchFamily="18" charset="0"/>
              </a:rPr>
              <a:t> 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1" name="Line 8"/>
          <p:cNvSpPr>
            <a:spLocks noChangeShapeType="1"/>
          </p:cNvSpPr>
          <p:nvPr/>
        </p:nvSpPr>
        <p:spPr bwMode="auto">
          <a:xfrm>
            <a:off x="501650" y="5068888"/>
            <a:ext cx="3733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2" name="Line 9"/>
          <p:cNvSpPr>
            <a:spLocks noChangeShapeType="1"/>
          </p:cNvSpPr>
          <p:nvPr/>
        </p:nvSpPr>
        <p:spPr bwMode="auto">
          <a:xfrm flipV="1">
            <a:off x="1143000" y="4191000"/>
            <a:ext cx="0" cy="868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auto">
          <a:xfrm flipV="1">
            <a:off x="1371600" y="4191000"/>
            <a:ext cx="0" cy="868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 flipV="1">
            <a:off x="1600200" y="4191000"/>
            <a:ext cx="0" cy="868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V="1">
            <a:off x="1828800" y="4191000"/>
            <a:ext cx="0" cy="868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6" name="Line 13"/>
          <p:cNvSpPr>
            <a:spLocks noChangeShapeType="1"/>
          </p:cNvSpPr>
          <p:nvPr/>
        </p:nvSpPr>
        <p:spPr bwMode="auto">
          <a:xfrm flipV="1">
            <a:off x="2057400" y="4191000"/>
            <a:ext cx="0" cy="868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7" name="Line 14"/>
          <p:cNvSpPr>
            <a:spLocks noChangeShapeType="1"/>
          </p:cNvSpPr>
          <p:nvPr/>
        </p:nvSpPr>
        <p:spPr bwMode="auto">
          <a:xfrm flipV="1">
            <a:off x="2286000" y="4191000"/>
            <a:ext cx="0" cy="868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8" name="Line 15"/>
          <p:cNvSpPr>
            <a:spLocks noChangeShapeType="1"/>
          </p:cNvSpPr>
          <p:nvPr/>
        </p:nvSpPr>
        <p:spPr bwMode="auto">
          <a:xfrm flipV="1">
            <a:off x="2514600" y="4191000"/>
            <a:ext cx="0" cy="868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9" name="Line 16"/>
          <p:cNvSpPr>
            <a:spLocks noChangeShapeType="1"/>
          </p:cNvSpPr>
          <p:nvPr/>
        </p:nvSpPr>
        <p:spPr bwMode="auto">
          <a:xfrm flipV="1">
            <a:off x="2743200" y="4191000"/>
            <a:ext cx="0" cy="868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0" name="Line 17"/>
          <p:cNvSpPr>
            <a:spLocks noChangeShapeType="1"/>
          </p:cNvSpPr>
          <p:nvPr/>
        </p:nvSpPr>
        <p:spPr bwMode="auto">
          <a:xfrm flipV="1">
            <a:off x="2971800" y="4191000"/>
            <a:ext cx="0" cy="868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1" name="Line 18"/>
          <p:cNvSpPr>
            <a:spLocks noChangeShapeType="1"/>
          </p:cNvSpPr>
          <p:nvPr/>
        </p:nvSpPr>
        <p:spPr bwMode="auto">
          <a:xfrm flipV="1">
            <a:off x="3200400" y="4191000"/>
            <a:ext cx="0" cy="868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942975" y="51101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0</a:t>
            </a: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3886200" y="4648200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i="1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64" name="Text Box 21"/>
          <p:cNvSpPr txBox="1">
            <a:spLocks noChangeArrowheads="1"/>
          </p:cNvSpPr>
          <p:nvPr/>
        </p:nvSpPr>
        <p:spPr bwMode="auto">
          <a:xfrm>
            <a:off x="3076575" y="51101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65" name="Text Box 22"/>
          <p:cNvSpPr txBox="1">
            <a:spLocks noChangeArrowheads="1"/>
          </p:cNvSpPr>
          <p:nvPr/>
        </p:nvSpPr>
        <p:spPr bwMode="auto">
          <a:xfrm>
            <a:off x="1676400" y="5334000"/>
            <a:ext cx="814647" cy="36933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</p:txBody>
      </p:sp>
      <p:sp>
        <p:nvSpPr>
          <p:cNvPr id="66" name="Text Box 26"/>
          <p:cNvSpPr txBox="1">
            <a:spLocks noChangeArrowheads="1"/>
          </p:cNvSpPr>
          <p:nvPr/>
        </p:nvSpPr>
        <p:spPr bwMode="auto">
          <a:xfrm>
            <a:off x="1828800" y="3581400"/>
            <a:ext cx="6976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i="1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x</a:t>
            </a:r>
            <a:r>
              <a:rPr lang="en-US" altLang="zh-TW" sz="24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[</a:t>
            </a:r>
            <a:r>
              <a:rPr lang="en-US" altLang="zh-TW" sz="2400" i="1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n</a:t>
            </a:r>
            <a:r>
              <a:rPr lang="en-US" altLang="zh-TW" sz="24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]</a:t>
            </a:r>
          </a:p>
        </p:txBody>
      </p:sp>
      <p:graphicFrame>
        <p:nvGraphicFramePr>
          <p:cNvPr id="6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056060"/>
              </p:ext>
            </p:extLst>
          </p:nvPr>
        </p:nvGraphicFramePr>
        <p:xfrm>
          <a:off x="6000750" y="3440113"/>
          <a:ext cx="95726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24" name="Equation" r:id="rId4" imgW="419040" imgH="228600" progId="Equation.DSMT4">
                  <p:embed/>
                </p:oleObj>
              </mc:Choice>
              <mc:Fallback>
                <p:oleObj name="Equation" r:id="rId4" imgW="419040" imgH="228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3440113"/>
                        <a:ext cx="957263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29"/>
          <p:cNvSpPr txBox="1">
            <a:spLocks noChangeArrowheads="1"/>
          </p:cNvSpPr>
          <p:nvPr/>
        </p:nvSpPr>
        <p:spPr bwMode="auto">
          <a:xfrm>
            <a:off x="5638800" y="2971800"/>
            <a:ext cx="1876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One period of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8305800" y="6324600"/>
            <a:ext cx="481013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eaLnBrk="0" hangingPunct="0"/>
            <a:r>
              <a:rPr lang="en-US" altLang="zh-TW" b="1" i="1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70" name="Line 30"/>
          <p:cNvSpPr>
            <a:spLocks noChangeShapeType="1"/>
          </p:cNvSpPr>
          <p:nvPr/>
        </p:nvSpPr>
        <p:spPr bwMode="auto">
          <a:xfrm flipV="1">
            <a:off x="4965700" y="4876800"/>
            <a:ext cx="0" cy="1804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1" name="Line 31"/>
          <p:cNvSpPr>
            <a:spLocks noChangeShapeType="1"/>
          </p:cNvSpPr>
          <p:nvPr/>
        </p:nvSpPr>
        <p:spPr bwMode="auto">
          <a:xfrm>
            <a:off x="4953000" y="6705600"/>
            <a:ext cx="3733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4965700" y="5195888"/>
            <a:ext cx="0" cy="14890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3" name="Line 34"/>
          <p:cNvSpPr>
            <a:spLocks noChangeShapeType="1"/>
          </p:cNvSpPr>
          <p:nvPr/>
        </p:nvSpPr>
        <p:spPr bwMode="auto">
          <a:xfrm>
            <a:off x="4737100" y="4810125"/>
            <a:ext cx="8096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4" name="Rectangle 35"/>
          <p:cNvSpPr>
            <a:spLocks noChangeArrowheads="1"/>
          </p:cNvSpPr>
          <p:nvPr/>
        </p:nvSpPr>
        <p:spPr bwMode="auto">
          <a:xfrm>
            <a:off x="4648200" y="4973638"/>
            <a:ext cx="557213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eaLnBrk="0" hangingPunct="0"/>
            <a:r>
              <a:rPr lang="en-US" altLang="zh-TW" sz="24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10</a:t>
            </a:r>
          </a:p>
        </p:txBody>
      </p:sp>
      <p:sp>
        <p:nvSpPr>
          <p:cNvPr id="75" name="Line 36"/>
          <p:cNvSpPr>
            <a:spLocks noChangeShapeType="1"/>
          </p:cNvSpPr>
          <p:nvPr/>
        </p:nvSpPr>
        <p:spPr bwMode="auto">
          <a:xfrm>
            <a:off x="8091488" y="6621463"/>
            <a:ext cx="1587" cy="77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6" name="Line 37"/>
          <p:cNvSpPr>
            <a:spLocks noChangeShapeType="1"/>
          </p:cNvSpPr>
          <p:nvPr/>
        </p:nvSpPr>
        <p:spPr bwMode="auto">
          <a:xfrm>
            <a:off x="6488113" y="6621463"/>
            <a:ext cx="1587" cy="77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7" name="Line 38"/>
          <p:cNvSpPr>
            <a:spLocks noChangeShapeType="1"/>
          </p:cNvSpPr>
          <p:nvPr/>
        </p:nvSpPr>
        <p:spPr bwMode="auto">
          <a:xfrm>
            <a:off x="7289800" y="6621463"/>
            <a:ext cx="1588" cy="77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8" name="Line 39"/>
          <p:cNvSpPr>
            <a:spLocks noChangeShapeType="1"/>
          </p:cNvSpPr>
          <p:nvPr/>
        </p:nvSpPr>
        <p:spPr bwMode="auto">
          <a:xfrm>
            <a:off x="5686425" y="6621463"/>
            <a:ext cx="1588" cy="77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Text Box 42"/>
          <p:cNvSpPr txBox="1">
            <a:spLocks noChangeArrowheads="1"/>
          </p:cNvSpPr>
          <p:nvPr/>
        </p:nvSpPr>
        <p:spPr bwMode="auto">
          <a:xfrm>
            <a:off x="5410200" y="5029200"/>
            <a:ext cx="239116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i="1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X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[</a:t>
            </a:r>
            <a:r>
              <a:rPr lang="en-US" altLang="zh-TW" sz="2400" i="1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k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]</a:t>
            </a:r>
            <a:r>
              <a:rPr lang="en-US" altLang="zh-TW" sz="2400" dirty="0">
                <a:solidFill>
                  <a:srgbClr val="000000"/>
                </a:solidFill>
                <a:ea typeface="新細明體" charset="-120"/>
              </a:rPr>
              <a:t>   if </a:t>
            </a:r>
            <a:r>
              <a:rPr lang="en-US" altLang="zh-TW" sz="2400" i="1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N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 = 10</a:t>
            </a:r>
          </a:p>
          <a:p>
            <a:r>
              <a:rPr lang="en-US" altLang="zh-TW" sz="2400" dirty="0">
                <a:solidFill>
                  <a:srgbClr val="000000"/>
                </a:solidFill>
                <a:ea typeface="新細明體" charset="-120"/>
              </a:rPr>
              <a:t>So different from </a:t>
            </a:r>
          </a:p>
        </p:txBody>
      </p:sp>
      <p:graphicFrame>
        <p:nvGraphicFramePr>
          <p:cNvPr id="80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758760"/>
              </p:ext>
            </p:extLst>
          </p:nvPr>
        </p:nvGraphicFramePr>
        <p:xfrm>
          <a:off x="5472113" y="5791200"/>
          <a:ext cx="9540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25" name="Equation" r:id="rId6" imgW="419040" imgH="228600" progId="Equation.DSMT4">
                  <p:embed/>
                </p:oleObj>
              </mc:Choice>
              <mc:Fallback>
                <p:oleObj name="Equation" r:id="rId6" imgW="419040" imgH="2286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5791200"/>
                        <a:ext cx="954087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AutoShape 46"/>
          <p:cNvSpPr>
            <a:spLocks noChangeArrowheads="1"/>
          </p:cNvSpPr>
          <p:nvPr/>
        </p:nvSpPr>
        <p:spPr bwMode="auto">
          <a:xfrm>
            <a:off x="3429000" y="3429000"/>
            <a:ext cx="914400" cy="762000"/>
          </a:xfrm>
          <a:custGeom>
            <a:avLst/>
            <a:gdLst>
              <a:gd name="T0" fmla="*/ 640334 w 21600"/>
              <a:gd name="T1" fmla="*/ 0 h 21600"/>
              <a:gd name="T2" fmla="*/ 640334 w 21600"/>
              <a:gd name="T3" fmla="*/ 428907 h 21600"/>
              <a:gd name="T4" fmla="*/ 137033 w 21600"/>
              <a:gd name="T5" fmla="*/ 762000 h 21600"/>
              <a:gd name="T6" fmla="*/ 914400 w 21600"/>
              <a:gd name="T7" fmla="*/ 214454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" name="Text Box 47"/>
          <p:cNvSpPr txBox="1">
            <a:spLocks noChangeArrowheads="1"/>
          </p:cNvSpPr>
          <p:nvPr/>
        </p:nvSpPr>
        <p:spPr bwMode="auto">
          <a:xfrm>
            <a:off x="2514600" y="2971800"/>
            <a:ext cx="14700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Fourier</a:t>
            </a:r>
          </a:p>
          <a:p>
            <a:r>
              <a:rPr lang="en-US" altLang="zh-TW" dirty="0">
                <a:ea typeface="新細明體" charset="-120"/>
              </a:rPr>
              <a:t>Transform</a:t>
            </a:r>
          </a:p>
        </p:txBody>
      </p:sp>
      <p:sp>
        <p:nvSpPr>
          <p:cNvPr id="83" name="AutoShape 48"/>
          <p:cNvSpPr>
            <a:spLocks noChangeArrowheads="1"/>
          </p:cNvSpPr>
          <p:nvPr/>
        </p:nvSpPr>
        <p:spPr bwMode="auto">
          <a:xfrm flipV="1">
            <a:off x="3505200" y="5486400"/>
            <a:ext cx="914400" cy="762000"/>
          </a:xfrm>
          <a:custGeom>
            <a:avLst/>
            <a:gdLst>
              <a:gd name="T0" fmla="*/ 640334 w 21600"/>
              <a:gd name="T1" fmla="*/ 0 h 21600"/>
              <a:gd name="T2" fmla="*/ 640334 w 21600"/>
              <a:gd name="T3" fmla="*/ 428907 h 21600"/>
              <a:gd name="T4" fmla="*/ 137033 w 21600"/>
              <a:gd name="T5" fmla="*/ 762000 h 21600"/>
              <a:gd name="T6" fmla="*/ 914400 w 21600"/>
              <a:gd name="T7" fmla="*/ 214454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" name="Text Box 49"/>
          <p:cNvSpPr txBox="1">
            <a:spLocks noChangeArrowheads="1"/>
          </p:cNvSpPr>
          <p:nvPr/>
        </p:nvSpPr>
        <p:spPr bwMode="auto">
          <a:xfrm>
            <a:off x="2819400" y="5943600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DFT</a:t>
            </a:r>
          </a:p>
        </p:txBody>
      </p:sp>
      <p:grpSp>
        <p:nvGrpSpPr>
          <p:cNvPr id="85" name="Group 60"/>
          <p:cNvGrpSpPr>
            <a:grpSpLocks/>
          </p:cNvGrpSpPr>
          <p:nvPr/>
        </p:nvGrpSpPr>
        <p:grpSpPr bwMode="auto">
          <a:xfrm>
            <a:off x="4876800" y="2990850"/>
            <a:ext cx="2978150" cy="1579563"/>
            <a:chOff x="3129" y="1740"/>
            <a:chExt cx="1876" cy="995"/>
          </a:xfrm>
        </p:grpSpPr>
        <p:sp>
          <p:nvSpPr>
            <p:cNvPr id="86" name="Oval 50"/>
            <p:cNvSpPr>
              <a:spLocks noChangeArrowheads="1"/>
            </p:cNvSpPr>
            <p:nvPr/>
          </p:nvSpPr>
          <p:spPr bwMode="auto">
            <a:xfrm>
              <a:off x="3129" y="1740"/>
              <a:ext cx="100" cy="9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87" name="Oval 51"/>
            <p:cNvSpPr>
              <a:spLocks noChangeArrowheads="1"/>
            </p:cNvSpPr>
            <p:nvPr/>
          </p:nvSpPr>
          <p:spPr bwMode="auto">
            <a:xfrm>
              <a:off x="3327" y="2643"/>
              <a:ext cx="100" cy="9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88" name="Oval 52"/>
            <p:cNvSpPr>
              <a:spLocks noChangeArrowheads="1"/>
            </p:cNvSpPr>
            <p:nvPr/>
          </p:nvSpPr>
          <p:spPr bwMode="auto">
            <a:xfrm>
              <a:off x="3525" y="2643"/>
              <a:ext cx="100" cy="9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89" name="Oval 53"/>
            <p:cNvSpPr>
              <a:spLocks noChangeArrowheads="1"/>
            </p:cNvSpPr>
            <p:nvPr/>
          </p:nvSpPr>
          <p:spPr bwMode="auto">
            <a:xfrm>
              <a:off x="3726" y="2640"/>
              <a:ext cx="100" cy="9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90" name="Oval 54"/>
            <p:cNvSpPr>
              <a:spLocks noChangeArrowheads="1"/>
            </p:cNvSpPr>
            <p:nvPr/>
          </p:nvSpPr>
          <p:spPr bwMode="auto">
            <a:xfrm>
              <a:off x="3924" y="2640"/>
              <a:ext cx="100" cy="9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91" name="Oval 55"/>
            <p:cNvSpPr>
              <a:spLocks noChangeArrowheads="1"/>
            </p:cNvSpPr>
            <p:nvPr/>
          </p:nvSpPr>
          <p:spPr bwMode="auto">
            <a:xfrm>
              <a:off x="4113" y="2634"/>
              <a:ext cx="100" cy="9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92" name="Oval 56"/>
            <p:cNvSpPr>
              <a:spLocks noChangeArrowheads="1"/>
            </p:cNvSpPr>
            <p:nvPr/>
          </p:nvSpPr>
          <p:spPr bwMode="auto">
            <a:xfrm>
              <a:off x="4311" y="2634"/>
              <a:ext cx="100" cy="9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93" name="Oval 57"/>
            <p:cNvSpPr>
              <a:spLocks noChangeArrowheads="1"/>
            </p:cNvSpPr>
            <p:nvPr/>
          </p:nvSpPr>
          <p:spPr bwMode="auto">
            <a:xfrm>
              <a:off x="4512" y="2631"/>
              <a:ext cx="100" cy="9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94" name="Oval 58"/>
            <p:cNvSpPr>
              <a:spLocks noChangeArrowheads="1"/>
            </p:cNvSpPr>
            <p:nvPr/>
          </p:nvSpPr>
          <p:spPr bwMode="auto">
            <a:xfrm>
              <a:off x="4710" y="2631"/>
              <a:ext cx="100" cy="9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95" name="Oval 59"/>
            <p:cNvSpPr>
              <a:spLocks noChangeArrowheads="1"/>
            </p:cNvSpPr>
            <p:nvPr/>
          </p:nvSpPr>
          <p:spPr bwMode="auto">
            <a:xfrm>
              <a:off x="4905" y="2634"/>
              <a:ext cx="100" cy="9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Frequency resolution of DFT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Need </a:t>
            </a:r>
            <a:r>
              <a:rPr lang="en-US" altLang="zh-TW" dirty="0">
                <a:solidFill>
                  <a:srgbClr val="FF0000"/>
                </a:solidFill>
              </a:rPr>
              <a:t>improved resolution</a:t>
            </a:r>
          </a:p>
          <a:p>
            <a:r>
              <a:rPr lang="en-US" altLang="zh-TW" dirty="0"/>
              <a:t>Achieve by padding zeros to the end of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dirty="0"/>
              <a:t>to make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/>
              <a:t> bigger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05000" y="4648200"/>
            <a:ext cx="5715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V="1">
            <a:off x="2189163" y="3770313"/>
            <a:ext cx="0" cy="868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2290763" y="3770313"/>
            <a:ext cx="0" cy="868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2390775" y="3770313"/>
            <a:ext cx="0" cy="868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2493963" y="3770313"/>
            <a:ext cx="0" cy="868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V="1">
            <a:off x="2593975" y="3770313"/>
            <a:ext cx="0" cy="868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2695575" y="3770313"/>
            <a:ext cx="0" cy="868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V="1">
            <a:off x="2797175" y="3770313"/>
            <a:ext cx="0" cy="868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V="1">
            <a:off x="2898775" y="3770313"/>
            <a:ext cx="0" cy="868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V="1">
            <a:off x="3000375" y="3770313"/>
            <a:ext cx="0" cy="868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V="1">
            <a:off x="3100388" y="3770313"/>
            <a:ext cx="0" cy="868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057400" y="46482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7315200" y="4191000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i="1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n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705600" y="4648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50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2362200" y="3200400"/>
            <a:ext cx="6976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i="1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x</a:t>
            </a:r>
            <a:r>
              <a:rPr lang="en-US" altLang="zh-TW" sz="24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[</a:t>
            </a:r>
            <a:r>
              <a:rPr lang="en-US" altLang="zh-TW" sz="2400" i="1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n</a:t>
            </a:r>
            <a:r>
              <a:rPr lang="en-US" altLang="zh-TW" sz="24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]</a:t>
            </a: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2895600" y="46482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1600200" y="5257800"/>
            <a:ext cx="50898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i="1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x</a:t>
            </a:r>
            <a:r>
              <a:rPr lang="en-US" altLang="zh-TW" sz="24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[</a:t>
            </a:r>
            <a:r>
              <a:rPr lang="en-US" altLang="zh-TW" sz="2400" i="1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n</a:t>
            </a:r>
            <a:r>
              <a:rPr lang="en-US" altLang="zh-TW" sz="24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] = {1 1 1 1 1 1 1 1 1 1 0 0 0 0 … 0}</a:t>
            </a:r>
          </a:p>
        </p:txBody>
      </p:sp>
      <p:sp>
        <p:nvSpPr>
          <p:cNvPr id="22" name="AutoShape 28"/>
          <p:cNvSpPr>
            <a:spLocks/>
          </p:cNvSpPr>
          <p:nvPr/>
        </p:nvSpPr>
        <p:spPr bwMode="auto">
          <a:xfrm rot="16200000">
            <a:off x="5502275" y="5140325"/>
            <a:ext cx="304800" cy="13716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5105400" y="5943600"/>
            <a:ext cx="12186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40 zeros</a:t>
            </a:r>
          </a:p>
        </p:txBody>
      </p:sp>
      <p:sp>
        <p:nvSpPr>
          <p:cNvPr id="24" name="AutoShape 30"/>
          <p:cNvSpPr>
            <a:spLocks/>
          </p:cNvSpPr>
          <p:nvPr/>
        </p:nvSpPr>
        <p:spPr bwMode="auto">
          <a:xfrm rot="5400000" flipV="1">
            <a:off x="4914900" y="2705100"/>
            <a:ext cx="304800" cy="3581400"/>
          </a:xfrm>
          <a:prstGeom prst="leftBrace">
            <a:avLst>
              <a:gd name="adj1" fmla="val 97917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267200" y="3733800"/>
            <a:ext cx="1757212" cy="46166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Pad 40 zeros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6689725" y="4676775"/>
            <a:ext cx="415498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49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911225" y="1354138"/>
            <a:ext cx="7791450" cy="126188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FF3300"/>
                </a:solidFill>
              </a:rPr>
              <a:t>Harmonically related sinusoids:</a:t>
            </a:r>
          </a:p>
          <a:p>
            <a:r>
              <a:rPr lang="en-US" sz="2400" dirty="0"/>
              <a:t>Sinusoids with frequencies that are multiple of a fundamental frequency</a:t>
            </a:r>
          </a:p>
        </p:txBody>
      </p:sp>
      <p:pic>
        <p:nvPicPr>
          <p:cNvPr id="6" name="Picture 8"/>
          <p:cNvPicPr>
            <a:picLocks noChangeArrowheads="1"/>
          </p:cNvPicPr>
          <p:nvPr/>
        </p:nvPicPr>
        <p:blipFill>
          <a:blip r:embed="rId2" cstate="print"/>
          <a:srcRect l="21971" t="29033" r="21971" b="19354"/>
          <a:stretch>
            <a:fillRect/>
          </a:stretch>
        </p:blipFill>
        <p:spPr bwMode="auto">
          <a:xfrm>
            <a:off x="1663700" y="2820987"/>
            <a:ext cx="3038475" cy="1219200"/>
          </a:xfrm>
          <a:prstGeom prst="rect">
            <a:avLst/>
          </a:prstGeom>
          <a:noFill/>
        </p:spPr>
      </p:pic>
      <p:pic>
        <p:nvPicPr>
          <p:cNvPr id="7" name="Picture 10"/>
          <p:cNvPicPr>
            <a:picLocks noChangeArrowheads="1"/>
          </p:cNvPicPr>
          <p:nvPr/>
        </p:nvPicPr>
        <p:blipFill>
          <a:blip r:embed="rId3" cstate="print"/>
          <a:srcRect l="21971" t="29033" r="21971" b="19354"/>
          <a:stretch>
            <a:fillRect/>
          </a:stretch>
        </p:blipFill>
        <p:spPr bwMode="auto">
          <a:xfrm>
            <a:off x="1600200" y="4724400"/>
            <a:ext cx="3038475" cy="1219200"/>
          </a:xfrm>
          <a:prstGeom prst="rect">
            <a:avLst/>
          </a:prstGeom>
          <a:noFill/>
        </p:spPr>
      </p:pic>
      <p:pic>
        <p:nvPicPr>
          <p:cNvPr id="8" name="Picture 12"/>
          <p:cNvPicPr>
            <a:picLocks noChangeArrowheads="1"/>
          </p:cNvPicPr>
          <p:nvPr/>
        </p:nvPicPr>
        <p:blipFill>
          <a:blip r:embed="rId4" cstate="print"/>
          <a:srcRect l="21971" t="29033" r="21971" b="19354"/>
          <a:stretch>
            <a:fillRect/>
          </a:stretch>
        </p:blipFill>
        <p:spPr bwMode="auto">
          <a:xfrm>
            <a:off x="5257800" y="2819400"/>
            <a:ext cx="3038475" cy="1219200"/>
          </a:xfrm>
          <a:prstGeom prst="rect">
            <a:avLst/>
          </a:prstGeom>
          <a:noFill/>
        </p:spPr>
      </p:pic>
      <p:pic>
        <p:nvPicPr>
          <p:cNvPr id="9" name="Picture 14"/>
          <p:cNvPicPr>
            <a:picLocks noChangeArrowheads="1"/>
          </p:cNvPicPr>
          <p:nvPr/>
        </p:nvPicPr>
        <p:blipFill>
          <a:blip r:embed="rId5" cstate="print"/>
          <a:srcRect l="21971" t="29033" r="21971" b="19354"/>
          <a:stretch>
            <a:fillRect/>
          </a:stretch>
        </p:blipFill>
        <p:spPr bwMode="auto">
          <a:xfrm>
            <a:off x="5314950" y="4724400"/>
            <a:ext cx="3038475" cy="1219200"/>
          </a:xfrm>
          <a:prstGeom prst="rect">
            <a:avLst/>
          </a:prstGeom>
          <a:noFill/>
        </p:spPr>
      </p:pic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1447800" y="4038600"/>
            <a:ext cx="26871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/>
              <a:t>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100Hz</a:t>
            </a:r>
            <a:r>
              <a:rPr lang="en-US" dirty="0"/>
              <a:t> (fundamental </a:t>
            </a:r>
          </a:p>
          <a:p>
            <a:r>
              <a:rPr lang="en-US" dirty="0"/>
              <a:t>frequency 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/>
              <a:t>st</a:t>
            </a:r>
            <a:r>
              <a:rPr lang="en-US" dirty="0"/>
              <a:t> harmonic)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495425" y="5916612"/>
            <a:ext cx="3152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200Hz = 2*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</a:t>
            </a:r>
            <a:r>
              <a:rPr lang="en-US" baseline="30000" dirty="0"/>
              <a:t>nd</a:t>
            </a:r>
            <a:r>
              <a:rPr lang="en-US" dirty="0"/>
              <a:t> harmonic)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5226050" y="4029075"/>
            <a:ext cx="3133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/>
              <a:t>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300Hz = 3*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aseline="30000" dirty="0"/>
              <a:t>rd</a:t>
            </a:r>
            <a:r>
              <a:rPr lang="en-US" dirty="0"/>
              <a:t> harmonic)</a:t>
            </a: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5334000" y="5943600"/>
            <a:ext cx="31213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500Hz = 5*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</a:t>
            </a:r>
            <a:r>
              <a:rPr lang="en-US" baseline="30000" dirty="0"/>
              <a:t>th</a:t>
            </a:r>
            <a:r>
              <a:rPr lang="en-US" dirty="0"/>
              <a:t> harmonic)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Frequency resolution of DFT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The Fourier transform of a signal will not change if we pad zeros to the end of it</a:t>
                </a:r>
              </a:p>
              <a:p>
                <a:r>
                  <a:rPr lang="en-US" dirty="0"/>
                  <a:t>Given the Fourier Transform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, i.e.</a:t>
                </a:r>
              </a:p>
              <a:p>
                <a:pPr marL="80168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396875" indent="-339725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…0 0 0 …</m:t>
                        </m:r>
                      </m:e>
                    </m:d>
                  </m:oMath>
                </a14:m>
                <a:r>
                  <a:rPr lang="en-US" dirty="0"/>
                  <a:t> has a length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samples, then</a:t>
                </a:r>
              </a:p>
              <a:p>
                <a:pPr marL="80168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80168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       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154622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87" b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40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84099" y="4701473"/>
            <a:ext cx="1124793" cy="12866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12600" y="43873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01390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886200"/>
            <a:ext cx="57245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962400" y="4953000"/>
            <a:ext cx="1184940" cy="52322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 50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DFT of zero padded sequence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7" name="Picture 6" descr="p44a.jpg"/>
          <p:cNvPicPr>
            <a:picLocks noChangeAspect="1"/>
          </p:cNvPicPr>
          <p:nvPr/>
        </p:nvPicPr>
        <p:blipFill>
          <a:blip r:embed="rId3" cstate="print"/>
          <a:srcRect l="13200" t="25600" r="14400" b="25600"/>
          <a:stretch>
            <a:fillRect/>
          </a:stretch>
        </p:blipFill>
        <p:spPr>
          <a:xfrm>
            <a:off x="1996440" y="1240971"/>
            <a:ext cx="5516880" cy="278892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44a.jpg"/>
          <p:cNvPicPr>
            <a:picLocks noChangeAspect="1"/>
          </p:cNvPicPr>
          <p:nvPr/>
        </p:nvPicPr>
        <p:blipFill>
          <a:blip r:embed="rId2" cstate="print"/>
          <a:srcRect l="13200" t="25600" r="14400" b="25600"/>
          <a:stretch>
            <a:fillRect/>
          </a:stretch>
        </p:blipFill>
        <p:spPr>
          <a:xfrm>
            <a:off x="1905000" y="1066800"/>
            <a:ext cx="5516880" cy="2788920"/>
          </a:xfrm>
          <a:prstGeom prst="rect">
            <a:avLst/>
          </a:prstGeom>
        </p:spPr>
      </p:pic>
      <p:pic>
        <p:nvPicPr>
          <p:cNvPr id="5" name="Picture 10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810000"/>
            <a:ext cx="572452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034"/>
          <p:cNvSpPr txBox="1">
            <a:spLocks noChangeArrowheads="1"/>
          </p:cNvSpPr>
          <p:nvPr/>
        </p:nvSpPr>
        <p:spPr bwMode="auto">
          <a:xfrm>
            <a:off x="3962400" y="4876800"/>
            <a:ext cx="1343638" cy="52322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 100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DFT of zero padded sequence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 cstate="print"/>
          <a:srcRect l="16635" t="22224" r="16635" b="12700"/>
          <a:stretch>
            <a:fillRect/>
          </a:stretch>
        </p:blipFill>
        <p:spPr bwMode="auto">
          <a:xfrm>
            <a:off x="4572000" y="1600200"/>
            <a:ext cx="36099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468437" y="1700212"/>
            <a:ext cx="19547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ea typeface="新細明體" charset="-120"/>
              </a:rPr>
              <a:t>Periodic signal</a:t>
            </a: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2243137" y="2425700"/>
            <a:ext cx="515938" cy="541337"/>
          </a:xfrm>
          <a:prstGeom prst="downArrow">
            <a:avLst>
              <a:gd name="adj1" fmla="val 50000"/>
              <a:gd name="adj2" fmla="val 26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6273800" y="2433637"/>
            <a:ext cx="515937" cy="541338"/>
          </a:xfrm>
          <a:prstGeom prst="downArrow">
            <a:avLst>
              <a:gd name="adj1" fmla="val 50000"/>
              <a:gd name="adj2" fmla="val 26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543050" y="3165475"/>
            <a:ext cx="202023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ea typeface="新細明體" charset="-120"/>
              </a:rPr>
              <a:t>Fourier Series </a:t>
            </a:r>
          </a:p>
          <a:p>
            <a:r>
              <a:rPr lang="en-US" altLang="zh-TW" sz="2400" dirty="0">
                <a:ea typeface="新細明體" charset="-120"/>
              </a:rPr>
              <a:t>Analysis</a:t>
            </a:r>
          </a:p>
        </p:txBody>
      </p:sp>
      <p:graphicFrame>
        <p:nvGraphicFramePr>
          <p:cNvPr id="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790947"/>
              </p:ext>
            </p:extLst>
          </p:nvPr>
        </p:nvGraphicFramePr>
        <p:xfrm>
          <a:off x="5041900" y="3048000"/>
          <a:ext cx="304165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44" name="Equation" r:id="rId4" imgW="1447560" imgH="406080" progId="Equation.DSMT4">
                  <p:embed/>
                </p:oleObj>
              </mc:Choice>
              <mc:Fallback>
                <p:oleObj name="Equation" r:id="rId4" imgW="1447560" imgH="4060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3048000"/>
                        <a:ext cx="3041650" cy="8524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6296025" y="3976687"/>
            <a:ext cx="515937" cy="541338"/>
          </a:xfrm>
          <a:prstGeom prst="downArrow">
            <a:avLst>
              <a:gd name="adj1" fmla="val 50000"/>
              <a:gd name="adj2" fmla="val 26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12" name="AutoShape 17"/>
          <p:cNvSpPr>
            <a:spLocks noChangeArrowheads="1"/>
          </p:cNvSpPr>
          <p:nvPr/>
        </p:nvSpPr>
        <p:spPr bwMode="auto">
          <a:xfrm>
            <a:off x="2228223" y="4247356"/>
            <a:ext cx="515937" cy="541338"/>
          </a:xfrm>
          <a:prstGeom prst="downArrow">
            <a:avLst>
              <a:gd name="adj1" fmla="val 50000"/>
              <a:gd name="adj2" fmla="val 26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1371600" y="5029200"/>
            <a:ext cx="3200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ea typeface="新細明體" charset="-120"/>
              </a:rPr>
              <a:t>Discrete spectrum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46485" y="4518025"/>
            <a:ext cx="3035490" cy="2066131"/>
            <a:chOff x="1295401" y="2286000"/>
            <a:chExt cx="7096125" cy="4205287"/>
          </a:xfrm>
        </p:grpSpPr>
        <p:graphicFrame>
          <p:nvGraphicFramePr>
            <p:cNvPr id="2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9079586"/>
                </p:ext>
              </p:extLst>
            </p:nvPr>
          </p:nvGraphicFramePr>
          <p:xfrm>
            <a:off x="1295401" y="2286000"/>
            <a:ext cx="7096125" cy="420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45" name="Chart" r:id="rId6" imgW="6105523" imgH="4067089" progId="MSGraph.Chart.8">
                    <p:embed followColorScheme="full"/>
                  </p:oleObj>
                </mc:Choice>
                <mc:Fallback>
                  <p:oleObj name="Chart" r:id="rId6" imgW="6105523" imgH="4067089" progId="MSGraph.Chart.8">
                    <p:embed followColorScheme="full"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1" y="2286000"/>
                          <a:ext cx="7096125" cy="420528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2819400" y="3275995"/>
              <a:ext cx="0" cy="2523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4330890" y="4981472"/>
              <a:ext cx="0" cy="8176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5866263" y="5259599"/>
              <a:ext cx="0" cy="4906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7333396" y="5475065"/>
              <a:ext cx="0" cy="350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003300" y="1395413"/>
            <a:ext cx="34163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ea typeface="新細明體" charset="-120"/>
              </a:rPr>
              <a:t>Non-Periodic continuous</a:t>
            </a:r>
          </a:p>
          <a:p>
            <a:r>
              <a:rPr lang="en-US" altLang="zh-TW" sz="2400" dirty="0">
                <a:ea typeface="新細明體" charset="-120"/>
              </a:rPr>
              <a:t>signal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1970088" y="2339975"/>
            <a:ext cx="515937" cy="541338"/>
          </a:xfrm>
          <a:prstGeom prst="downArrow">
            <a:avLst>
              <a:gd name="adj1" fmla="val 50000"/>
              <a:gd name="adj2" fmla="val 26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6000750" y="2347913"/>
            <a:ext cx="515938" cy="541337"/>
          </a:xfrm>
          <a:prstGeom prst="downArrow">
            <a:avLst>
              <a:gd name="adj1" fmla="val 50000"/>
              <a:gd name="adj2" fmla="val 26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270000" y="3079750"/>
            <a:ext cx="141596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ea typeface="新細明體" charset="-120"/>
              </a:rPr>
              <a:t>Fourier</a:t>
            </a:r>
          </a:p>
          <a:p>
            <a:r>
              <a:rPr lang="en-US" altLang="zh-TW" sz="2400" dirty="0">
                <a:ea typeface="新細明體" charset="-120"/>
              </a:rPr>
              <a:t>transform</a:t>
            </a: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6022975" y="3890963"/>
            <a:ext cx="515938" cy="541337"/>
          </a:xfrm>
          <a:prstGeom prst="downArrow">
            <a:avLst>
              <a:gd name="adj1" fmla="val 50000"/>
              <a:gd name="adj2" fmla="val 26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1978025" y="4068763"/>
            <a:ext cx="515938" cy="541337"/>
          </a:xfrm>
          <a:prstGeom prst="downArrow">
            <a:avLst>
              <a:gd name="adj1" fmla="val 50000"/>
              <a:gd name="adj2" fmla="val 26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1181100" y="4986338"/>
            <a:ext cx="28987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ea typeface="新細明體" charset="-120"/>
              </a:rPr>
              <a:t>Continuous spectrum</a:t>
            </a:r>
          </a:p>
        </p:txBody>
      </p:sp>
      <p:pic>
        <p:nvPicPr>
          <p:cNvPr id="12" name="Picture 27" descr="D:\F Drive\Signal Processing\Course Notes\continuous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6663" y="1255713"/>
            <a:ext cx="2895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635910"/>
              </p:ext>
            </p:extLst>
          </p:nvPr>
        </p:nvGraphicFramePr>
        <p:xfrm>
          <a:off x="5075238" y="2895600"/>
          <a:ext cx="296227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61" name="Equation" r:id="rId4" imgW="1244520" imgH="431640" progId="Equation.DSMT4">
                  <p:embed/>
                </p:oleObj>
              </mc:Choice>
              <mc:Fallback>
                <p:oleObj name="Equation" r:id="rId4" imgW="1244520" imgH="4316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2895600"/>
                        <a:ext cx="2962275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30"/>
          <p:cNvSpPr>
            <a:spLocks noChangeShapeType="1"/>
          </p:cNvSpPr>
          <p:nvPr/>
        </p:nvSpPr>
        <p:spPr bwMode="auto">
          <a:xfrm>
            <a:off x="4570413" y="5822950"/>
            <a:ext cx="35163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5" name="Line 31"/>
          <p:cNvSpPr>
            <a:spLocks noChangeShapeType="1"/>
          </p:cNvSpPr>
          <p:nvPr/>
        </p:nvSpPr>
        <p:spPr bwMode="auto">
          <a:xfrm flipV="1">
            <a:off x="6281738" y="5027613"/>
            <a:ext cx="0" cy="9128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6" name="Freeform 32"/>
          <p:cNvSpPr>
            <a:spLocks/>
          </p:cNvSpPr>
          <p:nvPr/>
        </p:nvSpPr>
        <p:spPr bwMode="auto">
          <a:xfrm>
            <a:off x="5616575" y="5365750"/>
            <a:ext cx="1377950" cy="339725"/>
          </a:xfrm>
          <a:custGeom>
            <a:avLst/>
            <a:gdLst>
              <a:gd name="T0" fmla="*/ 0 w 1392"/>
              <a:gd name="T1" fmla="*/ 504 h 552"/>
              <a:gd name="T2" fmla="*/ 288 w 1392"/>
              <a:gd name="T3" fmla="*/ 216 h 552"/>
              <a:gd name="T4" fmla="*/ 528 w 1392"/>
              <a:gd name="T5" fmla="*/ 216 h 552"/>
              <a:gd name="T6" fmla="*/ 672 w 1392"/>
              <a:gd name="T7" fmla="*/ 72 h 552"/>
              <a:gd name="T8" fmla="*/ 912 w 1392"/>
              <a:gd name="T9" fmla="*/ 24 h 552"/>
              <a:gd name="T10" fmla="*/ 1152 w 1392"/>
              <a:gd name="T11" fmla="*/ 216 h 552"/>
              <a:gd name="T12" fmla="*/ 1392 w 1392"/>
              <a:gd name="T13" fmla="*/ 552 h 5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2"/>
              <a:gd name="T22" fmla="*/ 0 h 552"/>
              <a:gd name="T23" fmla="*/ 1392 w 1392"/>
              <a:gd name="T24" fmla="*/ 552 h 5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2" h="552">
                <a:moveTo>
                  <a:pt x="0" y="504"/>
                </a:moveTo>
                <a:cubicBezTo>
                  <a:pt x="100" y="384"/>
                  <a:pt x="200" y="264"/>
                  <a:pt x="288" y="216"/>
                </a:cubicBezTo>
                <a:cubicBezTo>
                  <a:pt x="376" y="168"/>
                  <a:pt x="464" y="240"/>
                  <a:pt x="528" y="216"/>
                </a:cubicBezTo>
                <a:cubicBezTo>
                  <a:pt x="592" y="192"/>
                  <a:pt x="608" y="104"/>
                  <a:pt x="672" y="72"/>
                </a:cubicBezTo>
                <a:cubicBezTo>
                  <a:pt x="736" y="40"/>
                  <a:pt x="832" y="0"/>
                  <a:pt x="912" y="24"/>
                </a:cubicBezTo>
                <a:cubicBezTo>
                  <a:pt x="992" y="48"/>
                  <a:pt x="1072" y="128"/>
                  <a:pt x="1152" y="216"/>
                </a:cubicBezTo>
                <a:cubicBezTo>
                  <a:pt x="1232" y="304"/>
                  <a:pt x="1312" y="428"/>
                  <a:pt x="1392" y="5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7" name="Text Box 35"/>
          <p:cNvSpPr txBox="1">
            <a:spLocks noChangeArrowheads="1"/>
          </p:cNvSpPr>
          <p:nvPr/>
        </p:nvSpPr>
        <p:spPr bwMode="auto">
          <a:xfrm>
            <a:off x="6186488" y="594201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1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448360"/>
              </p:ext>
            </p:extLst>
          </p:nvPr>
        </p:nvGraphicFramePr>
        <p:xfrm>
          <a:off x="7927975" y="5919788"/>
          <a:ext cx="525463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62" name="Equation" r:id="rId6" imgW="139680" imgH="139680" progId="Equation.DSMT4">
                  <p:embed/>
                </p:oleObj>
              </mc:Choice>
              <mc:Fallback>
                <p:oleObj name="Equation" r:id="rId6" imgW="139680" imgH="1396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7975" y="5919788"/>
                        <a:ext cx="525463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136190"/>
              </p:ext>
            </p:extLst>
          </p:nvPr>
        </p:nvGraphicFramePr>
        <p:xfrm>
          <a:off x="5916613" y="4664075"/>
          <a:ext cx="8255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63" name="Equation" r:id="rId8" imgW="368280" imgH="190440" progId="Equation.DSMT4">
                  <p:embed/>
                </p:oleObj>
              </mc:Choice>
              <mc:Fallback>
                <p:oleObj name="Equation" r:id="rId8" imgW="368280" imgH="19044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4664075"/>
                        <a:ext cx="82550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03300" y="1395413"/>
            <a:ext cx="293920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ea typeface="新細明體" charset="-120"/>
              </a:rPr>
              <a:t>Non-Periodic discrete</a:t>
            </a:r>
          </a:p>
          <a:p>
            <a:r>
              <a:rPr lang="en-US" altLang="zh-TW" sz="2400" dirty="0">
                <a:ea typeface="新細明體" charset="-120"/>
              </a:rPr>
              <a:t>signal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1970088" y="2339975"/>
            <a:ext cx="515937" cy="541338"/>
          </a:xfrm>
          <a:prstGeom prst="downArrow">
            <a:avLst>
              <a:gd name="adj1" fmla="val 50000"/>
              <a:gd name="adj2" fmla="val 26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6000750" y="2347913"/>
            <a:ext cx="515938" cy="541337"/>
          </a:xfrm>
          <a:prstGeom prst="downArrow">
            <a:avLst>
              <a:gd name="adj1" fmla="val 50000"/>
              <a:gd name="adj2" fmla="val 26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270000" y="3079750"/>
            <a:ext cx="141596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ea typeface="新細明體" charset="-120"/>
              </a:rPr>
              <a:t>Fourier</a:t>
            </a:r>
          </a:p>
          <a:p>
            <a:r>
              <a:rPr lang="en-US" altLang="zh-TW" sz="2400" dirty="0">
                <a:ea typeface="新細明體" charset="-120"/>
              </a:rPr>
              <a:t>transform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6022975" y="3890963"/>
            <a:ext cx="515938" cy="541337"/>
          </a:xfrm>
          <a:prstGeom prst="downArrow">
            <a:avLst>
              <a:gd name="adj1" fmla="val 50000"/>
              <a:gd name="adj2" fmla="val 26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1978025" y="4068763"/>
            <a:ext cx="515938" cy="541337"/>
          </a:xfrm>
          <a:prstGeom prst="downArrow">
            <a:avLst>
              <a:gd name="adj1" fmla="val 50000"/>
              <a:gd name="adj2" fmla="val 26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181100" y="4986338"/>
            <a:ext cx="27480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ea typeface="新細明體" charset="-120"/>
              </a:rPr>
              <a:t>Continuous periodic</a:t>
            </a:r>
          </a:p>
          <a:p>
            <a:r>
              <a:rPr lang="en-US" altLang="zh-TW" sz="2400" dirty="0">
                <a:ea typeface="新細明體" charset="-120"/>
              </a:rPr>
              <a:t>spectrum</a:t>
            </a: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4570413" y="5822950"/>
            <a:ext cx="35163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V="1">
            <a:off x="6281738" y="5027613"/>
            <a:ext cx="0" cy="9128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4" name="Freeform 18"/>
          <p:cNvSpPr>
            <a:spLocks/>
          </p:cNvSpPr>
          <p:nvPr/>
        </p:nvSpPr>
        <p:spPr bwMode="auto">
          <a:xfrm>
            <a:off x="5616575" y="5365750"/>
            <a:ext cx="1377950" cy="339725"/>
          </a:xfrm>
          <a:custGeom>
            <a:avLst/>
            <a:gdLst>
              <a:gd name="T0" fmla="*/ 0 w 1392"/>
              <a:gd name="T1" fmla="*/ 504 h 552"/>
              <a:gd name="T2" fmla="*/ 288 w 1392"/>
              <a:gd name="T3" fmla="*/ 216 h 552"/>
              <a:gd name="T4" fmla="*/ 528 w 1392"/>
              <a:gd name="T5" fmla="*/ 216 h 552"/>
              <a:gd name="T6" fmla="*/ 672 w 1392"/>
              <a:gd name="T7" fmla="*/ 72 h 552"/>
              <a:gd name="T8" fmla="*/ 912 w 1392"/>
              <a:gd name="T9" fmla="*/ 24 h 552"/>
              <a:gd name="T10" fmla="*/ 1152 w 1392"/>
              <a:gd name="T11" fmla="*/ 216 h 552"/>
              <a:gd name="T12" fmla="*/ 1392 w 1392"/>
              <a:gd name="T13" fmla="*/ 552 h 5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2"/>
              <a:gd name="T22" fmla="*/ 0 h 552"/>
              <a:gd name="T23" fmla="*/ 1392 w 1392"/>
              <a:gd name="T24" fmla="*/ 552 h 5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2" h="552">
                <a:moveTo>
                  <a:pt x="0" y="504"/>
                </a:moveTo>
                <a:cubicBezTo>
                  <a:pt x="100" y="384"/>
                  <a:pt x="200" y="264"/>
                  <a:pt x="288" y="216"/>
                </a:cubicBezTo>
                <a:cubicBezTo>
                  <a:pt x="376" y="168"/>
                  <a:pt x="464" y="240"/>
                  <a:pt x="528" y="216"/>
                </a:cubicBezTo>
                <a:cubicBezTo>
                  <a:pt x="592" y="192"/>
                  <a:pt x="608" y="104"/>
                  <a:pt x="672" y="72"/>
                </a:cubicBezTo>
                <a:cubicBezTo>
                  <a:pt x="736" y="40"/>
                  <a:pt x="832" y="0"/>
                  <a:pt x="912" y="24"/>
                </a:cubicBezTo>
                <a:cubicBezTo>
                  <a:pt x="992" y="48"/>
                  <a:pt x="1072" y="128"/>
                  <a:pt x="1152" y="216"/>
                </a:cubicBezTo>
                <a:cubicBezTo>
                  <a:pt x="1232" y="304"/>
                  <a:pt x="1312" y="428"/>
                  <a:pt x="1392" y="5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6186488" y="594201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54033"/>
              </p:ext>
            </p:extLst>
          </p:nvPr>
        </p:nvGraphicFramePr>
        <p:xfrm>
          <a:off x="7927975" y="5875338"/>
          <a:ext cx="52546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85" name="Equation" r:id="rId3" imgW="139680" imgH="177480" progId="Equation.DSMT4">
                  <p:embed/>
                </p:oleObj>
              </mc:Choice>
              <mc:Fallback>
                <p:oleObj name="Equation" r:id="rId3" imgW="139680" imgH="1774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7975" y="5875338"/>
                        <a:ext cx="525463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202148"/>
              </p:ext>
            </p:extLst>
          </p:nvPr>
        </p:nvGraphicFramePr>
        <p:xfrm>
          <a:off x="5795963" y="4587875"/>
          <a:ext cx="10255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86" name="Equation" r:id="rId5" imgW="457200" imgH="241200" progId="Equation.DSMT4">
                  <p:embed/>
                </p:oleObj>
              </mc:Choice>
              <mc:Fallback>
                <p:oleObj name="Equation" r:id="rId5" imgW="457200" imgH="241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587875"/>
                        <a:ext cx="1025525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22" descr="discret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78400" y="1316038"/>
            <a:ext cx="2976563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108299"/>
              </p:ext>
            </p:extLst>
          </p:nvPr>
        </p:nvGraphicFramePr>
        <p:xfrm>
          <a:off x="5002213" y="2941638"/>
          <a:ext cx="288925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87" name="Equation" r:id="rId8" imgW="1307880" imgH="393480" progId="Equation.DSMT4">
                  <p:embed/>
                </p:oleObj>
              </mc:Choice>
              <mc:Fallback>
                <p:oleObj name="Equation" r:id="rId8" imgW="1307880" imgH="3934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213" y="2941638"/>
                        <a:ext cx="2889250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reeform 24"/>
          <p:cNvSpPr>
            <a:spLocks/>
          </p:cNvSpPr>
          <p:nvPr/>
        </p:nvSpPr>
        <p:spPr bwMode="auto">
          <a:xfrm>
            <a:off x="6980238" y="5364163"/>
            <a:ext cx="1377950" cy="339725"/>
          </a:xfrm>
          <a:custGeom>
            <a:avLst/>
            <a:gdLst>
              <a:gd name="T0" fmla="*/ 0 w 1392"/>
              <a:gd name="T1" fmla="*/ 504 h 552"/>
              <a:gd name="T2" fmla="*/ 288 w 1392"/>
              <a:gd name="T3" fmla="*/ 216 h 552"/>
              <a:gd name="T4" fmla="*/ 528 w 1392"/>
              <a:gd name="T5" fmla="*/ 216 h 552"/>
              <a:gd name="T6" fmla="*/ 672 w 1392"/>
              <a:gd name="T7" fmla="*/ 72 h 552"/>
              <a:gd name="T8" fmla="*/ 912 w 1392"/>
              <a:gd name="T9" fmla="*/ 24 h 552"/>
              <a:gd name="T10" fmla="*/ 1152 w 1392"/>
              <a:gd name="T11" fmla="*/ 216 h 552"/>
              <a:gd name="T12" fmla="*/ 1392 w 1392"/>
              <a:gd name="T13" fmla="*/ 552 h 5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2"/>
              <a:gd name="T22" fmla="*/ 0 h 552"/>
              <a:gd name="T23" fmla="*/ 1392 w 1392"/>
              <a:gd name="T24" fmla="*/ 552 h 5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2" h="552">
                <a:moveTo>
                  <a:pt x="0" y="504"/>
                </a:moveTo>
                <a:cubicBezTo>
                  <a:pt x="100" y="384"/>
                  <a:pt x="200" y="264"/>
                  <a:pt x="288" y="216"/>
                </a:cubicBezTo>
                <a:cubicBezTo>
                  <a:pt x="376" y="168"/>
                  <a:pt x="464" y="240"/>
                  <a:pt x="528" y="216"/>
                </a:cubicBezTo>
                <a:cubicBezTo>
                  <a:pt x="592" y="192"/>
                  <a:pt x="608" y="104"/>
                  <a:pt x="672" y="72"/>
                </a:cubicBezTo>
                <a:cubicBezTo>
                  <a:pt x="736" y="40"/>
                  <a:pt x="832" y="0"/>
                  <a:pt x="912" y="24"/>
                </a:cubicBezTo>
                <a:cubicBezTo>
                  <a:pt x="992" y="48"/>
                  <a:pt x="1072" y="128"/>
                  <a:pt x="1152" y="216"/>
                </a:cubicBezTo>
                <a:cubicBezTo>
                  <a:pt x="1232" y="304"/>
                  <a:pt x="1312" y="428"/>
                  <a:pt x="1392" y="5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1" name="Freeform 25"/>
          <p:cNvSpPr>
            <a:spLocks/>
          </p:cNvSpPr>
          <p:nvPr/>
        </p:nvSpPr>
        <p:spPr bwMode="auto">
          <a:xfrm>
            <a:off x="4210050" y="5362575"/>
            <a:ext cx="1377950" cy="339725"/>
          </a:xfrm>
          <a:custGeom>
            <a:avLst/>
            <a:gdLst>
              <a:gd name="T0" fmla="*/ 0 w 1392"/>
              <a:gd name="T1" fmla="*/ 504 h 552"/>
              <a:gd name="T2" fmla="*/ 288 w 1392"/>
              <a:gd name="T3" fmla="*/ 216 h 552"/>
              <a:gd name="T4" fmla="*/ 528 w 1392"/>
              <a:gd name="T5" fmla="*/ 216 h 552"/>
              <a:gd name="T6" fmla="*/ 672 w 1392"/>
              <a:gd name="T7" fmla="*/ 72 h 552"/>
              <a:gd name="T8" fmla="*/ 912 w 1392"/>
              <a:gd name="T9" fmla="*/ 24 h 552"/>
              <a:gd name="T10" fmla="*/ 1152 w 1392"/>
              <a:gd name="T11" fmla="*/ 216 h 552"/>
              <a:gd name="T12" fmla="*/ 1392 w 1392"/>
              <a:gd name="T13" fmla="*/ 552 h 5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2"/>
              <a:gd name="T22" fmla="*/ 0 h 552"/>
              <a:gd name="T23" fmla="*/ 1392 w 1392"/>
              <a:gd name="T24" fmla="*/ 552 h 5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2" h="552">
                <a:moveTo>
                  <a:pt x="0" y="504"/>
                </a:moveTo>
                <a:cubicBezTo>
                  <a:pt x="100" y="384"/>
                  <a:pt x="200" y="264"/>
                  <a:pt x="288" y="216"/>
                </a:cubicBezTo>
                <a:cubicBezTo>
                  <a:pt x="376" y="168"/>
                  <a:pt x="464" y="240"/>
                  <a:pt x="528" y="216"/>
                </a:cubicBezTo>
                <a:cubicBezTo>
                  <a:pt x="592" y="192"/>
                  <a:pt x="608" y="104"/>
                  <a:pt x="672" y="72"/>
                </a:cubicBezTo>
                <a:cubicBezTo>
                  <a:pt x="736" y="40"/>
                  <a:pt x="832" y="0"/>
                  <a:pt x="912" y="24"/>
                </a:cubicBezTo>
                <a:cubicBezTo>
                  <a:pt x="992" y="48"/>
                  <a:pt x="1072" y="128"/>
                  <a:pt x="1152" y="216"/>
                </a:cubicBezTo>
                <a:cubicBezTo>
                  <a:pt x="1232" y="304"/>
                  <a:pt x="1312" y="428"/>
                  <a:pt x="1392" y="5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4681538" y="5868988"/>
            <a:ext cx="503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  <a:sym typeface="Symbol" pitchFamily="18" charset="2"/>
              </a:rPr>
              <a:t>-2</a:t>
            </a:r>
            <a:endParaRPr lang="en-US" altLang="zh-TW" dirty="0"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7408863" y="5867400"/>
            <a:ext cx="426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  <a:sym typeface="Symbol" pitchFamily="18" charset="2"/>
              </a:rPr>
              <a:t>2</a:t>
            </a:r>
            <a:endParaRPr lang="en-US" altLang="zh-TW" dirty="0"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24" name="Line 28"/>
          <p:cNvSpPr>
            <a:spLocks noChangeShapeType="1"/>
          </p:cNvSpPr>
          <p:nvPr/>
        </p:nvSpPr>
        <p:spPr bwMode="auto">
          <a:xfrm>
            <a:off x="4892675" y="5022850"/>
            <a:ext cx="0" cy="9271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5" name="Line 29"/>
          <p:cNvSpPr>
            <a:spLocks noChangeShapeType="1"/>
          </p:cNvSpPr>
          <p:nvPr/>
        </p:nvSpPr>
        <p:spPr bwMode="auto">
          <a:xfrm>
            <a:off x="7672388" y="5072063"/>
            <a:ext cx="0" cy="9271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03300" y="1395413"/>
            <a:ext cx="293920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ea typeface="新細明體" charset="-120"/>
              </a:rPr>
              <a:t>Non-Periodic discrete</a:t>
            </a:r>
          </a:p>
          <a:p>
            <a:r>
              <a:rPr lang="en-US" altLang="zh-TW" sz="2400" dirty="0">
                <a:ea typeface="新細明體" charset="-120"/>
              </a:rPr>
              <a:t>signal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1970088" y="2339975"/>
            <a:ext cx="515937" cy="541338"/>
          </a:xfrm>
          <a:prstGeom prst="downArrow">
            <a:avLst>
              <a:gd name="adj1" fmla="val 50000"/>
              <a:gd name="adj2" fmla="val 26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6000750" y="2347913"/>
            <a:ext cx="515938" cy="541337"/>
          </a:xfrm>
          <a:prstGeom prst="downArrow">
            <a:avLst>
              <a:gd name="adj1" fmla="val 50000"/>
              <a:gd name="adj2" fmla="val 26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270000" y="3079750"/>
            <a:ext cx="225613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ea typeface="新細明體" charset="-120"/>
              </a:rPr>
              <a:t>Discrete Fourier</a:t>
            </a:r>
          </a:p>
          <a:p>
            <a:r>
              <a:rPr lang="en-US" altLang="zh-TW" sz="2400" dirty="0">
                <a:ea typeface="新細明體" charset="-120"/>
              </a:rPr>
              <a:t>transform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6022975" y="3890963"/>
            <a:ext cx="515938" cy="541337"/>
          </a:xfrm>
          <a:prstGeom prst="downArrow">
            <a:avLst>
              <a:gd name="adj1" fmla="val 50000"/>
              <a:gd name="adj2" fmla="val 26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1978025" y="4068763"/>
            <a:ext cx="515938" cy="541337"/>
          </a:xfrm>
          <a:prstGeom prst="downArrow">
            <a:avLst>
              <a:gd name="adj1" fmla="val 50000"/>
              <a:gd name="adj2" fmla="val 26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065213" y="4638675"/>
            <a:ext cx="295116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dirty="0">
                <a:ea typeface="新細明體" charset="-120"/>
              </a:rPr>
              <a:t>Determine only </a:t>
            </a:r>
            <a:r>
              <a:rPr lang="en-US" altLang="zh-TW" sz="2400" i="1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ea typeface="新細明體" charset="-120"/>
              </a:rPr>
              <a:t> samples of one period of the Continuous periodic spectrum</a:t>
            </a: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4570413" y="5822950"/>
            <a:ext cx="35163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V="1">
            <a:off x="6281738" y="5027613"/>
            <a:ext cx="0" cy="9128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5616575" y="5365750"/>
            <a:ext cx="1377950" cy="339725"/>
          </a:xfrm>
          <a:custGeom>
            <a:avLst/>
            <a:gdLst>
              <a:gd name="T0" fmla="*/ 0 w 1392"/>
              <a:gd name="T1" fmla="*/ 504 h 552"/>
              <a:gd name="T2" fmla="*/ 288 w 1392"/>
              <a:gd name="T3" fmla="*/ 216 h 552"/>
              <a:gd name="T4" fmla="*/ 528 w 1392"/>
              <a:gd name="T5" fmla="*/ 216 h 552"/>
              <a:gd name="T6" fmla="*/ 672 w 1392"/>
              <a:gd name="T7" fmla="*/ 72 h 552"/>
              <a:gd name="T8" fmla="*/ 912 w 1392"/>
              <a:gd name="T9" fmla="*/ 24 h 552"/>
              <a:gd name="T10" fmla="*/ 1152 w 1392"/>
              <a:gd name="T11" fmla="*/ 216 h 552"/>
              <a:gd name="T12" fmla="*/ 1392 w 1392"/>
              <a:gd name="T13" fmla="*/ 552 h 5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2"/>
              <a:gd name="T22" fmla="*/ 0 h 552"/>
              <a:gd name="T23" fmla="*/ 1392 w 1392"/>
              <a:gd name="T24" fmla="*/ 552 h 5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2" h="552">
                <a:moveTo>
                  <a:pt x="0" y="504"/>
                </a:moveTo>
                <a:cubicBezTo>
                  <a:pt x="100" y="384"/>
                  <a:pt x="200" y="264"/>
                  <a:pt x="288" y="216"/>
                </a:cubicBezTo>
                <a:cubicBezTo>
                  <a:pt x="376" y="168"/>
                  <a:pt x="464" y="240"/>
                  <a:pt x="528" y="216"/>
                </a:cubicBezTo>
                <a:cubicBezTo>
                  <a:pt x="592" y="192"/>
                  <a:pt x="608" y="104"/>
                  <a:pt x="672" y="72"/>
                </a:cubicBezTo>
                <a:cubicBezTo>
                  <a:pt x="736" y="40"/>
                  <a:pt x="832" y="0"/>
                  <a:pt x="912" y="24"/>
                </a:cubicBezTo>
                <a:cubicBezTo>
                  <a:pt x="992" y="48"/>
                  <a:pt x="1072" y="128"/>
                  <a:pt x="1152" y="216"/>
                </a:cubicBezTo>
                <a:cubicBezTo>
                  <a:pt x="1232" y="304"/>
                  <a:pt x="1312" y="428"/>
                  <a:pt x="1392" y="5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6186488" y="594201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358467"/>
              </p:ext>
            </p:extLst>
          </p:nvPr>
        </p:nvGraphicFramePr>
        <p:xfrm>
          <a:off x="7927975" y="5875338"/>
          <a:ext cx="52546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09" name="Equation" r:id="rId3" imgW="139680" imgH="177480" progId="Equation.DSMT4">
                  <p:embed/>
                </p:oleObj>
              </mc:Choice>
              <mc:Fallback>
                <p:oleObj name="Equation" r:id="rId3" imgW="139680" imgH="177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7975" y="5875338"/>
                        <a:ext cx="525463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784892"/>
              </p:ext>
            </p:extLst>
          </p:nvPr>
        </p:nvGraphicFramePr>
        <p:xfrm>
          <a:off x="5838825" y="4603750"/>
          <a:ext cx="939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10" name="Equation" r:id="rId5" imgW="419040" imgH="228600" progId="Equation.DSMT4">
                  <p:embed/>
                </p:oleObj>
              </mc:Choice>
              <mc:Fallback>
                <p:oleObj name="Equation" r:id="rId5" imgW="41904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4603750"/>
                        <a:ext cx="9398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20" descr="discret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78400" y="1316038"/>
            <a:ext cx="2976563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Freeform 22"/>
          <p:cNvSpPr>
            <a:spLocks/>
          </p:cNvSpPr>
          <p:nvPr/>
        </p:nvSpPr>
        <p:spPr bwMode="auto">
          <a:xfrm>
            <a:off x="6980238" y="5364163"/>
            <a:ext cx="1377950" cy="339725"/>
          </a:xfrm>
          <a:custGeom>
            <a:avLst/>
            <a:gdLst>
              <a:gd name="T0" fmla="*/ 0 w 1392"/>
              <a:gd name="T1" fmla="*/ 504 h 552"/>
              <a:gd name="T2" fmla="*/ 288 w 1392"/>
              <a:gd name="T3" fmla="*/ 216 h 552"/>
              <a:gd name="T4" fmla="*/ 528 w 1392"/>
              <a:gd name="T5" fmla="*/ 216 h 552"/>
              <a:gd name="T6" fmla="*/ 672 w 1392"/>
              <a:gd name="T7" fmla="*/ 72 h 552"/>
              <a:gd name="T8" fmla="*/ 912 w 1392"/>
              <a:gd name="T9" fmla="*/ 24 h 552"/>
              <a:gd name="T10" fmla="*/ 1152 w 1392"/>
              <a:gd name="T11" fmla="*/ 216 h 552"/>
              <a:gd name="T12" fmla="*/ 1392 w 1392"/>
              <a:gd name="T13" fmla="*/ 552 h 5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2"/>
              <a:gd name="T22" fmla="*/ 0 h 552"/>
              <a:gd name="T23" fmla="*/ 1392 w 1392"/>
              <a:gd name="T24" fmla="*/ 552 h 5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2" h="552">
                <a:moveTo>
                  <a:pt x="0" y="504"/>
                </a:moveTo>
                <a:cubicBezTo>
                  <a:pt x="100" y="384"/>
                  <a:pt x="200" y="264"/>
                  <a:pt x="288" y="216"/>
                </a:cubicBezTo>
                <a:cubicBezTo>
                  <a:pt x="376" y="168"/>
                  <a:pt x="464" y="240"/>
                  <a:pt x="528" y="216"/>
                </a:cubicBezTo>
                <a:cubicBezTo>
                  <a:pt x="592" y="192"/>
                  <a:pt x="608" y="104"/>
                  <a:pt x="672" y="72"/>
                </a:cubicBezTo>
                <a:cubicBezTo>
                  <a:pt x="736" y="40"/>
                  <a:pt x="832" y="0"/>
                  <a:pt x="912" y="24"/>
                </a:cubicBezTo>
                <a:cubicBezTo>
                  <a:pt x="992" y="48"/>
                  <a:pt x="1072" y="128"/>
                  <a:pt x="1152" y="216"/>
                </a:cubicBezTo>
                <a:cubicBezTo>
                  <a:pt x="1232" y="304"/>
                  <a:pt x="1312" y="428"/>
                  <a:pt x="1392" y="5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0" name="Freeform 23"/>
          <p:cNvSpPr>
            <a:spLocks/>
          </p:cNvSpPr>
          <p:nvPr/>
        </p:nvSpPr>
        <p:spPr bwMode="auto">
          <a:xfrm>
            <a:off x="4210050" y="5362575"/>
            <a:ext cx="1377950" cy="339725"/>
          </a:xfrm>
          <a:custGeom>
            <a:avLst/>
            <a:gdLst>
              <a:gd name="T0" fmla="*/ 0 w 1392"/>
              <a:gd name="T1" fmla="*/ 504 h 552"/>
              <a:gd name="T2" fmla="*/ 288 w 1392"/>
              <a:gd name="T3" fmla="*/ 216 h 552"/>
              <a:gd name="T4" fmla="*/ 528 w 1392"/>
              <a:gd name="T5" fmla="*/ 216 h 552"/>
              <a:gd name="T6" fmla="*/ 672 w 1392"/>
              <a:gd name="T7" fmla="*/ 72 h 552"/>
              <a:gd name="T8" fmla="*/ 912 w 1392"/>
              <a:gd name="T9" fmla="*/ 24 h 552"/>
              <a:gd name="T10" fmla="*/ 1152 w 1392"/>
              <a:gd name="T11" fmla="*/ 216 h 552"/>
              <a:gd name="T12" fmla="*/ 1392 w 1392"/>
              <a:gd name="T13" fmla="*/ 552 h 5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2"/>
              <a:gd name="T22" fmla="*/ 0 h 552"/>
              <a:gd name="T23" fmla="*/ 1392 w 1392"/>
              <a:gd name="T24" fmla="*/ 552 h 5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2" h="552">
                <a:moveTo>
                  <a:pt x="0" y="504"/>
                </a:moveTo>
                <a:cubicBezTo>
                  <a:pt x="100" y="384"/>
                  <a:pt x="200" y="264"/>
                  <a:pt x="288" y="216"/>
                </a:cubicBezTo>
                <a:cubicBezTo>
                  <a:pt x="376" y="168"/>
                  <a:pt x="464" y="240"/>
                  <a:pt x="528" y="216"/>
                </a:cubicBezTo>
                <a:cubicBezTo>
                  <a:pt x="592" y="192"/>
                  <a:pt x="608" y="104"/>
                  <a:pt x="672" y="72"/>
                </a:cubicBezTo>
                <a:cubicBezTo>
                  <a:pt x="736" y="40"/>
                  <a:pt x="832" y="0"/>
                  <a:pt x="912" y="24"/>
                </a:cubicBezTo>
                <a:cubicBezTo>
                  <a:pt x="992" y="48"/>
                  <a:pt x="1072" y="128"/>
                  <a:pt x="1152" y="216"/>
                </a:cubicBezTo>
                <a:cubicBezTo>
                  <a:pt x="1232" y="304"/>
                  <a:pt x="1312" y="428"/>
                  <a:pt x="1392" y="5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4681538" y="5868988"/>
            <a:ext cx="5020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  <a:sym typeface="Symbol" pitchFamily="18" charset="2"/>
              </a:rPr>
              <a:t>-2</a:t>
            </a:r>
            <a:endParaRPr lang="en-US" altLang="zh-TW" dirty="0"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7408863" y="5867400"/>
            <a:ext cx="426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  <a:sym typeface="Symbol" pitchFamily="18" charset="2"/>
              </a:rPr>
              <a:t>2</a:t>
            </a:r>
            <a:endParaRPr lang="en-US" altLang="zh-TW" dirty="0"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4892675" y="5022850"/>
            <a:ext cx="0" cy="9271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>
            <a:off x="7672388" y="5072063"/>
            <a:ext cx="0" cy="9271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V="1">
            <a:off x="6324600" y="5410200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 flipV="1">
            <a:off x="6477000" y="5386388"/>
            <a:ext cx="0" cy="404812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7" name="Line 32"/>
          <p:cNvSpPr>
            <a:spLocks noChangeShapeType="1"/>
          </p:cNvSpPr>
          <p:nvPr/>
        </p:nvSpPr>
        <p:spPr bwMode="auto">
          <a:xfrm flipV="1">
            <a:off x="6629400" y="5410200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 flipH="1" flipV="1">
            <a:off x="6781800" y="5514975"/>
            <a:ext cx="0" cy="276225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9" name="Line 36"/>
          <p:cNvSpPr>
            <a:spLocks noChangeShapeType="1"/>
          </p:cNvSpPr>
          <p:nvPr/>
        </p:nvSpPr>
        <p:spPr bwMode="auto">
          <a:xfrm flipV="1">
            <a:off x="6934200" y="5672138"/>
            <a:ext cx="4763" cy="119062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0" name="Line 37"/>
          <p:cNvSpPr>
            <a:spLocks noChangeShapeType="1"/>
          </p:cNvSpPr>
          <p:nvPr/>
        </p:nvSpPr>
        <p:spPr bwMode="auto">
          <a:xfrm flipV="1">
            <a:off x="7086600" y="5610225"/>
            <a:ext cx="0" cy="180975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 flipH="1" flipV="1">
            <a:off x="7239000" y="5514975"/>
            <a:ext cx="0" cy="276225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2" name="Line 39"/>
          <p:cNvSpPr>
            <a:spLocks noChangeShapeType="1"/>
          </p:cNvSpPr>
          <p:nvPr/>
        </p:nvSpPr>
        <p:spPr bwMode="auto">
          <a:xfrm flipV="1">
            <a:off x="7391400" y="5500688"/>
            <a:ext cx="0" cy="290512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3" name="Line 40"/>
          <p:cNvSpPr>
            <a:spLocks noChangeShapeType="1"/>
          </p:cNvSpPr>
          <p:nvPr/>
        </p:nvSpPr>
        <p:spPr bwMode="auto">
          <a:xfrm flipH="1" flipV="1">
            <a:off x="7543800" y="5481638"/>
            <a:ext cx="0" cy="309562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3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406912"/>
              </p:ext>
            </p:extLst>
          </p:nvPr>
        </p:nvGraphicFramePr>
        <p:xfrm>
          <a:off x="5141913" y="2924175"/>
          <a:ext cx="242728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11" name="Equation" r:id="rId8" imgW="1066680" imgH="393480" progId="Equation.DSMT4">
                  <p:embed/>
                </p:oleObj>
              </mc:Choice>
              <mc:Fallback>
                <p:oleObj name="Equation" r:id="rId8" imgW="1066680" imgH="39348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2924175"/>
                        <a:ext cx="2427287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DFT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Recall the formulation of DFT,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Linear property</a:t>
            </a:r>
          </a:p>
          <a:p>
            <a:pPr lvl="1"/>
            <a:r>
              <a:rPr lang="en-US" altLang="zh-TW" dirty="0"/>
              <a:t>If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dirty="0"/>
              <a:t>is the DFT of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dirty="0"/>
              <a:t>and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dirty="0"/>
              <a:t>is the DFT of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US" altLang="zh-TW" dirty="0"/>
              <a:t>then 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47</a:t>
            </a:fld>
            <a:endParaRPr lang="en-US"/>
          </a:p>
        </p:txBody>
      </p:sp>
      <p:graphicFrame>
        <p:nvGraphicFramePr>
          <p:cNvPr id="10547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872702"/>
              </p:ext>
            </p:extLst>
          </p:nvPr>
        </p:nvGraphicFramePr>
        <p:xfrm>
          <a:off x="3444875" y="1905000"/>
          <a:ext cx="26765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65" name="Equation" r:id="rId3" imgW="1066680" imgH="393480" progId="Equation.DSMT4">
                  <p:embed/>
                </p:oleObj>
              </mc:Choice>
              <mc:Fallback>
                <p:oleObj name="Equation" r:id="rId3" imgW="1066680" imgH="39348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1905000"/>
                        <a:ext cx="267652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114398"/>
              </p:ext>
            </p:extLst>
          </p:nvPr>
        </p:nvGraphicFramePr>
        <p:xfrm>
          <a:off x="2487613" y="4876800"/>
          <a:ext cx="56721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66" name="Equation" r:id="rId5" imgW="2260440" imgH="228600" progId="Equation.DSMT4">
                  <p:embed/>
                </p:oleObj>
              </mc:Choice>
              <mc:Fallback>
                <p:oleObj name="Equation" r:id="rId5" imgW="226044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4876800"/>
                        <a:ext cx="5672137" cy="5762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DFT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</a:rPr>
              <a:t>Circulant</a:t>
            </a:r>
            <a:r>
              <a:rPr lang="en-US" altLang="zh-TW" dirty="0">
                <a:solidFill>
                  <a:srgbClr val="FF0000"/>
                </a:solidFill>
              </a:rPr>
              <a:t> property </a:t>
            </a:r>
            <a:r>
              <a:rPr lang="en-US" altLang="zh-TW" dirty="0"/>
              <a:t>(periodicity):</a:t>
            </a:r>
          </a:p>
          <a:p>
            <a:pPr lvl="1"/>
            <a:r>
              <a:rPr lang="en-US" altLang="zh-TW" dirty="0"/>
              <a:t>If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dirty="0"/>
              <a:t>is the DFT of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TW" dirty="0"/>
              <a:t> with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/>
              <a:t> samples,</a:t>
            </a:r>
            <a:endParaRPr lang="zh-TW" alt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Shift property</a:t>
            </a:r>
            <a:r>
              <a:rPr lang="en-US" dirty="0"/>
              <a:t>:</a:t>
            </a:r>
          </a:p>
          <a:p>
            <a:pPr lvl="1"/>
            <a:r>
              <a:rPr lang="en-US" altLang="zh-TW" dirty="0"/>
              <a:t>Given that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dirty="0"/>
              <a:t>is the DFT of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]. </a:t>
            </a:r>
            <a:r>
              <a:rPr lang="en-US" altLang="zh-TW" dirty="0"/>
              <a:t>If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TW" dirty="0"/>
              <a:t> is a shifted version of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TW" dirty="0"/>
              <a:t> such that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n-m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TW" dirty="0"/>
              <a:t>, then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1064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005580"/>
              </p:ext>
            </p:extLst>
          </p:nvPr>
        </p:nvGraphicFramePr>
        <p:xfrm>
          <a:off x="3773488" y="5867400"/>
          <a:ext cx="21304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56" name="Equation" r:id="rId3" imgW="1028520" imgH="241200" progId="Equation.DSMT4">
                  <p:embed/>
                </p:oleObj>
              </mc:Choice>
              <mc:Fallback>
                <p:oleObj name="Equation" r:id="rId3" imgW="102852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5867400"/>
                        <a:ext cx="2130425" cy="495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895922"/>
              </p:ext>
            </p:extLst>
          </p:nvPr>
        </p:nvGraphicFramePr>
        <p:xfrm>
          <a:off x="5780088" y="4191000"/>
          <a:ext cx="23764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57" name="Equation" r:id="rId5" imgW="1346040" imgH="203040" progId="Equation.DSMT4">
                  <p:embed/>
                </p:oleObj>
              </mc:Choice>
              <mc:Fallback>
                <p:oleObj name="Equation" r:id="rId5" imgW="134604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4191000"/>
                        <a:ext cx="2376487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078974"/>
              </p:ext>
            </p:extLst>
          </p:nvPr>
        </p:nvGraphicFramePr>
        <p:xfrm>
          <a:off x="2349500" y="3276600"/>
          <a:ext cx="232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58" name="Equation" r:id="rId7" imgW="1117440" imgH="203040" progId="Equation.DSMT4">
                  <p:embed/>
                </p:oleObj>
              </mc:Choice>
              <mc:Fallback>
                <p:oleObj name="Equation" r:id="rId7" imgW="111744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3276600"/>
                        <a:ext cx="2324100" cy="419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5057775" y="3659187"/>
            <a:ext cx="35163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 flipV="1">
            <a:off x="6781800" y="2819400"/>
            <a:ext cx="0" cy="9128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Freeform 16"/>
          <p:cNvSpPr>
            <a:spLocks/>
          </p:cNvSpPr>
          <p:nvPr/>
        </p:nvSpPr>
        <p:spPr bwMode="auto">
          <a:xfrm>
            <a:off x="6103937" y="3201987"/>
            <a:ext cx="1377950" cy="339725"/>
          </a:xfrm>
          <a:custGeom>
            <a:avLst/>
            <a:gdLst>
              <a:gd name="T0" fmla="*/ 0 w 1392"/>
              <a:gd name="T1" fmla="*/ 504 h 552"/>
              <a:gd name="T2" fmla="*/ 288 w 1392"/>
              <a:gd name="T3" fmla="*/ 216 h 552"/>
              <a:gd name="T4" fmla="*/ 528 w 1392"/>
              <a:gd name="T5" fmla="*/ 216 h 552"/>
              <a:gd name="T6" fmla="*/ 672 w 1392"/>
              <a:gd name="T7" fmla="*/ 72 h 552"/>
              <a:gd name="T8" fmla="*/ 912 w 1392"/>
              <a:gd name="T9" fmla="*/ 24 h 552"/>
              <a:gd name="T10" fmla="*/ 1152 w 1392"/>
              <a:gd name="T11" fmla="*/ 216 h 552"/>
              <a:gd name="T12" fmla="*/ 1392 w 1392"/>
              <a:gd name="T13" fmla="*/ 552 h 5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2"/>
              <a:gd name="T22" fmla="*/ 0 h 552"/>
              <a:gd name="T23" fmla="*/ 1392 w 1392"/>
              <a:gd name="T24" fmla="*/ 552 h 5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2" h="552">
                <a:moveTo>
                  <a:pt x="0" y="504"/>
                </a:moveTo>
                <a:cubicBezTo>
                  <a:pt x="100" y="384"/>
                  <a:pt x="200" y="264"/>
                  <a:pt x="288" y="216"/>
                </a:cubicBezTo>
                <a:cubicBezTo>
                  <a:pt x="376" y="168"/>
                  <a:pt x="464" y="240"/>
                  <a:pt x="528" y="216"/>
                </a:cubicBezTo>
                <a:cubicBezTo>
                  <a:pt x="592" y="192"/>
                  <a:pt x="608" y="104"/>
                  <a:pt x="672" y="72"/>
                </a:cubicBezTo>
                <a:cubicBezTo>
                  <a:pt x="736" y="40"/>
                  <a:pt x="832" y="0"/>
                  <a:pt x="912" y="24"/>
                </a:cubicBezTo>
                <a:cubicBezTo>
                  <a:pt x="992" y="48"/>
                  <a:pt x="1072" y="128"/>
                  <a:pt x="1152" y="216"/>
                </a:cubicBezTo>
                <a:cubicBezTo>
                  <a:pt x="1232" y="304"/>
                  <a:pt x="1312" y="428"/>
                  <a:pt x="1392" y="5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6673850" y="377825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1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016222"/>
              </p:ext>
            </p:extLst>
          </p:nvPr>
        </p:nvGraphicFramePr>
        <p:xfrm>
          <a:off x="8458200" y="3724275"/>
          <a:ext cx="3238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59" name="Equation" r:id="rId9" imgW="126720" imgH="164880" progId="Equation.DSMT4">
                  <p:embed/>
                </p:oleObj>
              </mc:Choice>
              <mc:Fallback>
                <p:oleObj name="Equation" r:id="rId9" imgW="126720" imgH="1648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3724275"/>
                        <a:ext cx="323850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959170"/>
              </p:ext>
            </p:extLst>
          </p:nvPr>
        </p:nvGraphicFramePr>
        <p:xfrm>
          <a:off x="6427788" y="2460625"/>
          <a:ext cx="5953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60" name="Equation" r:id="rId11" imgW="330120" imgH="190440" progId="Equation.DSMT4">
                  <p:embed/>
                </p:oleObj>
              </mc:Choice>
              <mc:Fallback>
                <p:oleObj name="Equation" r:id="rId11" imgW="330120" imgH="1904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7788" y="2460625"/>
                        <a:ext cx="59531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eform 22"/>
          <p:cNvSpPr>
            <a:spLocks/>
          </p:cNvSpPr>
          <p:nvPr/>
        </p:nvSpPr>
        <p:spPr bwMode="auto">
          <a:xfrm>
            <a:off x="7467600" y="3200400"/>
            <a:ext cx="1377950" cy="339725"/>
          </a:xfrm>
          <a:custGeom>
            <a:avLst/>
            <a:gdLst>
              <a:gd name="T0" fmla="*/ 0 w 1392"/>
              <a:gd name="T1" fmla="*/ 504 h 552"/>
              <a:gd name="T2" fmla="*/ 288 w 1392"/>
              <a:gd name="T3" fmla="*/ 216 h 552"/>
              <a:gd name="T4" fmla="*/ 528 w 1392"/>
              <a:gd name="T5" fmla="*/ 216 h 552"/>
              <a:gd name="T6" fmla="*/ 672 w 1392"/>
              <a:gd name="T7" fmla="*/ 72 h 552"/>
              <a:gd name="T8" fmla="*/ 912 w 1392"/>
              <a:gd name="T9" fmla="*/ 24 h 552"/>
              <a:gd name="T10" fmla="*/ 1152 w 1392"/>
              <a:gd name="T11" fmla="*/ 216 h 552"/>
              <a:gd name="T12" fmla="*/ 1392 w 1392"/>
              <a:gd name="T13" fmla="*/ 552 h 5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2"/>
              <a:gd name="T22" fmla="*/ 0 h 552"/>
              <a:gd name="T23" fmla="*/ 1392 w 1392"/>
              <a:gd name="T24" fmla="*/ 552 h 5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2" h="552">
                <a:moveTo>
                  <a:pt x="0" y="504"/>
                </a:moveTo>
                <a:cubicBezTo>
                  <a:pt x="100" y="384"/>
                  <a:pt x="200" y="264"/>
                  <a:pt x="288" y="216"/>
                </a:cubicBezTo>
                <a:cubicBezTo>
                  <a:pt x="376" y="168"/>
                  <a:pt x="464" y="240"/>
                  <a:pt x="528" y="216"/>
                </a:cubicBezTo>
                <a:cubicBezTo>
                  <a:pt x="592" y="192"/>
                  <a:pt x="608" y="104"/>
                  <a:pt x="672" y="72"/>
                </a:cubicBezTo>
                <a:cubicBezTo>
                  <a:pt x="736" y="40"/>
                  <a:pt x="832" y="0"/>
                  <a:pt x="912" y="24"/>
                </a:cubicBezTo>
                <a:cubicBezTo>
                  <a:pt x="992" y="48"/>
                  <a:pt x="1072" y="128"/>
                  <a:pt x="1152" y="216"/>
                </a:cubicBezTo>
                <a:cubicBezTo>
                  <a:pt x="1232" y="304"/>
                  <a:pt x="1312" y="428"/>
                  <a:pt x="1392" y="5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5" name="Freeform 23"/>
          <p:cNvSpPr>
            <a:spLocks/>
          </p:cNvSpPr>
          <p:nvPr/>
        </p:nvSpPr>
        <p:spPr bwMode="auto">
          <a:xfrm>
            <a:off x="4697412" y="3198812"/>
            <a:ext cx="1377950" cy="339725"/>
          </a:xfrm>
          <a:custGeom>
            <a:avLst/>
            <a:gdLst>
              <a:gd name="T0" fmla="*/ 0 w 1392"/>
              <a:gd name="T1" fmla="*/ 504 h 552"/>
              <a:gd name="T2" fmla="*/ 288 w 1392"/>
              <a:gd name="T3" fmla="*/ 216 h 552"/>
              <a:gd name="T4" fmla="*/ 528 w 1392"/>
              <a:gd name="T5" fmla="*/ 216 h 552"/>
              <a:gd name="T6" fmla="*/ 672 w 1392"/>
              <a:gd name="T7" fmla="*/ 72 h 552"/>
              <a:gd name="T8" fmla="*/ 912 w 1392"/>
              <a:gd name="T9" fmla="*/ 24 h 552"/>
              <a:gd name="T10" fmla="*/ 1152 w 1392"/>
              <a:gd name="T11" fmla="*/ 216 h 552"/>
              <a:gd name="T12" fmla="*/ 1392 w 1392"/>
              <a:gd name="T13" fmla="*/ 552 h 5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2"/>
              <a:gd name="T22" fmla="*/ 0 h 552"/>
              <a:gd name="T23" fmla="*/ 1392 w 1392"/>
              <a:gd name="T24" fmla="*/ 552 h 5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2" h="552">
                <a:moveTo>
                  <a:pt x="0" y="504"/>
                </a:moveTo>
                <a:cubicBezTo>
                  <a:pt x="100" y="384"/>
                  <a:pt x="200" y="264"/>
                  <a:pt x="288" y="216"/>
                </a:cubicBezTo>
                <a:cubicBezTo>
                  <a:pt x="376" y="168"/>
                  <a:pt x="464" y="240"/>
                  <a:pt x="528" y="216"/>
                </a:cubicBezTo>
                <a:cubicBezTo>
                  <a:pt x="592" y="192"/>
                  <a:pt x="608" y="104"/>
                  <a:pt x="672" y="72"/>
                </a:cubicBezTo>
                <a:cubicBezTo>
                  <a:pt x="736" y="40"/>
                  <a:pt x="832" y="0"/>
                  <a:pt x="912" y="24"/>
                </a:cubicBezTo>
                <a:cubicBezTo>
                  <a:pt x="992" y="48"/>
                  <a:pt x="1072" y="128"/>
                  <a:pt x="1152" y="216"/>
                </a:cubicBezTo>
                <a:cubicBezTo>
                  <a:pt x="1232" y="304"/>
                  <a:pt x="1312" y="428"/>
                  <a:pt x="1392" y="5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5105400" y="3657600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  <a:sym typeface="Symbol" pitchFamily="18" charset="2"/>
              </a:rPr>
              <a:t>-</a:t>
            </a:r>
            <a:r>
              <a:rPr lang="en-US" altLang="zh-TW" i="1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  <a:sym typeface="Symbol" pitchFamily="18" charset="2"/>
              </a:rPr>
              <a:t>N</a:t>
            </a:r>
            <a:endParaRPr lang="en-US" altLang="zh-TW" i="1" dirty="0"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8001000" y="3657600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  <a:sym typeface="Symbol" pitchFamily="18" charset="2"/>
              </a:rPr>
              <a:t>N</a:t>
            </a:r>
            <a:endParaRPr lang="en-US" altLang="zh-TW" i="1" dirty="0"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>
            <a:off x="5395912" y="2873375"/>
            <a:ext cx="0" cy="9271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8159750" y="2908300"/>
            <a:ext cx="0" cy="9271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 flipV="1">
            <a:off x="6811962" y="3246437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 flipV="1">
            <a:off x="6964362" y="3222625"/>
            <a:ext cx="0" cy="404812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2" name="Line 32"/>
          <p:cNvSpPr>
            <a:spLocks noChangeShapeType="1"/>
          </p:cNvSpPr>
          <p:nvPr/>
        </p:nvSpPr>
        <p:spPr bwMode="auto">
          <a:xfrm flipV="1">
            <a:off x="7116762" y="3246437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 flipH="1" flipV="1">
            <a:off x="7269162" y="3351212"/>
            <a:ext cx="0" cy="276225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4" name="Line 36"/>
          <p:cNvSpPr>
            <a:spLocks noChangeShapeType="1"/>
          </p:cNvSpPr>
          <p:nvPr/>
        </p:nvSpPr>
        <p:spPr bwMode="auto">
          <a:xfrm flipV="1">
            <a:off x="7421562" y="3508375"/>
            <a:ext cx="4763" cy="119062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 flipV="1">
            <a:off x="7573962" y="3446462"/>
            <a:ext cx="0" cy="180975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 flipV="1">
            <a:off x="7726362" y="3351212"/>
            <a:ext cx="0" cy="276225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7" name="Line 39"/>
          <p:cNvSpPr>
            <a:spLocks noChangeShapeType="1"/>
          </p:cNvSpPr>
          <p:nvPr/>
        </p:nvSpPr>
        <p:spPr bwMode="auto">
          <a:xfrm flipV="1">
            <a:off x="7878762" y="3336925"/>
            <a:ext cx="0" cy="290512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8" name="Line 40"/>
          <p:cNvSpPr>
            <a:spLocks noChangeShapeType="1"/>
          </p:cNvSpPr>
          <p:nvPr/>
        </p:nvSpPr>
        <p:spPr bwMode="auto">
          <a:xfrm flipH="1" flipV="1">
            <a:off x="8031162" y="3317875"/>
            <a:ext cx="0" cy="309562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5395912" y="3278187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V="1">
            <a:off x="5548312" y="3254375"/>
            <a:ext cx="0" cy="404812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 flipV="1">
            <a:off x="5700712" y="3278187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 flipH="1" flipV="1">
            <a:off x="5853112" y="3382962"/>
            <a:ext cx="0" cy="276225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 flipV="1">
            <a:off x="6005512" y="3540125"/>
            <a:ext cx="4763" cy="119062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 flipV="1">
            <a:off x="6157912" y="3478212"/>
            <a:ext cx="0" cy="180975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 flipV="1">
            <a:off x="6310312" y="3382962"/>
            <a:ext cx="0" cy="276225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 flipV="1">
            <a:off x="6462712" y="3368675"/>
            <a:ext cx="0" cy="290512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 flipH="1" flipV="1">
            <a:off x="6615112" y="3349625"/>
            <a:ext cx="0" cy="309562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848990"/>
              </p:ext>
            </p:extLst>
          </p:nvPr>
        </p:nvGraphicFramePr>
        <p:xfrm>
          <a:off x="2349500" y="2667000"/>
          <a:ext cx="2400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61" name="Equation" r:id="rId13" imgW="1155600" imgH="203040" progId="Equation.DSMT4">
                  <p:embed/>
                </p:oleObj>
              </mc:Choice>
              <mc:Fallback>
                <p:oleObj name="Equation" r:id="rId13" imgW="115560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2667000"/>
                        <a:ext cx="2400300" cy="419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V="1">
            <a:off x="6553200" y="3733800"/>
            <a:ext cx="76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543800" y="3733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DFT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Symmetry properties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dirty="0"/>
              <a:t> is real (none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dirty="0"/>
              <a:t> contains imaginary number) and 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dirty="0"/>
              <a:t> can be written as </a:t>
            </a:r>
          </a:p>
          <a:p>
            <a:pPr lvl="1"/>
            <a:endParaRPr lang="en-US" dirty="0"/>
          </a:p>
          <a:p>
            <a:pPr lvl="1">
              <a:buNone/>
            </a:pPr>
            <a:r>
              <a:rPr lang="en-US" dirty="0"/>
              <a:t>	then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1075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550508"/>
              </p:ext>
            </p:extLst>
          </p:nvPr>
        </p:nvGraphicFramePr>
        <p:xfrm>
          <a:off x="2800350" y="3048000"/>
          <a:ext cx="31337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87" name="Equation" r:id="rId3" imgW="1384200" imgH="228600" progId="Equation.DSMT4">
                  <p:embed/>
                </p:oleObj>
              </mc:Choice>
              <mc:Fallback>
                <p:oleObj name="Equation" r:id="rId3" imgW="13842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3048000"/>
                        <a:ext cx="313372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616719"/>
              </p:ext>
            </p:extLst>
          </p:nvPr>
        </p:nvGraphicFramePr>
        <p:xfrm>
          <a:off x="2271713" y="4038600"/>
          <a:ext cx="22558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88" name="Equation" r:id="rId5" imgW="990360" imgH="228600" progId="Equation.DSMT4">
                  <p:embed/>
                </p:oleObj>
              </mc:Choice>
              <mc:Fallback>
                <p:oleObj name="Equation" r:id="rId5" imgW="99036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4038600"/>
                        <a:ext cx="2255837" cy="5175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5257800" y="3581400"/>
            <a:ext cx="2986088" cy="1371600"/>
            <a:chOff x="3024" y="1872"/>
            <a:chExt cx="5904" cy="3168"/>
          </a:xfrm>
        </p:grpSpPr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5120" y="2645"/>
              <a:ext cx="20" cy="8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20" y="0"/>
                </a:cxn>
              </a:cxnLst>
              <a:rect l="0" t="0" r="r" b="b"/>
              <a:pathLst>
                <a:path w="20" h="8">
                  <a:moveTo>
                    <a:pt x="20" y="0"/>
                  </a:moveTo>
                  <a:lnTo>
                    <a:pt x="8" y="8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3024" y="3600"/>
              <a:ext cx="5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V="1">
              <a:off x="5760" y="1872"/>
              <a:ext cx="0" cy="17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5760" y="2448"/>
              <a:ext cx="0" cy="11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5904" y="3600"/>
              <a:ext cx="0" cy="8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6048" y="3600"/>
              <a:ext cx="0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 flipV="1">
              <a:off x="6192" y="3312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 flipV="1">
              <a:off x="6336" y="3024"/>
              <a:ext cx="0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V="1">
              <a:off x="6480" y="3312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6624" y="3600"/>
              <a:ext cx="0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6768" y="3600"/>
              <a:ext cx="0" cy="8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V="1">
              <a:off x="6912" y="2448"/>
              <a:ext cx="0" cy="11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5616" y="3600"/>
              <a:ext cx="0" cy="8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5472" y="3600"/>
              <a:ext cx="0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V="1">
              <a:off x="5328" y="3312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 flipV="1">
              <a:off x="5184" y="3024"/>
              <a:ext cx="0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 flipV="1">
              <a:off x="5040" y="3312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4896" y="3600"/>
              <a:ext cx="0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4752" y="3600"/>
              <a:ext cx="0" cy="8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3600" y="3600"/>
              <a:ext cx="0" cy="8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3744" y="3600"/>
              <a:ext cx="0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 flipV="1">
              <a:off x="3888" y="3312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 flipV="1">
              <a:off x="4032" y="3024"/>
              <a:ext cx="0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 flipV="1">
              <a:off x="4176" y="3312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4320" y="3600"/>
              <a:ext cx="0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4464" y="3600"/>
              <a:ext cx="0" cy="8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 flipV="1">
              <a:off x="4608" y="2448"/>
              <a:ext cx="0" cy="11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>
              <a:off x="7056" y="3600"/>
              <a:ext cx="0" cy="8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7200" y="3600"/>
              <a:ext cx="0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40"/>
            <p:cNvSpPr>
              <a:spLocks noChangeShapeType="1"/>
            </p:cNvSpPr>
            <p:nvPr/>
          </p:nvSpPr>
          <p:spPr bwMode="auto">
            <a:xfrm flipV="1">
              <a:off x="7344" y="3312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 flipV="1">
              <a:off x="7488" y="3024"/>
              <a:ext cx="0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 flipV="1">
              <a:off x="7632" y="3312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3"/>
            <p:cNvSpPr>
              <a:spLocks noChangeShapeType="1"/>
            </p:cNvSpPr>
            <p:nvPr/>
          </p:nvSpPr>
          <p:spPr bwMode="auto">
            <a:xfrm>
              <a:off x="7776" y="3600"/>
              <a:ext cx="0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4"/>
            <p:cNvSpPr>
              <a:spLocks noChangeShapeType="1"/>
            </p:cNvSpPr>
            <p:nvPr/>
          </p:nvSpPr>
          <p:spPr bwMode="auto">
            <a:xfrm>
              <a:off x="7920" y="3600"/>
              <a:ext cx="0" cy="8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5"/>
            <p:cNvSpPr>
              <a:spLocks noChangeShapeType="1"/>
            </p:cNvSpPr>
            <p:nvPr/>
          </p:nvSpPr>
          <p:spPr bwMode="auto">
            <a:xfrm flipV="1">
              <a:off x="8064" y="2448"/>
              <a:ext cx="0" cy="11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 flipV="1">
              <a:off x="3456" y="2448"/>
              <a:ext cx="0" cy="11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7"/>
            <p:cNvSpPr>
              <a:spLocks noChangeShapeType="1"/>
            </p:cNvSpPr>
            <p:nvPr/>
          </p:nvSpPr>
          <p:spPr bwMode="auto">
            <a:xfrm>
              <a:off x="6912" y="2016"/>
              <a:ext cx="0" cy="27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>
              <a:off x="8064" y="2016"/>
              <a:ext cx="0" cy="27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9"/>
            <p:cNvSpPr>
              <a:spLocks noChangeShapeType="1"/>
            </p:cNvSpPr>
            <p:nvPr/>
          </p:nvSpPr>
          <p:spPr bwMode="auto">
            <a:xfrm>
              <a:off x="4608" y="2016"/>
              <a:ext cx="0" cy="27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>
              <a:off x="3456" y="2016"/>
              <a:ext cx="0" cy="27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1"/>
            <p:cNvSpPr>
              <a:spLocks noChangeShapeType="1"/>
            </p:cNvSpPr>
            <p:nvPr/>
          </p:nvSpPr>
          <p:spPr bwMode="auto">
            <a:xfrm>
              <a:off x="5760" y="3600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52"/>
            <p:cNvSpPr txBox="1">
              <a:spLocks noChangeArrowheads="1"/>
            </p:cNvSpPr>
            <p:nvPr/>
          </p:nvSpPr>
          <p:spPr bwMode="auto">
            <a:xfrm>
              <a:off x="4983" y="1872"/>
              <a:ext cx="7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TW" sz="1400" b="0" i="1" baseline="0" dirty="0" err="1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X</a:t>
              </a:r>
              <a:r>
                <a:rPr lang="en-US" altLang="zh-TW" sz="1400" b="0" i="1" baseline="-25000" dirty="0" err="1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r</a:t>
              </a:r>
              <a:r>
                <a:rPr lang="en-US" altLang="zh-TW" sz="1400" dirty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[</a:t>
              </a:r>
              <a:r>
                <a:rPr lang="en-US" altLang="zh-TW" sz="1400" b="0" i="1" baseline="0" dirty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k</a:t>
              </a:r>
              <a:r>
                <a:rPr lang="en-US" altLang="zh-TW" sz="1400" b="0" baseline="0" dirty="0">
                  <a:ea typeface="新細明體" pitchFamily="18" charset="-120"/>
                </a:rPr>
                <a:t>]</a:t>
              </a:r>
            </a:p>
          </p:txBody>
        </p:sp>
        <p:sp>
          <p:nvSpPr>
            <p:cNvPr id="50" name="Text Box 53"/>
            <p:cNvSpPr txBox="1">
              <a:spLocks noChangeArrowheads="1"/>
            </p:cNvSpPr>
            <p:nvPr/>
          </p:nvSpPr>
          <p:spPr bwMode="auto">
            <a:xfrm>
              <a:off x="8640" y="345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TW" sz="1400" b="0" i="1" baseline="0" dirty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51" name="Text Box 54"/>
            <p:cNvSpPr txBox="1">
              <a:spLocks noChangeArrowheads="1"/>
            </p:cNvSpPr>
            <p:nvPr/>
          </p:nvSpPr>
          <p:spPr bwMode="auto">
            <a:xfrm>
              <a:off x="5616" y="475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TW" sz="1400" b="0" baseline="0" dirty="0">
                  <a:latin typeface="Times New Roman" panose="02020603050405020304" pitchFamily="18" charset="0"/>
                  <a:ea typeface="????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" name="Text Box 55"/>
            <p:cNvSpPr txBox="1">
              <a:spLocks noChangeArrowheads="1"/>
            </p:cNvSpPr>
            <p:nvPr/>
          </p:nvSpPr>
          <p:spPr bwMode="auto">
            <a:xfrm>
              <a:off x="6768" y="475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TW" sz="1400" b="0" i="1" baseline="0" dirty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3" name="Text Box 56"/>
            <p:cNvSpPr txBox="1">
              <a:spLocks noChangeArrowheads="1"/>
            </p:cNvSpPr>
            <p:nvPr/>
          </p:nvSpPr>
          <p:spPr bwMode="auto">
            <a:xfrm>
              <a:off x="7776" y="475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TW" sz="1400" b="0" baseline="0" dirty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2</a:t>
              </a:r>
              <a:r>
                <a:rPr lang="en-US" altLang="zh-TW" sz="1400" b="0" i="1" baseline="0" dirty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4" name="Text Box 57"/>
            <p:cNvSpPr txBox="1">
              <a:spLocks noChangeArrowheads="1"/>
            </p:cNvSpPr>
            <p:nvPr/>
          </p:nvSpPr>
          <p:spPr bwMode="auto">
            <a:xfrm>
              <a:off x="4320" y="475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TW" sz="1400" b="0" i="1" baseline="0" dirty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-N</a:t>
              </a: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3168" y="475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TW" sz="1400" b="0" i="1" baseline="0" dirty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-</a:t>
              </a:r>
              <a:r>
                <a:rPr lang="en-US" altLang="zh-TW" sz="1400" b="0" baseline="0" dirty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2</a:t>
              </a:r>
              <a:r>
                <a:rPr lang="en-US" altLang="zh-TW" sz="1400" b="0" i="1" baseline="0" dirty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N</a:t>
              </a:r>
            </a:p>
          </p:txBody>
        </p:sp>
      </p:grpSp>
      <p:graphicFrame>
        <p:nvGraphicFramePr>
          <p:cNvPr id="1075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926146"/>
              </p:ext>
            </p:extLst>
          </p:nvPr>
        </p:nvGraphicFramePr>
        <p:xfrm>
          <a:off x="7007225" y="3200400"/>
          <a:ext cx="2136775" cy="410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89" name="Equation" r:id="rId7" imgW="1180800" imgH="228600" progId="Equation.DSMT4">
                  <p:embed/>
                </p:oleObj>
              </mc:Choice>
              <mc:Fallback>
                <p:oleObj name="Equation" r:id="rId7" imgW="11808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225" y="3200400"/>
                        <a:ext cx="2136775" cy="4109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Straight Arrow Connector 57"/>
          <p:cNvCxnSpPr>
            <a:endCxn id="20" idx="1"/>
          </p:cNvCxnSpPr>
          <p:nvPr/>
        </p:nvCxnSpPr>
        <p:spPr>
          <a:xfrm flipH="1">
            <a:off x="6568765" y="3581400"/>
            <a:ext cx="1051235" cy="1122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2" idx="1"/>
          </p:cNvCxnSpPr>
          <p:nvPr/>
        </p:nvCxnSpPr>
        <p:spPr>
          <a:xfrm flipH="1">
            <a:off x="6714428" y="3581400"/>
            <a:ext cx="1819972" cy="1122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180148"/>
              </p:ext>
            </p:extLst>
          </p:nvPr>
        </p:nvGraphicFramePr>
        <p:xfrm>
          <a:off x="2300288" y="5105400"/>
          <a:ext cx="23701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90" name="Equation" r:id="rId9" imgW="1041120" imgH="228600" progId="Equation.DSMT4">
                  <p:embed/>
                </p:oleObj>
              </mc:Choice>
              <mc:Fallback>
                <p:oleObj name="Equation" r:id="rId9" imgW="104112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5105400"/>
                        <a:ext cx="2370137" cy="520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" name="Group 59"/>
          <p:cNvGrpSpPr>
            <a:grpSpLocks/>
          </p:cNvGrpSpPr>
          <p:nvPr/>
        </p:nvGrpSpPr>
        <p:grpSpPr bwMode="auto">
          <a:xfrm>
            <a:off x="5257800" y="5181600"/>
            <a:ext cx="3048000" cy="1524000"/>
            <a:chOff x="3024" y="9072"/>
            <a:chExt cx="5904" cy="3180"/>
          </a:xfrm>
        </p:grpSpPr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3456" y="9216"/>
              <a:ext cx="0" cy="27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4608" y="9216"/>
              <a:ext cx="0" cy="27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8064" y="9216"/>
              <a:ext cx="0" cy="27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75"/>
            <p:cNvSpPr>
              <a:spLocks noChangeShapeType="1"/>
            </p:cNvSpPr>
            <p:nvPr/>
          </p:nvSpPr>
          <p:spPr bwMode="auto">
            <a:xfrm>
              <a:off x="6912" y="9216"/>
              <a:ext cx="0" cy="27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0"/>
            <p:cNvSpPr>
              <a:spLocks/>
            </p:cNvSpPr>
            <p:nvPr/>
          </p:nvSpPr>
          <p:spPr bwMode="auto">
            <a:xfrm>
              <a:off x="7035" y="12231"/>
              <a:ext cx="9" cy="21"/>
            </a:xfrm>
            <a:custGeom>
              <a:avLst/>
              <a:gdLst/>
              <a:ahLst/>
              <a:cxnLst>
                <a:cxn ang="0">
                  <a:pos x="9" y="21"/>
                </a:cxn>
                <a:cxn ang="0">
                  <a:pos x="0" y="13"/>
                </a:cxn>
                <a:cxn ang="0">
                  <a:pos x="9" y="0"/>
                </a:cxn>
                <a:cxn ang="0">
                  <a:pos x="9" y="21"/>
                </a:cxn>
              </a:cxnLst>
              <a:rect l="0" t="0" r="r" b="b"/>
              <a:pathLst>
                <a:path w="9" h="21">
                  <a:moveTo>
                    <a:pt x="9" y="21"/>
                  </a:moveTo>
                  <a:lnTo>
                    <a:pt x="0" y="13"/>
                  </a:lnTo>
                  <a:lnTo>
                    <a:pt x="9" y="0"/>
                  </a:lnTo>
                  <a:lnTo>
                    <a:pt x="9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61"/>
            <p:cNvSpPr>
              <a:spLocks/>
            </p:cNvSpPr>
            <p:nvPr/>
          </p:nvSpPr>
          <p:spPr bwMode="auto">
            <a:xfrm>
              <a:off x="5120" y="9845"/>
              <a:ext cx="20" cy="8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20" y="0"/>
                </a:cxn>
              </a:cxnLst>
              <a:rect l="0" t="0" r="r" b="b"/>
              <a:pathLst>
                <a:path w="20" h="8">
                  <a:moveTo>
                    <a:pt x="20" y="0"/>
                  </a:moveTo>
                  <a:lnTo>
                    <a:pt x="8" y="8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62"/>
            <p:cNvSpPr>
              <a:spLocks noChangeShapeType="1"/>
            </p:cNvSpPr>
            <p:nvPr/>
          </p:nvSpPr>
          <p:spPr bwMode="auto">
            <a:xfrm>
              <a:off x="3024" y="10800"/>
              <a:ext cx="5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63"/>
            <p:cNvSpPr>
              <a:spLocks noChangeShapeType="1"/>
            </p:cNvSpPr>
            <p:nvPr/>
          </p:nvSpPr>
          <p:spPr bwMode="auto">
            <a:xfrm flipV="1">
              <a:off x="5760" y="9072"/>
              <a:ext cx="0" cy="17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64"/>
            <p:cNvSpPr>
              <a:spLocks noChangeShapeType="1"/>
            </p:cNvSpPr>
            <p:nvPr/>
          </p:nvSpPr>
          <p:spPr bwMode="auto">
            <a:xfrm flipV="1">
              <a:off x="5760" y="10800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65"/>
            <p:cNvSpPr>
              <a:spLocks noChangeShapeType="1"/>
            </p:cNvSpPr>
            <p:nvPr/>
          </p:nvSpPr>
          <p:spPr bwMode="auto">
            <a:xfrm>
              <a:off x="5904" y="10800"/>
              <a:ext cx="0" cy="8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66"/>
            <p:cNvSpPr>
              <a:spLocks noChangeShapeType="1"/>
            </p:cNvSpPr>
            <p:nvPr/>
          </p:nvSpPr>
          <p:spPr bwMode="auto">
            <a:xfrm flipV="1">
              <a:off x="6048" y="10368"/>
              <a:ext cx="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67"/>
            <p:cNvSpPr>
              <a:spLocks noChangeShapeType="1"/>
            </p:cNvSpPr>
            <p:nvPr/>
          </p:nvSpPr>
          <p:spPr bwMode="auto">
            <a:xfrm flipV="1">
              <a:off x="6192" y="10224"/>
              <a:ext cx="0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68"/>
            <p:cNvSpPr>
              <a:spLocks noChangeShapeType="1"/>
            </p:cNvSpPr>
            <p:nvPr/>
          </p:nvSpPr>
          <p:spPr bwMode="auto">
            <a:xfrm flipV="1">
              <a:off x="6336" y="10800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69"/>
            <p:cNvSpPr>
              <a:spLocks noChangeShapeType="1"/>
            </p:cNvSpPr>
            <p:nvPr/>
          </p:nvSpPr>
          <p:spPr bwMode="auto">
            <a:xfrm flipV="1">
              <a:off x="6768" y="9936"/>
              <a:ext cx="0" cy="8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71"/>
            <p:cNvSpPr>
              <a:spLocks noChangeShapeType="1"/>
            </p:cNvSpPr>
            <p:nvPr/>
          </p:nvSpPr>
          <p:spPr bwMode="auto">
            <a:xfrm flipV="1">
              <a:off x="5616" y="9936"/>
              <a:ext cx="0" cy="8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79"/>
            <p:cNvSpPr>
              <a:spLocks noChangeShapeType="1"/>
            </p:cNvSpPr>
            <p:nvPr/>
          </p:nvSpPr>
          <p:spPr bwMode="auto">
            <a:xfrm>
              <a:off x="5760" y="10800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Text Box 80"/>
            <p:cNvSpPr txBox="1">
              <a:spLocks noChangeArrowheads="1"/>
            </p:cNvSpPr>
            <p:nvPr/>
          </p:nvSpPr>
          <p:spPr bwMode="auto">
            <a:xfrm>
              <a:off x="4943" y="9072"/>
              <a:ext cx="7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TW" sz="1400" b="0" i="1" baseline="0" dirty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X</a:t>
              </a:r>
              <a:r>
                <a:rPr lang="en-US" altLang="zh-TW" sz="1400" b="0" i="1" baseline="-25000" dirty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400" b="0" baseline="0" dirty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(</a:t>
              </a:r>
              <a:r>
                <a:rPr lang="en-US" altLang="zh-TW" sz="1400" b="0" i="1" baseline="0" dirty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k</a:t>
              </a:r>
              <a:r>
                <a:rPr lang="en-US" altLang="zh-TW" sz="1400" b="0" baseline="0" dirty="0">
                  <a:ea typeface="新細明體" pitchFamily="18" charset="-120"/>
                </a:rPr>
                <a:t>)</a:t>
              </a:r>
            </a:p>
          </p:txBody>
        </p:sp>
        <p:sp>
          <p:nvSpPr>
            <p:cNvPr id="91" name="Text Box 81"/>
            <p:cNvSpPr txBox="1">
              <a:spLocks noChangeArrowheads="1"/>
            </p:cNvSpPr>
            <p:nvPr/>
          </p:nvSpPr>
          <p:spPr bwMode="auto">
            <a:xfrm>
              <a:off x="8640" y="1065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TW" sz="1400" b="0" i="1" baseline="0" dirty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92" name="Text Box 82"/>
            <p:cNvSpPr txBox="1">
              <a:spLocks noChangeArrowheads="1"/>
            </p:cNvSpPr>
            <p:nvPr/>
          </p:nvSpPr>
          <p:spPr bwMode="auto">
            <a:xfrm>
              <a:off x="5616" y="1195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TW" sz="1400" b="0" baseline="0" dirty="0">
                  <a:latin typeface="Times New Roman" panose="02020603050405020304" pitchFamily="18" charset="0"/>
                  <a:ea typeface="????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3" name="Text Box 83"/>
            <p:cNvSpPr txBox="1">
              <a:spLocks noChangeArrowheads="1"/>
            </p:cNvSpPr>
            <p:nvPr/>
          </p:nvSpPr>
          <p:spPr bwMode="auto">
            <a:xfrm>
              <a:off x="6768" y="1195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TW" sz="1400" b="0" i="1" baseline="0" dirty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94" name="Text Box 84"/>
            <p:cNvSpPr txBox="1">
              <a:spLocks noChangeArrowheads="1"/>
            </p:cNvSpPr>
            <p:nvPr/>
          </p:nvSpPr>
          <p:spPr bwMode="auto">
            <a:xfrm>
              <a:off x="7776" y="1195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TW" sz="1400" b="0" baseline="0" dirty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2</a:t>
              </a:r>
              <a:r>
                <a:rPr lang="en-US" altLang="zh-TW" sz="1400" b="0" i="1" baseline="0" dirty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95" name="Text Box 85"/>
            <p:cNvSpPr txBox="1">
              <a:spLocks noChangeArrowheads="1"/>
            </p:cNvSpPr>
            <p:nvPr/>
          </p:nvSpPr>
          <p:spPr bwMode="auto">
            <a:xfrm>
              <a:off x="4320" y="1195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TW" sz="1400" b="0" i="1" baseline="0" dirty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-N</a:t>
              </a:r>
            </a:p>
          </p:txBody>
        </p:sp>
        <p:sp>
          <p:nvSpPr>
            <p:cNvPr id="96" name="Text Box 86"/>
            <p:cNvSpPr txBox="1">
              <a:spLocks noChangeArrowheads="1"/>
            </p:cNvSpPr>
            <p:nvPr/>
          </p:nvSpPr>
          <p:spPr bwMode="auto">
            <a:xfrm>
              <a:off x="3168" y="1195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TW" sz="1400" b="0" baseline="0" dirty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-2</a:t>
              </a:r>
              <a:r>
                <a:rPr lang="en-US" altLang="zh-TW" sz="1400" b="0" i="1" baseline="0" dirty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97" name="Line 87"/>
            <p:cNvSpPr>
              <a:spLocks noChangeShapeType="1"/>
            </p:cNvSpPr>
            <p:nvPr/>
          </p:nvSpPr>
          <p:spPr bwMode="auto">
            <a:xfrm>
              <a:off x="5328" y="10800"/>
              <a:ext cx="0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88"/>
            <p:cNvSpPr>
              <a:spLocks noChangeShapeType="1"/>
            </p:cNvSpPr>
            <p:nvPr/>
          </p:nvSpPr>
          <p:spPr bwMode="auto">
            <a:xfrm flipV="1">
              <a:off x="5184" y="10800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4752" y="10800"/>
              <a:ext cx="0" cy="8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6480" y="10800"/>
              <a:ext cx="0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91"/>
            <p:cNvSpPr>
              <a:spLocks noChangeShapeType="1"/>
            </p:cNvSpPr>
            <p:nvPr/>
          </p:nvSpPr>
          <p:spPr bwMode="auto">
            <a:xfrm>
              <a:off x="6624" y="10800"/>
              <a:ext cx="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5472" y="10800"/>
              <a:ext cx="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 flipV="1">
              <a:off x="5040" y="10224"/>
              <a:ext cx="0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 flipV="1">
              <a:off x="4896" y="10368"/>
              <a:ext cx="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95"/>
            <p:cNvSpPr>
              <a:spLocks noChangeShapeType="1"/>
            </p:cNvSpPr>
            <p:nvPr/>
          </p:nvSpPr>
          <p:spPr bwMode="auto">
            <a:xfrm>
              <a:off x="7056" y="10800"/>
              <a:ext cx="0" cy="8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96"/>
            <p:cNvSpPr>
              <a:spLocks noChangeShapeType="1"/>
            </p:cNvSpPr>
            <p:nvPr/>
          </p:nvSpPr>
          <p:spPr bwMode="auto">
            <a:xfrm flipV="1">
              <a:off x="7200" y="10368"/>
              <a:ext cx="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 flipV="1">
              <a:off x="7344" y="10224"/>
              <a:ext cx="0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 flipV="1">
              <a:off x="7488" y="10800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99"/>
            <p:cNvSpPr>
              <a:spLocks noChangeShapeType="1"/>
            </p:cNvSpPr>
            <p:nvPr/>
          </p:nvSpPr>
          <p:spPr bwMode="auto">
            <a:xfrm flipV="1">
              <a:off x="7920" y="9936"/>
              <a:ext cx="0" cy="8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7632" y="10800"/>
              <a:ext cx="0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7776" y="10800"/>
              <a:ext cx="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3600" y="10800"/>
              <a:ext cx="0" cy="8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103"/>
            <p:cNvSpPr>
              <a:spLocks noChangeShapeType="1"/>
            </p:cNvSpPr>
            <p:nvPr/>
          </p:nvSpPr>
          <p:spPr bwMode="auto">
            <a:xfrm flipV="1">
              <a:off x="3744" y="10368"/>
              <a:ext cx="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 flipV="1">
              <a:off x="3888" y="10224"/>
              <a:ext cx="0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 flipV="1">
              <a:off x="4032" y="10800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 flipV="1">
              <a:off x="4464" y="9936"/>
              <a:ext cx="0" cy="8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07"/>
            <p:cNvSpPr>
              <a:spLocks noChangeShapeType="1"/>
            </p:cNvSpPr>
            <p:nvPr/>
          </p:nvSpPr>
          <p:spPr bwMode="auto">
            <a:xfrm>
              <a:off x="4176" y="10800"/>
              <a:ext cx="0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4320" y="10800"/>
              <a:ext cx="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075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467084"/>
              </p:ext>
            </p:extLst>
          </p:nvPr>
        </p:nvGraphicFramePr>
        <p:xfrm>
          <a:off x="6837363" y="5045075"/>
          <a:ext cx="223043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91" name="Equation" r:id="rId11" imgW="1231560" imgH="228600" progId="Equation.DSMT4">
                  <p:embed/>
                </p:oleObj>
              </mc:Choice>
              <mc:Fallback>
                <p:oleObj name="Equation" r:id="rId11" imgW="123156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363" y="5045075"/>
                        <a:ext cx="2230437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0" name="Straight Arrow Connector 119"/>
          <p:cNvCxnSpPr>
            <a:endCxn id="81" idx="1"/>
          </p:cNvCxnSpPr>
          <p:nvPr/>
        </p:nvCxnSpPr>
        <p:spPr>
          <a:xfrm flipH="1">
            <a:off x="6595946" y="5334000"/>
            <a:ext cx="932290" cy="26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75" idx="1"/>
          </p:cNvCxnSpPr>
          <p:nvPr/>
        </p:nvCxnSpPr>
        <p:spPr>
          <a:xfrm flipH="1">
            <a:off x="6744629" y="5334000"/>
            <a:ext cx="1933343" cy="1089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667000" y="5638800"/>
            <a:ext cx="160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Odd symmetry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667000" y="4495800"/>
            <a:ext cx="161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symmetry</a:t>
            </a:r>
          </a:p>
        </p:txBody>
      </p:sp>
      <p:sp>
        <p:nvSpPr>
          <p:cNvPr id="5" name="Flowchart: Connector 4"/>
          <p:cNvSpPr/>
          <p:nvPr/>
        </p:nvSpPr>
        <p:spPr>
          <a:xfrm>
            <a:off x="6647428" y="5985272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lowchart: Connector 120"/>
          <p:cNvSpPr/>
          <p:nvPr/>
        </p:nvSpPr>
        <p:spPr>
          <a:xfrm>
            <a:off x="7251361" y="5988843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lowchart: Connector 122"/>
          <p:cNvSpPr/>
          <p:nvPr/>
        </p:nvSpPr>
        <p:spPr>
          <a:xfrm>
            <a:off x="7836891" y="5980984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lowchart: Connector 123"/>
          <p:cNvSpPr/>
          <p:nvPr/>
        </p:nvSpPr>
        <p:spPr>
          <a:xfrm>
            <a:off x="6052696" y="5988843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Connector 126"/>
          <p:cNvSpPr/>
          <p:nvPr/>
        </p:nvSpPr>
        <p:spPr>
          <a:xfrm>
            <a:off x="5457964" y="5985272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687726"/>
              </p:ext>
            </p:extLst>
          </p:nvPr>
        </p:nvGraphicFramePr>
        <p:xfrm>
          <a:off x="1259902" y="4651374"/>
          <a:ext cx="70326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6" name="Equation" r:id="rId3" imgW="3327400" imgH="508000" progId="Equation.DSMT4">
                  <p:embed/>
                </p:oleObj>
              </mc:Choice>
              <mc:Fallback>
                <p:oleObj name="Equation" r:id="rId3" imgW="33274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902" y="4651374"/>
                        <a:ext cx="7032625" cy="107632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continuous-time periodic waveform can be represented by the </a:t>
            </a:r>
            <a:r>
              <a:rPr lang="en-US" dirty="0">
                <a:solidFill>
                  <a:srgbClr val="FF0000"/>
                </a:solidFill>
              </a:rPr>
              <a:t>Fourier series </a:t>
            </a:r>
            <a:r>
              <a:rPr lang="en-US" dirty="0"/>
              <a:t>as follows:</a:t>
            </a:r>
          </a:p>
          <a:p>
            <a:endParaRPr lang="en-US" dirty="0"/>
          </a:p>
        </p:txBody>
      </p:sp>
      <p:graphicFrame>
        <p:nvGraphicFramePr>
          <p:cNvPr id="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109689"/>
              </p:ext>
            </p:extLst>
          </p:nvPr>
        </p:nvGraphicFramePr>
        <p:xfrm>
          <a:off x="1420813" y="2720975"/>
          <a:ext cx="442912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7" name="Equation" r:id="rId5" imgW="2095200" imgH="431640" progId="Equation.DSMT4">
                  <p:embed/>
                </p:oleObj>
              </mc:Choice>
              <mc:Fallback>
                <p:oleObj name="Equation" r:id="rId5" imgW="2095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2720975"/>
                        <a:ext cx="4429125" cy="91281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6624637" y="4194174"/>
            <a:ext cx="2281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An infinite series</a:t>
            </a: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>
            <a:off x="6507163" y="4464048"/>
            <a:ext cx="328612" cy="1873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05172" y="3778675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Summation operator</a:t>
            </a:r>
            <a:r>
              <a:rPr lang="en-US" sz="2400" dirty="0"/>
              <a:t>:  Take the sum of the following function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2, …,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327094" y="3468041"/>
            <a:ext cx="454478" cy="4587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47800" y="5771471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bias</a:t>
            </a:r>
            <a:r>
              <a:rPr lang="en-US" dirty="0"/>
              <a:t>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or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(dc here stands for signals that will not change in time, just like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irect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urrent in electric circuit, as opposed to alternating current (ac))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395242" y="5112472"/>
            <a:ext cx="752561" cy="7866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DFT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Symmetry properties:</a:t>
            </a:r>
          </a:p>
          <a:p>
            <a:pPr lvl="1"/>
            <a:r>
              <a:rPr lang="en-US" dirty="0"/>
              <a:t>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dirty="0"/>
              <a:t> is real and even symmetry (an even function), i.e.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dirty="0"/>
              <a:t>, then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dirty="0"/>
              <a:t> is real and odd symmetry (an odd function), i.e.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 = -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dirty="0"/>
              <a:t>,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[0]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/2] = 0 (if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even)</a:t>
            </a:r>
            <a:r>
              <a:rPr lang="en-US" dirty="0"/>
              <a:t>, then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50</a:t>
            </a:fld>
            <a:endParaRPr lang="en-US"/>
          </a:p>
        </p:txBody>
      </p:sp>
      <p:graphicFrame>
        <p:nvGraphicFramePr>
          <p:cNvPr id="1095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221129"/>
              </p:ext>
            </p:extLst>
          </p:nvPr>
        </p:nvGraphicFramePr>
        <p:xfrm>
          <a:off x="2271713" y="3200400"/>
          <a:ext cx="22558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42" name="Equation" r:id="rId3" imgW="990360" imgH="228600" progId="Equation.DSMT4">
                  <p:embed/>
                </p:oleObj>
              </mc:Choice>
              <mc:Fallback>
                <p:oleObj name="Equation" r:id="rId3" imgW="99036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3200400"/>
                        <a:ext cx="2255837" cy="5175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601724"/>
              </p:ext>
            </p:extLst>
          </p:nvPr>
        </p:nvGraphicFramePr>
        <p:xfrm>
          <a:off x="5410200" y="3200400"/>
          <a:ext cx="13890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43" name="Equation" r:id="rId5" imgW="609480" imgH="228600" progId="Equation.DSMT4">
                  <p:embed/>
                </p:oleObj>
              </mc:Choice>
              <mc:Fallback>
                <p:oleObj name="Equation" r:id="rId5" imgW="6094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200400"/>
                        <a:ext cx="1389063" cy="520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48200" y="3200400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954925"/>
              </p:ext>
            </p:extLst>
          </p:nvPr>
        </p:nvGraphicFramePr>
        <p:xfrm>
          <a:off x="3200400" y="5334000"/>
          <a:ext cx="14160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44" name="Equation" r:id="rId7" imgW="622080" imgH="228600" progId="Equation.DSMT4">
                  <p:embed/>
                </p:oleObj>
              </mc:Choice>
              <mc:Fallback>
                <p:oleObj name="Equation" r:id="rId7" imgW="6220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334000"/>
                        <a:ext cx="1416050" cy="5175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562758"/>
              </p:ext>
            </p:extLst>
          </p:nvPr>
        </p:nvGraphicFramePr>
        <p:xfrm>
          <a:off x="5576888" y="5334000"/>
          <a:ext cx="23717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45" name="Equation" r:id="rId9" imgW="1041120" imgH="228600" progId="Equation.DSMT4">
                  <p:embed/>
                </p:oleObj>
              </mc:Choice>
              <mc:Fallback>
                <p:oleObj name="Equation" r:id="rId9" imgW="104112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888" y="5334000"/>
                        <a:ext cx="2371725" cy="520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24400" y="5334000"/>
            <a:ext cx="62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Fast Fourier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Historical Perspective </a:t>
            </a:r>
          </a:p>
          <a:p>
            <a:pPr lvl="1"/>
            <a:r>
              <a:rPr lang="en-US" dirty="0"/>
              <a:t>The Cooley and </a:t>
            </a:r>
            <a:r>
              <a:rPr lang="en-US" dirty="0" err="1"/>
              <a:t>Tukey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Fast Fourier Transform (FFT)</a:t>
            </a:r>
            <a:r>
              <a:rPr lang="en-US" dirty="0"/>
              <a:t> algorithm is a turning point to the computation of DFT</a:t>
            </a:r>
          </a:p>
          <a:p>
            <a:pPr lvl="1"/>
            <a:r>
              <a:rPr lang="en-US" dirty="0"/>
              <a:t>Before that, DFT was never practical except running  by some very expensive computers</a:t>
            </a:r>
          </a:p>
          <a:p>
            <a:pPr lvl="1"/>
            <a:r>
              <a:rPr lang="en-US" dirty="0"/>
              <a:t>FFT gives nearly a factor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dirty="0"/>
              <a:t> improvement in the computation speed over the traditional approach in most computing environments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itchFamily="18" charset="0"/>
              </a:rPr>
              <a:t>Principal discoveries of DFT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auto">
          <a:xfrm>
            <a:off x="1600200" y="1828800"/>
            <a:ext cx="6965950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u="sng" dirty="0">
                <a:cs typeface="Times New Roman" pitchFamily="18" charset="0"/>
              </a:rPr>
              <a:t>Researcher(s)</a:t>
            </a:r>
            <a:r>
              <a:rPr lang="en-US" sz="2000" b="1" dirty="0">
                <a:cs typeface="Times New Roman" pitchFamily="18" charset="0"/>
              </a:rPr>
              <a:t>	</a:t>
            </a:r>
            <a:r>
              <a:rPr lang="en-US" sz="2000" b="1" u="sng" dirty="0">
                <a:cs typeface="Times New Roman" pitchFamily="18" charset="0"/>
              </a:rPr>
              <a:t>Date</a:t>
            </a:r>
            <a:r>
              <a:rPr lang="en-US" sz="2000" b="1" dirty="0">
                <a:cs typeface="Times New Roman" pitchFamily="18" charset="0"/>
              </a:rPr>
              <a:t>	</a:t>
            </a:r>
            <a:r>
              <a:rPr lang="en-US" sz="2000" b="1" u="sng" dirty="0">
                <a:cs typeface="Times New Roman" pitchFamily="18" charset="0"/>
              </a:rPr>
              <a:t>Feature</a:t>
            </a:r>
            <a:endParaRPr lang="en-US" sz="2000" b="1" dirty="0">
              <a:cs typeface="Times New Roman" pitchFamily="18" charset="0"/>
            </a:endParaRPr>
          </a:p>
          <a:p>
            <a:pPr eaLnBrk="0" hangingPunct="0"/>
            <a:r>
              <a:rPr lang="en-US" sz="1600" b="1" dirty="0">
                <a:cs typeface="Times New Roman" pitchFamily="18" charset="0"/>
              </a:rPr>
              <a:t> </a:t>
            </a:r>
            <a:endParaRPr lang="en-US" sz="2000" b="1" dirty="0">
              <a:cs typeface="Times New Roman" pitchFamily="18" charset="0"/>
            </a:endParaRPr>
          </a:p>
          <a:p>
            <a:pPr eaLnBrk="0" hangingPunct="0"/>
            <a:r>
              <a:rPr lang="en-US" sz="1600" b="1" dirty="0">
                <a:solidFill>
                  <a:srgbClr val="FF3300"/>
                </a:solidFill>
                <a:cs typeface="Times New Roman" pitchFamily="18" charset="0"/>
              </a:rPr>
              <a:t>Cooley &amp; </a:t>
            </a:r>
            <a:r>
              <a:rPr lang="en-US" sz="1600" b="1" dirty="0" err="1">
                <a:solidFill>
                  <a:srgbClr val="FF3300"/>
                </a:solidFill>
                <a:cs typeface="Times New Roman" pitchFamily="18" charset="0"/>
              </a:rPr>
              <a:t>Tukey</a:t>
            </a:r>
            <a:r>
              <a:rPr lang="en-US" sz="1600" b="1" dirty="0">
                <a:cs typeface="Times New Roman" pitchFamily="18" charset="0"/>
              </a:rPr>
              <a:t>	</a:t>
            </a:r>
            <a:r>
              <a:rPr lang="en-US" sz="1600" b="1" dirty="0">
                <a:solidFill>
                  <a:srgbClr val="FF3300"/>
                </a:solidFill>
                <a:cs typeface="Times New Roman" pitchFamily="18" charset="0"/>
              </a:rPr>
              <a:t>1965	Any 2</a:t>
            </a:r>
            <a:r>
              <a:rPr lang="en-US" sz="1600" b="1" baseline="30000" dirty="0">
                <a:solidFill>
                  <a:srgbClr val="FF3300"/>
                </a:solidFill>
                <a:cs typeface="Times New Roman" pitchFamily="18" charset="0"/>
              </a:rPr>
              <a:t>n</a:t>
            </a:r>
            <a:r>
              <a:rPr lang="en-US" sz="1600" b="1" dirty="0">
                <a:solidFill>
                  <a:srgbClr val="FF3300"/>
                </a:solidFill>
                <a:cs typeface="Times New Roman" pitchFamily="18" charset="0"/>
              </a:rPr>
              <a:t> composite integer</a:t>
            </a:r>
            <a:endParaRPr lang="en-US" sz="2000" b="1" dirty="0">
              <a:solidFill>
                <a:srgbClr val="FF3300"/>
              </a:solidFill>
              <a:cs typeface="Times New Roman" pitchFamily="18" charset="0"/>
            </a:endParaRPr>
          </a:p>
          <a:p>
            <a:pPr eaLnBrk="0" hangingPunct="0">
              <a:lnSpc>
                <a:spcPct val="50000"/>
              </a:lnSpc>
            </a:pPr>
            <a:r>
              <a:rPr lang="en-US" sz="1600" b="1" dirty="0">
                <a:cs typeface="Times New Roman" pitchFamily="18" charset="0"/>
              </a:rPr>
              <a:t> </a:t>
            </a:r>
            <a:endParaRPr lang="en-US" sz="2000" b="1" dirty="0">
              <a:cs typeface="Times New Roman" pitchFamily="18" charset="0"/>
            </a:endParaRPr>
          </a:p>
          <a:p>
            <a:pPr eaLnBrk="0" hangingPunct="0"/>
            <a:r>
              <a:rPr lang="en-US" sz="1600" b="1" dirty="0">
                <a:cs typeface="Times New Roman" pitchFamily="18" charset="0"/>
              </a:rPr>
              <a:t>I.J. Good		1958	Any integer with relatively prime factors</a:t>
            </a:r>
            <a:endParaRPr lang="en-US" sz="2000" b="1" dirty="0">
              <a:cs typeface="Times New Roman" pitchFamily="18" charset="0"/>
            </a:endParaRPr>
          </a:p>
          <a:p>
            <a:pPr eaLnBrk="0" hangingPunct="0">
              <a:lnSpc>
                <a:spcPct val="50000"/>
              </a:lnSpc>
            </a:pPr>
            <a:r>
              <a:rPr lang="en-US" sz="1600" b="1" dirty="0">
                <a:cs typeface="Times New Roman" pitchFamily="18" charset="0"/>
              </a:rPr>
              <a:t> </a:t>
            </a:r>
            <a:endParaRPr lang="en-US" sz="2000" b="1" dirty="0">
              <a:cs typeface="Times New Roman" pitchFamily="18" charset="0"/>
            </a:endParaRPr>
          </a:p>
          <a:p>
            <a:pPr eaLnBrk="0" hangingPunct="0"/>
            <a:r>
              <a:rPr lang="en-US" sz="1600" b="1" dirty="0">
                <a:cs typeface="Times New Roman" pitchFamily="18" charset="0"/>
              </a:rPr>
              <a:t>L.H. Thomas	1948	Any integer with relatively prime factors</a:t>
            </a:r>
            <a:endParaRPr lang="en-US" sz="2000" b="1" dirty="0">
              <a:cs typeface="Times New Roman" pitchFamily="18" charset="0"/>
            </a:endParaRPr>
          </a:p>
          <a:p>
            <a:pPr eaLnBrk="0" hangingPunct="0">
              <a:lnSpc>
                <a:spcPct val="50000"/>
              </a:lnSpc>
            </a:pPr>
            <a:r>
              <a:rPr lang="en-US" sz="1600" b="1" dirty="0">
                <a:cs typeface="Times New Roman" pitchFamily="18" charset="0"/>
              </a:rPr>
              <a:t> </a:t>
            </a:r>
            <a:endParaRPr lang="en-US" sz="2000" b="1" dirty="0">
              <a:cs typeface="Times New Roman" pitchFamily="18" charset="0"/>
            </a:endParaRPr>
          </a:p>
          <a:p>
            <a:pPr eaLnBrk="0" hangingPunct="0"/>
            <a:r>
              <a:rPr lang="en-US" sz="1600" b="1" dirty="0">
                <a:solidFill>
                  <a:srgbClr val="FF3300"/>
                </a:solidFill>
                <a:cs typeface="Times New Roman" pitchFamily="18" charset="0"/>
              </a:rPr>
              <a:t>Danielson</a:t>
            </a:r>
            <a:r>
              <a:rPr lang="en-US" sz="1600" b="1" dirty="0">
                <a:cs typeface="Times New Roman" pitchFamily="18" charset="0"/>
              </a:rPr>
              <a:t>  	</a:t>
            </a:r>
            <a:r>
              <a:rPr lang="en-US" sz="1600" b="1" dirty="0">
                <a:solidFill>
                  <a:srgbClr val="FF3300"/>
                </a:solidFill>
                <a:cs typeface="Times New Roman" pitchFamily="18" charset="0"/>
              </a:rPr>
              <a:t>1942</a:t>
            </a:r>
            <a:r>
              <a:rPr lang="en-US" sz="1600" b="1" dirty="0">
                <a:cs typeface="Times New Roman" pitchFamily="18" charset="0"/>
              </a:rPr>
              <a:t>	2</a:t>
            </a:r>
            <a:r>
              <a:rPr lang="en-US" sz="1600" b="1" baseline="30000" dirty="0">
                <a:cs typeface="Times New Roman" pitchFamily="18" charset="0"/>
              </a:rPr>
              <a:t>n</a:t>
            </a:r>
            <a:endParaRPr lang="en-US" sz="2000" b="1" dirty="0">
              <a:cs typeface="Times New Roman" pitchFamily="18" charset="0"/>
            </a:endParaRPr>
          </a:p>
          <a:p>
            <a:pPr eaLnBrk="0" hangingPunct="0">
              <a:lnSpc>
                <a:spcPct val="50000"/>
              </a:lnSpc>
            </a:pPr>
            <a:r>
              <a:rPr lang="en-US" sz="1600" b="1" dirty="0">
                <a:cs typeface="Times New Roman" pitchFamily="18" charset="0"/>
              </a:rPr>
              <a:t> </a:t>
            </a:r>
            <a:endParaRPr lang="en-US" sz="2000" b="1" dirty="0">
              <a:cs typeface="Times New Roman" pitchFamily="18" charset="0"/>
            </a:endParaRPr>
          </a:p>
          <a:p>
            <a:pPr eaLnBrk="0" hangingPunct="0"/>
            <a:r>
              <a:rPr lang="en-US" sz="1600" b="1" dirty="0">
                <a:cs typeface="Times New Roman" pitchFamily="18" charset="0"/>
              </a:rPr>
              <a:t>K. </a:t>
            </a:r>
            <a:r>
              <a:rPr lang="en-US" sz="1600" b="1" dirty="0" err="1">
                <a:cs typeface="Times New Roman" pitchFamily="18" charset="0"/>
              </a:rPr>
              <a:t>Stumpff</a:t>
            </a:r>
            <a:r>
              <a:rPr lang="en-US" sz="1600" b="1" dirty="0">
                <a:cs typeface="Times New Roman" pitchFamily="18" charset="0"/>
              </a:rPr>
              <a:t>	1939	2</a:t>
            </a:r>
            <a:r>
              <a:rPr lang="en-US" sz="1600" b="1" baseline="30000" dirty="0">
                <a:cs typeface="Times New Roman" pitchFamily="18" charset="0"/>
              </a:rPr>
              <a:t>n</a:t>
            </a:r>
            <a:r>
              <a:rPr lang="en-US" sz="1600" b="1" dirty="0">
                <a:cs typeface="Times New Roman" pitchFamily="18" charset="0"/>
              </a:rPr>
              <a:t>k, 3</a:t>
            </a:r>
            <a:r>
              <a:rPr lang="en-US" sz="1600" b="1" baseline="30000" dirty="0">
                <a:cs typeface="Times New Roman" pitchFamily="18" charset="0"/>
              </a:rPr>
              <a:t>n</a:t>
            </a:r>
            <a:r>
              <a:rPr lang="en-US" sz="1600" b="1" dirty="0">
                <a:cs typeface="Times New Roman" pitchFamily="18" charset="0"/>
              </a:rPr>
              <a:t>k</a:t>
            </a:r>
            <a:endParaRPr lang="en-US" sz="2000" b="1" dirty="0">
              <a:cs typeface="Times New Roman" pitchFamily="18" charset="0"/>
            </a:endParaRPr>
          </a:p>
          <a:p>
            <a:pPr eaLnBrk="0" hangingPunct="0">
              <a:lnSpc>
                <a:spcPct val="50000"/>
              </a:lnSpc>
            </a:pPr>
            <a:r>
              <a:rPr lang="en-US" sz="1600" b="1" dirty="0">
                <a:cs typeface="Times New Roman" pitchFamily="18" charset="0"/>
              </a:rPr>
              <a:t> </a:t>
            </a:r>
            <a:endParaRPr lang="en-US" sz="2000" b="1" dirty="0">
              <a:cs typeface="Times New Roman" pitchFamily="18" charset="0"/>
            </a:endParaRPr>
          </a:p>
          <a:p>
            <a:pPr eaLnBrk="0" hangingPunct="0"/>
            <a:r>
              <a:rPr lang="en-US" sz="1600" b="1" dirty="0">
                <a:cs typeface="Times New Roman" pitchFamily="18" charset="0"/>
              </a:rPr>
              <a:t>C. </a:t>
            </a:r>
            <a:r>
              <a:rPr lang="en-US" sz="1600" b="1" dirty="0" err="1">
                <a:cs typeface="Times New Roman" pitchFamily="18" charset="0"/>
              </a:rPr>
              <a:t>Runge</a:t>
            </a:r>
            <a:r>
              <a:rPr lang="en-US" sz="1600" b="1" dirty="0">
                <a:cs typeface="Times New Roman" pitchFamily="18" charset="0"/>
              </a:rPr>
              <a:t>		1903	2</a:t>
            </a:r>
            <a:r>
              <a:rPr lang="en-US" sz="1600" b="1" baseline="30000" dirty="0">
                <a:cs typeface="Times New Roman" pitchFamily="18" charset="0"/>
              </a:rPr>
              <a:t>n</a:t>
            </a:r>
            <a:r>
              <a:rPr lang="en-US" sz="1600" b="1" dirty="0">
                <a:cs typeface="Times New Roman" pitchFamily="18" charset="0"/>
              </a:rPr>
              <a:t>k</a:t>
            </a:r>
            <a:endParaRPr lang="en-US" sz="2000" b="1" dirty="0">
              <a:cs typeface="Times New Roman" pitchFamily="18" charset="0"/>
            </a:endParaRPr>
          </a:p>
          <a:p>
            <a:pPr eaLnBrk="0" hangingPunct="0">
              <a:lnSpc>
                <a:spcPct val="50000"/>
              </a:lnSpc>
            </a:pPr>
            <a:r>
              <a:rPr lang="en-US" sz="1600" b="1" dirty="0">
                <a:cs typeface="Times New Roman" pitchFamily="18" charset="0"/>
              </a:rPr>
              <a:t> </a:t>
            </a:r>
            <a:endParaRPr lang="en-US" sz="2000" b="1" dirty="0">
              <a:cs typeface="Times New Roman" pitchFamily="18" charset="0"/>
            </a:endParaRPr>
          </a:p>
          <a:p>
            <a:pPr eaLnBrk="0" hangingPunct="0"/>
            <a:r>
              <a:rPr lang="en-US" sz="1600" b="1" dirty="0">
                <a:cs typeface="Times New Roman" pitchFamily="18" charset="0"/>
              </a:rPr>
              <a:t>J.D. Everett	1860	12</a:t>
            </a:r>
            <a:endParaRPr lang="en-US" sz="2000" b="1" dirty="0">
              <a:cs typeface="Times New Roman" pitchFamily="18" charset="0"/>
            </a:endParaRPr>
          </a:p>
          <a:p>
            <a:pPr eaLnBrk="0" hangingPunct="0">
              <a:lnSpc>
                <a:spcPct val="50000"/>
              </a:lnSpc>
            </a:pPr>
            <a:r>
              <a:rPr lang="en-US" sz="1600" b="1" dirty="0">
                <a:cs typeface="Times New Roman" pitchFamily="18" charset="0"/>
              </a:rPr>
              <a:t> </a:t>
            </a:r>
            <a:endParaRPr lang="en-US" sz="2000" b="1" dirty="0">
              <a:cs typeface="Times New Roman" pitchFamily="18" charset="0"/>
            </a:endParaRPr>
          </a:p>
          <a:p>
            <a:pPr eaLnBrk="0" hangingPunct="0"/>
            <a:r>
              <a:rPr lang="en-US" sz="1600" b="1" dirty="0">
                <a:cs typeface="Times New Roman" pitchFamily="18" charset="0"/>
              </a:rPr>
              <a:t>A. Smith		1846	4, 8, 16, 32</a:t>
            </a:r>
            <a:endParaRPr lang="en-US" sz="2000" b="1" dirty="0">
              <a:cs typeface="Times New Roman" pitchFamily="18" charset="0"/>
            </a:endParaRPr>
          </a:p>
          <a:p>
            <a:pPr eaLnBrk="0" hangingPunct="0">
              <a:lnSpc>
                <a:spcPct val="50000"/>
              </a:lnSpc>
            </a:pPr>
            <a:r>
              <a:rPr lang="en-US" sz="1600" b="1" dirty="0">
                <a:cs typeface="Times New Roman" pitchFamily="18" charset="0"/>
              </a:rPr>
              <a:t> </a:t>
            </a:r>
            <a:endParaRPr lang="en-US" sz="2000" b="1" dirty="0">
              <a:cs typeface="Times New Roman" pitchFamily="18" charset="0"/>
            </a:endParaRPr>
          </a:p>
          <a:p>
            <a:pPr eaLnBrk="0" hangingPunct="0"/>
            <a:r>
              <a:rPr lang="en-US" sz="1600" b="1" dirty="0">
                <a:cs typeface="Times New Roman" pitchFamily="18" charset="0"/>
              </a:rPr>
              <a:t>F. </a:t>
            </a:r>
            <a:r>
              <a:rPr lang="en-US" sz="1600" b="1" dirty="0" err="1">
                <a:cs typeface="Times New Roman" pitchFamily="18" charset="0"/>
              </a:rPr>
              <a:t>Carlini</a:t>
            </a:r>
            <a:r>
              <a:rPr lang="en-US" sz="1600" b="1" dirty="0">
                <a:cs typeface="Times New Roman" pitchFamily="18" charset="0"/>
              </a:rPr>
              <a:t>		1828	12</a:t>
            </a:r>
            <a:endParaRPr lang="en-US" sz="2000" b="1" dirty="0">
              <a:cs typeface="Times New Roman" pitchFamily="18" charset="0"/>
            </a:endParaRPr>
          </a:p>
          <a:p>
            <a:pPr eaLnBrk="0" hangingPunct="0">
              <a:lnSpc>
                <a:spcPct val="50000"/>
              </a:lnSpc>
            </a:pPr>
            <a:r>
              <a:rPr lang="en-US" sz="1600" b="1" dirty="0">
                <a:cs typeface="Times New Roman" pitchFamily="18" charset="0"/>
              </a:rPr>
              <a:t> </a:t>
            </a:r>
            <a:endParaRPr lang="en-US" sz="2000" b="1" dirty="0">
              <a:cs typeface="Times New Roman" pitchFamily="18" charset="0"/>
            </a:endParaRPr>
          </a:p>
          <a:p>
            <a:pPr eaLnBrk="0" hangingPunct="0"/>
            <a:r>
              <a:rPr lang="en-US" sz="1600" b="1" dirty="0">
                <a:solidFill>
                  <a:srgbClr val="FF3300"/>
                </a:solidFill>
                <a:cs typeface="Times New Roman" pitchFamily="18" charset="0"/>
              </a:rPr>
              <a:t>C.F. Gauss</a:t>
            </a:r>
            <a:r>
              <a:rPr lang="en-US" sz="1600" b="1" dirty="0">
                <a:cs typeface="Times New Roman" pitchFamily="18" charset="0"/>
              </a:rPr>
              <a:t>	</a:t>
            </a:r>
            <a:r>
              <a:rPr lang="en-US" sz="1600" b="1" dirty="0">
                <a:solidFill>
                  <a:srgbClr val="FF3300"/>
                </a:solidFill>
                <a:cs typeface="Times New Roman" pitchFamily="18" charset="0"/>
              </a:rPr>
              <a:t>1805</a:t>
            </a:r>
            <a:r>
              <a:rPr lang="en-US" sz="1600" b="1" dirty="0">
                <a:cs typeface="Times New Roman" pitchFamily="18" charset="0"/>
              </a:rPr>
              <a:t>	Any composite integer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724400" y="4953000"/>
            <a:ext cx="4038600" cy="685800"/>
            <a:chOff x="4724400" y="4953000"/>
            <a:chExt cx="4038600" cy="685800"/>
          </a:xfrm>
        </p:grpSpPr>
        <p:sp>
          <p:nvSpPr>
            <p:cNvPr id="6" name="TextBox 5"/>
            <p:cNvSpPr txBox="1"/>
            <p:nvPr/>
          </p:nvSpPr>
          <p:spPr>
            <a:xfrm>
              <a:off x="5943600" y="4953000"/>
              <a:ext cx="2819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Fourier proposed Fourier series in 1807 !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4724400" y="5410200"/>
              <a:ext cx="12192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The basic principle of FFT is 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“divide and conquer” 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>
                <a:cs typeface="Times New Roman" pitchFamily="18" charset="0"/>
                <a:sym typeface="Symbol" pitchFamily="18" charset="2"/>
              </a:rPr>
              <a:t>	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</a:t>
            </a:r>
            <a:r>
              <a:rPr lang="en-US" dirty="0">
                <a:cs typeface="Times New Roman" pitchFamily="18" charset="0"/>
              </a:rPr>
              <a:t> 	To break down a big problem to a number of smaller problems and tackle them individually</a:t>
            </a:r>
            <a:endParaRPr lang="en-US" dirty="0">
              <a:solidFill>
                <a:srgbClr val="FF3300"/>
              </a:solidFill>
            </a:endParaRPr>
          </a:p>
          <a:p>
            <a:r>
              <a:rPr lang="en-US" dirty="0">
                <a:cs typeface="Times New Roman" pitchFamily="18" charset="0"/>
              </a:rPr>
              <a:t>Need to satisfy the following criterion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2057400" y="4876800"/>
          <a:ext cx="6184900" cy="1224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2" name="Equation" r:id="rId3" imgW="2438280" imgH="482400" progId="Equation.3">
                  <p:embed/>
                </p:oleObj>
              </mc:Choice>
              <mc:Fallback>
                <p:oleObj name="Equation" r:id="rId3" imgW="243828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76800"/>
                        <a:ext cx="6184900" cy="1224596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principle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54</a:t>
            </a:fld>
            <a:endParaRPr lang="en-US"/>
          </a:p>
        </p:txBody>
      </p:sp>
      <p:graphicFrame>
        <p:nvGraphicFramePr>
          <p:cNvPr id="27" name="Object 1045"/>
          <p:cNvGraphicFramePr>
            <a:graphicFrameLocks noChangeAspect="1"/>
          </p:cNvGraphicFramePr>
          <p:nvPr/>
        </p:nvGraphicFramePr>
        <p:xfrm>
          <a:off x="1736725" y="1452563"/>
          <a:ext cx="56737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6" name="Equation" r:id="rId3" imgW="2438280" imgH="482400" progId="Equation.3">
                  <p:embed/>
                </p:oleObj>
              </mc:Choice>
              <mc:Fallback>
                <p:oleObj name="Equation" r:id="rId3" imgW="243828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1452563"/>
                        <a:ext cx="5673725" cy="11239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AutoShape 1046"/>
          <p:cNvSpPr>
            <a:spLocks noChangeArrowheads="1"/>
          </p:cNvSpPr>
          <p:nvPr/>
        </p:nvSpPr>
        <p:spPr bwMode="auto">
          <a:xfrm>
            <a:off x="688975" y="3148013"/>
            <a:ext cx="3073400" cy="1857375"/>
          </a:xfrm>
          <a:prstGeom prst="cloudCallout">
            <a:avLst>
              <a:gd name="adj1" fmla="val -17407"/>
              <a:gd name="adj2" fmla="val 25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29" name="Text Box 1047"/>
          <p:cNvSpPr txBox="1">
            <a:spLocks noChangeArrowheads="1"/>
          </p:cNvSpPr>
          <p:nvPr/>
        </p:nvSpPr>
        <p:spPr bwMode="auto">
          <a:xfrm>
            <a:off x="1482725" y="3633788"/>
            <a:ext cx="181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Big Problem</a:t>
            </a:r>
          </a:p>
        </p:txBody>
      </p:sp>
      <p:sp>
        <p:nvSpPr>
          <p:cNvPr id="30" name="AutoShape 1048"/>
          <p:cNvSpPr>
            <a:spLocks noChangeArrowheads="1"/>
          </p:cNvSpPr>
          <p:nvPr/>
        </p:nvSpPr>
        <p:spPr bwMode="auto">
          <a:xfrm>
            <a:off x="4603750" y="3795713"/>
            <a:ext cx="1708150" cy="882650"/>
          </a:xfrm>
          <a:prstGeom prst="cloudCallout">
            <a:avLst>
              <a:gd name="adj1" fmla="val -931"/>
              <a:gd name="adj2" fmla="val 34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31" name="Text Box 1049"/>
          <p:cNvSpPr txBox="1">
            <a:spLocks noChangeArrowheads="1"/>
          </p:cNvSpPr>
          <p:nvPr/>
        </p:nvSpPr>
        <p:spPr bwMode="auto">
          <a:xfrm>
            <a:off x="5111750" y="3454400"/>
            <a:ext cx="13001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Smaller</a:t>
            </a:r>
          </a:p>
          <a:p>
            <a:r>
              <a:rPr lang="en-US" b="1"/>
              <a:t>Problem</a:t>
            </a:r>
          </a:p>
        </p:txBody>
      </p:sp>
      <p:sp>
        <p:nvSpPr>
          <p:cNvPr id="32" name="AutoShape 1050"/>
          <p:cNvSpPr>
            <a:spLocks noChangeArrowheads="1"/>
          </p:cNvSpPr>
          <p:nvPr/>
        </p:nvSpPr>
        <p:spPr bwMode="auto">
          <a:xfrm>
            <a:off x="3465513" y="5211763"/>
            <a:ext cx="1546225" cy="881062"/>
          </a:xfrm>
          <a:prstGeom prst="cloudCallout">
            <a:avLst>
              <a:gd name="adj1" fmla="val -19917"/>
              <a:gd name="adj2" fmla="val 271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33" name="Text Box 1051"/>
          <p:cNvSpPr txBox="1">
            <a:spLocks noChangeArrowheads="1"/>
          </p:cNvSpPr>
          <p:nvPr/>
        </p:nvSpPr>
        <p:spPr bwMode="auto">
          <a:xfrm>
            <a:off x="3987800" y="4856163"/>
            <a:ext cx="13001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Smaller</a:t>
            </a:r>
          </a:p>
          <a:p>
            <a:r>
              <a:rPr lang="en-US" b="1"/>
              <a:t>Problem</a:t>
            </a:r>
          </a:p>
        </p:txBody>
      </p:sp>
      <p:sp>
        <p:nvSpPr>
          <p:cNvPr id="34" name="AutoShape 1052"/>
          <p:cNvSpPr>
            <a:spLocks noChangeArrowheads="1"/>
          </p:cNvSpPr>
          <p:nvPr/>
        </p:nvSpPr>
        <p:spPr bwMode="auto">
          <a:xfrm>
            <a:off x="7154863" y="3694113"/>
            <a:ext cx="827087" cy="447675"/>
          </a:xfrm>
          <a:prstGeom prst="cloudCallout">
            <a:avLst>
              <a:gd name="adj1" fmla="val -11995"/>
              <a:gd name="adj2" fmla="val 191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35" name="Text Box 1053"/>
          <p:cNvSpPr txBox="1">
            <a:spLocks noChangeArrowheads="1"/>
          </p:cNvSpPr>
          <p:nvPr/>
        </p:nvSpPr>
        <p:spPr bwMode="auto">
          <a:xfrm>
            <a:off x="7305675" y="2894013"/>
            <a:ext cx="14192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Smaller</a:t>
            </a:r>
          </a:p>
          <a:p>
            <a:r>
              <a:rPr lang="en-US" b="1"/>
              <a:t>Problems</a:t>
            </a:r>
          </a:p>
        </p:txBody>
      </p:sp>
      <p:sp>
        <p:nvSpPr>
          <p:cNvPr id="36" name="AutoShape 1054"/>
          <p:cNvSpPr>
            <a:spLocks noChangeArrowheads="1"/>
          </p:cNvSpPr>
          <p:nvPr/>
        </p:nvSpPr>
        <p:spPr bwMode="auto">
          <a:xfrm>
            <a:off x="6842125" y="4487863"/>
            <a:ext cx="827088" cy="463550"/>
          </a:xfrm>
          <a:prstGeom prst="cloudCallout">
            <a:avLst>
              <a:gd name="adj1" fmla="val 671"/>
              <a:gd name="adj2" fmla="val 335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37" name="AutoShape 1055"/>
          <p:cNvSpPr>
            <a:spLocks noChangeArrowheads="1"/>
          </p:cNvSpPr>
          <p:nvPr/>
        </p:nvSpPr>
        <p:spPr bwMode="auto">
          <a:xfrm>
            <a:off x="3987800" y="3883025"/>
            <a:ext cx="419100" cy="4191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AutoShape 1056"/>
          <p:cNvSpPr>
            <a:spLocks noChangeArrowheads="1"/>
          </p:cNvSpPr>
          <p:nvPr/>
        </p:nvSpPr>
        <p:spPr bwMode="auto">
          <a:xfrm rot="2829316">
            <a:off x="3300413" y="4589463"/>
            <a:ext cx="419100" cy="4191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1057"/>
          <p:cNvSpPr>
            <a:spLocks noChangeArrowheads="1"/>
          </p:cNvSpPr>
          <p:nvPr/>
        </p:nvSpPr>
        <p:spPr bwMode="auto">
          <a:xfrm>
            <a:off x="6538913" y="3703638"/>
            <a:ext cx="419100" cy="4191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AutoShape 1058"/>
          <p:cNvSpPr>
            <a:spLocks noChangeArrowheads="1"/>
          </p:cNvSpPr>
          <p:nvPr/>
        </p:nvSpPr>
        <p:spPr bwMode="auto">
          <a:xfrm rot="2311433">
            <a:off x="6315075" y="4260850"/>
            <a:ext cx="419100" cy="4191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1060"/>
          <p:cNvSpPr>
            <a:spLocks noChangeArrowheads="1"/>
          </p:cNvSpPr>
          <p:nvPr/>
        </p:nvSpPr>
        <p:spPr bwMode="auto">
          <a:xfrm>
            <a:off x="1384300" y="5664200"/>
            <a:ext cx="1484313" cy="911225"/>
          </a:xfrm>
          <a:prstGeom prst="cloudCallout">
            <a:avLst>
              <a:gd name="adj1" fmla="val -23690"/>
              <a:gd name="adj2" fmla="val 26134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42" name="Text Box 1061"/>
          <p:cNvSpPr txBox="1">
            <a:spLocks noChangeArrowheads="1"/>
          </p:cNvSpPr>
          <p:nvPr/>
        </p:nvSpPr>
        <p:spPr bwMode="auto">
          <a:xfrm>
            <a:off x="1633538" y="5718175"/>
            <a:ext cx="1470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Overhead</a:t>
            </a:r>
          </a:p>
        </p:txBody>
      </p:sp>
      <p:sp>
        <p:nvSpPr>
          <p:cNvPr id="43" name="AutoShape 1062"/>
          <p:cNvSpPr>
            <a:spLocks noChangeArrowheads="1"/>
          </p:cNvSpPr>
          <p:nvPr/>
        </p:nvSpPr>
        <p:spPr bwMode="auto">
          <a:xfrm rot="4861565">
            <a:off x="2165350" y="5056188"/>
            <a:ext cx="419100" cy="4191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AutoShape 1063"/>
          <p:cNvSpPr>
            <a:spLocks noChangeArrowheads="1"/>
          </p:cNvSpPr>
          <p:nvPr/>
        </p:nvSpPr>
        <p:spPr bwMode="auto">
          <a:xfrm>
            <a:off x="6007100" y="5121275"/>
            <a:ext cx="827088" cy="463550"/>
          </a:xfrm>
          <a:prstGeom prst="cloudCallout">
            <a:avLst>
              <a:gd name="adj1" fmla="val -13722"/>
              <a:gd name="adj2" fmla="val 10958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45" name="AutoShape 1064"/>
          <p:cNvSpPr>
            <a:spLocks noChangeArrowheads="1"/>
          </p:cNvSpPr>
          <p:nvPr/>
        </p:nvSpPr>
        <p:spPr bwMode="auto">
          <a:xfrm rot="4861565">
            <a:off x="5883275" y="4668838"/>
            <a:ext cx="419100" cy="4191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AutoShape 1066"/>
          <p:cNvSpPr>
            <a:spLocks noChangeArrowheads="1"/>
          </p:cNvSpPr>
          <p:nvPr/>
        </p:nvSpPr>
        <p:spPr bwMode="auto">
          <a:xfrm rot="1006958">
            <a:off x="5040313" y="5583238"/>
            <a:ext cx="419100" cy="4191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AutoShape 1067"/>
          <p:cNvSpPr>
            <a:spLocks noChangeArrowheads="1"/>
          </p:cNvSpPr>
          <p:nvPr/>
        </p:nvSpPr>
        <p:spPr bwMode="auto">
          <a:xfrm rot="2943784">
            <a:off x="4638675" y="6032500"/>
            <a:ext cx="419100" cy="4191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1068"/>
          <p:cNvSpPr txBox="1">
            <a:spLocks noChangeArrowheads="1"/>
          </p:cNvSpPr>
          <p:nvPr/>
        </p:nvSpPr>
        <p:spPr bwMode="auto">
          <a:xfrm>
            <a:off x="6816725" y="5486400"/>
            <a:ext cx="21320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Apply Divide and Conquer iteratively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of FFT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7239000" y="1524000"/>
            <a:ext cx="17605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/>
              <a:t>Length-N/4 DFTs</a:t>
            </a:r>
          </a:p>
        </p:txBody>
      </p:sp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5892800" y="4173538"/>
            <a:ext cx="21320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For each round, the size of the problem is divided by 2</a:t>
            </a:r>
          </a:p>
        </p:txBody>
      </p:sp>
      <p:sp>
        <p:nvSpPr>
          <p:cNvPr id="7" name="Freeform 46"/>
          <p:cNvSpPr>
            <a:spLocks/>
          </p:cNvSpPr>
          <p:nvPr/>
        </p:nvSpPr>
        <p:spPr bwMode="auto">
          <a:xfrm>
            <a:off x="784225" y="1660525"/>
            <a:ext cx="5773738" cy="3536950"/>
          </a:xfrm>
          <a:custGeom>
            <a:avLst/>
            <a:gdLst/>
            <a:ahLst/>
            <a:cxnLst>
              <a:cxn ang="0">
                <a:pos x="113" y="1649"/>
              </a:cxn>
              <a:cxn ang="0">
                <a:pos x="160" y="1602"/>
              </a:cxn>
              <a:cxn ang="0">
                <a:pos x="481" y="1489"/>
              </a:cxn>
              <a:cxn ang="0">
                <a:pos x="1171" y="1489"/>
              </a:cxn>
              <a:cxn ang="0">
                <a:pos x="1454" y="1451"/>
              </a:cxn>
              <a:cxn ang="0">
                <a:pos x="1671" y="1328"/>
              </a:cxn>
              <a:cxn ang="0">
                <a:pos x="1898" y="1121"/>
              </a:cxn>
              <a:cxn ang="0">
                <a:pos x="2172" y="875"/>
              </a:cxn>
              <a:cxn ang="0">
                <a:pos x="2474" y="233"/>
              </a:cxn>
              <a:cxn ang="0">
                <a:pos x="2757" y="35"/>
              </a:cxn>
              <a:cxn ang="0">
                <a:pos x="3276" y="25"/>
              </a:cxn>
              <a:cxn ang="0">
                <a:pos x="3503" y="101"/>
              </a:cxn>
              <a:cxn ang="0">
                <a:pos x="3597" y="252"/>
              </a:cxn>
              <a:cxn ang="0">
                <a:pos x="3626" y="450"/>
              </a:cxn>
              <a:cxn ang="0">
                <a:pos x="3531" y="696"/>
              </a:cxn>
              <a:cxn ang="0">
                <a:pos x="3314" y="941"/>
              </a:cxn>
              <a:cxn ang="0">
                <a:pos x="3069" y="1281"/>
              </a:cxn>
              <a:cxn ang="0">
                <a:pos x="2445" y="1923"/>
              </a:cxn>
              <a:cxn ang="0">
                <a:pos x="1879" y="2140"/>
              </a:cxn>
              <a:cxn ang="0">
                <a:pos x="982" y="2225"/>
              </a:cxn>
              <a:cxn ang="0">
                <a:pos x="208" y="2159"/>
              </a:cxn>
              <a:cxn ang="0">
                <a:pos x="28" y="1980"/>
              </a:cxn>
              <a:cxn ang="0">
                <a:pos x="38" y="1763"/>
              </a:cxn>
              <a:cxn ang="0">
                <a:pos x="113" y="1649"/>
              </a:cxn>
            </a:cxnLst>
            <a:rect l="0" t="0" r="r" b="b"/>
            <a:pathLst>
              <a:path w="3637" h="2228">
                <a:moveTo>
                  <a:pt x="113" y="1649"/>
                </a:moveTo>
                <a:cubicBezTo>
                  <a:pt x="133" y="1622"/>
                  <a:pt x="99" y="1629"/>
                  <a:pt x="160" y="1602"/>
                </a:cubicBezTo>
                <a:cubicBezTo>
                  <a:pt x="221" y="1575"/>
                  <a:pt x="313" y="1508"/>
                  <a:pt x="481" y="1489"/>
                </a:cubicBezTo>
                <a:cubicBezTo>
                  <a:pt x="649" y="1470"/>
                  <a:pt x="1009" y="1495"/>
                  <a:pt x="1171" y="1489"/>
                </a:cubicBezTo>
                <a:cubicBezTo>
                  <a:pt x="1333" y="1483"/>
                  <a:pt x="1371" y="1478"/>
                  <a:pt x="1454" y="1451"/>
                </a:cubicBezTo>
                <a:cubicBezTo>
                  <a:pt x="1537" y="1424"/>
                  <a:pt x="1597" y="1383"/>
                  <a:pt x="1671" y="1328"/>
                </a:cubicBezTo>
                <a:cubicBezTo>
                  <a:pt x="1745" y="1273"/>
                  <a:pt x="1815" y="1196"/>
                  <a:pt x="1898" y="1121"/>
                </a:cubicBezTo>
                <a:cubicBezTo>
                  <a:pt x="1981" y="1046"/>
                  <a:pt x="2076" y="1023"/>
                  <a:pt x="2172" y="875"/>
                </a:cubicBezTo>
                <a:cubicBezTo>
                  <a:pt x="2268" y="727"/>
                  <a:pt x="2377" y="373"/>
                  <a:pt x="2474" y="233"/>
                </a:cubicBezTo>
                <a:cubicBezTo>
                  <a:pt x="2571" y="93"/>
                  <a:pt x="2623" y="70"/>
                  <a:pt x="2757" y="35"/>
                </a:cubicBezTo>
                <a:cubicBezTo>
                  <a:pt x="2891" y="0"/>
                  <a:pt x="3152" y="14"/>
                  <a:pt x="3276" y="25"/>
                </a:cubicBezTo>
                <a:cubicBezTo>
                  <a:pt x="3400" y="36"/>
                  <a:pt x="3449" y="63"/>
                  <a:pt x="3503" y="101"/>
                </a:cubicBezTo>
                <a:cubicBezTo>
                  <a:pt x="3557" y="139"/>
                  <a:pt x="3577" y="194"/>
                  <a:pt x="3597" y="252"/>
                </a:cubicBezTo>
                <a:cubicBezTo>
                  <a:pt x="3617" y="310"/>
                  <a:pt x="3637" y="376"/>
                  <a:pt x="3626" y="450"/>
                </a:cubicBezTo>
                <a:cubicBezTo>
                  <a:pt x="3615" y="524"/>
                  <a:pt x="3583" y="614"/>
                  <a:pt x="3531" y="696"/>
                </a:cubicBezTo>
                <a:cubicBezTo>
                  <a:pt x="3479" y="778"/>
                  <a:pt x="3391" y="844"/>
                  <a:pt x="3314" y="941"/>
                </a:cubicBezTo>
                <a:cubicBezTo>
                  <a:pt x="3237" y="1038"/>
                  <a:pt x="3214" y="1117"/>
                  <a:pt x="3069" y="1281"/>
                </a:cubicBezTo>
                <a:cubicBezTo>
                  <a:pt x="2924" y="1445"/>
                  <a:pt x="2643" y="1780"/>
                  <a:pt x="2445" y="1923"/>
                </a:cubicBezTo>
                <a:cubicBezTo>
                  <a:pt x="2247" y="2066"/>
                  <a:pt x="2123" y="2090"/>
                  <a:pt x="1879" y="2140"/>
                </a:cubicBezTo>
                <a:cubicBezTo>
                  <a:pt x="1635" y="2190"/>
                  <a:pt x="1260" y="2222"/>
                  <a:pt x="982" y="2225"/>
                </a:cubicBezTo>
                <a:cubicBezTo>
                  <a:pt x="704" y="2228"/>
                  <a:pt x="367" y="2200"/>
                  <a:pt x="208" y="2159"/>
                </a:cubicBezTo>
                <a:cubicBezTo>
                  <a:pt x="49" y="2118"/>
                  <a:pt x="56" y="2046"/>
                  <a:pt x="28" y="1980"/>
                </a:cubicBezTo>
                <a:cubicBezTo>
                  <a:pt x="0" y="1914"/>
                  <a:pt x="24" y="1820"/>
                  <a:pt x="38" y="1763"/>
                </a:cubicBezTo>
                <a:cubicBezTo>
                  <a:pt x="52" y="1706"/>
                  <a:pt x="93" y="1676"/>
                  <a:pt x="113" y="164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" name="AutoShape 47"/>
          <p:cNvSpPr>
            <a:spLocks noChangeArrowheads="1"/>
          </p:cNvSpPr>
          <p:nvPr/>
        </p:nvSpPr>
        <p:spPr bwMode="auto">
          <a:xfrm>
            <a:off x="633413" y="1625600"/>
            <a:ext cx="3073400" cy="1857375"/>
          </a:xfrm>
          <a:prstGeom prst="cloudCallout">
            <a:avLst>
              <a:gd name="adj1" fmla="val -13019"/>
              <a:gd name="adj2" fmla="val 571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9" name="Text Box 48"/>
          <p:cNvSpPr txBox="1">
            <a:spLocks noChangeArrowheads="1"/>
          </p:cNvSpPr>
          <p:nvPr/>
        </p:nvSpPr>
        <p:spPr bwMode="auto">
          <a:xfrm>
            <a:off x="1427163" y="2111375"/>
            <a:ext cx="212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Length-N DFT</a:t>
            </a:r>
          </a:p>
        </p:txBody>
      </p:sp>
      <p:sp>
        <p:nvSpPr>
          <p:cNvPr id="10" name="AutoShape 49"/>
          <p:cNvSpPr>
            <a:spLocks noChangeArrowheads="1"/>
          </p:cNvSpPr>
          <p:nvPr/>
        </p:nvSpPr>
        <p:spPr bwMode="auto">
          <a:xfrm>
            <a:off x="4548188" y="2273300"/>
            <a:ext cx="1708150" cy="882650"/>
          </a:xfrm>
          <a:prstGeom prst="cloudCallout">
            <a:avLst>
              <a:gd name="adj1" fmla="val -7065"/>
              <a:gd name="adj2" fmla="val 25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1" name="Text Box 50"/>
          <p:cNvSpPr txBox="1">
            <a:spLocks noChangeArrowheads="1"/>
          </p:cNvSpPr>
          <p:nvPr/>
        </p:nvSpPr>
        <p:spPr bwMode="auto">
          <a:xfrm>
            <a:off x="5056188" y="1931988"/>
            <a:ext cx="16748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Length-N/2</a:t>
            </a:r>
          </a:p>
          <a:p>
            <a:r>
              <a:rPr lang="en-US" b="1"/>
              <a:t>DFT</a:t>
            </a:r>
          </a:p>
        </p:txBody>
      </p:sp>
      <p:sp>
        <p:nvSpPr>
          <p:cNvPr id="12" name="AutoShape 51"/>
          <p:cNvSpPr>
            <a:spLocks noChangeArrowheads="1"/>
          </p:cNvSpPr>
          <p:nvPr/>
        </p:nvSpPr>
        <p:spPr bwMode="auto">
          <a:xfrm>
            <a:off x="3409950" y="3689350"/>
            <a:ext cx="1546225" cy="881063"/>
          </a:xfrm>
          <a:prstGeom prst="cloudCallout">
            <a:avLst>
              <a:gd name="adj1" fmla="val -4417"/>
              <a:gd name="adj2" fmla="val 289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3" name="Text Box 52"/>
          <p:cNvSpPr txBox="1">
            <a:spLocks noChangeArrowheads="1"/>
          </p:cNvSpPr>
          <p:nvPr/>
        </p:nvSpPr>
        <p:spPr bwMode="auto">
          <a:xfrm>
            <a:off x="3932238" y="3333750"/>
            <a:ext cx="16748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Length-N/2</a:t>
            </a:r>
          </a:p>
          <a:p>
            <a:r>
              <a:rPr lang="en-US" b="1"/>
              <a:t>DFT</a:t>
            </a:r>
          </a:p>
        </p:txBody>
      </p:sp>
      <p:sp>
        <p:nvSpPr>
          <p:cNvPr id="14" name="AutoShape 53"/>
          <p:cNvSpPr>
            <a:spLocks noChangeArrowheads="1"/>
          </p:cNvSpPr>
          <p:nvPr/>
        </p:nvSpPr>
        <p:spPr bwMode="auto">
          <a:xfrm>
            <a:off x="7054850" y="2290763"/>
            <a:ext cx="827088" cy="447675"/>
          </a:xfrm>
          <a:prstGeom prst="cloudCallout">
            <a:avLst>
              <a:gd name="adj1" fmla="val -8347"/>
              <a:gd name="adj2" fmla="val 191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auto">
          <a:xfrm>
            <a:off x="6800850" y="3025775"/>
            <a:ext cx="827088" cy="463550"/>
          </a:xfrm>
          <a:prstGeom prst="cloudCallout">
            <a:avLst>
              <a:gd name="adj1" fmla="val -10079"/>
              <a:gd name="adj2" fmla="val 17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6" name="AutoShape 55"/>
          <p:cNvSpPr>
            <a:spLocks noChangeArrowheads="1"/>
          </p:cNvSpPr>
          <p:nvPr/>
        </p:nvSpPr>
        <p:spPr bwMode="auto">
          <a:xfrm>
            <a:off x="3932238" y="2360613"/>
            <a:ext cx="419100" cy="4191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56"/>
          <p:cNvSpPr>
            <a:spLocks noChangeArrowheads="1"/>
          </p:cNvSpPr>
          <p:nvPr/>
        </p:nvSpPr>
        <p:spPr bwMode="auto">
          <a:xfrm rot="2829316">
            <a:off x="3244850" y="3067050"/>
            <a:ext cx="419100" cy="4191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57"/>
          <p:cNvSpPr>
            <a:spLocks noChangeArrowheads="1"/>
          </p:cNvSpPr>
          <p:nvPr/>
        </p:nvSpPr>
        <p:spPr bwMode="auto">
          <a:xfrm>
            <a:off x="6513513" y="2197100"/>
            <a:ext cx="419100" cy="4191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58"/>
          <p:cNvSpPr>
            <a:spLocks noChangeArrowheads="1"/>
          </p:cNvSpPr>
          <p:nvPr/>
        </p:nvSpPr>
        <p:spPr bwMode="auto">
          <a:xfrm rot="2311433">
            <a:off x="6303963" y="2738438"/>
            <a:ext cx="419100" cy="4191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59"/>
          <p:cNvSpPr>
            <a:spLocks noChangeArrowheads="1"/>
          </p:cNvSpPr>
          <p:nvPr/>
        </p:nvSpPr>
        <p:spPr bwMode="auto">
          <a:xfrm>
            <a:off x="1328738" y="4141788"/>
            <a:ext cx="1484312" cy="911225"/>
          </a:xfrm>
          <a:prstGeom prst="cloudCallout">
            <a:avLst>
              <a:gd name="adj1" fmla="val -5509"/>
              <a:gd name="adj2" fmla="val 34495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21" name="Text Box 60"/>
          <p:cNvSpPr txBox="1">
            <a:spLocks noChangeArrowheads="1"/>
          </p:cNvSpPr>
          <p:nvPr/>
        </p:nvSpPr>
        <p:spPr bwMode="auto">
          <a:xfrm>
            <a:off x="1577975" y="4195763"/>
            <a:ext cx="1470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Overhead</a:t>
            </a:r>
          </a:p>
        </p:txBody>
      </p:sp>
      <p:sp>
        <p:nvSpPr>
          <p:cNvPr id="22" name="AutoShape 61"/>
          <p:cNvSpPr>
            <a:spLocks noChangeArrowheads="1"/>
          </p:cNvSpPr>
          <p:nvPr/>
        </p:nvSpPr>
        <p:spPr bwMode="auto">
          <a:xfrm rot="4861565">
            <a:off x="2109788" y="3533775"/>
            <a:ext cx="419100" cy="4191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62"/>
          <p:cNvSpPr>
            <a:spLocks noChangeArrowheads="1"/>
          </p:cNvSpPr>
          <p:nvPr/>
        </p:nvSpPr>
        <p:spPr bwMode="auto">
          <a:xfrm>
            <a:off x="5951538" y="3598863"/>
            <a:ext cx="827087" cy="463550"/>
          </a:xfrm>
          <a:prstGeom prst="cloudCallout">
            <a:avLst>
              <a:gd name="adj1" fmla="val -17370"/>
              <a:gd name="adj2" fmla="val 30481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24" name="AutoShape 63"/>
          <p:cNvSpPr>
            <a:spLocks noChangeArrowheads="1"/>
          </p:cNvSpPr>
          <p:nvPr/>
        </p:nvSpPr>
        <p:spPr bwMode="auto">
          <a:xfrm rot="4861565">
            <a:off x="5873750" y="3041650"/>
            <a:ext cx="419100" cy="4191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64"/>
          <p:cNvSpPr>
            <a:spLocks noChangeArrowheads="1"/>
          </p:cNvSpPr>
          <p:nvPr/>
        </p:nvSpPr>
        <p:spPr bwMode="auto">
          <a:xfrm rot="2162602">
            <a:off x="4851400" y="4327525"/>
            <a:ext cx="419100" cy="4191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65"/>
          <p:cNvSpPr>
            <a:spLocks noChangeArrowheads="1"/>
          </p:cNvSpPr>
          <p:nvPr/>
        </p:nvSpPr>
        <p:spPr bwMode="auto">
          <a:xfrm rot="4474035">
            <a:off x="4389438" y="4629150"/>
            <a:ext cx="419100" cy="4191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Recall the DFT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dirty="0">
                <a:cs typeface="Times New Roman" pitchFamily="18" charset="0"/>
              </a:rPr>
              <a:t>, for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0, 1,…,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-1</a:t>
            </a:r>
            <a:endParaRPr lang="en-US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Separate the summation into two groups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1136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424257"/>
              </p:ext>
            </p:extLst>
          </p:nvPr>
        </p:nvGraphicFramePr>
        <p:xfrm>
          <a:off x="2409825" y="2259013"/>
          <a:ext cx="22907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46" name="Equation" r:id="rId3" imgW="1180800" imgH="431640" progId="Equation.DSMT4">
                  <p:embed/>
                </p:oleObj>
              </mc:Choice>
              <mc:Fallback>
                <p:oleObj name="Equation" r:id="rId3" imgW="118080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2259013"/>
                        <a:ext cx="22907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268598"/>
              </p:ext>
            </p:extLst>
          </p:nvPr>
        </p:nvGraphicFramePr>
        <p:xfrm>
          <a:off x="2573338" y="3225800"/>
          <a:ext cx="26876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47" name="Equation" r:id="rId5" imgW="1384200" imgH="241200" progId="Equation.DSMT4">
                  <p:embed/>
                </p:oleObj>
              </mc:Choice>
              <mc:Fallback>
                <p:oleObj name="Equation" r:id="rId5" imgW="138420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3225800"/>
                        <a:ext cx="2687637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36"/>
          <p:cNvSpPr txBox="1">
            <a:spLocks noChangeArrowheads="1"/>
          </p:cNvSpPr>
          <p:nvPr/>
        </p:nvSpPr>
        <p:spPr bwMode="auto">
          <a:xfrm>
            <a:off x="5029200" y="2438400"/>
            <a:ext cx="2504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0, 1,…,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graphicFrame>
        <p:nvGraphicFramePr>
          <p:cNvPr id="1136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353926"/>
              </p:ext>
            </p:extLst>
          </p:nvPr>
        </p:nvGraphicFramePr>
        <p:xfrm>
          <a:off x="2411413" y="4506913"/>
          <a:ext cx="41163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48" name="Equation" r:id="rId7" imgW="2120760" imgH="444240" progId="Equation.DSMT4">
                  <p:embed/>
                </p:oleObj>
              </mc:Choice>
              <mc:Fallback>
                <p:oleObj name="Equation" r:id="rId7" imgW="212076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506913"/>
                        <a:ext cx="4116387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36"/>
          <p:cNvSpPr txBox="1">
            <a:spLocks noChangeArrowheads="1"/>
          </p:cNvSpPr>
          <p:nvPr/>
        </p:nvSpPr>
        <p:spPr bwMode="auto">
          <a:xfrm>
            <a:off x="3124200" y="5486400"/>
            <a:ext cx="2504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0, 1,…,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If DFT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is</a:t>
            </a:r>
          </a:p>
          <a:p>
            <a:endParaRPr lang="en-US" dirty="0">
              <a:solidFill>
                <a:srgbClr val="FF3300"/>
              </a:solidFill>
              <a:cs typeface="Times New Roman" pitchFamily="18" charset="0"/>
            </a:endParaRPr>
          </a:p>
          <a:p>
            <a:endParaRPr lang="en-US" dirty="0">
              <a:solidFill>
                <a:srgbClr val="FF3300"/>
              </a:solidFill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We separate it into two groups with odd and even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i="1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FF33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315666"/>
              </p:ext>
            </p:extLst>
          </p:nvPr>
        </p:nvGraphicFramePr>
        <p:xfrm>
          <a:off x="2017713" y="2209800"/>
          <a:ext cx="65246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76" name="Equation" r:id="rId3" imgW="2920680" imgH="241200" progId="Equation.DSMT4">
                  <p:embed/>
                </p:oleObj>
              </mc:Choice>
              <mc:Fallback>
                <p:oleObj name="Equation" r:id="rId3" imgW="292068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2209800"/>
                        <a:ext cx="65246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264506"/>
              </p:ext>
            </p:extLst>
          </p:nvPr>
        </p:nvGraphicFramePr>
        <p:xfrm>
          <a:off x="1739900" y="4286250"/>
          <a:ext cx="709295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77" name="Equation" r:id="rId5" imgW="3174840" imgH="761760" progId="Equation.DSMT4">
                  <p:embed/>
                </p:oleObj>
              </mc:Choice>
              <mc:Fallback>
                <p:oleObj name="Equation" r:id="rId5" imgW="3174840" imgH="7617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4286250"/>
                        <a:ext cx="7092950" cy="170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Derivation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1157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2395"/>
              </p:ext>
            </p:extLst>
          </p:nvPr>
        </p:nvGraphicFramePr>
        <p:xfrm>
          <a:off x="1462088" y="1828800"/>
          <a:ext cx="6327775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00" name="Equation" r:id="rId3" imgW="2730240" imgH="888840" progId="Equation.DSMT4">
                  <p:embed/>
                </p:oleObj>
              </mc:Choice>
              <mc:Fallback>
                <p:oleObj name="Equation" r:id="rId3" imgW="2730240" imgH="888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1828800"/>
                        <a:ext cx="6327775" cy="206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0311"/>
              </p:ext>
            </p:extLst>
          </p:nvPr>
        </p:nvGraphicFramePr>
        <p:xfrm>
          <a:off x="2252663" y="4114800"/>
          <a:ext cx="562292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01" name="Equation" r:id="rId5" imgW="2425680" imgH="431640" progId="Equation.DSMT4">
                  <p:embed/>
                </p:oleObj>
              </mc:Choice>
              <mc:Fallback>
                <p:oleObj name="Equation" r:id="rId5" imgW="242568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4114800"/>
                        <a:ext cx="5622925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36"/>
          <p:cNvSpPr txBox="1">
            <a:spLocks noChangeArrowheads="1"/>
          </p:cNvSpPr>
          <p:nvPr/>
        </p:nvSpPr>
        <p:spPr bwMode="auto">
          <a:xfrm>
            <a:off x="2514600" y="5410200"/>
            <a:ext cx="2504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0, 1,…,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Since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H="1" flipV="1">
            <a:off x="3232150" y="4903787"/>
            <a:ext cx="209550" cy="86995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828800" y="5791200"/>
            <a:ext cx="30654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3300"/>
                </a:solidFill>
              </a:rPr>
              <a:t>Length-</a:t>
            </a:r>
            <a:r>
              <a:rPr lang="en-US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b="1" dirty="0">
                <a:solidFill>
                  <a:srgbClr val="FF3300"/>
                </a:solidFill>
              </a:rPr>
              <a:t> DFT of data with even </a:t>
            </a:r>
            <a:r>
              <a:rPr lang="en-US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V="1">
            <a:off x="4837112" y="4889500"/>
            <a:ext cx="120650" cy="86995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410200" y="5334000"/>
            <a:ext cx="1470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3300"/>
                </a:solidFill>
              </a:rPr>
              <a:t>Overhead</a:t>
            </a:r>
          </a:p>
        </p:txBody>
      </p:sp>
      <p:sp>
        <p:nvSpPr>
          <p:cNvPr id="9" name="Freeform 14"/>
          <p:cNvSpPr>
            <a:spLocks/>
          </p:cNvSpPr>
          <p:nvPr/>
        </p:nvSpPr>
        <p:spPr bwMode="auto">
          <a:xfrm>
            <a:off x="4267200" y="4800600"/>
            <a:ext cx="1109662" cy="690562"/>
          </a:xfrm>
          <a:custGeom>
            <a:avLst/>
            <a:gdLst/>
            <a:ahLst/>
            <a:cxnLst>
              <a:cxn ang="0">
                <a:pos x="699" y="520"/>
              </a:cxn>
              <a:cxn ang="0">
                <a:pos x="340" y="406"/>
              </a:cxn>
              <a:cxn ang="0">
                <a:pos x="66" y="246"/>
              </a:cxn>
              <a:cxn ang="0">
                <a:pos x="0" y="0"/>
              </a:cxn>
            </a:cxnLst>
            <a:rect l="0" t="0" r="r" b="b"/>
            <a:pathLst>
              <a:path w="699" h="520">
                <a:moveTo>
                  <a:pt x="699" y="520"/>
                </a:moveTo>
                <a:cubicBezTo>
                  <a:pt x="572" y="486"/>
                  <a:pt x="445" y="452"/>
                  <a:pt x="340" y="406"/>
                </a:cubicBezTo>
                <a:cubicBezTo>
                  <a:pt x="235" y="360"/>
                  <a:pt x="123" y="314"/>
                  <a:pt x="66" y="246"/>
                </a:cubicBezTo>
                <a:cubicBezTo>
                  <a:pt x="9" y="178"/>
                  <a:pt x="4" y="89"/>
                  <a:pt x="0" y="0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012925"/>
              </p:ext>
            </p:extLst>
          </p:nvPr>
        </p:nvGraphicFramePr>
        <p:xfrm>
          <a:off x="1963738" y="3276600"/>
          <a:ext cx="6357937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24" name="Equation" r:id="rId3" imgW="2743200" imgH="685800" progId="Equation.DSMT4">
                  <p:embed/>
                </p:oleObj>
              </mc:Choice>
              <mc:Fallback>
                <p:oleObj name="Equation" r:id="rId3" imgW="2743200" imgH="685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3276600"/>
                        <a:ext cx="6357937" cy="159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995160"/>
              </p:ext>
            </p:extLst>
          </p:nvPr>
        </p:nvGraphicFramePr>
        <p:xfrm>
          <a:off x="2527300" y="1958975"/>
          <a:ext cx="4208463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25" name="Equation" r:id="rId5" imgW="1815840" imgH="482400" progId="Equation.DSMT4">
                  <p:embed/>
                </p:oleObj>
              </mc:Choice>
              <mc:Fallback>
                <p:oleObj name="Equation" r:id="rId5" imgW="181584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1958975"/>
                        <a:ext cx="4208463" cy="111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4843462" y="5772150"/>
            <a:ext cx="30654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3300"/>
                </a:solidFill>
              </a:rPr>
              <a:t>Length-</a:t>
            </a:r>
            <a:r>
              <a:rPr lang="en-US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b="1" dirty="0">
                <a:solidFill>
                  <a:srgbClr val="FF3300"/>
                </a:solidFill>
              </a:rPr>
              <a:t> DFT of data with odd </a:t>
            </a:r>
            <a:r>
              <a:rPr lang="en-US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4" name="Text Box 1036"/>
          <p:cNvSpPr txBox="1">
            <a:spLocks noChangeArrowheads="1"/>
          </p:cNvSpPr>
          <p:nvPr/>
        </p:nvSpPr>
        <p:spPr bwMode="auto">
          <a:xfrm>
            <a:off x="6096000" y="4648200"/>
            <a:ext cx="2504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0, 1,…,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5181600"/>
            <a:ext cx="4518545" cy="369332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Note that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/2];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44338" y="4607257"/>
            <a:ext cx="5257800" cy="1524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Phasor</a:t>
            </a:r>
            <a:r>
              <a:rPr lang="en-US" dirty="0"/>
              <a:t> representation of Fourier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49256" y="1584278"/>
                <a:ext cx="7498080" cy="4800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Recall Euler’s theorem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𝑗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spcBef>
                    <a:spcPts val="1200"/>
                  </a:spcBef>
                </a:pPr>
                <a:r>
                  <a:rPr lang="en-US" dirty="0"/>
                  <a:t>Hence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𝑅𝑒𝑎𝑙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dirty="0"/>
                  <a:t>We can rewrite Fourier series in the </a:t>
                </a:r>
                <a:r>
                  <a:rPr lang="en-US" dirty="0" err="1">
                    <a:solidFill>
                      <a:srgbClr val="FF0000"/>
                    </a:solidFill>
                  </a:rPr>
                  <a:t>phasor</a:t>
                </a:r>
                <a:r>
                  <a:rPr lang="en-US" dirty="0">
                    <a:solidFill>
                      <a:srgbClr val="FF0000"/>
                    </a:solidFill>
                  </a:rPr>
                  <a:t> form</a:t>
                </a:r>
              </a:p>
              <a:p>
                <a:pPr marL="82296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𝑅𝑒𝑎𝑙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82296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𝑅𝑒𝑎𝑙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/>
                  <a:t>+…</a:t>
                </a:r>
              </a:p>
              <a:p>
                <a:r>
                  <a:rPr lang="en-US" dirty="0"/>
                  <a:t>Or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𝑅𝑒𝑎𝑙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82296" indent="0">
                  <a:buNone/>
                </a:pPr>
                <a:r>
                  <a:rPr lang="en-US" dirty="0"/>
                  <a:t>		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𝑗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9256" y="1584278"/>
                <a:ext cx="7498080" cy="4800600"/>
              </a:xfrm>
              <a:blipFill rotWithShape="1">
                <a:blip r:embed="rId2"/>
                <a:stretch>
                  <a:fillRect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15123" y="6211900"/>
            <a:ext cx="281615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See the proof in Appendix A</a:t>
            </a:r>
          </a:p>
        </p:txBody>
      </p:sp>
    </p:spTree>
    <p:extLst>
      <p:ext uri="{BB962C8B-B14F-4D97-AF65-F5344CB8AC3E}">
        <p14:creationId xmlns:p14="http://schemas.microsoft.com/office/powerpoint/2010/main" val="14193342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Example: </a:t>
            </a:r>
            <a:r>
              <a:rPr lang="en-US" sz="4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= 8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819400" y="1828800"/>
            <a:ext cx="1417637" cy="1784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endParaRPr lang="en-US" sz="2000" dirty="0"/>
          </a:p>
          <a:p>
            <a:pPr algn="ctr" eaLnBrk="0" hangingPunct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N/2 = 4 </a:t>
            </a:r>
            <a:r>
              <a:rPr lang="en-US" sz="2000" dirty="0"/>
              <a:t>point DFT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676400" y="1782762"/>
            <a:ext cx="73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2316162" y="2057400"/>
            <a:ext cx="503238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676400" y="2239962"/>
            <a:ext cx="73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316162" y="2514600"/>
            <a:ext cx="503238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676400" y="2660650"/>
            <a:ext cx="73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316162" y="2935287"/>
            <a:ext cx="5032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676400" y="3121025"/>
            <a:ext cx="73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2316162" y="3398837"/>
            <a:ext cx="5032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2819400" y="4217987"/>
            <a:ext cx="1417637" cy="1784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endParaRPr lang="en-US" sz="2000" dirty="0"/>
          </a:p>
          <a:p>
            <a:pPr algn="ctr" eaLnBrk="0" hangingPunct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N/2 = 4 </a:t>
            </a:r>
            <a:r>
              <a:rPr lang="en-US" sz="2000" dirty="0"/>
              <a:t>point DFT</a:t>
            </a: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1676400" y="4173537"/>
            <a:ext cx="7318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2316162" y="4446587"/>
            <a:ext cx="503238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1676400" y="4630737"/>
            <a:ext cx="7318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2316162" y="4903787"/>
            <a:ext cx="503238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1676400" y="5041900"/>
            <a:ext cx="7318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2316162" y="5316537"/>
            <a:ext cx="5032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1676400" y="5499100"/>
            <a:ext cx="7318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</a:t>
            </a: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316162" y="5773737"/>
            <a:ext cx="5032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4556125" y="1597025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>
            <a:off x="4237037" y="2011362"/>
            <a:ext cx="27432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4556125" y="2060575"/>
            <a:ext cx="73342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4237037" y="2474912"/>
            <a:ext cx="274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4556125" y="2520950"/>
            <a:ext cx="73342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4283075" y="2889250"/>
            <a:ext cx="269716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4556125" y="2935287"/>
            <a:ext cx="733425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>
            <a:off x="4237037" y="3352800"/>
            <a:ext cx="27432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4"/>
          <p:cNvSpPr>
            <a:spLocks noChangeArrowheads="1"/>
          </p:cNvSpPr>
          <p:nvPr/>
        </p:nvSpPr>
        <p:spPr bwMode="auto">
          <a:xfrm>
            <a:off x="4556125" y="3998912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4237037" y="4413250"/>
            <a:ext cx="27432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4556125" y="4462462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4237037" y="4876800"/>
            <a:ext cx="27432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4556125" y="4922837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>
            <a:off x="4283075" y="5291137"/>
            <a:ext cx="26971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40"/>
          <p:cNvSpPr>
            <a:spLocks noChangeArrowheads="1"/>
          </p:cNvSpPr>
          <p:nvPr/>
        </p:nvSpPr>
        <p:spPr bwMode="auto">
          <a:xfrm>
            <a:off x="4556125" y="5338762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>
            <a:off x="4237037" y="5754687"/>
            <a:ext cx="274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 flipV="1">
            <a:off x="5334000" y="2011362"/>
            <a:ext cx="1189037" cy="2378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5334000" y="2474912"/>
            <a:ext cx="1143000" cy="2378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 flipV="1">
            <a:off x="5334000" y="2889250"/>
            <a:ext cx="1143000" cy="2378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Line 45"/>
          <p:cNvSpPr>
            <a:spLocks noChangeShapeType="1"/>
          </p:cNvSpPr>
          <p:nvPr/>
        </p:nvSpPr>
        <p:spPr bwMode="auto">
          <a:xfrm flipV="1">
            <a:off x="5334000" y="3352800"/>
            <a:ext cx="1098550" cy="23320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Line 46"/>
          <p:cNvSpPr>
            <a:spLocks noChangeShapeType="1"/>
          </p:cNvSpPr>
          <p:nvPr/>
        </p:nvSpPr>
        <p:spPr bwMode="auto">
          <a:xfrm>
            <a:off x="5334000" y="2011362"/>
            <a:ext cx="1098550" cy="2378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Line 47"/>
          <p:cNvSpPr>
            <a:spLocks noChangeShapeType="1"/>
          </p:cNvSpPr>
          <p:nvPr/>
        </p:nvSpPr>
        <p:spPr bwMode="auto">
          <a:xfrm>
            <a:off x="5334000" y="2474912"/>
            <a:ext cx="1098550" cy="23320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Line 48"/>
          <p:cNvSpPr>
            <a:spLocks noChangeShapeType="1"/>
          </p:cNvSpPr>
          <p:nvPr/>
        </p:nvSpPr>
        <p:spPr bwMode="auto">
          <a:xfrm>
            <a:off x="5334000" y="2889250"/>
            <a:ext cx="1143000" cy="23320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>
            <a:off x="5380037" y="3352800"/>
            <a:ext cx="1096963" cy="23320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0"/>
          <p:cNvSpPr>
            <a:spLocks noChangeArrowheads="1"/>
          </p:cNvSpPr>
          <p:nvPr/>
        </p:nvSpPr>
        <p:spPr bwMode="auto">
          <a:xfrm>
            <a:off x="7026275" y="1735137"/>
            <a:ext cx="7318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</a:p>
        </p:txBody>
      </p:sp>
      <p:sp>
        <p:nvSpPr>
          <p:cNvPr id="48" name="Rectangle 51"/>
          <p:cNvSpPr>
            <a:spLocks noChangeArrowheads="1"/>
          </p:cNvSpPr>
          <p:nvPr/>
        </p:nvSpPr>
        <p:spPr bwMode="auto">
          <a:xfrm>
            <a:off x="7026275" y="2197100"/>
            <a:ext cx="73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49" name="Rectangle 52"/>
          <p:cNvSpPr>
            <a:spLocks noChangeArrowheads="1"/>
          </p:cNvSpPr>
          <p:nvPr/>
        </p:nvSpPr>
        <p:spPr bwMode="auto">
          <a:xfrm>
            <a:off x="7026275" y="2611437"/>
            <a:ext cx="73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</p:txBody>
      </p:sp>
      <p:sp>
        <p:nvSpPr>
          <p:cNvPr id="50" name="Rectangle 53"/>
          <p:cNvSpPr>
            <a:spLocks noChangeArrowheads="1"/>
          </p:cNvSpPr>
          <p:nvPr/>
        </p:nvSpPr>
        <p:spPr bwMode="auto">
          <a:xfrm>
            <a:off x="7026275" y="3074987"/>
            <a:ext cx="73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</p:txBody>
      </p:sp>
      <p:sp>
        <p:nvSpPr>
          <p:cNvPr id="51" name="Rectangle 54"/>
          <p:cNvSpPr>
            <a:spLocks noChangeArrowheads="1"/>
          </p:cNvSpPr>
          <p:nvPr/>
        </p:nvSpPr>
        <p:spPr bwMode="auto">
          <a:xfrm>
            <a:off x="7026275" y="4124325"/>
            <a:ext cx="7318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</a:p>
        </p:txBody>
      </p:sp>
      <p:sp>
        <p:nvSpPr>
          <p:cNvPr id="52" name="Rectangle 55"/>
          <p:cNvSpPr>
            <a:spLocks noChangeArrowheads="1"/>
          </p:cNvSpPr>
          <p:nvPr/>
        </p:nvSpPr>
        <p:spPr bwMode="auto">
          <a:xfrm>
            <a:off x="7026275" y="4587875"/>
            <a:ext cx="7318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</a:p>
        </p:txBody>
      </p:sp>
      <p:sp>
        <p:nvSpPr>
          <p:cNvPr id="53" name="Rectangle 56"/>
          <p:cNvSpPr>
            <a:spLocks noChangeArrowheads="1"/>
          </p:cNvSpPr>
          <p:nvPr/>
        </p:nvSpPr>
        <p:spPr bwMode="auto">
          <a:xfrm>
            <a:off x="7026275" y="5002212"/>
            <a:ext cx="73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</a:p>
        </p:txBody>
      </p:sp>
      <p:sp>
        <p:nvSpPr>
          <p:cNvPr id="54" name="Rectangle 57"/>
          <p:cNvSpPr>
            <a:spLocks noChangeArrowheads="1"/>
          </p:cNvSpPr>
          <p:nvPr/>
        </p:nvSpPr>
        <p:spPr bwMode="auto">
          <a:xfrm>
            <a:off x="7026275" y="5465762"/>
            <a:ext cx="7318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</a:t>
            </a:r>
          </a:p>
        </p:txBody>
      </p:sp>
      <p:sp>
        <p:nvSpPr>
          <p:cNvPr id="55" name="Rectangle 58"/>
          <p:cNvSpPr>
            <a:spLocks noChangeArrowheads="1"/>
          </p:cNvSpPr>
          <p:nvPr/>
        </p:nvSpPr>
        <p:spPr bwMode="auto">
          <a:xfrm>
            <a:off x="5883275" y="5291137"/>
            <a:ext cx="7318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/>
          <p:cNvSpPr>
            <a:spLocks noChangeArrowheads="1"/>
          </p:cNvSpPr>
          <p:nvPr/>
        </p:nvSpPr>
        <p:spPr bwMode="auto">
          <a:xfrm>
            <a:off x="5883275" y="4830762"/>
            <a:ext cx="73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60"/>
          <p:cNvSpPr>
            <a:spLocks noChangeArrowheads="1"/>
          </p:cNvSpPr>
          <p:nvPr/>
        </p:nvSpPr>
        <p:spPr bwMode="auto">
          <a:xfrm>
            <a:off x="5883275" y="4367212"/>
            <a:ext cx="73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61"/>
          <p:cNvSpPr>
            <a:spLocks noChangeArrowheads="1"/>
          </p:cNvSpPr>
          <p:nvPr/>
        </p:nvSpPr>
        <p:spPr bwMode="auto">
          <a:xfrm>
            <a:off x="6340475" y="3398837"/>
            <a:ext cx="73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62"/>
          <p:cNvSpPr>
            <a:spLocks noChangeArrowheads="1"/>
          </p:cNvSpPr>
          <p:nvPr/>
        </p:nvSpPr>
        <p:spPr bwMode="auto">
          <a:xfrm>
            <a:off x="6340475" y="2935287"/>
            <a:ext cx="73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63"/>
          <p:cNvSpPr>
            <a:spLocks noChangeArrowheads="1"/>
          </p:cNvSpPr>
          <p:nvPr/>
        </p:nvSpPr>
        <p:spPr bwMode="auto">
          <a:xfrm>
            <a:off x="6340475" y="2520950"/>
            <a:ext cx="7318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4"/>
          <p:cNvSpPr>
            <a:spLocks noChangeArrowheads="1"/>
          </p:cNvSpPr>
          <p:nvPr/>
        </p:nvSpPr>
        <p:spPr bwMode="auto">
          <a:xfrm>
            <a:off x="6340475" y="2058987"/>
            <a:ext cx="731837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5"/>
          <p:cNvSpPr>
            <a:spLocks noChangeArrowheads="1"/>
          </p:cNvSpPr>
          <p:nvPr/>
        </p:nvSpPr>
        <p:spPr bwMode="auto">
          <a:xfrm>
            <a:off x="5927725" y="5735637"/>
            <a:ext cx="7318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it saves?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Assume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dirty="0"/>
              <a:t> has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 data and each data is a complex number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each</a:t>
            </a:r>
            <a:r>
              <a:rPr lang="en-US" i="1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/>
              <a:t>, it needs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 complex multiplications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dirty="0"/>
              <a:t> complex additions</a:t>
            </a:r>
          </a:p>
          <a:p>
            <a:r>
              <a:rPr lang="en-US" dirty="0"/>
              <a:t>In overall, it needs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complex multiplications and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-1) </a:t>
            </a:r>
            <a:r>
              <a:rPr lang="en-US" dirty="0">
                <a:solidFill>
                  <a:srgbClr val="FF0000"/>
                </a:solidFill>
              </a:rPr>
              <a:t>complex additions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61</a:t>
            </a:fld>
            <a:endParaRPr lang="en-US"/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101645"/>
              </p:ext>
            </p:extLst>
          </p:nvPr>
        </p:nvGraphicFramePr>
        <p:xfrm>
          <a:off x="2225675" y="2438400"/>
          <a:ext cx="291306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55" name="Equation" r:id="rId3" imgW="1180800" imgH="431640" progId="Equation.DSMT4">
                  <p:embed/>
                </p:oleObj>
              </mc:Choice>
              <mc:Fallback>
                <p:oleObj name="Equation" r:id="rId3" imgW="118080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2438400"/>
                        <a:ext cx="2913063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3886200" y="3276600"/>
            <a:ext cx="630238" cy="55562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036"/>
          <p:cNvSpPr txBox="1">
            <a:spLocks noChangeArrowheads="1"/>
          </p:cNvSpPr>
          <p:nvPr/>
        </p:nvSpPr>
        <p:spPr bwMode="auto">
          <a:xfrm>
            <a:off x="5410200" y="2743200"/>
            <a:ext cx="2504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0, 1,…,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it saves?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FFT converts 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-point DFT to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2 </a:t>
            </a:r>
            <a:r>
              <a:rPr lang="en-US" i="1" dirty="0">
                <a:latin typeface="Times New Roman" panose="02020603050405020304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/2-</a:t>
            </a:r>
            <a:r>
              <a:rPr lang="en-US" dirty="0"/>
              <a:t>points DFTs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62</a:t>
            </a:fld>
            <a:endParaRPr lang="en-US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91851"/>
              </p:ext>
            </p:extLst>
          </p:nvPr>
        </p:nvGraphicFramePr>
        <p:xfrm>
          <a:off x="2082800" y="2879725"/>
          <a:ext cx="32972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79" name="Equation" r:id="rId3" imgW="1422360" imgH="241200" progId="Equation.DSMT4">
                  <p:embed/>
                </p:oleObj>
              </mc:Choice>
              <mc:Fallback>
                <p:oleObj name="Equation" r:id="rId3" imgW="142236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2879725"/>
                        <a:ext cx="3297238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800725" y="2940050"/>
            <a:ext cx="28847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 0, 1,…,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H="1">
            <a:off x="2247899" y="3505200"/>
            <a:ext cx="1104900" cy="557213"/>
          </a:xfrm>
          <a:prstGeom prst="line">
            <a:avLst/>
          </a:prstGeom>
          <a:noFill/>
          <a:ln w="762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912813" y="4167188"/>
            <a:ext cx="48371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/2)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/>
              <a:t>complex multiplications</a:t>
            </a:r>
          </a:p>
          <a:p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/2(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/2-1) </a:t>
            </a:r>
            <a:r>
              <a:rPr lang="en-US" sz="2800" dirty="0"/>
              <a:t>complex additions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>
            <a:off x="4810125" y="3568700"/>
            <a:ext cx="166688" cy="630238"/>
          </a:xfrm>
          <a:prstGeom prst="line">
            <a:avLst/>
          </a:prstGeom>
          <a:noFill/>
          <a:ln w="762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6284913" y="4213225"/>
            <a:ext cx="26193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/>
              <a:t> complex multiplications</a:t>
            </a:r>
          </a:p>
        </p:txBody>
      </p:sp>
      <p:sp>
        <p:nvSpPr>
          <p:cNvPr id="11" name="Freeform 14"/>
          <p:cNvSpPr>
            <a:spLocks/>
          </p:cNvSpPr>
          <p:nvPr/>
        </p:nvSpPr>
        <p:spPr bwMode="auto">
          <a:xfrm>
            <a:off x="4362450" y="3478213"/>
            <a:ext cx="1825625" cy="922337"/>
          </a:xfrm>
          <a:custGeom>
            <a:avLst/>
            <a:gdLst/>
            <a:ahLst/>
            <a:cxnLst>
              <a:cxn ang="0">
                <a:pos x="1142" y="576"/>
              </a:cxn>
              <a:cxn ang="0">
                <a:pos x="1114" y="529"/>
              </a:cxn>
              <a:cxn ang="0">
                <a:pos x="925" y="264"/>
              </a:cxn>
              <a:cxn ang="0">
                <a:pos x="179" y="198"/>
              </a:cxn>
              <a:cxn ang="0">
                <a:pos x="0" y="0"/>
              </a:cxn>
            </a:cxnLst>
            <a:rect l="0" t="0" r="r" b="b"/>
            <a:pathLst>
              <a:path w="1150" h="581">
                <a:moveTo>
                  <a:pt x="1142" y="576"/>
                </a:moveTo>
                <a:cubicBezTo>
                  <a:pt x="1146" y="578"/>
                  <a:pt x="1150" y="581"/>
                  <a:pt x="1114" y="529"/>
                </a:cubicBezTo>
                <a:cubicBezTo>
                  <a:pt x="1078" y="477"/>
                  <a:pt x="1081" y="319"/>
                  <a:pt x="925" y="264"/>
                </a:cubicBezTo>
                <a:cubicBezTo>
                  <a:pt x="769" y="209"/>
                  <a:pt x="333" y="242"/>
                  <a:pt x="179" y="198"/>
                </a:cubicBezTo>
                <a:cubicBezTo>
                  <a:pt x="25" y="154"/>
                  <a:pt x="12" y="77"/>
                  <a:pt x="0" y="0"/>
                </a:cubicBezTo>
              </a:path>
            </a:pathLst>
          </a:custGeom>
          <a:noFill/>
          <a:ln w="76200" cap="flat" cmpd="sng">
            <a:solidFill>
              <a:srgbClr val="FF33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Rectangle 42"/>
          <p:cNvSpPr>
            <a:spLocks noChangeArrowheads="1"/>
          </p:cNvSpPr>
          <p:nvPr/>
        </p:nvSpPr>
        <p:spPr bwMode="auto">
          <a:xfrm>
            <a:off x="5365750" y="1373188"/>
            <a:ext cx="2636838" cy="531812"/>
          </a:xfrm>
          <a:prstGeom prst="rect">
            <a:avLst/>
          </a:prstGeom>
          <a:solidFill>
            <a:srgbClr val="FF3300"/>
          </a:solidFill>
          <a:ln w="7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anchor="ctr">
            <a:spAutoFit/>
          </a:bodyPr>
          <a:lstStyle/>
          <a:p>
            <a:endParaRPr lang="en-US"/>
          </a:p>
        </p:txBody>
      </p:sp>
      <p:sp>
        <p:nvSpPr>
          <p:cNvPr id="6" name="Rectangle 40"/>
          <p:cNvSpPr>
            <a:spLocks noChangeArrowheads="1"/>
          </p:cNvSpPr>
          <p:nvPr/>
        </p:nvSpPr>
        <p:spPr bwMode="auto">
          <a:xfrm>
            <a:off x="2728913" y="1373188"/>
            <a:ext cx="2636837" cy="531812"/>
          </a:xfrm>
          <a:prstGeom prst="rect">
            <a:avLst/>
          </a:prstGeom>
          <a:solidFill>
            <a:srgbClr val="FF3300"/>
          </a:solidFill>
          <a:ln w="7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anchor="ctr">
            <a:spAutoFit/>
          </a:bodyPr>
          <a:lstStyle/>
          <a:p>
            <a:endParaRPr 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1724025" y="1373188"/>
            <a:ext cx="1004888" cy="531812"/>
          </a:xfrm>
          <a:prstGeom prst="rect">
            <a:avLst/>
          </a:prstGeom>
          <a:solidFill>
            <a:srgbClr val="FF3300"/>
          </a:solidFill>
          <a:ln w="7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anchor="ctr">
            <a:spAutoFit/>
          </a:bodyPr>
          <a:lstStyle/>
          <a:p>
            <a:endParaRPr lang="en-US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2794000" y="5717562"/>
            <a:ext cx="2500313" cy="3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8000" rIns="18000" bIns="18000" anchor="ctr">
            <a:spAutoFit/>
          </a:bodyPr>
          <a:lstStyle/>
          <a:p>
            <a:pPr marL="88900" algn="r"/>
            <a:r>
              <a:rPr lang="en-US" sz="2000">
                <a:cs typeface="Times New Roman" pitchFamily="18" charset="0"/>
              </a:rPr>
              <a:t>262,144x/261,632+</a:t>
            </a:r>
            <a:endParaRPr lang="en-US"/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5446713" y="5719149"/>
            <a:ext cx="2500312" cy="3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8000" rIns="18000" bIns="18000" anchor="ctr">
            <a:spAutoFit/>
          </a:bodyPr>
          <a:lstStyle/>
          <a:p>
            <a:pPr marL="282575" algn="r"/>
            <a:r>
              <a:rPr lang="en-US" sz="2000">
                <a:cs typeface="Times New Roman" pitchFamily="18" charset="0"/>
              </a:rPr>
              <a:t>131,584x/131,072+</a:t>
            </a:r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792288" y="1409700"/>
            <a:ext cx="8683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8000" rIns="18000" bIns="18000" anchor="ctr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cs typeface="Times New Roman" pitchFamily="18" charset="0"/>
              </a:rPr>
              <a:t>N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797175" y="1409700"/>
            <a:ext cx="2500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8000" rIns="18000" bIns="18000" anchor="ctr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cs typeface="Times New Roman" pitchFamily="18" charset="0"/>
              </a:rPr>
              <a:t>DFT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434013" y="1407062"/>
            <a:ext cx="2500312" cy="467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8000" rIns="18000" bIns="1800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>
                <a:solidFill>
                  <a:schemeClr val="bg1"/>
                </a:solidFill>
                <a:cs typeface="Times New Roman" pitchFamily="18" charset="0"/>
              </a:rPr>
              <a:t>-stage FFT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792288" y="1998843"/>
            <a:ext cx="868362" cy="3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8000" rIns="18000" bIns="18000" anchor="ctr">
            <a:spAutoFit/>
          </a:bodyPr>
          <a:lstStyle/>
          <a:p>
            <a:pPr algn="ctr"/>
            <a:r>
              <a:rPr lang="en-US" sz="2000" dirty="0">
                <a:cs typeface="Times New Roman" pitchFamily="18" charset="0"/>
              </a:rPr>
              <a:t>4</a:t>
            </a:r>
            <a:endParaRPr lang="en-US" dirty="0"/>
          </a:p>
        </p:txBody>
      </p:sp>
      <p:sp>
        <p:nvSpPr>
          <p:cNvPr id="14" name="Rectangle 44"/>
          <p:cNvSpPr>
            <a:spLocks noChangeArrowheads="1"/>
          </p:cNvSpPr>
          <p:nvPr/>
        </p:nvSpPr>
        <p:spPr bwMode="auto">
          <a:xfrm>
            <a:off x="1724025" y="1905000"/>
            <a:ext cx="1004888" cy="530225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anchor="ctr">
            <a:spAutoFit/>
          </a:bodyPr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797175" y="1998843"/>
            <a:ext cx="2500313" cy="3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8000" rIns="18000" bIns="18000" anchor="ctr">
            <a:spAutoFit/>
          </a:bodyPr>
          <a:lstStyle/>
          <a:p>
            <a:pPr algn="r"/>
            <a:r>
              <a:rPr lang="en-US" sz="2000">
                <a:cs typeface="Times New Roman" pitchFamily="18" charset="0"/>
              </a:rPr>
              <a:t>16x/12+</a:t>
            </a:r>
            <a:endParaRPr lang="en-US"/>
          </a:p>
        </p:txBody>
      </p:sp>
      <p:sp>
        <p:nvSpPr>
          <p:cNvPr id="16" name="Rectangle 46"/>
          <p:cNvSpPr>
            <a:spLocks noChangeArrowheads="1"/>
          </p:cNvSpPr>
          <p:nvPr/>
        </p:nvSpPr>
        <p:spPr bwMode="auto">
          <a:xfrm>
            <a:off x="2728913" y="1905000"/>
            <a:ext cx="2636837" cy="530225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anchor="ctr">
            <a:spAutoFit/>
          </a:bodyPr>
          <a:lstStyle/>
          <a:p>
            <a:endParaRPr 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5434013" y="1998843"/>
            <a:ext cx="2500312" cy="3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8000" rIns="18000" bIns="18000" anchor="ctr">
            <a:spAutoFit/>
          </a:bodyPr>
          <a:lstStyle/>
          <a:p>
            <a:pPr algn="r"/>
            <a:r>
              <a:rPr lang="en-US" sz="2000">
                <a:cs typeface="Times New Roman" pitchFamily="18" charset="0"/>
              </a:rPr>
              <a:t>12x/8+</a:t>
            </a:r>
            <a:endParaRPr lang="en-US"/>
          </a:p>
        </p:txBody>
      </p:sp>
      <p:sp>
        <p:nvSpPr>
          <p:cNvPr id="18" name="Rectangle 48"/>
          <p:cNvSpPr>
            <a:spLocks noChangeArrowheads="1"/>
          </p:cNvSpPr>
          <p:nvPr/>
        </p:nvSpPr>
        <p:spPr bwMode="auto">
          <a:xfrm>
            <a:off x="5365750" y="1905000"/>
            <a:ext cx="2636838" cy="530225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anchor="ctr">
            <a:spAutoFit/>
          </a:bodyPr>
          <a:lstStyle/>
          <a:p>
            <a:endParaRPr lang="en-US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792288" y="2529862"/>
            <a:ext cx="868362" cy="3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8000" rIns="18000" bIns="18000" anchor="ctr">
            <a:spAutoFit/>
          </a:bodyPr>
          <a:lstStyle/>
          <a:p>
            <a:pPr algn="ctr"/>
            <a:r>
              <a:rPr lang="en-US" sz="2000">
                <a:cs typeface="Times New Roman" pitchFamily="18" charset="0"/>
              </a:rPr>
              <a:t>8</a:t>
            </a:r>
            <a:endParaRPr lang="en-US"/>
          </a:p>
        </p:txBody>
      </p:sp>
      <p:sp>
        <p:nvSpPr>
          <p:cNvPr id="20" name="Rectangle 50"/>
          <p:cNvSpPr>
            <a:spLocks noChangeArrowheads="1"/>
          </p:cNvSpPr>
          <p:nvPr/>
        </p:nvSpPr>
        <p:spPr bwMode="auto">
          <a:xfrm>
            <a:off x="1724025" y="2435225"/>
            <a:ext cx="1004888" cy="531813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anchor="ctr">
            <a:spAutoFit/>
          </a:bodyPr>
          <a:lstStyle/>
          <a:p>
            <a:endParaRPr lang="en-US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2797175" y="2529862"/>
            <a:ext cx="2500313" cy="3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8000" rIns="18000" bIns="18000" anchor="ctr">
            <a:spAutoFit/>
          </a:bodyPr>
          <a:lstStyle/>
          <a:p>
            <a:pPr algn="r"/>
            <a:r>
              <a:rPr lang="en-US" sz="2000">
                <a:cs typeface="Times New Roman" pitchFamily="18" charset="0"/>
              </a:rPr>
              <a:t>64x/56+</a:t>
            </a:r>
            <a:endParaRPr lang="en-US"/>
          </a:p>
        </p:txBody>
      </p:sp>
      <p:sp>
        <p:nvSpPr>
          <p:cNvPr id="22" name="Rectangle 52"/>
          <p:cNvSpPr>
            <a:spLocks noChangeArrowheads="1"/>
          </p:cNvSpPr>
          <p:nvPr/>
        </p:nvSpPr>
        <p:spPr bwMode="auto">
          <a:xfrm>
            <a:off x="2728913" y="2435225"/>
            <a:ext cx="2636837" cy="531813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anchor="ctr">
            <a:spAutoFit/>
          </a:bodyPr>
          <a:lstStyle/>
          <a:p>
            <a:endParaRPr lang="en-US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5434013" y="2529862"/>
            <a:ext cx="2500312" cy="3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8000" rIns="18000" bIns="18000" anchor="ctr">
            <a:spAutoFit/>
          </a:bodyPr>
          <a:lstStyle/>
          <a:p>
            <a:pPr algn="r"/>
            <a:r>
              <a:rPr lang="en-US" sz="2000">
                <a:cs typeface="Times New Roman" pitchFamily="18" charset="0"/>
              </a:rPr>
              <a:t>40x/32+</a:t>
            </a:r>
            <a:endParaRPr lang="en-US"/>
          </a:p>
        </p:txBody>
      </p:sp>
      <p:sp>
        <p:nvSpPr>
          <p:cNvPr id="24" name="Rectangle 54"/>
          <p:cNvSpPr>
            <a:spLocks noChangeArrowheads="1"/>
          </p:cNvSpPr>
          <p:nvPr/>
        </p:nvSpPr>
        <p:spPr bwMode="auto">
          <a:xfrm>
            <a:off x="5365750" y="2435225"/>
            <a:ext cx="2636838" cy="531813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anchor="ctr">
            <a:spAutoFit/>
          </a:bodyPr>
          <a:lstStyle/>
          <a:p>
            <a:endParaRPr lang="en-US"/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1792288" y="3059293"/>
            <a:ext cx="868362" cy="3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8000" rIns="18000" bIns="18000" anchor="ctr">
            <a:spAutoFit/>
          </a:bodyPr>
          <a:lstStyle/>
          <a:p>
            <a:pPr algn="ctr"/>
            <a:r>
              <a:rPr lang="en-US" sz="2000">
                <a:cs typeface="Times New Roman" pitchFamily="18" charset="0"/>
              </a:rPr>
              <a:t>16</a:t>
            </a:r>
            <a:endParaRPr lang="en-US"/>
          </a:p>
        </p:txBody>
      </p:sp>
      <p:sp>
        <p:nvSpPr>
          <p:cNvPr id="26" name="Rectangle 56"/>
          <p:cNvSpPr>
            <a:spLocks noChangeArrowheads="1"/>
          </p:cNvSpPr>
          <p:nvPr/>
        </p:nvSpPr>
        <p:spPr bwMode="auto">
          <a:xfrm>
            <a:off x="1724025" y="2967038"/>
            <a:ext cx="1004888" cy="530225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anchor="ctr">
            <a:spAutoFit/>
          </a:bodyPr>
          <a:lstStyle/>
          <a:p>
            <a:endParaRPr lang="en-US"/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2797175" y="3059293"/>
            <a:ext cx="2500313" cy="3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8000" rIns="18000" bIns="18000" anchor="ctr">
            <a:spAutoFit/>
          </a:bodyPr>
          <a:lstStyle/>
          <a:p>
            <a:pPr algn="r"/>
            <a:r>
              <a:rPr lang="en-US" sz="2000" dirty="0">
                <a:cs typeface="Times New Roman" pitchFamily="18" charset="0"/>
              </a:rPr>
              <a:t>256x/240+</a:t>
            </a:r>
            <a:endParaRPr lang="en-US" dirty="0"/>
          </a:p>
        </p:txBody>
      </p:sp>
      <p:sp>
        <p:nvSpPr>
          <p:cNvPr id="28" name="Rectangle 58"/>
          <p:cNvSpPr>
            <a:spLocks noChangeArrowheads="1"/>
          </p:cNvSpPr>
          <p:nvPr/>
        </p:nvSpPr>
        <p:spPr bwMode="auto">
          <a:xfrm>
            <a:off x="2728913" y="2967038"/>
            <a:ext cx="2636837" cy="530225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anchor="ctr">
            <a:spAutoFit/>
          </a:bodyPr>
          <a:lstStyle/>
          <a:p>
            <a:endParaRPr lang="en-US"/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5434013" y="3059293"/>
            <a:ext cx="2500312" cy="3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8000" rIns="18000" bIns="18000" anchor="ctr">
            <a:spAutoFit/>
          </a:bodyPr>
          <a:lstStyle/>
          <a:p>
            <a:pPr algn="r"/>
            <a:r>
              <a:rPr lang="en-US" sz="2000">
                <a:cs typeface="Times New Roman" pitchFamily="18" charset="0"/>
              </a:rPr>
              <a:t>144x/128+</a:t>
            </a:r>
            <a:endParaRPr lang="en-US"/>
          </a:p>
        </p:txBody>
      </p:sp>
      <p:sp>
        <p:nvSpPr>
          <p:cNvPr id="30" name="Rectangle 60"/>
          <p:cNvSpPr>
            <a:spLocks noChangeArrowheads="1"/>
          </p:cNvSpPr>
          <p:nvPr/>
        </p:nvSpPr>
        <p:spPr bwMode="auto">
          <a:xfrm>
            <a:off x="5365750" y="2967038"/>
            <a:ext cx="2636838" cy="530225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anchor="ctr">
            <a:spAutoFit/>
          </a:bodyPr>
          <a:lstStyle/>
          <a:p>
            <a:endParaRPr lang="en-US"/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1792288" y="3591899"/>
            <a:ext cx="868362" cy="3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8000" rIns="18000" bIns="18000" anchor="ctr">
            <a:spAutoFit/>
          </a:bodyPr>
          <a:lstStyle/>
          <a:p>
            <a:pPr algn="ctr"/>
            <a:r>
              <a:rPr lang="en-US" sz="2000">
                <a:cs typeface="Times New Roman" pitchFamily="18" charset="0"/>
              </a:rPr>
              <a:t>32</a:t>
            </a:r>
            <a:endParaRPr lang="en-US"/>
          </a:p>
        </p:txBody>
      </p:sp>
      <p:sp>
        <p:nvSpPr>
          <p:cNvPr id="32" name="Rectangle 62"/>
          <p:cNvSpPr>
            <a:spLocks noChangeArrowheads="1"/>
          </p:cNvSpPr>
          <p:nvPr/>
        </p:nvSpPr>
        <p:spPr bwMode="auto">
          <a:xfrm>
            <a:off x="1724025" y="3497263"/>
            <a:ext cx="1004888" cy="531812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anchor="ctr">
            <a:spAutoFit/>
          </a:bodyPr>
          <a:lstStyle/>
          <a:p>
            <a:endParaRPr lang="en-US"/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2797175" y="3591899"/>
            <a:ext cx="2500313" cy="3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8000" rIns="18000" bIns="18000" anchor="ctr">
            <a:spAutoFit/>
          </a:bodyPr>
          <a:lstStyle/>
          <a:p>
            <a:pPr algn="r"/>
            <a:r>
              <a:rPr lang="en-US" sz="2000">
                <a:cs typeface="Times New Roman" pitchFamily="18" charset="0"/>
              </a:rPr>
              <a:t>1,024x/992+</a:t>
            </a:r>
            <a:endParaRPr lang="en-US"/>
          </a:p>
        </p:txBody>
      </p:sp>
      <p:sp>
        <p:nvSpPr>
          <p:cNvPr id="34" name="Rectangle 64"/>
          <p:cNvSpPr>
            <a:spLocks noChangeArrowheads="1"/>
          </p:cNvSpPr>
          <p:nvPr/>
        </p:nvSpPr>
        <p:spPr bwMode="auto">
          <a:xfrm>
            <a:off x="2728913" y="3497263"/>
            <a:ext cx="2636837" cy="531812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anchor="ctr">
            <a:spAutoFit/>
          </a:bodyPr>
          <a:lstStyle/>
          <a:p>
            <a:endParaRPr lang="en-US"/>
          </a:p>
        </p:txBody>
      </p:sp>
      <p:sp>
        <p:nvSpPr>
          <p:cNvPr id="35" name="Rectangle 22"/>
          <p:cNvSpPr>
            <a:spLocks noChangeArrowheads="1"/>
          </p:cNvSpPr>
          <p:nvPr/>
        </p:nvSpPr>
        <p:spPr bwMode="auto">
          <a:xfrm>
            <a:off x="5434013" y="3591899"/>
            <a:ext cx="2500312" cy="3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8000" rIns="18000" bIns="18000" anchor="ctr">
            <a:spAutoFit/>
          </a:bodyPr>
          <a:lstStyle/>
          <a:p>
            <a:pPr algn="r"/>
            <a:r>
              <a:rPr lang="en-US" sz="2000">
                <a:cs typeface="Times New Roman" pitchFamily="18" charset="0"/>
              </a:rPr>
              <a:t>544x/512+</a:t>
            </a:r>
            <a:endParaRPr lang="en-US"/>
          </a:p>
        </p:txBody>
      </p:sp>
      <p:sp>
        <p:nvSpPr>
          <p:cNvPr id="36" name="Rectangle 66"/>
          <p:cNvSpPr>
            <a:spLocks noChangeArrowheads="1"/>
          </p:cNvSpPr>
          <p:nvPr/>
        </p:nvSpPr>
        <p:spPr bwMode="auto">
          <a:xfrm>
            <a:off x="5365750" y="3497263"/>
            <a:ext cx="2636838" cy="531812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anchor="ctr">
            <a:spAutoFit/>
          </a:bodyPr>
          <a:lstStyle/>
          <a:p>
            <a:endParaRPr lang="en-US"/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>
            <a:off x="1792288" y="4125913"/>
            <a:ext cx="868362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8000" rIns="18000" bIns="18000" anchor="ctr">
            <a:spAutoFit/>
          </a:bodyPr>
          <a:lstStyle/>
          <a:p>
            <a:pPr algn="ctr"/>
            <a:r>
              <a:rPr lang="en-US" sz="2000">
                <a:cs typeface="Times New Roman" pitchFamily="18" charset="0"/>
              </a:rPr>
              <a:t>64</a:t>
            </a:r>
            <a:endParaRPr lang="en-US"/>
          </a:p>
        </p:txBody>
      </p:sp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1724025" y="4029075"/>
            <a:ext cx="1004888" cy="531813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anchor="ctr">
            <a:spAutoFit/>
          </a:bodyPr>
          <a:lstStyle/>
          <a:p>
            <a:endParaRPr lang="en-US"/>
          </a:p>
        </p:txBody>
      </p:sp>
      <p:sp>
        <p:nvSpPr>
          <p:cNvPr id="39" name="Rectangle 24"/>
          <p:cNvSpPr>
            <a:spLocks noChangeArrowheads="1"/>
          </p:cNvSpPr>
          <p:nvPr/>
        </p:nvSpPr>
        <p:spPr bwMode="auto">
          <a:xfrm>
            <a:off x="2797175" y="4125913"/>
            <a:ext cx="2500313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8000" rIns="18000" bIns="18000" anchor="ctr">
            <a:spAutoFit/>
          </a:bodyPr>
          <a:lstStyle/>
          <a:p>
            <a:pPr algn="r"/>
            <a:r>
              <a:rPr lang="en-US" sz="2000">
                <a:cs typeface="Times New Roman" pitchFamily="18" charset="0"/>
              </a:rPr>
              <a:t>4,096x/4,032+</a:t>
            </a:r>
            <a:endParaRPr lang="en-US"/>
          </a:p>
        </p:txBody>
      </p:sp>
      <p:sp>
        <p:nvSpPr>
          <p:cNvPr id="40" name="Rectangle 70"/>
          <p:cNvSpPr>
            <a:spLocks noChangeArrowheads="1"/>
          </p:cNvSpPr>
          <p:nvPr/>
        </p:nvSpPr>
        <p:spPr bwMode="auto">
          <a:xfrm>
            <a:off x="2728913" y="4029075"/>
            <a:ext cx="2636837" cy="531813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anchor="ctr">
            <a:spAutoFit/>
          </a:bodyPr>
          <a:lstStyle/>
          <a:p>
            <a:endParaRPr lang="en-US"/>
          </a:p>
        </p:txBody>
      </p:sp>
      <p:sp>
        <p:nvSpPr>
          <p:cNvPr id="41" name="Rectangle 25"/>
          <p:cNvSpPr>
            <a:spLocks noChangeArrowheads="1"/>
          </p:cNvSpPr>
          <p:nvPr/>
        </p:nvSpPr>
        <p:spPr bwMode="auto">
          <a:xfrm>
            <a:off x="5434013" y="4125913"/>
            <a:ext cx="2500312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8000" rIns="18000" bIns="18000" anchor="ctr">
            <a:spAutoFit/>
          </a:bodyPr>
          <a:lstStyle/>
          <a:p>
            <a:pPr algn="r"/>
            <a:r>
              <a:rPr lang="en-US" sz="2000">
                <a:cs typeface="Times New Roman" pitchFamily="18" charset="0"/>
              </a:rPr>
              <a:t>2,112x/2,048+</a:t>
            </a:r>
            <a:endParaRPr lang="en-US"/>
          </a:p>
        </p:txBody>
      </p:sp>
      <p:sp>
        <p:nvSpPr>
          <p:cNvPr id="42" name="Rectangle 72"/>
          <p:cNvSpPr>
            <a:spLocks noChangeArrowheads="1"/>
          </p:cNvSpPr>
          <p:nvPr/>
        </p:nvSpPr>
        <p:spPr bwMode="auto">
          <a:xfrm>
            <a:off x="5365750" y="4029075"/>
            <a:ext cx="2636838" cy="531813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anchor="ctr">
            <a:spAutoFit/>
          </a:bodyPr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1792288" y="4654730"/>
            <a:ext cx="868362" cy="3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8000" rIns="18000" bIns="18000" anchor="ctr">
            <a:spAutoFit/>
          </a:bodyPr>
          <a:lstStyle/>
          <a:p>
            <a:pPr algn="ctr"/>
            <a:r>
              <a:rPr lang="en-US" sz="2000">
                <a:cs typeface="Times New Roman" pitchFamily="18" charset="0"/>
              </a:rPr>
              <a:t>128</a:t>
            </a:r>
            <a:endParaRPr lang="en-US"/>
          </a:p>
        </p:txBody>
      </p:sp>
      <p:sp>
        <p:nvSpPr>
          <p:cNvPr id="44" name="Rectangle 74"/>
          <p:cNvSpPr>
            <a:spLocks noChangeArrowheads="1"/>
          </p:cNvSpPr>
          <p:nvPr/>
        </p:nvSpPr>
        <p:spPr bwMode="auto">
          <a:xfrm>
            <a:off x="1724025" y="4560888"/>
            <a:ext cx="1004888" cy="530225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anchor="ctr">
            <a:spAutoFit/>
          </a:bodyPr>
          <a:lstStyle/>
          <a:p>
            <a:endParaRPr lang="en-US"/>
          </a:p>
        </p:txBody>
      </p:sp>
      <p:sp>
        <p:nvSpPr>
          <p:cNvPr id="45" name="Rectangle 27"/>
          <p:cNvSpPr>
            <a:spLocks noChangeArrowheads="1"/>
          </p:cNvSpPr>
          <p:nvPr/>
        </p:nvSpPr>
        <p:spPr bwMode="auto">
          <a:xfrm>
            <a:off x="2797175" y="4654730"/>
            <a:ext cx="2500313" cy="3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8000" rIns="18000" bIns="18000" anchor="ctr">
            <a:spAutoFit/>
          </a:bodyPr>
          <a:lstStyle/>
          <a:p>
            <a:pPr algn="r"/>
            <a:r>
              <a:rPr lang="en-US" sz="2000">
                <a:cs typeface="Times New Roman" pitchFamily="18" charset="0"/>
              </a:rPr>
              <a:t>16,384x/16,256+</a:t>
            </a:r>
            <a:endParaRPr lang="en-US"/>
          </a:p>
        </p:txBody>
      </p:sp>
      <p:sp>
        <p:nvSpPr>
          <p:cNvPr id="46" name="Rectangle 76"/>
          <p:cNvSpPr>
            <a:spLocks noChangeArrowheads="1"/>
          </p:cNvSpPr>
          <p:nvPr/>
        </p:nvSpPr>
        <p:spPr bwMode="auto">
          <a:xfrm>
            <a:off x="2728913" y="4560888"/>
            <a:ext cx="2636837" cy="530225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anchor="ctr">
            <a:spAutoFit/>
          </a:bodyPr>
          <a:lstStyle/>
          <a:p>
            <a:endParaRPr lang="en-US"/>
          </a:p>
        </p:txBody>
      </p:sp>
      <p:sp>
        <p:nvSpPr>
          <p:cNvPr id="47" name="Rectangle 28"/>
          <p:cNvSpPr>
            <a:spLocks noChangeArrowheads="1"/>
          </p:cNvSpPr>
          <p:nvPr/>
        </p:nvSpPr>
        <p:spPr bwMode="auto">
          <a:xfrm>
            <a:off x="5434013" y="4654730"/>
            <a:ext cx="2500312" cy="3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8000" rIns="18000" bIns="18000" anchor="ctr">
            <a:spAutoFit/>
          </a:bodyPr>
          <a:lstStyle/>
          <a:p>
            <a:pPr algn="r"/>
            <a:r>
              <a:rPr lang="en-US" sz="2000">
                <a:cs typeface="Times New Roman" pitchFamily="18" charset="0"/>
              </a:rPr>
              <a:t>8,320x/8,192+</a:t>
            </a:r>
            <a:endParaRPr lang="en-US"/>
          </a:p>
        </p:txBody>
      </p:sp>
      <p:sp>
        <p:nvSpPr>
          <p:cNvPr id="48" name="Rectangle 78"/>
          <p:cNvSpPr>
            <a:spLocks noChangeArrowheads="1"/>
          </p:cNvSpPr>
          <p:nvPr/>
        </p:nvSpPr>
        <p:spPr bwMode="auto">
          <a:xfrm>
            <a:off x="5365750" y="4560888"/>
            <a:ext cx="2636838" cy="530225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anchor="ctr">
            <a:spAutoFit/>
          </a:bodyPr>
          <a:lstStyle/>
          <a:p>
            <a:endParaRPr lang="en-US"/>
          </a:p>
        </p:txBody>
      </p: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1792288" y="5185749"/>
            <a:ext cx="868362" cy="3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8000" rIns="18000" bIns="18000" anchor="ctr">
            <a:spAutoFit/>
          </a:bodyPr>
          <a:lstStyle/>
          <a:p>
            <a:pPr algn="ctr"/>
            <a:r>
              <a:rPr lang="en-US" sz="2000">
                <a:cs typeface="Times New Roman" pitchFamily="18" charset="0"/>
              </a:rPr>
              <a:t>256</a:t>
            </a:r>
            <a:endParaRPr lang="en-US"/>
          </a:p>
        </p:txBody>
      </p:sp>
      <p:sp>
        <p:nvSpPr>
          <p:cNvPr id="50" name="Rectangle 80"/>
          <p:cNvSpPr>
            <a:spLocks noChangeArrowheads="1"/>
          </p:cNvSpPr>
          <p:nvPr/>
        </p:nvSpPr>
        <p:spPr bwMode="auto">
          <a:xfrm>
            <a:off x="1724025" y="5091113"/>
            <a:ext cx="1004888" cy="531812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anchor="ctr">
            <a:spAutoFit/>
          </a:bodyPr>
          <a:lstStyle/>
          <a:p>
            <a:endParaRPr lang="en-US"/>
          </a:p>
        </p:txBody>
      </p:sp>
      <p:sp>
        <p:nvSpPr>
          <p:cNvPr id="51" name="Rectangle 30"/>
          <p:cNvSpPr>
            <a:spLocks noChangeArrowheads="1"/>
          </p:cNvSpPr>
          <p:nvPr/>
        </p:nvSpPr>
        <p:spPr bwMode="auto">
          <a:xfrm>
            <a:off x="2797175" y="5185749"/>
            <a:ext cx="2500313" cy="3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8000" rIns="18000" bIns="18000" anchor="ctr">
            <a:spAutoFit/>
          </a:bodyPr>
          <a:lstStyle/>
          <a:p>
            <a:pPr algn="r"/>
            <a:r>
              <a:rPr lang="en-US" sz="2000">
                <a:cs typeface="Times New Roman" pitchFamily="18" charset="0"/>
              </a:rPr>
              <a:t>65,536x/65,280+</a:t>
            </a:r>
            <a:endParaRPr lang="en-US"/>
          </a:p>
        </p:txBody>
      </p:sp>
      <p:sp>
        <p:nvSpPr>
          <p:cNvPr id="52" name="Rectangle 82"/>
          <p:cNvSpPr>
            <a:spLocks noChangeArrowheads="1"/>
          </p:cNvSpPr>
          <p:nvPr/>
        </p:nvSpPr>
        <p:spPr bwMode="auto">
          <a:xfrm>
            <a:off x="2728913" y="5091113"/>
            <a:ext cx="2636837" cy="531812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anchor="ctr">
            <a:spAutoFit/>
          </a:bodyPr>
          <a:lstStyle/>
          <a:p>
            <a:endParaRPr lang="en-US"/>
          </a:p>
        </p:txBody>
      </p:sp>
      <p:sp>
        <p:nvSpPr>
          <p:cNvPr id="53" name="Rectangle 31"/>
          <p:cNvSpPr>
            <a:spLocks noChangeArrowheads="1"/>
          </p:cNvSpPr>
          <p:nvPr/>
        </p:nvSpPr>
        <p:spPr bwMode="auto">
          <a:xfrm>
            <a:off x="5434013" y="5185749"/>
            <a:ext cx="2500312" cy="3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8000" rIns="18000" bIns="18000" anchor="ctr">
            <a:spAutoFit/>
          </a:bodyPr>
          <a:lstStyle/>
          <a:p>
            <a:pPr algn="r"/>
            <a:r>
              <a:rPr lang="en-US" sz="2000">
                <a:cs typeface="Times New Roman" pitchFamily="18" charset="0"/>
              </a:rPr>
              <a:t>33,024x/32,768+</a:t>
            </a:r>
            <a:endParaRPr lang="en-US"/>
          </a:p>
        </p:txBody>
      </p:sp>
      <p:sp>
        <p:nvSpPr>
          <p:cNvPr id="54" name="Rectangle 84"/>
          <p:cNvSpPr>
            <a:spLocks noChangeArrowheads="1"/>
          </p:cNvSpPr>
          <p:nvPr/>
        </p:nvSpPr>
        <p:spPr bwMode="auto">
          <a:xfrm>
            <a:off x="5365750" y="5091113"/>
            <a:ext cx="2636838" cy="531812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anchor="ctr">
            <a:spAutoFit/>
          </a:bodyPr>
          <a:lstStyle/>
          <a:p>
            <a:endParaRPr lang="en-US"/>
          </a:p>
        </p:txBody>
      </p:sp>
      <p:sp>
        <p:nvSpPr>
          <p:cNvPr id="55" name="Rectangle 35"/>
          <p:cNvSpPr>
            <a:spLocks noChangeArrowheads="1"/>
          </p:cNvSpPr>
          <p:nvPr/>
        </p:nvSpPr>
        <p:spPr bwMode="auto">
          <a:xfrm>
            <a:off x="1792288" y="6247787"/>
            <a:ext cx="868362" cy="3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8000" rIns="18000" bIns="18000" anchor="ctr">
            <a:spAutoFit/>
          </a:bodyPr>
          <a:lstStyle/>
          <a:p>
            <a:pPr algn="ctr"/>
            <a:r>
              <a:rPr lang="en-US" sz="2000">
                <a:cs typeface="Times New Roman" pitchFamily="18" charset="0"/>
              </a:rPr>
              <a:t>1024</a:t>
            </a:r>
            <a:endParaRPr lang="en-US"/>
          </a:p>
        </p:txBody>
      </p:sp>
      <p:sp>
        <p:nvSpPr>
          <p:cNvPr id="56" name="Rectangle 86"/>
          <p:cNvSpPr>
            <a:spLocks noChangeArrowheads="1"/>
          </p:cNvSpPr>
          <p:nvPr/>
        </p:nvSpPr>
        <p:spPr bwMode="auto">
          <a:xfrm>
            <a:off x="1724025" y="6153150"/>
            <a:ext cx="1004888" cy="531813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anchor="ctr">
            <a:spAutoFit/>
          </a:bodyPr>
          <a:lstStyle/>
          <a:p>
            <a:endParaRPr lang="en-US"/>
          </a:p>
        </p:txBody>
      </p:sp>
      <p:sp>
        <p:nvSpPr>
          <p:cNvPr id="57" name="Rectangle 36"/>
          <p:cNvSpPr>
            <a:spLocks noChangeArrowheads="1"/>
          </p:cNvSpPr>
          <p:nvPr/>
        </p:nvSpPr>
        <p:spPr bwMode="auto">
          <a:xfrm>
            <a:off x="2797175" y="6247787"/>
            <a:ext cx="2500313" cy="3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8000" rIns="18000" bIns="18000" anchor="ctr">
            <a:spAutoFit/>
          </a:bodyPr>
          <a:lstStyle/>
          <a:p>
            <a:pPr algn="r"/>
            <a:r>
              <a:rPr lang="en-US" sz="2000">
                <a:cs typeface="Times New Roman" pitchFamily="18" charset="0"/>
              </a:rPr>
              <a:t>1,048,576x/1,047,552+</a:t>
            </a:r>
            <a:endParaRPr lang="en-US"/>
          </a:p>
        </p:txBody>
      </p:sp>
      <p:sp>
        <p:nvSpPr>
          <p:cNvPr id="58" name="Rectangle 88"/>
          <p:cNvSpPr>
            <a:spLocks noChangeArrowheads="1"/>
          </p:cNvSpPr>
          <p:nvPr/>
        </p:nvSpPr>
        <p:spPr bwMode="auto">
          <a:xfrm>
            <a:off x="2728913" y="6153150"/>
            <a:ext cx="2636837" cy="531813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anchor="ctr">
            <a:spAutoFit/>
          </a:bodyPr>
          <a:lstStyle/>
          <a:p>
            <a:endParaRPr lang="en-US"/>
          </a:p>
        </p:txBody>
      </p:sp>
      <p:sp>
        <p:nvSpPr>
          <p:cNvPr id="59" name="Rectangle 37"/>
          <p:cNvSpPr>
            <a:spLocks noChangeArrowheads="1"/>
          </p:cNvSpPr>
          <p:nvPr/>
        </p:nvSpPr>
        <p:spPr bwMode="auto">
          <a:xfrm>
            <a:off x="5434013" y="6247787"/>
            <a:ext cx="2500312" cy="3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8000" rIns="18000" bIns="18000" anchor="ctr">
            <a:spAutoFit/>
          </a:bodyPr>
          <a:lstStyle/>
          <a:p>
            <a:pPr algn="r"/>
            <a:r>
              <a:rPr lang="en-US" sz="2000">
                <a:cs typeface="Times New Roman" pitchFamily="18" charset="0"/>
              </a:rPr>
              <a:t>525,312x/524,288+</a:t>
            </a:r>
            <a:endParaRPr lang="en-US"/>
          </a:p>
        </p:txBody>
      </p:sp>
      <p:sp>
        <p:nvSpPr>
          <p:cNvPr id="60" name="Rectangle 90"/>
          <p:cNvSpPr>
            <a:spLocks noChangeArrowheads="1"/>
          </p:cNvSpPr>
          <p:nvPr/>
        </p:nvSpPr>
        <p:spPr bwMode="auto">
          <a:xfrm>
            <a:off x="5365750" y="6153150"/>
            <a:ext cx="2636838" cy="531813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anchor="ctr">
            <a:spAutoFit/>
          </a:bodyPr>
          <a:lstStyle/>
          <a:p>
            <a:endParaRPr lang="en-US"/>
          </a:p>
        </p:txBody>
      </p:sp>
      <p:sp>
        <p:nvSpPr>
          <p:cNvPr id="61" name="Rectangle 95"/>
          <p:cNvSpPr>
            <a:spLocks noChangeArrowheads="1"/>
          </p:cNvSpPr>
          <p:nvPr/>
        </p:nvSpPr>
        <p:spPr bwMode="auto">
          <a:xfrm>
            <a:off x="1795463" y="5712799"/>
            <a:ext cx="868362" cy="3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8000" rIns="18000" bIns="18000" anchor="ctr">
            <a:spAutoFit/>
          </a:bodyPr>
          <a:lstStyle/>
          <a:p>
            <a:pPr algn="ctr"/>
            <a:r>
              <a:rPr lang="en-US" sz="2000">
                <a:cs typeface="Times New Roman" pitchFamily="18" charset="0"/>
              </a:rPr>
              <a:t>512</a:t>
            </a:r>
            <a:endParaRPr lang="en-US"/>
          </a:p>
        </p:txBody>
      </p:sp>
      <p:sp>
        <p:nvSpPr>
          <p:cNvPr id="62" name="Rectangle 96"/>
          <p:cNvSpPr>
            <a:spLocks noChangeArrowheads="1"/>
          </p:cNvSpPr>
          <p:nvPr/>
        </p:nvSpPr>
        <p:spPr bwMode="auto">
          <a:xfrm>
            <a:off x="1727200" y="5618163"/>
            <a:ext cx="1004888" cy="531812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anchor="ctr">
            <a:spAutoFit/>
          </a:bodyPr>
          <a:lstStyle/>
          <a:p>
            <a:endParaRPr lang="en-US"/>
          </a:p>
        </p:txBody>
      </p:sp>
      <p:sp>
        <p:nvSpPr>
          <p:cNvPr id="63" name="Rectangle 99"/>
          <p:cNvSpPr>
            <a:spLocks noChangeArrowheads="1"/>
          </p:cNvSpPr>
          <p:nvPr/>
        </p:nvSpPr>
        <p:spPr bwMode="auto">
          <a:xfrm>
            <a:off x="5368925" y="5627688"/>
            <a:ext cx="2636838" cy="515937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 lIns="18000" tIns="18000" rIns="18000" bIns="18000" anchor="ctr">
            <a:spAutoFit/>
          </a:bodyPr>
          <a:lstStyle/>
          <a:p>
            <a:endParaRPr lang="en-US"/>
          </a:p>
        </p:txBody>
      </p:sp>
      <p:sp>
        <p:nvSpPr>
          <p:cNvPr id="64" name="Line 100"/>
          <p:cNvSpPr>
            <a:spLocks noChangeShapeType="1"/>
          </p:cNvSpPr>
          <p:nvPr/>
        </p:nvSpPr>
        <p:spPr bwMode="auto">
          <a:xfrm>
            <a:off x="1722438" y="6662738"/>
            <a:ext cx="6296025" cy="0"/>
          </a:xfrm>
          <a:prstGeom prst="line">
            <a:avLst/>
          </a:prstGeom>
          <a:noFill/>
          <a:ln w="762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Obviously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re-apply the same approach to the decomposed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dirty="0"/>
              <a:t>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64</a:t>
            </a:fld>
            <a:endParaRPr lang="en-US"/>
          </a:p>
        </p:txBody>
      </p:sp>
      <p:graphicFrame>
        <p:nvGraphicFramePr>
          <p:cNvPr id="119810" name="Object 2"/>
          <p:cNvGraphicFramePr>
            <a:graphicFrameLocks noChangeAspect="1"/>
          </p:cNvGraphicFramePr>
          <p:nvPr/>
        </p:nvGraphicFramePr>
        <p:xfrm>
          <a:off x="2057400" y="2209800"/>
          <a:ext cx="6596063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3" name="Equation" r:id="rId3" imgW="2438280" imgH="482400" progId="Equation.3">
                  <p:embed/>
                </p:oleObj>
              </mc:Choice>
              <mc:Fallback>
                <p:oleObj name="Equation" r:id="rId3" imgW="24382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09800"/>
                        <a:ext cx="6596063" cy="130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Apply to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dirty="0"/>
              <a:t>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676400" y="1630363"/>
            <a:ext cx="73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2316162" y="1908175"/>
            <a:ext cx="504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76400" y="2090738"/>
            <a:ext cx="73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2316162" y="2366963"/>
            <a:ext cx="504825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676400" y="2508250"/>
            <a:ext cx="7318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2316162" y="2782888"/>
            <a:ext cx="504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1676400" y="2968625"/>
            <a:ext cx="7318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316162" y="3246438"/>
            <a:ext cx="504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1676400" y="4019550"/>
            <a:ext cx="73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316162" y="4297363"/>
            <a:ext cx="504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1676400" y="4479925"/>
            <a:ext cx="73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2316162" y="4757738"/>
            <a:ext cx="504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1676400" y="4897438"/>
            <a:ext cx="73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2316162" y="5172075"/>
            <a:ext cx="5048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1676400" y="5357813"/>
            <a:ext cx="73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</a:t>
            </a: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2316162" y="5635625"/>
            <a:ext cx="504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4237037" y="1858963"/>
            <a:ext cx="31099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4237037" y="2322513"/>
            <a:ext cx="31099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4283075" y="2786063"/>
            <a:ext cx="3063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>
            <a:off x="4237037" y="3249613"/>
            <a:ext cx="31099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4237037" y="4194175"/>
            <a:ext cx="31099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4237037" y="4657725"/>
            <a:ext cx="31099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>
            <a:off x="4237037" y="5162550"/>
            <a:ext cx="31099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4237037" y="5626100"/>
            <a:ext cx="31099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 flipV="1">
            <a:off x="6019800" y="1858963"/>
            <a:ext cx="1189037" cy="2311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 flipV="1">
            <a:off x="6019800" y="2322513"/>
            <a:ext cx="1144587" cy="2309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 flipV="1">
            <a:off x="6019800" y="2809875"/>
            <a:ext cx="1098550" cy="23320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 flipV="1">
            <a:off x="6019800" y="3224213"/>
            <a:ext cx="1098550" cy="2378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>
            <a:off x="6019800" y="1858963"/>
            <a:ext cx="1098550" cy="2311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6019800" y="2322513"/>
            <a:ext cx="1098550" cy="23320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6019800" y="2809875"/>
            <a:ext cx="1098550" cy="23320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>
            <a:off x="6019800" y="3224213"/>
            <a:ext cx="1144587" cy="2378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40"/>
          <p:cNvSpPr>
            <a:spLocks noChangeArrowheads="1"/>
          </p:cNvSpPr>
          <p:nvPr/>
        </p:nvSpPr>
        <p:spPr bwMode="auto">
          <a:xfrm>
            <a:off x="7345362" y="1581150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</a:p>
        </p:txBody>
      </p:sp>
      <p:sp>
        <p:nvSpPr>
          <p:cNvPr id="38" name="Rectangle 41"/>
          <p:cNvSpPr>
            <a:spLocks noChangeArrowheads="1"/>
          </p:cNvSpPr>
          <p:nvPr/>
        </p:nvSpPr>
        <p:spPr bwMode="auto">
          <a:xfrm>
            <a:off x="7345362" y="2044700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39" name="Rectangle 42"/>
          <p:cNvSpPr>
            <a:spLocks noChangeArrowheads="1"/>
          </p:cNvSpPr>
          <p:nvPr/>
        </p:nvSpPr>
        <p:spPr bwMode="auto">
          <a:xfrm>
            <a:off x="7345362" y="2459038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</p:txBody>
      </p:sp>
      <p:sp>
        <p:nvSpPr>
          <p:cNvPr id="40" name="Rectangle 43"/>
          <p:cNvSpPr>
            <a:spLocks noChangeArrowheads="1"/>
          </p:cNvSpPr>
          <p:nvPr/>
        </p:nvSpPr>
        <p:spPr bwMode="auto">
          <a:xfrm>
            <a:off x="7345362" y="2922588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</p:txBody>
      </p:sp>
      <p:sp>
        <p:nvSpPr>
          <p:cNvPr id="41" name="Rectangle 44"/>
          <p:cNvSpPr>
            <a:spLocks noChangeArrowheads="1"/>
          </p:cNvSpPr>
          <p:nvPr/>
        </p:nvSpPr>
        <p:spPr bwMode="auto">
          <a:xfrm>
            <a:off x="7345362" y="3970338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7345362" y="4433888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</a:p>
        </p:txBody>
      </p:sp>
      <p:sp>
        <p:nvSpPr>
          <p:cNvPr id="43" name="Rectangle 46"/>
          <p:cNvSpPr>
            <a:spLocks noChangeArrowheads="1"/>
          </p:cNvSpPr>
          <p:nvPr/>
        </p:nvSpPr>
        <p:spPr bwMode="auto">
          <a:xfrm>
            <a:off x="7345362" y="4849813"/>
            <a:ext cx="73342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</a:p>
        </p:txBody>
      </p:sp>
      <p:sp>
        <p:nvSpPr>
          <p:cNvPr id="44" name="Rectangle 47"/>
          <p:cNvSpPr>
            <a:spLocks noChangeArrowheads="1"/>
          </p:cNvSpPr>
          <p:nvPr/>
        </p:nvSpPr>
        <p:spPr bwMode="auto">
          <a:xfrm>
            <a:off x="7345362" y="5311775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</a:t>
            </a:r>
          </a:p>
        </p:txBody>
      </p:sp>
      <p:sp>
        <p:nvSpPr>
          <p:cNvPr id="45" name="Rectangle 48"/>
          <p:cNvSpPr>
            <a:spLocks noChangeArrowheads="1"/>
          </p:cNvSpPr>
          <p:nvPr/>
        </p:nvSpPr>
        <p:spPr bwMode="auto">
          <a:xfrm>
            <a:off x="6659562" y="5554663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9"/>
          <p:cNvSpPr>
            <a:spLocks noChangeArrowheads="1"/>
          </p:cNvSpPr>
          <p:nvPr/>
        </p:nvSpPr>
        <p:spPr bwMode="auto">
          <a:xfrm>
            <a:off x="6615112" y="5092700"/>
            <a:ext cx="731838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0"/>
          <p:cNvSpPr>
            <a:spLocks noChangeArrowheads="1"/>
          </p:cNvSpPr>
          <p:nvPr/>
        </p:nvSpPr>
        <p:spPr bwMode="auto">
          <a:xfrm>
            <a:off x="6659562" y="4678363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51"/>
          <p:cNvSpPr>
            <a:spLocks noChangeArrowheads="1"/>
          </p:cNvSpPr>
          <p:nvPr/>
        </p:nvSpPr>
        <p:spPr bwMode="auto">
          <a:xfrm>
            <a:off x="6615112" y="4214813"/>
            <a:ext cx="7318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52"/>
          <p:cNvSpPr>
            <a:spLocks noChangeArrowheads="1"/>
          </p:cNvSpPr>
          <p:nvPr/>
        </p:nvSpPr>
        <p:spPr bwMode="auto">
          <a:xfrm>
            <a:off x="6843712" y="3246438"/>
            <a:ext cx="73183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53"/>
          <p:cNvSpPr>
            <a:spLocks noChangeArrowheads="1"/>
          </p:cNvSpPr>
          <p:nvPr/>
        </p:nvSpPr>
        <p:spPr bwMode="auto">
          <a:xfrm>
            <a:off x="6843712" y="2782888"/>
            <a:ext cx="73183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4"/>
          <p:cNvSpPr>
            <a:spLocks noChangeArrowheads="1"/>
          </p:cNvSpPr>
          <p:nvPr/>
        </p:nvSpPr>
        <p:spPr bwMode="auto">
          <a:xfrm>
            <a:off x="6843712" y="2322513"/>
            <a:ext cx="73183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5"/>
          <p:cNvSpPr>
            <a:spLocks noChangeArrowheads="1"/>
          </p:cNvSpPr>
          <p:nvPr/>
        </p:nvSpPr>
        <p:spPr bwMode="auto">
          <a:xfrm>
            <a:off x="6888162" y="1858963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6"/>
          <p:cNvSpPr>
            <a:spLocks noChangeArrowheads="1"/>
          </p:cNvSpPr>
          <p:nvPr/>
        </p:nvSpPr>
        <p:spPr bwMode="auto">
          <a:xfrm>
            <a:off x="2819400" y="1676400"/>
            <a:ext cx="1417637" cy="844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 = 2 </a:t>
            </a:r>
            <a:r>
              <a:rPr lang="en-US" sz="2000" dirty="0"/>
              <a:t>point DFT</a:t>
            </a:r>
          </a:p>
        </p:txBody>
      </p:sp>
      <p:sp>
        <p:nvSpPr>
          <p:cNvPr id="54" name="Rectangle 57"/>
          <p:cNvSpPr>
            <a:spLocks noChangeArrowheads="1"/>
          </p:cNvSpPr>
          <p:nvPr/>
        </p:nvSpPr>
        <p:spPr bwMode="auto">
          <a:xfrm>
            <a:off x="2819400" y="2620963"/>
            <a:ext cx="1417637" cy="844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 = 2 </a:t>
            </a:r>
            <a:r>
              <a:rPr lang="en-US" sz="2000" dirty="0"/>
              <a:t>point DFT</a:t>
            </a:r>
          </a:p>
        </p:txBody>
      </p:sp>
      <p:sp>
        <p:nvSpPr>
          <p:cNvPr id="55" name="Rectangle 58"/>
          <p:cNvSpPr>
            <a:spLocks noChangeArrowheads="1"/>
          </p:cNvSpPr>
          <p:nvPr/>
        </p:nvSpPr>
        <p:spPr bwMode="auto">
          <a:xfrm>
            <a:off x="4922837" y="3200400"/>
            <a:ext cx="711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Line 62"/>
          <p:cNvSpPr>
            <a:spLocks noChangeShapeType="1"/>
          </p:cNvSpPr>
          <p:nvPr/>
        </p:nvSpPr>
        <p:spPr bwMode="auto">
          <a:xfrm flipV="1">
            <a:off x="4419600" y="1858963"/>
            <a:ext cx="1052512" cy="9175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Line 63"/>
          <p:cNvSpPr>
            <a:spLocks noChangeShapeType="1"/>
          </p:cNvSpPr>
          <p:nvPr/>
        </p:nvSpPr>
        <p:spPr bwMode="auto">
          <a:xfrm flipV="1">
            <a:off x="4419600" y="2322513"/>
            <a:ext cx="1052512" cy="9175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64"/>
          <p:cNvSpPr>
            <a:spLocks noChangeShapeType="1"/>
          </p:cNvSpPr>
          <p:nvPr/>
        </p:nvSpPr>
        <p:spPr bwMode="auto">
          <a:xfrm>
            <a:off x="4419600" y="1858963"/>
            <a:ext cx="1052512" cy="9175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Line 65"/>
          <p:cNvSpPr>
            <a:spLocks noChangeShapeType="1"/>
          </p:cNvSpPr>
          <p:nvPr/>
        </p:nvSpPr>
        <p:spPr bwMode="auto">
          <a:xfrm>
            <a:off x="4419600" y="2322513"/>
            <a:ext cx="1098550" cy="9175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Rectangle 70"/>
          <p:cNvSpPr>
            <a:spLocks noChangeArrowheads="1"/>
          </p:cNvSpPr>
          <p:nvPr/>
        </p:nvSpPr>
        <p:spPr bwMode="auto">
          <a:xfrm>
            <a:off x="2819400" y="4032250"/>
            <a:ext cx="1417637" cy="844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 = 2 </a:t>
            </a:r>
            <a:r>
              <a:rPr lang="en-US" sz="2000" dirty="0"/>
              <a:t>point DFT</a:t>
            </a:r>
          </a:p>
        </p:txBody>
      </p:sp>
      <p:sp>
        <p:nvSpPr>
          <p:cNvPr id="61" name="Rectangle 71"/>
          <p:cNvSpPr>
            <a:spLocks noChangeArrowheads="1"/>
          </p:cNvSpPr>
          <p:nvPr/>
        </p:nvSpPr>
        <p:spPr bwMode="auto">
          <a:xfrm>
            <a:off x="2819400" y="4976813"/>
            <a:ext cx="1417637" cy="844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 = 2 </a:t>
            </a:r>
            <a:r>
              <a:rPr lang="en-US" sz="2000" dirty="0"/>
              <a:t>point DFT</a:t>
            </a:r>
          </a:p>
        </p:txBody>
      </p:sp>
      <p:sp>
        <p:nvSpPr>
          <p:cNvPr id="62" name="Line 72"/>
          <p:cNvSpPr>
            <a:spLocks noChangeShapeType="1"/>
          </p:cNvSpPr>
          <p:nvPr/>
        </p:nvSpPr>
        <p:spPr bwMode="auto">
          <a:xfrm flipV="1">
            <a:off x="4419600" y="4194175"/>
            <a:ext cx="1052512" cy="9175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Line 73"/>
          <p:cNvSpPr>
            <a:spLocks noChangeShapeType="1"/>
          </p:cNvSpPr>
          <p:nvPr/>
        </p:nvSpPr>
        <p:spPr bwMode="auto">
          <a:xfrm flipV="1">
            <a:off x="4419600" y="4657725"/>
            <a:ext cx="1052512" cy="919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Line 74"/>
          <p:cNvSpPr>
            <a:spLocks noChangeShapeType="1"/>
          </p:cNvSpPr>
          <p:nvPr/>
        </p:nvSpPr>
        <p:spPr bwMode="auto">
          <a:xfrm>
            <a:off x="4419600" y="4194175"/>
            <a:ext cx="1052512" cy="9175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Line 75"/>
          <p:cNvSpPr>
            <a:spLocks noChangeShapeType="1"/>
          </p:cNvSpPr>
          <p:nvPr/>
        </p:nvSpPr>
        <p:spPr bwMode="auto">
          <a:xfrm>
            <a:off x="4419600" y="4657725"/>
            <a:ext cx="1098550" cy="919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Rectangle 80"/>
          <p:cNvSpPr>
            <a:spLocks noChangeArrowheads="1"/>
          </p:cNvSpPr>
          <p:nvPr/>
        </p:nvSpPr>
        <p:spPr bwMode="auto">
          <a:xfrm>
            <a:off x="4924425" y="5591175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81"/>
          <p:cNvSpPr>
            <a:spLocks noChangeArrowheads="1"/>
          </p:cNvSpPr>
          <p:nvPr/>
        </p:nvSpPr>
        <p:spPr bwMode="auto">
          <a:xfrm>
            <a:off x="4878387" y="5097463"/>
            <a:ext cx="73183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82"/>
          <p:cNvSpPr>
            <a:spLocks noChangeArrowheads="1"/>
          </p:cNvSpPr>
          <p:nvPr/>
        </p:nvSpPr>
        <p:spPr bwMode="auto">
          <a:xfrm>
            <a:off x="5133975" y="4564063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83"/>
          <p:cNvSpPr>
            <a:spLocks noChangeArrowheads="1"/>
          </p:cNvSpPr>
          <p:nvPr/>
        </p:nvSpPr>
        <p:spPr bwMode="auto">
          <a:xfrm>
            <a:off x="5149850" y="4130675"/>
            <a:ext cx="73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84"/>
          <p:cNvSpPr>
            <a:spLocks noChangeArrowheads="1"/>
          </p:cNvSpPr>
          <p:nvPr/>
        </p:nvSpPr>
        <p:spPr bwMode="auto">
          <a:xfrm>
            <a:off x="4968875" y="3265488"/>
            <a:ext cx="711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85"/>
          <p:cNvSpPr>
            <a:spLocks noChangeArrowheads="1"/>
          </p:cNvSpPr>
          <p:nvPr/>
        </p:nvSpPr>
        <p:spPr bwMode="auto">
          <a:xfrm>
            <a:off x="4970462" y="3254375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86"/>
          <p:cNvSpPr>
            <a:spLocks noChangeArrowheads="1"/>
          </p:cNvSpPr>
          <p:nvPr/>
        </p:nvSpPr>
        <p:spPr bwMode="auto">
          <a:xfrm>
            <a:off x="4924425" y="2686050"/>
            <a:ext cx="7318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87"/>
          <p:cNvSpPr>
            <a:spLocks noChangeArrowheads="1"/>
          </p:cNvSpPr>
          <p:nvPr/>
        </p:nvSpPr>
        <p:spPr bwMode="auto">
          <a:xfrm>
            <a:off x="5180012" y="2227263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88"/>
          <p:cNvSpPr>
            <a:spLocks noChangeArrowheads="1"/>
          </p:cNvSpPr>
          <p:nvPr/>
        </p:nvSpPr>
        <p:spPr bwMode="auto">
          <a:xfrm>
            <a:off x="5195887" y="1793875"/>
            <a:ext cx="7318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971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complexity is further reduced</a:t>
            </a:r>
          </a:p>
          <a:p>
            <a:r>
              <a:rPr lang="en-US" dirty="0"/>
              <a:t>The above </a:t>
            </a:r>
            <a:r>
              <a:rPr lang="en-US" dirty="0">
                <a:solidFill>
                  <a:srgbClr val="FF0000"/>
                </a:solidFill>
              </a:rPr>
              <a:t>decomposition is recursively performed until a length-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DFT is computed</a:t>
            </a:r>
            <a:r>
              <a:rPr lang="en-US" dirty="0"/>
              <a:t> </a:t>
            </a:r>
          </a:p>
          <a:p>
            <a:r>
              <a:rPr lang="en-US" dirty="0"/>
              <a:t>A length-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/>
              <a:t> DFT can be implemented as a butterfly as follows: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66</a:t>
            </a:fld>
            <a:endParaRPr lang="en-US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451219"/>
              </p:ext>
            </p:extLst>
          </p:nvPr>
        </p:nvGraphicFramePr>
        <p:xfrm>
          <a:off x="1554163" y="4460875"/>
          <a:ext cx="3287712" cy="178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13" name="Equation" r:id="rId3" imgW="1714320" imgH="927000" progId="Equation.DSMT4">
                  <p:embed/>
                </p:oleObj>
              </mc:Choice>
              <mc:Fallback>
                <p:oleObj name="Equation" r:id="rId3" imgW="1714320" imgH="927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4460875"/>
                        <a:ext cx="3287712" cy="178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6507163" y="4995862"/>
            <a:ext cx="16017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6462713" y="5868987"/>
            <a:ext cx="160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6462713" y="4995862"/>
            <a:ext cx="1554162" cy="868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6462713" y="4995862"/>
            <a:ext cx="1508125" cy="868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791200" y="4648200"/>
            <a:ext cx="569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[0]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794375" y="5610225"/>
            <a:ext cx="569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[1]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8135938" y="4668837"/>
            <a:ext cx="595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[0]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8123238" y="5630862"/>
            <a:ext cx="595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[1]</a:t>
            </a:r>
          </a:p>
        </p:txBody>
      </p:sp>
      <p:graphicFrame>
        <p:nvGraphicFramePr>
          <p:cNvPr id="1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250529"/>
              </p:ext>
            </p:extLst>
          </p:nvPr>
        </p:nvGraphicFramePr>
        <p:xfrm>
          <a:off x="7853363" y="5180013"/>
          <a:ext cx="56515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14" name="Equation" r:id="rId5" imgW="444240" imgH="241200" progId="Equation.DSMT4">
                  <p:embed/>
                </p:oleObj>
              </mc:Choice>
              <mc:Fallback>
                <p:oleObj name="Equation" r:id="rId5" imgW="44424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3363" y="5180013"/>
                        <a:ext cx="565150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239015"/>
              </p:ext>
            </p:extLst>
          </p:nvPr>
        </p:nvGraphicFramePr>
        <p:xfrm>
          <a:off x="6673850" y="6038850"/>
          <a:ext cx="164941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15" name="Equation" r:id="rId7" imgW="1066680" imgH="241200" progId="Equation.DSMT4">
                  <p:embed/>
                </p:oleObj>
              </mc:Choice>
              <mc:Fallback>
                <p:oleObj name="Equation" r:id="rId7" imgW="106668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850" y="6038850"/>
                        <a:ext cx="1649413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5329238" y="5168900"/>
            <a:ext cx="404812" cy="46355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“butterfly”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Rectangle 90"/>
          <p:cNvSpPr>
            <a:spLocks noChangeArrowheads="1"/>
          </p:cNvSpPr>
          <p:nvPr/>
        </p:nvSpPr>
        <p:spPr bwMode="auto">
          <a:xfrm>
            <a:off x="2011363" y="1600200"/>
            <a:ext cx="7318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[0]</a:t>
            </a:r>
          </a:p>
        </p:txBody>
      </p:sp>
      <p:sp>
        <p:nvSpPr>
          <p:cNvPr id="6" name="Line 91"/>
          <p:cNvSpPr>
            <a:spLocks noChangeShapeType="1"/>
          </p:cNvSpPr>
          <p:nvPr/>
        </p:nvSpPr>
        <p:spPr bwMode="auto">
          <a:xfrm flipV="1">
            <a:off x="2697163" y="1827213"/>
            <a:ext cx="1874837" cy="4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92"/>
          <p:cNvSpPr>
            <a:spLocks noChangeArrowheads="1"/>
          </p:cNvSpPr>
          <p:nvPr/>
        </p:nvSpPr>
        <p:spPr bwMode="auto">
          <a:xfrm>
            <a:off x="2011363" y="2057400"/>
            <a:ext cx="7318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[4]</a:t>
            </a:r>
          </a:p>
        </p:txBody>
      </p:sp>
      <p:sp>
        <p:nvSpPr>
          <p:cNvPr id="8" name="Line 93"/>
          <p:cNvSpPr>
            <a:spLocks noChangeShapeType="1"/>
          </p:cNvSpPr>
          <p:nvPr/>
        </p:nvSpPr>
        <p:spPr bwMode="auto">
          <a:xfrm>
            <a:off x="2651125" y="2290763"/>
            <a:ext cx="1920875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94"/>
          <p:cNvSpPr>
            <a:spLocks noChangeArrowheads="1"/>
          </p:cNvSpPr>
          <p:nvPr/>
        </p:nvSpPr>
        <p:spPr bwMode="auto">
          <a:xfrm>
            <a:off x="2011363" y="2468563"/>
            <a:ext cx="7318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[2]</a:t>
            </a:r>
          </a:p>
        </p:txBody>
      </p:sp>
      <p:sp>
        <p:nvSpPr>
          <p:cNvPr id="10" name="Line 95"/>
          <p:cNvSpPr>
            <a:spLocks noChangeShapeType="1"/>
          </p:cNvSpPr>
          <p:nvPr/>
        </p:nvSpPr>
        <p:spPr bwMode="auto">
          <a:xfrm flipV="1">
            <a:off x="2651125" y="2787650"/>
            <a:ext cx="1920875" cy="4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96"/>
          <p:cNvSpPr>
            <a:spLocks noChangeArrowheads="1"/>
          </p:cNvSpPr>
          <p:nvPr/>
        </p:nvSpPr>
        <p:spPr bwMode="auto">
          <a:xfrm>
            <a:off x="2011363" y="2925763"/>
            <a:ext cx="7318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[6]</a:t>
            </a:r>
          </a:p>
        </p:txBody>
      </p:sp>
      <p:sp>
        <p:nvSpPr>
          <p:cNvPr id="12" name="Line 97"/>
          <p:cNvSpPr>
            <a:spLocks noChangeShapeType="1"/>
          </p:cNvSpPr>
          <p:nvPr/>
        </p:nvSpPr>
        <p:spPr bwMode="auto">
          <a:xfrm flipV="1">
            <a:off x="2651125" y="3248025"/>
            <a:ext cx="1920875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98"/>
          <p:cNvSpPr>
            <a:spLocks noChangeArrowheads="1"/>
          </p:cNvSpPr>
          <p:nvPr/>
        </p:nvSpPr>
        <p:spPr bwMode="auto">
          <a:xfrm>
            <a:off x="2011363" y="3965575"/>
            <a:ext cx="7318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[1]</a:t>
            </a:r>
          </a:p>
        </p:txBody>
      </p:sp>
      <p:sp>
        <p:nvSpPr>
          <p:cNvPr id="14" name="Line 99"/>
          <p:cNvSpPr>
            <a:spLocks noChangeShapeType="1"/>
          </p:cNvSpPr>
          <p:nvPr/>
        </p:nvSpPr>
        <p:spPr bwMode="auto">
          <a:xfrm>
            <a:off x="2651125" y="4229100"/>
            <a:ext cx="192087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00"/>
          <p:cNvSpPr>
            <a:spLocks noChangeArrowheads="1"/>
          </p:cNvSpPr>
          <p:nvPr/>
        </p:nvSpPr>
        <p:spPr bwMode="auto">
          <a:xfrm>
            <a:off x="2011363" y="4422775"/>
            <a:ext cx="7318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[5]</a:t>
            </a:r>
          </a:p>
        </p:txBody>
      </p:sp>
      <p:sp>
        <p:nvSpPr>
          <p:cNvPr id="16" name="Line 101"/>
          <p:cNvSpPr>
            <a:spLocks noChangeShapeType="1"/>
          </p:cNvSpPr>
          <p:nvPr/>
        </p:nvSpPr>
        <p:spPr bwMode="auto">
          <a:xfrm>
            <a:off x="2651125" y="4692650"/>
            <a:ext cx="1920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02"/>
          <p:cNvSpPr>
            <a:spLocks noChangeArrowheads="1"/>
          </p:cNvSpPr>
          <p:nvPr/>
        </p:nvSpPr>
        <p:spPr bwMode="auto">
          <a:xfrm>
            <a:off x="2011363" y="4833938"/>
            <a:ext cx="7318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[3]</a:t>
            </a:r>
          </a:p>
        </p:txBody>
      </p:sp>
      <p:sp>
        <p:nvSpPr>
          <p:cNvPr id="18" name="Line 103"/>
          <p:cNvSpPr>
            <a:spLocks noChangeShapeType="1"/>
          </p:cNvSpPr>
          <p:nvPr/>
        </p:nvSpPr>
        <p:spPr bwMode="auto">
          <a:xfrm>
            <a:off x="2651125" y="5086350"/>
            <a:ext cx="1920875" cy="9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4"/>
          <p:cNvSpPr>
            <a:spLocks noChangeArrowheads="1"/>
          </p:cNvSpPr>
          <p:nvPr/>
        </p:nvSpPr>
        <p:spPr bwMode="auto">
          <a:xfrm>
            <a:off x="2011363" y="5291138"/>
            <a:ext cx="7318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[7]</a:t>
            </a:r>
          </a:p>
        </p:txBody>
      </p:sp>
      <p:sp>
        <p:nvSpPr>
          <p:cNvPr id="20" name="Line 105"/>
          <p:cNvSpPr>
            <a:spLocks noChangeShapeType="1"/>
          </p:cNvSpPr>
          <p:nvPr/>
        </p:nvSpPr>
        <p:spPr bwMode="auto">
          <a:xfrm>
            <a:off x="2651125" y="5600700"/>
            <a:ext cx="192087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106"/>
          <p:cNvSpPr>
            <a:spLocks noChangeShapeType="1"/>
          </p:cNvSpPr>
          <p:nvPr/>
        </p:nvSpPr>
        <p:spPr bwMode="auto">
          <a:xfrm>
            <a:off x="4572000" y="1828800"/>
            <a:ext cx="31099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107"/>
          <p:cNvSpPr>
            <a:spLocks noChangeShapeType="1"/>
          </p:cNvSpPr>
          <p:nvPr/>
        </p:nvSpPr>
        <p:spPr bwMode="auto">
          <a:xfrm>
            <a:off x="4572000" y="2286000"/>
            <a:ext cx="31099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108"/>
          <p:cNvSpPr>
            <a:spLocks noChangeShapeType="1"/>
          </p:cNvSpPr>
          <p:nvPr/>
        </p:nvSpPr>
        <p:spPr bwMode="auto">
          <a:xfrm>
            <a:off x="4572000" y="2787650"/>
            <a:ext cx="306387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Line 109"/>
          <p:cNvSpPr>
            <a:spLocks noChangeShapeType="1"/>
          </p:cNvSpPr>
          <p:nvPr/>
        </p:nvSpPr>
        <p:spPr bwMode="auto">
          <a:xfrm>
            <a:off x="4572000" y="3248025"/>
            <a:ext cx="31099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ine 110"/>
          <p:cNvSpPr>
            <a:spLocks noChangeShapeType="1"/>
          </p:cNvSpPr>
          <p:nvPr/>
        </p:nvSpPr>
        <p:spPr bwMode="auto">
          <a:xfrm>
            <a:off x="4572000" y="4229100"/>
            <a:ext cx="31099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ine 111"/>
          <p:cNvSpPr>
            <a:spLocks noChangeShapeType="1"/>
          </p:cNvSpPr>
          <p:nvPr/>
        </p:nvSpPr>
        <p:spPr bwMode="auto">
          <a:xfrm>
            <a:off x="4572000" y="4692650"/>
            <a:ext cx="31099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Line 112"/>
          <p:cNvSpPr>
            <a:spLocks noChangeShapeType="1"/>
          </p:cNvSpPr>
          <p:nvPr/>
        </p:nvSpPr>
        <p:spPr bwMode="auto">
          <a:xfrm>
            <a:off x="4570412" y="5095875"/>
            <a:ext cx="31099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113"/>
          <p:cNvSpPr>
            <a:spLocks noChangeShapeType="1"/>
          </p:cNvSpPr>
          <p:nvPr/>
        </p:nvSpPr>
        <p:spPr bwMode="auto">
          <a:xfrm>
            <a:off x="4572000" y="5600700"/>
            <a:ext cx="31099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114"/>
          <p:cNvSpPr>
            <a:spLocks noChangeShapeType="1"/>
          </p:cNvSpPr>
          <p:nvPr/>
        </p:nvSpPr>
        <p:spPr bwMode="auto">
          <a:xfrm flipV="1">
            <a:off x="6354763" y="1828800"/>
            <a:ext cx="1189037" cy="2378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Line 115"/>
          <p:cNvSpPr>
            <a:spLocks noChangeShapeType="1"/>
          </p:cNvSpPr>
          <p:nvPr/>
        </p:nvSpPr>
        <p:spPr bwMode="auto">
          <a:xfrm flipV="1">
            <a:off x="6354763" y="2286000"/>
            <a:ext cx="1144587" cy="2378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116"/>
          <p:cNvSpPr>
            <a:spLocks noChangeShapeType="1"/>
          </p:cNvSpPr>
          <p:nvPr/>
        </p:nvSpPr>
        <p:spPr bwMode="auto">
          <a:xfrm flipV="1">
            <a:off x="6354763" y="2784475"/>
            <a:ext cx="1098550" cy="2301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117"/>
          <p:cNvSpPr>
            <a:spLocks noChangeShapeType="1"/>
          </p:cNvSpPr>
          <p:nvPr/>
        </p:nvSpPr>
        <p:spPr bwMode="auto">
          <a:xfrm flipV="1">
            <a:off x="6308725" y="3248025"/>
            <a:ext cx="1144588" cy="23320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Line 118"/>
          <p:cNvSpPr>
            <a:spLocks noChangeShapeType="1"/>
          </p:cNvSpPr>
          <p:nvPr/>
        </p:nvSpPr>
        <p:spPr bwMode="auto">
          <a:xfrm>
            <a:off x="6354763" y="1828800"/>
            <a:ext cx="1098550" cy="2378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119"/>
          <p:cNvSpPr>
            <a:spLocks noChangeShapeType="1"/>
          </p:cNvSpPr>
          <p:nvPr/>
        </p:nvSpPr>
        <p:spPr bwMode="auto">
          <a:xfrm>
            <a:off x="6354763" y="2286000"/>
            <a:ext cx="1098550" cy="23320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120"/>
          <p:cNvSpPr>
            <a:spLocks noChangeShapeType="1"/>
          </p:cNvSpPr>
          <p:nvPr/>
        </p:nvSpPr>
        <p:spPr bwMode="auto">
          <a:xfrm>
            <a:off x="6354763" y="2784475"/>
            <a:ext cx="1144587" cy="22558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Line 121"/>
          <p:cNvSpPr>
            <a:spLocks noChangeShapeType="1"/>
          </p:cNvSpPr>
          <p:nvPr/>
        </p:nvSpPr>
        <p:spPr bwMode="auto">
          <a:xfrm>
            <a:off x="6400800" y="3294063"/>
            <a:ext cx="1098550" cy="2286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122"/>
          <p:cNvSpPr>
            <a:spLocks noChangeArrowheads="1"/>
          </p:cNvSpPr>
          <p:nvPr/>
        </p:nvSpPr>
        <p:spPr bwMode="auto">
          <a:xfrm>
            <a:off x="7680325" y="1554163"/>
            <a:ext cx="73342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[0]</a:t>
            </a:r>
          </a:p>
        </p:txBody>
      </p:sp>
      <p:sp>
        <p:nvSpPr>
          <p:cNvPr id="38" name="Rectangle 123"/>
          <p:cNvSpPr>
            <a:spLocks noChangeArrowheads="1"/>
          </p:cNvSpPr>
          <p:nvPr/>
        </p:nvSpPr>
        <p:spPr bwMode="auto">
          <a:xfrm>
            <a:off x="7680325" y="2011363"/>
            <a:ext cx="73342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[1]</a:t>
            </a:r>
          </a:p>
        </p:txBody>
      </p:sp>
      <p:sp>
        <p:nvSpPr>
          <p:cNvPr id="39" name="Rectangle 124"/>
          <p:cNvSpPr>
            <a:spLocks noChangeArrowheads="1"/>
          </p:cNvSpPr>
          <p:nvPr/>
        </p:nvSpPr>
        <p:spPr bwMode="auto">
          <a:xfrm>
            <a:off x="7680325" y="2422525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[2]</a:t>
            </a:r>
          </a:p>
        </p:txBody>
      </p:sp>
      <p:sp>
        <p:nvSpPr>
          <p:cNvPr id="40" name="Rectangle 125"/>
          <p:cNvSpPr>
            <a:spLocks noChangeArrowheads="1"/>
          </p:cNvSpPr>
          <p:nvPr/>
        </p:nvSpPr>
        <p:spPr bwMode="auto">
          <a:xfrm>
            <a:off x="7680325" y="2879725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[3]</a:t>
            </a:r>
          </a:p>
        </p:txBody>
      </p:sp>
      <p:sp>
        <p:nvSpPr>
          <p:cNvPr id="41" name="Rectangle 126"/>
          <p:cNvSpPr>
            <a:spLocks noChangeArrowheads="1"/>
          </p:cNvSpPr>
          <p:nvPr/>
        </p:nvSpPr>
        <p:spPr bwMode="auto">
          <a:xfrm>
            <a:off x="7680325" y="3919538"/>
            <a:ext cx="73342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[4]</a:t>
            </a:r>
          </a:p>
        </p:txBody>
      </p:sp>
      <p:sp>
        <p:nvSpPr>
          <p:cNvPr id="42" name="Rectangle 127"/>
          <p:cNvSpPr>
            <a:spLocks noChangeArrowheads="1"/>
          </p:cNvSpPr>
          <p:nvPr/>
        </p:nvSpPr>
        <p:spPr bwMode="auto">
          <a:xfrm>
            <a:off x="7680325" y="4376738"/>
            <a:ext cx="73342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[5]</a:t>
            </a:r>
          </a:p>
        </p:txBody>
      </p:sp>
      <p:sp>
        <p:nvSpPr>
          <p:cNvPr id="43" name="Rectangle 128"/>
          <p:cNvSpPr>
            <a:spLocks noChangeArrowheads="1"/>
          </p:cNvSpPr>
          <p:nvPr/>
        </p:nvSpPr>
        <p:spPr bwMode="auto">
          <a:xfrm>
            <a:off x="7680325" y="4787900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[6]</a:t>
            </a:r>
          </a:p>
        </p:txBody>
      </p:sp>
      <p:sp>
        <p:nvSpPr>
          <p:cNvPr id="44" name="Rectangle 129"/>
          <p:cNvSpPr>
            <a:spLocks noChangeArrowheads="1"/>
          </p:cNvSpPr>
          <p:nvPr/>
        </p:nvSpPr>
        <p:spPr bwMode="auto">
          <a:xfrm>
            <a:off x="7680325" y="5245100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[7]</a:t>
            </a:r>
          </a:p>
        </p:txBody>
      </p:sp>
      <p:sp>
        <p:nvSpPr>
          <p:cNvPr id="45" name="Rectangle 130"/>
          <p:cNvSpPr>
            <a:spLocks noChangeArrowheads="1"/>
          </p:cNvSpPr>
          <p:nvPr/>
        </p:nvSpPr>
        <p:spPr bwMode="auto">
          <a:xfrm>
            <a:off x="6994525" y="5484813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131"/>
          <p:cNvSpPr>
            <a:spLocks noChangeArrowheads="1"/>
          </p:cNvSpPr>
          <p:nvPr/>
        </p:nvSpPr>
        <p:spPr bwMode="auto">
          <a:xfrm>
            <a:off x="6950075" y="5027613"/>
            <a:ext cx="7318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6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132"/>
          <p:cNvSpPr>
            <a:spLocks noChangeArrowheads="1"/>
          </p:cNvSpPr>
          <p:nvPr/>
        </p:nvSpPr>
        <p:spPr bwMode="auto">
          <a:xfrm>
            <a:off x="6950075" y="4635500"/>
            <a:ext cx="731838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133"/>
          <p:cNvSpPr>
            <a:spLocks noChangeArrowheads="1"/>
          </p:cNvSpPr>
          <p:nvPr/>
        </p:nvSpPr>
        <p:spPr bwMode="auto">
          <a:xfrm>
            <a:off x="6950075" y="4159250"/>
            <a:ext cx="7318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134"/>
          <p:cNvSpPr>
            <a:spLocks noChangeArrowheads="1"/>
          </p:cNvSpPr>
          <p:nvPr/>
        </p:nvSpPr>
        <p:spPr bwMode="auto">
          <a:xfrm>
            <a:off x="7178675" y="3201988"/>
            <a:ext cx="7318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135"/>
          <p:cNvSpPr>
            <a:spLocks noChangeArrowheads="1"/>
          </p:cNvSpPr>
          <p:nvPr/>
        </p:nvSpPr>
        <p:spPr bwMode="auto">
          <a:xfrm>
            <a:off x="7178675" y="2738438"/>
            <a:ext cx="7318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136"/>
          <p:cNvSpPr>
            <a:spLocks noChangeArrowheads="1"/>
          </p:cNvSpPr>
          <p:nvPr/>
        </p:nvSpPr>
        <p:spPr bwMode="auto">
          <a:xfrm>
            <a:off x="7178675" y="2279650"/>
            <a:ext cx="731838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137"/>
          <p:cNvSpPr>
            <a:spLocks noChangeArrowheads="1"/>
          </p:cNvSpPr>
          <p:nvPr/>
        </p:nvSpPr>
        <p:spPr bwMode="auto">
          <a:xfrm>
            <a:off x="7178675" y="1816100"/>
            <a:ext cx="731838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Line 142"/>
          <p:cNvSpPr>
            <a:spLocks noChangeShapeType="1"/>
          </p:cNvSpPr>
          <p:nvPr/>
        </p:nvSpPr>
        <p:spPr bwMode="auto">
          <a:xfrm flipV="1">
            <a:off x="4754563" y="1827213"/>
            <a:ext cx="1189037" cy="9493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Line 143"/>
          <p:cNvSpPr>
            <a:spLocks noChangeShapeType="1"/>
          </p:cNvSpPr>
          <p:nvPr/>
        </p:nvSpPr>
        <p:spPr bwMode="auto">
          <a:xfrm flipV="1">
            <a:off x="4754563" y="2279650"/>
            <a:ext cx="1144587" cy="9636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Line 144"/>
          <p:cNvSpPr>
            <a:spLocks noChangeShapeType="1"/>
          </p:cNvSpPr>
          <p:nvPr/>
        </p:nvSpPr>
        <p:spPr bwMode="auto">
          <a:xfrm>
            <a:off x="4754563" y="1830388"/>
            <a:ext cx="1144587" cy="946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Line 145"/>
          <p:cNvSpPr>
            <a:spLocks noChangeShapeType="1"/>
          </p:cNvSpPr>
          <p:nvPr/>
        </p:nvSpPr>
        <p:spPr bwMode="auto">
          <a:xfrm>
            <a:off x="4800600" y="2279650"/>
            <a:ext cx="1189038" cy="9604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Line 149"/>
          <p:cNvSpPr>
            <a:spLocks noChangeShapeType="1"/>
          </p:cNvSpPr>
          <p:nvPr/>
        </p:nvSpPr>
        <p:spPr bwMode="auto">
          <a:xfrm flipV="1">
            <a:off x="4708525" y="4229100"/>
            <a:ext cx="1235075" cy="8731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Line 150"/>
          <p:cNvSpPr>
            <a:spLocks noChangeShapeType="1"/>
          </p:cNvSpPr>
          <p:nvPr/>
        </p:nvSpPr>
        <p:spPr bwMode="auto">
          <a:xfrm flipV="1">
            <a:off x="4708525" y="4692650"/>
            <a:ext cx="1190625" cy="8731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Line 151"/>
          <p:cNvSpPr>
            <a:spLocks noChangeShapeType="1"/>
          </p:cNvSpPr>
          <p:nvPr/>
        </p:nvSpPr>
        <p:spPr bwMode="auto">
          <a:xfrm>
            <a:off x="4708525" y="4232275"/>
            <a:ext cx="1281113" cy="8667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Line 152"/>
          <p:cNvSpPr>
            <a:spLocks noChangeShapeType="1"/>
          </p:cNvSpPr>
          <p:nvPr/>
        </p:nvSpPr>
        <p:spPr bwMode="auto">
          <a:xfrm>
            <a:off x="4708525" y="4695825"/>
            <a:ext cx="1281113" cy="911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Line 153"/>
          <p:cNvSpPr>
            <a:spLocks noChangeShapeType="1"/>
          </p:cNvSpPr>
          <p:nvPr/>
        </p:nvSpPr>
        <p:spPr bwMode="auto">
          <a:xfrm>
            <a:off x="3063875" y="1827213"/>
            <a:ext cx="960438" cy="4587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Line 154"/>
          <p:cNvSpPr>
            <a:spLocks noChangeShapeType="1"/>
          </p:cNvSpPr>
          <p:nvPr/>
        </p:nvSpPr>
        <p:spPr bwMode="auto">
          <a:xfrm flipV="1">
            <a:off x="3063875" y="1827213"/>
            <a:ext cx="914400" cy="4587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Line 155"/>
          <p:cNvSpPr>
            <a:spLocks noChangeShapeType="1"/>
          </p:cNvSpPr>
          <p:nvPr/>
        </p:nvSpPr>
        <p:spPr bwMode="auto">
          <a:xfrm>
            <a:off x="3063875" y="2787650"/>
            <a:ext cx="960438" cy="4587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Line 156"/>
          <p:cNvSpPr>
            <a:spLocks noChangeShapeType="1"/>
          </p:cNvSpPr>
          <p:nvPr/>
        </p:nvSpPr>
        <p:spPr bwMode="auto">
          <a:xfrm flipV="1">
            <a:off x="3063875" y="2787650"/>
            <a:ext cx="914400" cy="4587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Line 157"/>
          <p:cNvSpPr>
            <a:spLocks noChangeShapeType="1"/>
          </p:cNvSpPr>
          <p:nvPr/>
        </p:nvSpPr>
        <p:spPr bwMode="auto">
          <a:xfrm>
            <a:off x="3063875" y="4229100"/>
            <a:ext cx="960438" cy="4587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Line 158"/>
          <p:cNvSpPr>
            <a:spLocks noChangeShapeType="1"/>
          </p:cNvSpPr>
          <p:nvPr/>
        </p:nvSpPr>
        <p:spPr bwMode="auto">
          <a:xfrm flipV="1">
            <a:off x="3063875" y="4229100"/>
            <a:ext cx="914400" cy="4587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Line 159"/>
          <p:cNvSpPr>
            <a:spLocks noChangeShapeType="1"/>
          </p:cNvSpPr>
          <p:nvPr/>
        </p:nvSpPr>
        <p:spPr bwMode="auto">
          <a:xfrm>
            <a:off x="3063875" y="5106988"/>
            <a:ext cx="960438" cy="4587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Line 160"/>
          <p:cNvSpPr>
            <a:spLocks noChangeShapeType="1"/>
          </p:cNvSpPr>
          <p:nvPr/>
        </p:nvSpPr>
        <p:spPr bwMode="auto">
          <a:xfrm flipV="1">
            <a:off x="3063875" y="5106988"/>
            <a:ext cx="914400" cy="4587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ectangle 167"/>
          <p:cNvSpPr>
            <a:spLocks noChangeArrowheads="1"/>
          </p:cNvSpPr>
          <p:nvPr/>
        </p:nvSpPr>
        <p:spPr bwMode="auto">
          <a:xfrm>
            <a:off x="5330825" y="3135313"/>
            <a:ext cx="711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tangle 168"/>
          <p:cNvSpPr>
            <a:spLocks noChangeArrowheads="1"/>
          </p:cNvSpPr>
          <p:nvPr/>
        </p:nvSpPr>
        <p:spPr bwMode="auto">
          <a:xfrm>
            <a:off x="5330825" y="5537200"/>
            <a:ext cx="711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Rectangle 169"/>
          <p:cNvSpPr>
            <a:spLocks noChangeArrowheads="1"/>
          </p:cNvSpPr>
          <p:nvPr/>
        </p:nvSpPr>
        <p:spPr bwMode="auto">
          <a:xfrm>
            <a:off x="5395119" y="5536167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ectangle 170"/>
          <p:cNvSpPr>
            <a:spLocks noChangeArrowheads="1"/>
          </p:cNvSpPr>
          <p:nvPr/>
        </p:nvSpPr>
        <p:spPr bwMode="auto">
          <a:xfrm>
            <a:off x="5408612" y="5011058"/>
            <a:ext cx="731838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Rectangle 171"/>
          <p:cNvSpPr>
            <a:spLocks noChangeArrowheads="1"/>
          </p:cNvSpPr>
          <p:nvPr/>
        </p:nvSpPr>
        <p:spPr bwMode="auto">
          <a:xfrm>
            <a:off x="5546725" y="4609002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Rectangle 172"/>
          <p:cNvSpPr>
            <a:spLocks noChangeArrowheads="1"/>
          </p:cNvSpPr>
          <p:nvPr/>
        </p:nvSpPr>
        <p:spPr bwMode="auto">
          <a:xfrm>
            <a:off x="5518150" y="4141406"/>
            <a:ext cx="73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Rectangle 173"/>
          <p:cNvSpPr>
            <a:spLocks noChangeArrowheads="1"/>
          </p:cNvSpPr>
          <p:nvPr/>
        </p:nvSpPr>
        <p:spPr bwMode="auto">
          <a:xfrm>
            <a:off x="5376863" y="3200400"/>
            <a:ext cx="711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174"/>
          <p:cNvSpPr>
            <a:spLocks noChangeArrowheads="1"/>
          </p:cNvSpPr>
          <p:nvPr/>
        </p:nvSpPr>
        <p:spPr bwMode="auto">
          <a:xfrm>
            <a:off x="5378450" y="3189288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Rectangle 175"/>
          <p:cNvSpPr>
            <a:spLocks noChangeArrowheads="1"/>
          </p:cNvSpPr>
          <p:nvPr/>
        </p:nvSpPr>
        <p:spPr bwMode="auto">
          <a:xfrm>
            <a:off x="5407819" y="2717216"/>
            <a:ext cx="7318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176"/>
          <p:cNvSpPr>
            <a:spLocks noChangeArrowheads="1"/>
          </p:cNvSpPr>
          <p:nvPr/>
        </p:nvSpPr>
        <p:spPr bwMode="auto">
          <a:xfrm>
            <a:off x="5579760" y="2210780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Rectangle 177"/>
          <p:cNvSpPr>
            <a:spLocks noChangeArrowheads="1"/>
          </p:cNvSpPr>
          <p:nvPr/>
        </p:nvSpPr>
        <p:spPr bwMode="auto">
          <a:xfrm>
            <a:off x="5603875" y="1728788"/>
            <a:ext cx="7318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 Box 178"/>
          <p:cNvSpPr txBox="1">
            <a:spLocks noChangeArrowheads="1"/>
          </p:cNvSpPr>
          <p:nvPr/>
        </p:nvSpPr>
        <p:spPr bwMode="auto">
          <a:xfrm>
            <a:off x="3467100" y="2163763"/>
            <a:ext cx="3882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81" name="Text Box 179"/>
          <p:cNvSpPr txBox="1">
            <a:spLocks noChangeArrowheads="1"/>
          </p:cNvSpPr>
          <p:nvPr/>
        </p:nvSpPr>
        <p:spPr bwMode="auto">
          <a:xfrm>
            <a:off x="3455988" y="3186113"/>
            <a:ext cx="3882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82" name="Text Box 180"/>
          <p:cNvSpPr txBox="1">
            <a:spLocks noChangeArrowheads="1"/>
          </p:cNvSpPr>
          <p:nvPr/>
        </p:nvSpPr>
        <p:spPr bwMode="auto">
          <a:xfrm>
            <a:off x="3408363" y="4594225"/>
            <a:ext cx="3882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83" name="Text Box 181"/>
          <p:cNvSpPr txBox="1">
            <a:spLocks noChangeArrowheads="1"/>
          </p:cNvSpPr>
          <p:nvPr/>
        </p:nvSpPr>
        <p:spPr bwMode="auto">
          <a:xfrm>
            <a:off x="3424238" y="5554663"/>
            <a:ext cx="3882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simplification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complexity can be further reduced. For every </a:t>
            </a:r>
            <a:r>
              <a:rPr lang="en-US" dirty="0">
                <a:solidFill>
                  <a:srgbClr val="FF0000"/>
                </a:solidFill>
              </a:rPr>
              <a:t>butterfly</a:t>
            </a:r>
            <a:r>
              <a:rPr lang="en-US" dirty="0"/>
              <a:t>, it can be converted as follows: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143000" y="3200400"/>
            <a:ext cx="192087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V="1">
            <a:off x="1143000" y="3200400"/>
            <a:ext cx="1828800" cy="1235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1096963" y="3200400"/>
            <a:ext cx="1874837" cy="1235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7073900" y="3201988"/>
            <a:ext cx="1920875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7073900" y="4432300"/>
            <a:ext cx="1920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V="1">
            <a:off x="7623175" y="3201988"/>
            <a:ext cx="1279525" cy="1235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7623175" y="3201988"/>
            <a:ext cx="1279525" cy="1235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1143000" y="4416425"/>
            <a:ext cx="192087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315396"/>
              </p:ext>
            </p:extLst>
          </p:nvPr>
        </p:nvGraphicFramePr>
        <p:xfrm>
          <a:off x="2543175" y="3446463"/>
          <a:ext cx="47307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16" name="Equation" r:id="rId3" imgW="228600" imgH="241200" progId="Equation.DSMT4">
                  <p:embed/>
                </p:oleObj>
              </mc:Choice>
              <mc:Fallback>
                <p:oleObj name="Equation" r:id="rId3" imgW="22860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3446463"/>
                        <a:ext cx="473075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949454"/>
              </p:ext>
            </p:extLst>
          </p:nvPr>
        </p:nvGraphicFramePr>
        <p:xfrm>
          <a:off x="1793875" y="4518025"/>
          <a:ext cx="11303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17" name="Equation" r:id="rId5" imgW="507960" imgH="241200" progId="Equation.DSMT4">
                  <p:embed/>
                </p:oleObj>
              </mc:Choice>
              <mc:Fallback>
                <p:oleObj name="Equation" r:id="rId5" imgW="50796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4518025"/>
                        <a:ext cx="11303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22"/>
          <p:cNvSpPr>
            <a:spLocks noChangeArrowheads="1"/>
          </p:cNvSpPr>
          <p:nvPr/>
        </p:nvSpPr>
        <p:spPr bwMode="auto">
          <a:xfrm>
            <a:off x="3432175" y="3597275"/>
            <a:ext cx="523875" cy="53975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37141"/>
              </p:ext>
            </p:extLst>
          </p:nvPr>
        </p:nvGraphicFramePr>
        <p:xfrm>
          <a:off x="7105650" y="4506913"/>
          <a:ext cx="48736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18" name="Equation" r:id="rId7" imgW="228600" imgH="241200" progId="Equation.DSMT4">
                  <p:embed/>
                </p:oleObj>
              </mc:Choice>
              <mc:Fallback>
                <p:oleObj name="Equation" r:id="rId7" imgW="22860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650" y="4506913"/>
                        <a:ext cx="487363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8661400" y="333375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8364538" y="4446588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4143375" y="3187700"/>
            <a:ext cx="192087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 flipV="1">
            <a:off x="4143375" y="3187700"/>
            <a:ext cx="1828800" cy="1235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>
            <a:off x="4097338" y="3187700"/>
            <a:ext cx="1874837" cy="1235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>
            <a:off x="4143375" y="4403725"/>
            <a:ext cx="192087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401318"/>
              </p:ext>
            </p:extLst>
          </p:nvPr>
        </p:nvGraphicFramePr>
        <p:xfrm>
          <a:off x="5562600" y="3421063"/>
          <a:ext cx="4984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19" name="Equation" r:id="rId9" imgW="228600" imgH="241200" progId="Equation.DSMT4">
                  <p:embed/>
                </p:oleObj>
              </mc:Choice>
              <mc:Fallback>
                <p:oleObj name="Equation" r:id="rId9" imgW="22860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421063"/>
                        <a:ext cx="498475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753941"/>
              </p:ext>
            </p:extLst>
          </p:nvPr>
        </p:nvGraphicFramePr>
        <p:xfrm>
          <a:off x="5124450" y="4543425"/>
          <a:ext cx="6096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20" name="Equation" r:id="rId11" imgW="317160" imgH="241200" progId="Equation.DSMT4">
                  <p:embed/>
                </p:oleObj>
              </mc:Choice>
              <mc:Fallback>
                <p:oleObj name="Equation" r:id="rId11" imgW="31716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4543425"/>
                        <a:ext cx="609600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AutoShape 32"/>
          <p:cNvSpPr>
            <a:spLocks noChangeArrowheads="1"/>
          </p:cNvSpPr>
          <p:nvPr/>
        </p:nvSpPr>
        <p:spPr bwMode="auto">
          <a:xfrm>
            <a:off x="6432550" y="3584575"/>
            <a:ext cx="523875" cy="53975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01304"/>
              </p:ext>
            </p:extLst>
          </p:nvPr>
        </p:nvGraphicFramePr>
        <p:xfrm>
          <a:off x="2351088" y="5257800"/>
          <a:ext cx="45021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21" name="Equation" r:id="rId13" imgW="2184120" imgH="241200" progId="Equation.DSMT4">
                  <p:embed/>
                </p:oleObj>
              </mc:Choice>
              <mc:Fallback>
                <p:oleObj name="Equation" r:id="rId13" imgW="218412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5257800"/>
                        <a:ext cx="450215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1366838" y="5226050"/>
            <a:ext cx="9364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Since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simplified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830388" y="1368425"/>
            <a:ext cx="711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830388" y="2246313"/>
            <a:ext cx="711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1876425" y="4648200"/>
            <a:ext cx="711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876425" y="3770313"/>
            <a:ext cx="711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4984750" y="4581525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1373188" y="1155700"/>
            <a:ext cx="73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[0]</a:t>
            </a:r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 flipV="1">
            <a:off x="2058988" y="1381125"/>
            <a:ext cx="1874837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1373188" y="1612900"/>
            <a:ext cx="73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[4]</a:t>
            </a:r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2012950" y="1838325"/>
            <a:ext cx="1920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373188" y="2024063"/>
            <a:ext cx="73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[2]</a:t>
            </a:r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 flipV="1">
            <a:off x="2012950" y="2249488"/>
            <a:ext cx="1920875" cy="4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1373188" y="2481263"/>
            <a:ext cx="73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[6]</a:t>
            </a:r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 flipV="1">
            <a:off x="2012950" y="2706688"/>
            <a:ext cx="1920875" cy="4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373188" y="3521075"/>
            <a:ext cx="73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[1]</a:t>
            </a:r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2012950" y="3759200"/>
            <a:ext cx="1920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1373188" y="3978275"/>
            <a:ext cx="73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[5]</a:t>
            </a:r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>
            <a:off x="2012950" y="4216400"/>
            <a:ext cx="1920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1373188" y="4389438"/>
            <a:ext cx="73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[3]</a:t>
            </a:r>
          </a:p>
        </p:txBody>
      </p:sp>
      <p:sp>
        <p:nvSpPr>
          <p:cNvPr id="23" name="Line 29"/>
          <p:cNvSpPr>
            <a:spLocks noChangeShapeType="1"/>
          </p:cNvSpPr>
          <p:nvPr/>
        </p:nvSpPr>
        <p:spPr bwMode="auto">
          <a:xfrm>
            <a:off x="2012950" y="4627563"/>
            <a:ext cx="1920875" cy="9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1373188" y="4846638"/>
            <a:ext cx="73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[7]</a:t>
            </a:r>
          </a:p>
        </p:txBody>
      </p:sp>
      <p:sp>
        <p:nvSpPr>
          <p:cNvPr id="25" name="Line 31"/>
          <p:cNvSpPr>
            <a:spLocks noChangeShapeType="1"/>
          </p:cNvSpPr>
          <p:nvPr/>
        </p:nvSpPr>
        <p:spPr bwMode="auto">
          <a:xfrm>
            <a:off x="2012950" y="5084763"/>
            <a:ext cx="1920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ine 32"/>
          <p:cNvSpPr>
            <a:spLocks noChangeShapeType="1"/>
          </p:cNvSpPr>
          <p:nvPr/>
        </p:nvSpPr>
        <p:spPr bwMode="auto">
          <a:xfrm>
            <a:off x="3933825" y="1384300"/>
            <a:ext cx="31099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Line 33"/>
          <p:cNvSpPr>
            <a:spLocks noChangeShapeType="1"/>
          </p:cNvSpPr>
          <p:nvPr/>
        </p:nvSpPr>
        <p:spPr bwMode="auto">
          <a:xfrm>
            <a:off x="3933825" y="1841500"/>
            <a:ext cx="31099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3933825" y="2249488"/>
            <a:ext cx="3063875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933825" y="2709863"/>
            <a:ext cx="31099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3933825" y="3759200"/>
            <a:ext cx="31099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>
            <a:off x="3933825" y="4216400"/>
            <a:ext cx="31099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38"/>
          <p:cNvSpPr>
            <a:spLocks noChangeShapeType="1"/>
          </p:cNvSpPr>
          <p:nvPr/>
        </p:nvSpPr>
        <p:spPr bwMode="auto">
          <a:xfrm>
            <a:off x="3933825" y="4627563"/>
            <a:ext cx="31099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Line 39"/>
          <p:cNvSpPr>
            <a:spLocks noChangeShapeType="1"/>
          </p:cNvSpPr>
          <p:nvPr/>
        </p:nvSpPr>
        <p:spPr bwMode="auto">
          <a:xfrm>
            <a:off x="3933825" y="5087938"/>
            <a:ext cx="31099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40"/>
          <p:cNvSpPr>
            <a:spLocks noChangeShapeType="1"/>
          </p:cNvSpPr>
          <p:nvPr/>
        </p:nvSpPr>
        <p:spPr bwMode="auto">
          <a:xfrm flipV="1">
            <a:off x="5716588" y="1384300"/>
            <a:ext cx="1189037" cy="2378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41"/>
          <p:cNvSpPr>
            <a:spLocks noChangeShapeType="1"/>
          </p:cNvSpPr>
          <p:nvPr/>
        </p:nvSpPr>
        <p:spPr bwMode="auto">
          <a:xfrm flipV="1">
            <a:off x="5716588" y="1841500"/>
            <a:ext cx="1144587" cy="2378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Line 42"/>
          <p:cNvSpPr>
            <a:spLocks noChangeShapeType="1"/>
          </p:cNvSpPr>
          <p:nvPr/>
        </p:nvSpPr>
        <p:spPr bwMode="auto">
          <a:xfrm flipV="1">
            <a:off x="5716588" y="2252663"/>
            <a:ext cx="1144587" cy="2378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43"/>
          <p:cNvSpPr>
            <a:spLocks noChangeShapeType="1"/>
          </p:cNvSpPr>
          <p:nvPr/>
        </p:nvSpPr>
        <p:spPr bwMode="auto">
          <a:xfrm flipV="1">
            <a:off x="5716588" y="2709863"/>
            <a:ext cx="1098550" cy="23320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Line 44"/>
          <p:cNvSpPr>
            <a:spLocks noChangeShapeType="1"/>
          </p:cNvSpPr>
          <p:nvPr/>
        </p:nvSpPr>
        <p:spPr bwMode="auto">
          <a:xfrm>
            <a:off x="5716588" y="1384300"/>
            <a:ext cx="1098550" cy="2378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45"/>
          <p:cNvSpPr>
            <a:spLocks noChangeShapeType="1"/>
          </p:cNvSpPr>
          <p:nvPr/>
        </p:nvSpPr>
        <p:spPr bwMode="auto">
          <a:xfrm>
            <a:off x="5716588" y="1841500"/>
            <a:ext cx="1098550" cy="23320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46"/>
          <p:cNvSpPr>
            <a:spLocks noChangeShapeType="1"/>
          </p:cNvSpPr>
          <p:nvPr/>
        </p:nvSpPr>
        <p:spPr bwMode="auto">
          <a:xfrm>
            <a:off x="5716588" y="2252663"/>
            <a:ext cx="1144587" cy="23320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47"/>
          <p:cNvSpPr>
            <a:spLocks noChangeShapeType="1"/>
          </p:cNvSpPr>
          <p:nvPr/>
        </p:nvSpPr>
        <p:spPr bwMode="auto">
          <a:xfrm>
            <a:off x="5762625" y="2709863"/>
            <a:ext cx="1098550" cy="23320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48"/>
          <p:cNvSpPr>
            <a:spLocks noChangeArrowheads="1"/>
          </p:cNvSpPr>
          <p:nvPr/>
        </p:nvSpPr>
        <p:spPr bwMode="auto">
          <a:xfrm>
            <a:off x="7042150" y="1109663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[0]</a:t>
            </a:r>
          </a:p>
        </p:txBody>
      </p:sp>
      <p:sp>
        <p:nvSpPr>
          <p:cNvPr id="43" name="Rectangle 49"/>
          <p:cNvSpPr>
            <a:spLocks noChangeArrowheads="1"/>
          </p:cNvSpPr>
          <p:nvPr/>
        </p:nvSpPr>
        <p:spPr bwMode="auto">
          <a:xfrm>
            <a:off x="7042150" y="1566863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[1]</a:t>
            </a:r>
          </a:p>
        </p:txBody>
      </p:sp>
      <p:sp>
        <p:nvSpPr>
          <p:cNvPr id="44" name="Rectangle 50"/>
          <p:cNvSpPr>
            <a:spLocks noChangeArrowheads="1"/>
          </p:cNvSpPr>
          <p:nvPr/>
        </p:nvSpPr>
        <p:spPr bwMode="auto">
          <a:xfrm>
            <a:off x="7042150" y="1978025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[2]</a:t>
            </a:r>
          </a:p>
        </p:txBody>
      </p:sp>
      <p:sp>
        <p:nvSpPr>
          <p:cNvPr id="45" name="Rectangle 51"/>
          <p:cNvSpPr>
            <a:spLocks noChangeArrowheads="1"/>
          </p:cNvSpPr>
          <p:nvPr/>
        </p:nvSpPr>
        <p:spPr bwMode="auto">
          <a:xfrm>
            <a:off x="7042150" y="2435225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[3]</a:t>
            </a:r>
          </a:p>
        </p:txBody>
      </p:sp>
      <p:sp>
        <p:nvSpPr>
          <p:cNvPr id="46" name="Rectangle 52"/>
          <p:cNvSpPr>
            <a:spLocks noChangeArrowheads="1"/>
          </p:cNvSpPr>
          <p:nvPr/>
        </p:nvSpPr>
        <p:spPr bwMode="auto">
          <a:xfrm>
            <a:off x="7042150" y="3475038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[4]</a:t>
            </a:r>
          </a:p>
        </p:txBody>
      </p:sp>
      <p:sp>
        <p:nvSpPr>
          <p:cNvPr id="47" name="Rectangle 53"/>
          <p:cNvSpPr>
            <a:spLocks noChangeArrowheads="1"/>
          </p:cNvSpPr>
          <p:nvPr/>
        </p:nvSpPr>
        <p:spPr bwMode="auto">
          <a:xfrm>
            <a:off x="7042150" y="3932238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[5]</a:t>
            </a:r>
          </a:p>
        </p:txBody>
      </p:sp>
      <p:sp>
        <p:nvSpPr>
          <p:cNvPr id="48" name="Rectangle 54"/>
          <p:cNvSpPr>
            <a:spLocks noChangeArrowheads="1"/>
          </p:cNvSpPr>
          <p:nvPr/>
        </p:nvSpPr>
        <p:spPr bwMode="auto">
          <a:xfrm>
            <a:off x="7042150" y="4343400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[6]</a:t>
            </a:r>
          </a:p>
        </p:txBody>
      </p:sp>
      <p:sp>
        <p:nvSpPr>
          <p:cNvPr id="49" name="Rectangle 55"/>
          <p:cNvSpPr>
            <a:spLocks noChangeArrowheads="1"/>
          </p:cNvSpPr>
          <p:nvPr/>
        </p:nvSpPr>
        <p:spPr bwMode="auto">
          <a:xfrm>
            <a:off x="7042150" y="4800600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[7]</a:t>
            </a:r>
          </a:p>
        </p:txBody>
      </p:sp>
      <p:sp>
        <p:nvSpPr>
          <p:cNvPr id="50" name="Rectangle 56"/>
          <p:cNvSpPr>
            <a:spLocks noChangeArrowheads="1"/>
          </p:cNvSpPr>
          <p:nvPr/>
        </p:nvSpPr>
        <p:spPr bwMode="auto">
          <a:xfrm>
            <a:off x="5259388" y="4768850"/>
            <a:ext cx="7318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57"/>
          <p:cNvSpPr>
            <a:spLocks noChangeArrowheads="1"/>
          </p:cNvSpPr>
          <p:nvPr/>
        </p:nvSpPr>
        <p:spPr bwMode="auto">
          <a:xfrm>
            <a:off x="5259388" y="4305300"/>
            <a:ext cx="7318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58"/>
          <p:cNvSpPr>
            <a:spLocks noChangeArrowheads="1"/>
          </p:cNvSpPr>
          <p:nvPr/>
        </p:nvSpPr>
        <p:spPr bwMode="auto">
          <a:xfrm>
            <a:off x="5259388" y="3889375"/>
            <a:ext cx="73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9"/>
          <p:cNvSpPr>
            <a:spLocks noChangeArrowheads="1"/>
          </p:cNvSpPr>
          <p:nvPr/>
        </p:nvSpPr>
        <p:spPr bwMode="auto">
          <a:xfrm>
            <a:off x="5259388" y="3425825"/>
            <a:ext cx="73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Line 60"/>
          <p:cNvSpPr>
            <a:spLocks noChangeShapeType="1"/>
          </p:cNvSpPr>
          <p:nvPr/>
        </p:nvSpPr>
        <p:spPr bwMode="auto">
          <a:xfrm flipV="1">
            <a:off x="4116388" y="1381125"/>
            <a:ext cx="1189037" cy="8731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Line 61"/>
          <p:cNvSpPr>
            <a:spLocks noChangeShapeType="1"/>
          </p:cNvSpPr>
          <p:nvPr/>
        </p:nvSpPr>
        <p:spPr bwMode="auto">
          <a:xfrm flipV="1">
            <a:off x="4116388" y="1857375"/>
            <a:ext cx="1189037" cy="863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Line 62"/>
          <p:cNvSpPr>
            <a:spLocks noChangeShapeType="1"/>
          </p:cNvSpPr>
          <p:nvPr/>
        </p:nvSpPr>
        <p:spPr bwMode="auto">
          <a:xfrm>
            <a:off x="4116388" y="1384300"/>
            <a:ext cx="1189037" cy="8667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Line 63"/>
          <p:cNvSpPr>
            <a:spLocks noChangeShapeType="1"/>
          </p:cNvSpPr>
          <p:nvPr/>
        </p:nvSpPr>
        <p:spPr bwMode="auto">
          <a:xfrm>
            <a:off x="4116388" y="1841500"/>
            <a:ext cx="1235075" cy="8667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Line 64"/>
          <p:cNvSpPr>
            <a:spLocks noChangeShapeType="1"/>
          </p:cNvSpPr>
          <p:nvPr/>
        </p:nvSpPr>
        <p:spPr bwMode="auto">
          <a:xfrm flipV="1">
            <a:off x="4070350" y="3759200"/>
            <a:ext cx="1235075" cy="8731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Line 65"/>
          <p:cNvSpPr>
            <a:spLocks noChangeShapeType="1"/>
          </p:cNvSpPr>
          <p:nvPr/>
        </p:nvSpPr>
        <p:spPr bwMode="auto">
          <a:xfrm flipV="1">
            <a:off x="4070350" y="4257675"/>
            <a:ext cx="1235075" cy="863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Line 66"/>
          <p:cNvSpPr>
            <a:spLocks noChangeShapeType="1"/>
          </p:cNvSpPr>
          <p:nvPr/>
        </p:nvSpPr>
        <p:spPr bwMode="auto">
          <a:xfrm>
            <a:off x="4070350" y="3762375"/>
            <a:ext cx="1281113" cy="8667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Line 67"/>
          <p:cNvSpPr>
            <a:spLocks noChangeShapeType="1"/>
          </p:cNvSpPr>
          <p:nvPr/>
        </p:nvSpPr>
        <p:spPr bwMode="auto">
          <a:xfrm>
            <a:off x="4070350" y="4252913"/>
            <a:ext cx="1281113" cy="8747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Line 68"/>
          <p:cNvSpPr>
            <a:spLocks noChangeShapeType="1"/>
          </p:cNvSpPr>
          <p:nvPr/>
        </p:nvSpPr>
        <p:spPr bwMode="auto">
          <a:xfrm>
            <a:off x="2425700" y="1381125"/>
            <a:ext cx="960438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Line 69"/>
          <p:cNvSpPr>
            <a:spLocks noChangeShapeType="1"/>
          </p:cNvSpPr>
          <p:nvPr/>
        </p:nvSpPr>
        <p:spPr bwMode="auto">
          <a:xfrm flipV="1">
            <a:off x="2425700" y="1381125"/>
            <a:ext cx="91440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Line 70"/>
          <p:cNvSpPr>
            <a:spLocks noChangeShapeType="1"/>
          </p:cNvSpPr>
          <p:nvPr/>
        </p:nvSpPr>
        <p:spPr bwMode="auto">
          <a:xfrm>
            <a:off x="2425700" y="2249488"/>
            <a:ext cx="960438" cy="4587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Line 71"/>
          <p:cNvSpPr>
            <a:spLocks noChangeShapeType="1"/>
          </p:cNvSpPr>
          <p:nvPr/>
        </p:nvSpPr>
        <p:spPr bwMode="auto">
          <a:xfrm flipV="1">
            <a:off x="2425700" y="2249488"/>
            <a:ext cx="914400" cy="4587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Line 72"/>
          <p:cNvSpPr>
            <a:spLocks noChangeShapeType="1"/>
          </p:cNvSpPr>
          <p:nvPr/>
        </p:nvSpPr>
        <p:spPr bwMode="auto">
          <a:xfrm>
            <a:off x="2425700" y="3759200"/>
            <a:ext cx="960438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Line 73"/>
          <p:cNvSpPr>
            <a:spLocks noChangeShapeType="1"/>
          </p:cNvSpPr>
          <p:nvPr/>
        </p:nvSpPr>
        <p:spPr bwMode="auto">
          <a:xfrm flipV="1">
            <a:off x="2425700" y="3759200"/>
            <a:ext cx="91440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Line 74"/>
          <p:cNvSpPr>
            <a:spLocks noChangeShapeType="1"/>
          </p:cNvSpPr>
          <p:nvPr/>
        </p:nvSpPr>
        <p:spPr bwMode="auto">
          <a:xfrm>
            <a:off x="2425700" y="4627563"/>
            <a:ext cx="960438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Line 75"/>
          <p:cNvSpPr>
            <a:spLocks noChangeShapeType="1"/>
          </p:cNvSpPr>
          <p:nvPr/>
        </p:nvSpPr>
        <p:spPr bwMode="auto">
          <a:xfrm flipV="1">
            <a:off x="2425700" y="4627563"/>
            <a:ext cx="91440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tangle 76"/>
          <p:cNvSpPr>
            <a:spLocks noChangeArrowheads="1"/>
          </p:cNvSpPr>
          <p:nvPr/>
        </p:nvSpPr>
        <p:spPr bwMode="auto">
          <a:xfrm>
            <a:off x="2608263" y="1739900"/>
            <a:ext cx="73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71" name="Rectangle 77"/>
          <p:cNvSpPr>
            <a:spLocks noChangeArrowheads="1"/>
          </p:cNvSpPr>
          <p:nvPr/>
        </p:nvSpPr>
        <p:spPr bwMode="auto">
          <a:xfrm>
            <a:off x="2608263" y="2709863"/>
            <a:ext cx="7318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72" name="Rectangle 78"/>
          <p:cNvSpPr>
            <a:spLocks noChangeArrowheads="1"/>
          </p:cNvSpPr>
          <p:nvPr/>
        </p:nvSpPr>
        <p:spPr bwMode="auto">
          <a:xfrm>
            <a:off x="2608263" y="4141788"/>
            <a:ext cx="73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73" name="Rectangle 79"/>
          <p:cNvSpPr>
            <a:spLocks noChangeArrowheads="1"/>
          </p:cNvSpPr>
          <p:nvPr/>
        </p:nvSpPr>
        <p:spPr bwMode="auto">
          <a:xfrm>
            <a:off x="2579688" y="5006975"/>
            <a:ext cx="73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/>
              <a:t>-1</a:t>
            </a:r>
          </a:p>
        </p:txBody>
      </p:sp>
      <p:sp>
        <p:nvSpPr>
          <p:cNvPr id="74" name="Rectangle 80"/>
          <p:cNvSpPr>
            <a:spLocks noChangeArrowheads="1"/>
          </p:cNvSpPr>
          <p:nvPr/>
        </p:nvSpPr>
        <p:spPr bwMode="auto">
          <a:xfrm>
            <a:off x="4940300" y="2687638"/>
            <a:ext cx="7318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75" name="Rectangle 81"/>
          <p:cNvSpPr>
            <a:spLocks noChangeArrowheads="1"/>
          </p:cNvSpPr>
          <p:nvPr/>
        </p:nvSpPr>
        <p:spPr bwMode="auto">
          <a:xfrm>
            <a:off x="4940300" y="2179638"/>
            <a:ext cx="73183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76" name="Rectangle 82"/>
          <p:cNvSpPr>
            <a:spLocks noChangeArrowheads="1"/>
          </p:cNvSpPr>
          <p:nvPr/>
        </p:nvSpPr>
        <p:spPr bwMode="auto">
          <a:xfrm>
            <a:off x="4956175" y="4986338"/>
            <a:ext cx="73342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/>
              <a:t>-1</a:t>
            </a:r>
          </a:p>
        </p:txBody>
      </p:sp>
      <p:sp>
        <p:nvSpPr>
          <p:cNvPr id="77" name="Rectangle 83"/>
          <p:cNvSpPr>
            <a:spLocks noChangeArrowheads="1"/>
          </p:cNvSpPr>
          <p:nvPr/>
        </p:nvSpPr>
        <p:spPr bwMode="auto">
          <a:xfrm>
            <a:off x="6448425" y="4213225"/>
            <a:ext cx="731838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78" name="Rectangle 84"/>
          <p:cNvSpPr>
            <a:spLocks noChangeArrowheads="1"/>
          </p:cNvSpPr>
          <p:nvPr/>
        </p:nvSpPr>
        <p:spPr bwMode="auto">
          <a:xfrm>
            <a:off x="6448425" y="3700463"/>
            <a:ext cx="7318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auto">
          <a:xfrm>
            <a:off x="6419850" y="4983163"/>
            <a:ext cx="73183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/>
              <a:t>-1</a:t>
            </a:r>
          </a:p>
        </p:txBody>
      </p:sp>
      <p:sp>
        <p:nvSpPr>
          <p:cNvPr id="80" name="Rectangle 86"/>
          <p:cNvSpPr>
            <a:spLocks noChangeArrowheads="1"/>
          </p:cNvSpPr>
          <p:nvPr/>
        </p:nvSpPr>
        <p:spPr bwMode="auto">
          <a:xfrm>
            <a:off x="6448425" y="4581525"/>
            <a:ext cx="7318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81" name="Rectangle 87"/>
          <p:cNvSpPr>
            <a:spLocks noChangeArrowheads="1"/>
          </p:cNvSpPr>
          <p:nvPr/>
        </p:nvSpPr>
        <p:spPr bwMode="auto">
          <a:xfrm>
            <a:off x="3522663" y="4725988"/>
            <a:ext cx="7318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tangle 88"/>
          <p:cNvSpPr>
            <a:spLocks noChangeArrowheads="1"/>
          </p:cNvSpPr>
          <p:nvPr/>
        </p:nvSpPr>
        <p:spPr bwMode="auto">
          <a:xfrm>
            <a:off x="3522663" y="4262438"/>
            <a:ext cx="7318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Rectangle 89"/>
          <p:cNvSpPr>
            <a:spLocks noChangeArrowheads="1"/>
          </p:cNvSpPr>
          <p:nvPr/>
        </p:nvSpPr>
        <p:spPr bwMode="auto">
          <a:xfrm>
            <a:off x="3598863" y="2357438"/>
            <a:ext cx="7318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Rectangle 90"/>
          <p:cNvSpPr>
            <a:spLocks noChangeArrowheads="1"/>
          </p:cNvSpPr>
          <p:nvPr/>
        </p:nvSpPr>
        <p:spPr bwMode="auto">
          <a:xfrm>
            <a:off x="3598863" y="1893888"/>
            <a:ext cx="7318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 Box 91"/>
          <p:cNvSpPr txBox="1">
            <a:spLocks noChangeArrowheads="1"/>
          </p:cNvSpPr>
          <p:nvPr/>
        </p:nvSpPr>
        <p:spPr bwMode="auto">
          <a:xfrm>
            <a:off x="554038" y="5491163"/>
            <a:ext cx="3034164" cy="92333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FFT</a:t>
            </a:r>
          </a:p>
          <a:p>
            <a:r>
              <a:rPr lang="en-US" dirty="0">
                <a:solidFill>
                  <a:schemeClr val="bg1"/>
                </a:solidFill>
              </a:rPr>
              <a:t>Total complex multiplication: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r>
              <a:rPr lang="en-US" dirty="0">
                <a:solidFill>
                  <a:schemeClr val="bg1"/>
                </a:solidFill>
              </a:rPr>
              <a:t>Total complex addition: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86" name="Text Box 92"/>
          <p:cNvSpPr txBox="1">
            <a:spLocks noChangeArrowheads="1"/>
          </p:cNvSpPr>
          <p:nvPr/>
        </p:nvSpPr>
        <p:spPr bwMode="auto">
          <a:xfrm>
            <a:off x="4860925" y="5480050"/>
            <a:ext cx="4283075" cy="92333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DFT</a:t>
            </a:r>
          </a:p>
          <a:p>
            <a:r>
              <a:rPr lang="en-US" dirty="0"/>
              <a:t>Total complex multiplication: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</a:p>
          <a:p>
            <a:r>
              <a:rPr lang="en-US" dirty="0"/>
              <a:t>Total complex addition: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</a:p>
        </p:txBody>
      </p:sp>
      <p:sp>
        <p:nvSpPr>
          <p:cNvPr id="87" name="Rectangle 93"/>
          <p:cNvSpPr>
            <a:spLocks noChangeArrowheads="1"/>
          </p:cNvSpPr>
          <p:nvPr/>
        </p:nvSpPr>
        <p:spPr bwMode="auto">
          <a:xfrm>
            <a:off x="1922463" y="1493838"/>
            <a:ext cx="7318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Rectangle 94"/>
          <p:cNvSpPr>
            <a:spLocks noChangeArrowheads="1"/>
          </p:cNvSpPr>
          <p:nvPr/>
        </p:nvSpPr>
        <p:spPr bwMode="auto">
          <a:xfrm>
            <a:off x="1941513" y="2325688"/>
            <a:ext cx="7318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Rectangle 95"/>
          <p:cNvSpPr>
            <a:spLocks noChangeArrowheads="1"/>
          </p:cNvSpPr>
          <p:nvPr/>
        </p:nvSpPr>
        <p:spPr bwMode="auto">
          <a:xfrm>
            <a:off x="1901825" y="3824288"/>
            <a:ext cx="73183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Rectangle 96"/>
          <p:cNvSpPr>
            <a:spLocks noChangeArrowheads="1"/>
          </p:cNvSpPr>
          <p:nvPr/>
        </p:nvSpPr>
        <p:spPr bwMode="auto">
          <a:xfrm>
            <a:off x="1900238" y="4679950"/>
            <a:ext cx="7318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eaLnBrk="0" hangingPunct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3528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dirty="0"/>
              <a:t>are the </a:t>
            </a:r>
            <a:r>
              <a:rPr lang="en-US" dirty="0">
                <a:solidFill>
                  <a:srgbClr val="FF0000"/>
                </a:solidFill>
              </a:rPr>
              <a:t>Fourier series coefficients</a:t>
            </a:r>
          </a:p>
          <a:p>
            <a:r>
              <a:rPr lang="en-US" dirty="0"/>
              <a:t>Each coefficient controls the amplitude of the corresponding harmonic required to construct a signal</a:t>
            </a:r>
          </a:p>
          <a:p>
            <a:r>
              <a:rPr lang="en-US" dirty="0"/>
              <a:t>Some signals need less harmonics, some signals need more</a:t>
            </a:r>
          </a:p>
          <a:p>
            <a:r>
              <a:rPr lang="en-US" dirty="0"/>
              <a:t>For example,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  <a:r>
              <a:rPr lang="en-US" dirty="0"/>
              <a:t> synthesize a square wave, basically need infinite number of harmonics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447800" y="4876800"/>
            <a:ext cx="7092950" cy="12003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/>
              <a:t>The fact is even if you have </a:t>
            </a:r>
            <a:r>
              <a:rPr lang="en-US" sz="2400" dirty="0">
                <a:sym typeface="Symbol" pitchFamily="18" charset="2"/>
              </a:rPr>
              <a:t> number of harmonics, you still cannot obtain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100%</a:t>
            </a:r>
            <a:r>
              <a:rPr lang="en-US" sz="2400" dirty="0">
                <a:sym typeface="Symbol" pitchFamily="18" charset="2"/>
              </a:rPr>
              <a:t> square wave. It is due to the Gibbs phenomenon</a:t>
            </a:r>
            <a:r>
              <a:rPr lang="en-US" sz="2400" b="1" dirty="0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 between input and output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1"/>
            <a:ext cx="7498080" cy="262249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From the length-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/>
              <a:t> DIT FFT </a:t>
            </a:r>
            <a:r>
              <a:rPr lang="en-US" dirty="0" err="1"/>
              <a:t>flowgraph</a:t>
            </a:r>
            <a:r>
              <a:rPr lang="en-US" dirty="0"/>
              <a:t>, it is seen that the input and output are not in-order</a:t>
            </a:r>
          </a:p>
          <a:p>
            <a:pPr lvl="1"/>
            <a:r>
              <a:rPr lang="en-US" dirty="0"/>
              <a:t>The input data needs to shuffle before performing the DIT-FFT </a:t>
            </a:r>
          </a:p>
          <a:p>
            <a:r>
              <a:rPr lang="en-US" dirty="0"/>
              <a:t>The input and output indices of DIT-FFT follow a bit-reversal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66363" y="3900361"/>
            <a:ext cx="62488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example: Length-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dirty="0"/>
              <a:t> DIT-FFT</a:t>
            </a:r>
          </a:p>
          <a:p>
            <a:endParaRPr lang="en-US" sz="2400" dirty="0"/>
          </a:p>
          <a:p>
            <a:r>
              <a:rPr lang="en-US" sz="2400" dirty="0"/>
              <a:t>Input: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– 000     </a:t>
            </a:r>
            <a:r>
              <a:rPr lang="en-US" sz="2400" dirty="0"/>
              <a:t>=&gt;     Output: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– 000</a:t>
            </a:r>
          </a:p>
          <a:p>
            <a:r>
              <a:rPr lang="en-US" sz="2400" dirty="0"/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– 100     </a:t>
            </a:r>
            <a:r>
              <a:rPr lang="en-US" sz="2400" dirty="0"/>
              <a:t>=&gt;	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– 001</a:t>
            </a:r>
          </a:p>
          <a:p>
            <a:r>
              <a:rPr lang="en-US" sz="2400" dirty="0"/>
              <a:t>	       :				        ;</a:t>
            </a:r>
          </a:p>
          <a:p>
            <a:r>
              <a:rPr lang="en-US" sz="2400" dirty="0"/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– 011     </a:t>
            </a:r>
            <a:r>
              <a:rPr lang="en-US" sz="2400" dirty="0"/>
              <a:t>=&gt;	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– 110 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55221" y="6295604"/>
            <a:ext cx="3649076" cy="369332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Also apply to other sequence lengths</a:t>
            </a:r>
          </a:p>
        </p:txBody>
      </p:sp>
    </p:spTree>
    <p:extLst>
      <p:ext uri="{BB962C8B-B14F-4D97-AF65-F5344CB8AC3E}">
        <p14:creationId xmlns:p14="http://schemas.microsoft.com/office/powerpoint/2010/main" val="4863498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648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FFT of the form above is called </a:t>
            </a:r>
            <a:r>
              <a:rPr lang="en-US" dirty="0">
                <a:solidFill>
                  <a:srgbClr val="FF0000"/>
                </a:solidFill>
              </a:rPr>
              <a:t>decimation-in-time (DIT) FFT</a:t>
            </a:r>
            <a:r>
              <a:rPr lang="en-US" dirty="0"/>
              <a:t> (or Cooley and </a:t>
            </a:r>
            <a:r>
              <a:rPr lang="en-US" dirty="0" err="1"/>
              <a:t>Tukey</a:t>
            </a:r>
            <a:r>
              <a:rPr lang="en-US" dirty="0"/>
              <a:t> FFT)</a:t>
            </a:r>
          </a:p>
          <a:p>
            <a:r>
              <a:rPr lang="en-US" dirty="0"/>
              <a:t>In general, the complexity of DIT FFT is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/2)log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complex multiplications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/>
              <a:t> is considered as multiplication in this expression)</a:t>
            </a:r>
          </a:p>
          <a:p>
            <a:pPr lvl="1"/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 complex additions</a:t>
            </a:r>
          </a:p>
          <a:p>
            <a:r>
              <a:rPr lang="en-US" dirty="0">
                <a:solidFill>
                  <a:srgbClr val="FF0000"/>
                </a:solidFill>
              </a:rPr>
              <a:t>DIT FFT requires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 to be a power of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dirty="0"/>
              <a:t>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 is not a power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/>
              <a:t>, need zero padding to let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 be a power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/>
              <a:t> before FFT </a:t>
            </a:r>
          </a:p>
          <a:p>
            <a:r>
              <a:rPr lang="en-US" dirty="0"/>
              <a:t>More than a hundred of FFT algorithms after DIT FFT for different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Appendix A – Proof of the Fourier series in complex number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72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202400"/>
              </p:ext>
            </p:extLst>
          </p:nvPr>
        </p:nvGraphicFramePr>
        <p:xfrm>
          <a:off x="1347788" y="1828800"/>
          <a:ext cx="7132637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58" name="Equation" r:id="rId3" imgW="4203360" imgH="863280" progId="Equation.DSMT4">
                  <p:embed/>
                </p:oleObj>
              </mc:Choice>
              <mc:Fallback>
                <p:oleObj name="Equation" r:id="rId3" imgW="4203360" imgH="8632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1828800"/>
                        <a:ext cx="7132637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84145"/>
              </p:ext>
            </p:extLst>
          </p:nvPr>
        </p:nvGraphicFramePr>
        <p:xfrm>
          <a:off x="1262063" y="3505200"/>
          <a:ext cx="6604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59" name="Equation" r:id="rId5" imgW="3911400" imgH="457200" progId="Equation.DSMT4">
                  <p:embed/>
                </p:oleObj>
              </mc:Choice>
              <mc:Fallback>
                <p:oleObj name="Equation" r:id="rId5" imgW="39114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3505200"/>
                        <a:ext cx="66040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250558"/>
              </p:ext>
            </p:extLst>
          </p:nvPr>
        </p:nvGraphicFramePr>
        <p:xfrm>
          <a:off x="1319213" y="4343400"/>
          <a:ext cx="68103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60" name="Equation" r:id="rId7" imgW="3898800" imgH="431640" progId="Equation.DSMT4">
                  <p:embed/>
                </p:oleObj>
              </mc:Choice>
              <mc:Fallback>
                <p:oleObj name="Equation" r:id="rId7" imgW="389880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4343400"/>
                        <a:ext cx="681037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009699"/>
              </p:ext>
            </p:extLst>
          </p:nvPr>
        </p:nvGraphicFramePr>
        <p:xfrm>
          <a:off x="1273175" y="5029200"/>
          <a:ext cx="4995863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61" name="Equation" r:id="rId9" imgW="2895480" imgH="431640" progId="Equation.DSMT4">
                  <p:embed/>
                </p:oleObj>
              </mc:Choice>
              <mc:Fallback>
                <p:oleObj name="Equation" r:id="rId9" imgW="2895480" imgH="431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5029200"/>
                        <a:ext cx="4995863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05765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Appendix A – Proof of the Fourier series in complex number form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73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044910"/>
              </p:ext>
            </p:extLst>
          </p:nvPr>
        </p:nvGraphicFramePr>
        <p:xfrm>
          <a:off x="1274763" y="1609725"/>
          <a:ext cx="6221412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1" name="Equation" r:id="rId3" imgW="3606480" imgH="1320480" progId="Equation.DSMT4">
                  <p:embed/>
                </p:oleObj>
              </mc:Choice>
              <mc:Fallback>
                <p:oleObj name="Equation" r:id="rId3" imgW="3606480" imgH="1320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1609725"/>
                        <a:ext cx="6221412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330325" y="4218427"/>
            <a:ext cx="121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193675" indent="-193675" eaLnBrk="0" hangingPunct="0"/>
            <a:r>
              <a:rPr lang="en-US" sz="2400" dirty="0"/>
              <a:t>where </a:t>
            </a:r>
            <a:endParaRPr lang="en-US" sz="2400" dirty="0">
              <a:solidFill>
                <a:srgbClr val="FF3300"/>
              </a:solidFill>
            </a:endParaRP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894283"/>
              </p:ext>
            </p:extLst>
          </p:nvPr>
        </p:nvGraphicFramePr>
        <p:xfrm>
          <a:off x="1358900" y="4679950"/>
          <a:ext cx="7212013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2" name="Equation" r:id="rId5" imgW="3657600" imgH="685800" progId="Equation.DSMT4">
                  <p:embed/>
                </p:oleObj>
              </mc:Choice>
              <mc:Fallback>
                <p:oleObj name="Equation" r:id="rId5" imgW="3657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4679950"/>
                        <a:ext cx="7212013" cy="1352550"/>
                      </a:xfrm>
                      <a:prstGeom prst="rect">
                        <a:avLst/>
                      </a:prstGeom>
                      <a:noFill/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162800" y="6096000"/>
            <a:ext cx="121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193675" indent="-193675" eaLnBrk="0" hangingPunct="0"/>
            <a:r>
              <a:rPr lang="en-US" sz="2400" dirty="0"/>
              <a:t>(Q.E.D.)</a:t>
            </a:r>
            <a:endParaRPr lang="en-US" sz="2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405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Appendix B – Proof of the Fourier series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74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461977"/>
              </p:ext>
            </p:extLst>
          </p:nvPr>
        </p:nvGraphicFramePr>
        <p:xfrm>
          <a:off x="1547813" y="2286000"/>
          <a:ext cx="68103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21" name="Equation" r:id="rId3" imgW="3898800" imgH="431640" progId="Equation.DSMT4">
                  <p:embed/>
                </p:oleObj>
              </mc:Choice>
              <mc:Fallback>
                <p:oleObj name="Equation" r:id="rId3" imgW="3898800" imgH="431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286000"/>
                        <a:ext cx="681037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0582"/>
              </p:ext>
            </p:extLst>
          </p:nvPr>
        </p:nvGraphicFramePr>
        <p:xfrm>
          <a:off x="1501775" y="2971800"/>
          <a:ext cx="4995863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22" name="Equation" r:id="rId5" imgW="2895480" imgH="431640" progId="Equation.DSMT4">
                  <p:embed/>
                </p:oleObj>
              </mc:Choice>
              <mc:Fallback>
                <p:oleObj name="Equation" r:id="rId5" imgW="289548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2971800"/>
                        <a:ext cx="4995863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066800" y="1752600"/>
            <a:ext cx="2514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193675" indent="-193675" eaLnBrk="0" hangingPunct="0"/>
            <a:r>
              <a:rPr lang="en-US" sz="2400" dirty="0"/>
              <a:t>From Appendix A</a:t>
            </a:r>
            <a:endParaRPr lang="en-US" sz="2400" dirty="0">
              <a:solidFill>
                <a:srgbClr val="FF3300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216257"/>
              </p:ext>
            </p:extLst>
          </p:nvPr>
        </p:nvGraphicFramePr>
        <p:xfrm>
          <a:off x="1470025" y="4119563"/>
          <a:ext cx="3154363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23" name="Equation" r:id="rId7" imgW="1828800" imgH="888840" progId="Equation.DSMT4">
                  <p:embed/>
                </p:oleObj>
              </mc:Choice>
              <mc:Fallback>
                <p:oleObj name="Equation" r:id="rId7" imgW="1828800" imgH="888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4119563"/>
                        <a:ext cx="3154363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066800" y="3657600"/>
            <a:ext cx="2514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193675" indent="-193675" eaLnBrk="0" hangingPunct="0"/>
            <a:r>
              <a:rPr lang="en-US" sz="2400" dirty="0"/>
              <a:t>Hence</a:t>
            </a:r>
            <a:endParaRPr lang="en-US" sz="2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5042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Appendix B – Proof of the Fourier series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066800" y="1752600"/>
            <a:ext cx="3886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193675" indent="-193675" eaLnBrk="0" hangingPunct="0"/>
            <a:r>
              <a:rPr lang="en-US" sz="2400" dirty="0"/>
              <a:t>Also from Appendix A</a:t>
            </a:r>
            <a:endParaRPr lang="en-US" sz="2400" dirty="0">
              <a:solidFill>
                <a:srgbClr val="FF330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739287"/>
              </p:ext>
            </p:extLst>
          </p:nvPr>
        </p:nvGraphicFramePr>
        <p:xfrm>
          <a:off x="1398588" y="2482850"/>
          <a:ext cx="6945312" cy="227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82" name="Equation" r:id="rId3" imgW="3492360" imgH="1143000" progId="Equation.DSMT4">
                  <p:embed/>
                </p:oleObj>
              </mc:Choice>
              <mc:Fallback>
                <p:oleObj name="Equation" r:id="rId3" imgW="3492360" imgH="1143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2482850"/>
                        <a:ext cx="6945312" cy="227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767015" y="4553803"/>
            <a:ext cx="121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193675" indent="-193675" eaLnBrk="0" hangingPunct="0"/>
            <a:r>
              <a:rPr lang="en-US" sz="2400" dirty="0"/>
              <a:t>(Q.E.D.)</a:t>
            </a:r>
            <a:endParaRPr lang="en-US" sz="2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2144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Appendix B – Proof of the Fourier series analysis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76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736499"/>
              </p:ext>
            </p:extLst>
          </p:nvPr>
        </p:nvGraphicFramePr>
        <p:xfrm>
          <a:off x="1401763" y="1839913"/>
          <a:ext cx="7192962" cy="263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71" name="Equation" r:id="rId3" imgW="3632040" imgH="1333440" progId="Equation.DSMT4">
                  <p:embed/>
                </p:oleObj>
              </mc:Choice>
              <mc:Fallback>
                <p:oleObj name="Equation" r:id="rId3" imgW="3632040" imgH="1333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1839913"/>
                        <a:ext cx="7192962" cy="263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398293" y="3671248"/>
            <a:ext cx="4176214" cy="9553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74507" y="33364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77487" y="2858785"/>
            <a:ext cx="1853820" cy="4776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83706" y="2674119"/>
            <a:ext cx="61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43956"/>
              </p:ext>
            </p:extLst>
          </p:nvPr>
        </p:nvGraphicFramePr>
        <p:xfrm>
          <a:off x="1543050" y="4953000"/>
          <a:ext cx="31940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72" name="Equation" r:id="rId5" imgW="1409400" imgH="431640" progId="Equation.DSMT4">
                  <p:embed/>
                </p:oleObj>
              </mc:Choice>
              <mc:Fallback>
                <p:oleObj name="Equation" r:id="rId5" imgW="1409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4953000"/>
                        <a:ext cx="3194050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066800" y="4395758"/>
            <a:ext cx="2514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193675" indent="-193675" eaLnBrk="0" hangingPunct="0"/>
            <a:r>
              <a:rPr lang="en-US" sz="2400" dirty="0"/>
              <a:t>That is,</a:t>
            </a:r>
            <a:endParaRPr lang="en-US" sz="2400" dirty="0">
              <a:solidFill>
                <a:srgbClr val="FF3300"/>
              </a:solidFill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6767015" y="5440907"/>
            <a:ext cx="121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193675" indent="-193675" eaLnBrk="0" hangingPunct="0"/>
            <a:r>
              <a:rPr lang="en-US" sz="2400" dirty="0"/>
              <a:t>(Q.E.D.)</a:t>
            </a:r>
            <a:endParaRPr lang="en-US" sz="2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8144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Appendix C – Proof of the formulation in inverse DFT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77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692331"/>
              </p:ext>
            </p:extLst>
          </p:nvPr>
        </p:nvGraphicFramePr>
        <p:xfrm>
          <a:off x="2259013" y="2708275"/>
          <a:ext cx="6218237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25" name="Equation" r:id="rId3" imgW="3251160" imgH="1143000" progId="Equation.DSMT4">
                  <p:embed/>
                </p:oleObj>
              </mc:Choice>
              <mc:Fallback>
                <p:oleObj name="Equation" r:id="rId3" imgW="3251160" imgH="1143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2708275"/>
                        <a:ext cx="6218237" cy="218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155812" y="1651743"/>
            <a:ext cx="62241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193675" indent="-193675" eaLnBrk="0" hangingPunct="0"/>
            <a:r>
              <a:rPr lang="en-US" sz="2400" dirty="0"/>
              <a:t>It is known from the geometric series that,</a:t>
            </a:r>
            <a:endParaRPr lang="en-US" sz="2400" dirty="0">
              <a:solidFill>
                <a:srgbClr val="FF3300"/>
              </a:solidFill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49489" y="3052778"/>
            <a:ext cx="62241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193675" indent="-193675" eaLnBrk="0" hangingPunct="0"/>
            <a:r>
              <a:rPr lang="en-US" sz="2400" dirty="0"/>
              <a:t>Hence</a:t>
            </a:r>
            <a:endParaRPr lang="en-US" sz="2400" dirty="0">
              <a:solidFill>
                <a:srgbClr val="FF3300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182560"/>
              </p:ext>
            </p:extLst>
          </p:nvPr>
        </p:nvGraphicFramePr>
        <p:xfrm>
          <a:off x="1504950" y="2112963"/>
          <a:ext cx="19431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26" name="Equation" r:id="rId5" imgW="1015920" imgH="444240" progId="Equation.DSMT4">
                  <p:embed/>
                </p:oleObj>
              </mc:Choice>
              <mc:Fallback>
                <p:oleObj name="Equation" r:id="rId5" imgW="101592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2112963"/>
                        <a:ext cx="194310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249489" y="5079557"/>
            <a:ext cx="17202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193675" indent="-193675" eaLnBrk="0" hangingPunct="0"/>
            <a:r>
              <a:rPr lang="en-US" sz="2400" dirty="0"/>
              <a:t>So 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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sz="2400" dirty="0">
                <a:sym typeface="Symbol"/>
              </a:rPr>
              <a:t>, </a:t>
            </a:r>
            <a:endParaRPr lang="en-US" sz="2400" dirty="0">
              <a:solidFill>
                <a:srgbClr val="FF33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344140"/>
              </p:ext>
            </p:extLst>
          </p:nvPr>
        </p:nvGraphicFramePr>
        <p:xfrm>
          <a:off x="2957513" y="4956175"/>
          <a:ext cx="408305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27" name="Equation" r:id="rId7" imgW="2133360" imgH="444240" progId="Equation.DSMT4">
                  <p:embed/>
                </p:oleObj>
              </mc:Choice>
              <mc:Fallback>
                <p:oleObj name="Equation" r:id="rId7" imgW="213336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4956175"/>
                        <a:ext cx="408305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49489" y="5816530"/>
            <a:ext cx="17202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193675" indent="-193675" eaLnBrk="0" hangingPunct="0"/>
            <a:r>
              <a:rPr lang="en-US" sz="2400" dirty="0"/>
              <a:t>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sz="2400" dirty="0">
                <a:sym typeface="Symbol"/>
              </a:rPr>
              <a:t>, </a:t>
            </a:r>
            <a:endParaRPr lang="en-US" sz="2400" dirty="0">
              <a:solidFill>
                <a:srgbClr val="FF3300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98837"/>
              </p:ext>
            </p:extLst>
          </p:nvPr>
        </p:nvGraphicFramePr>
        <p:xfrm>
          <a:off x="2584450" y="5768975"/>
          <a:ext cx="30861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28" name="Equation" r:id="rId9" imgW="1612800" imgH="431640" progId="Equation.DSMT4">
                  <p:embed/>
                </p:oleObj>
              </mc:Choice>
              <mc:Fallback>
                <p:oleObj name="Equation" r:id="rId9" imgW="16128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5768975"/>
                        <a:ext cx="30861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6770336" y="5983073"/>
            <a:ext cx="121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193675" indent="-193675" eaLnBrk="0" hangingPunct="0"/>
            <a:r>
              <a:rPr lang="en-US" sz="2400" dirty="0"/>
              <a:t>(Q.E.D.)</a:t>
            </a:r>
            <a:endParaRPr lang="en-US" sz="2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12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7" descr="C:\Old F Drive\Signal Processing\Spectrum\squar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04800"/>
            <a:ext cx="6999288" cy="5689600"/>
          </a:xfrm>
          <a:prstGeom prst="rect">
            <a:avLst/>
          </a:prstGeom>
          <a:noFill/>
        </p:spPr>
      </p:pic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6134100" y="4203700"/>
            <a:ext cx="388938" cy="523875"/>
          </a:xfrm>
          <a:prstGeom prst="ellipse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256338" y="5091113"/>
            <a:ext cx="388937" cy="523875"/>
          </a:xfrm>
          <a:prstGeom prst="ellipse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7678738" y="3265488"/>
            <a:ext cx="14652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Gibbs phenomenon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>
            <a:off x="6583363" y="3843338"/>
            <a:ext cx="1079500" cy="449262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6673850" y="4098925"/>
            <a:ext cx="973138" cy="973138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Fourier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periodic signal, how do we know its Fourier series coefficients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?</a:t>
            </a:r>
          </a:p>
          <a:p>
            <a:r>
              <a:rPr lang="en-US" dirty="0"/>
              <a:t>By </a:t>
            </a:r>
            <a:r>
              <a:rPr lang="en-US" dirty="0">
                <a:solidFill>
                  <a:srgbClr val="FF0000"/>
                </a:solidFill>
              </a:rPr>
              <a:t>Fourier series analysis</a:t>
            </a:r>
            <a:r>
              <a:rPr lang="en-US" dirty="0"/>
              <a:t>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981199" y="4751984"/>
            <a:ext cx="1541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193675" indent="-193675" eaLnBrk="0" hangingPunct="0"/>
            <a:r>
              <a:rPr lang="en-US" sz="2800" dirty="0"/>
              <a:t>where </a:t>
            </a:r>
            <a:endParaRPr lang="en-US" sz="2800" dirty="0">
              <a:solidFill>
                <a:srgbClr val="FF3300"/>
              </a:solidFill>
            </a:endParaRP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418548"/>
              </p:ext>
            </p:extLst>
          </p:nvPr>
        </p:nvGraphicFramePr>
        <p:xfrm>
          <a:off x="2286000" y="5257800"/>
          <a:ext cx="4191000" cy="982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5" name="Equation" r:id="rId3" imgW="1841400" imgH="431640" progId="Equation.DSMT4">
                  <p:embed/>
                </p:oleObj>
              </mc:Choice>
              <mc:Fallback>
                <p:oleObj name="Equation" r:id="rId3" imgW="184140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257800"/>
                        <a:ext cx="4191000" cy="982673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420487"/>
              </p:ext>
            </p:extLst>
          </p:nvPr>
        </p:nvGraphicFramePr>
        <p:xfrm>
          <a:off x="2390775" y="3048000"/>
          <a:ext cx="4827588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6" name="Equation" r:id="rId5" imgW="2171520" imgH="1015920" progId="Equation.DSMT4">
                  <p:embed/>
                </p:oleObj>
              </mc:Choice>
              <mc:Fallback>
                <p:oleObj name="Equation" r:id="rId5" imgW="2171520" imgH="10159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3048000"/>
                        <a:ext cx="4827588" cy="226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6000" y="4901765"/>
            <a:ext cx="281519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See the proof in Appendix B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5763</TotalTime>
  <Words>3623</Words>
  <Application>Microsoft Office PowerPoint</Application>
  <PresentationFormat>On-screen Show (4:3)</PresentationFormat>
  <Paragraphs>819</Paragraphs>
  <Slides>77</Slides>
  <Notes>0</Notes>
  <HiddenSlides>0</HiddenSlides>
  <MMClips>3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86" baseType="lpstr">
      <vt:lpstr>Calibri</vt:lpstr>
      <vt:lpstr>Cambria Math</vt:lpstr>
      <vt:lpstr>Gill Sans MT</vt:lpstr>
      <vt:lpstr>Times New Roman</vt:lpstr>
      <vt:lpstr>Verdana</vt:lpstr>
      <vt:lpstr>Wingdings 2</vt:lpstr>
      <vt:lpstr>Solstice</vt:lpstr>
      <vt:lpstr>Equation</vt:lpstr>
      <vt:lpstr>Chart</vt:lpstr>
      <vt:lpstr>fourier Analysis – theory and implementation</vt:lpstr>
      <vt:lpstr>2.1 Fourier analysis</vt:lpstr>
      <vt:lpstr>Fourier series</vt:lpstr>
      <vt:lpstr>Fourier series</vt:lpstr>
      <vt:lpstr>Fourier series</vt:lpstr>
      <vt:lpstr>Phasor representation of Fourier series</vt:lpstr>
      <vt:lpstr>Fourier series</vt:lpstr>
      <vt:lpstr>PowerPoint Presentation</vt:lpstr>
      <vt:lpstr>Fourier series analysis</vt:lpstr>
      <vt:lpstr>Frequency response</vt:lpstr>
      <vt:lpstr>2.2 The Fourier transform</vt:lpstr>
      <vt:lpstr>The Fourier transform of continuous-time signals</vt:lpstr>
      <vt:lpstr>Spectrum of aperiodic signals</vt:lpstr>
      <vt:lpstr>The Fourier transform of discrete-time signals</vt:lpstr>
      <vt:lpstr>Periodic spectrum of discrete-time signals</vt:lpstr>
      <vt:lpstr>Periodic spectrum of discrete-time signals</vt:lpstr>
      <vt:lpstr>Relationship with the spectrum of continuous-time signals</vt:lpstr>
      <vt:lpstr>The Fourier transform</vt:lpstr>
      <vt:lpstr>PowerPoint Presentation</vt:lpstr>
      <vt:lpstr>PowerPoint Presentation</vt:lpstr>
      <vt:lpstr>Shannon sampling theorem</vt:lpstr>
      <vt:lpstr>Shannon sampling theorem</vt:lpstr>
      <vt:lpstr>Real example</vt:lpstr>
      <vt:lpstr>Real example</vt:lpstr>
      <vt:lpstr>Real example</vt:lpstr>
      <vt:lpstr>How to solve the aliasing problem?</vt:lpstr>
      <vt:lpstr>PowerPoint Presentation</vt:lpstr>
      <vt:lpstr>PowerPoint Presentation</vt:lpstr>
      <vt:lpstr>Hear the effect</vt:lpstr>
      <vt:lpstr>2.3 Discrete Fourier transform</vt:lpstr>
      <vt:lpstr>Discrete Fourier transform</vt:lpstr>
      <vt:lpstr>Discrete Fourier transform</vt:lpstr>
      <vt:lpstr>Discrete Fourier transform</vt:lpstr>
      <vt:lpstr>Discrete Fourier transform</vt:lpstr>
      <vt:lpstr>Inverse DFT</vt:lpstr>
      <vt:lpstr>Inverse DFT</vt:lpstr>
      <vt:lpstr>Frequency representation of DFT</vt:lpstr>
      <vt:lpstr>Frequency resolution of DFT</vt:lpstr>
      <vt:lpstr>Frequency resolution of DFT</vt:lpstr>
      <vt:lpstr>Frequency resolution of DFT</vt:lpstr>
      <vt:lpstr>DFT of zero padded sequence</vt:lpstr>
      <vt:lpstr>DFT of zero padded sequence</vt:lpstr>
      <vt:lpstr>Summary</vt:lpstr>
      <vt:lpstr>Summary</vt:lpstr>
      <vt:lpstr>Summary</vt:lpstr>
      <vt:lpstr>Summary</vt:lpstr>
      <vt:lpstr>Properties of DFT</vt:lpstr>
      <vt:lpstr>Properties of DFT</vt:lpstr>
      <vt:lpstr>Properties of DFT</vt:lpstr>
      <vt:lpstr>Properties of DFT</vt:lpstr>
      <vt:lpstr>2.4 Fast Fourier Transform</vt:lpstr>
      <vt:lpstr>Principal discoveries of DFT computation</vt:lpstr>
      <vt:lpstr>Basic principle</vt:lpstr>
      <vt:lpstr>Basic principle</vt:lpstr>
      <vt:lpstr>Operation of FFT</vt:lpstr>
      <vt:lpstr>Mathematical Derivation</vt:lpstr>
      <vt:lpstr>Example</vt:lpstr>
      <vt:lpstr>Mathematical Derivation</vt:lpstr>
      <vt:lpstr>Mathematical Derivation</vt:lpstr>
      <vt:lpstr>Example: N = 8</vt:lpstr>
      <vt:lpstr>How much it saves?</vt:lpstr>
      <vt:lpstr>How much it saves?</vt:lpstr>
      <vt:lpstr>Computational complexity</vt:lpstr>
      <vt:lpstr>Computational complexity</vt:lpstr>
      <vt:lpstr>Example: Apply to G[k] and H[k]</vt:lpstr>
      <vt:lpstr>Further decomposition</vt:lpstr>
      <vt:lpstr>Final “butterfly” structure</vt:lpstr>
      <vt:lpstr>Further simplification</vt:lpstr>
      <vt:lpstr>Further simplified structure</vt:lpstr>
      <vt:lpstr>Relationship between input and output indices</vt:lpstr>
      <vt:lpstr>Remarks</vt:lpstr>
      <vt:lpstr>Appendix A – Proof of the Fourier series in complex number form</vt:lpstr>
      <vt:lpstr>Appendix A – Proof of the Fourier series in complex number form </vt:lpstr>
      <vt:lpstr>Appendix B – Proof of the Fourier series analysis</vt:lpstr>
      <vt:lpstr>Appendix B – Proof of the Fourier series analysis</vt:lpstr>
      <vt:lpstr>Appendix B – Proof of the Fourier series analysis</vt:lpstr>
      <vt:lpstr>Appendix C – Proof of the formulation in inverse DFT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Lun</dc:creator>
  <cp:lastModifiedBy>Lun, Pak Kong [EIE]</cp:lastModifiedBy>
  <cp:revision>240</cp:revision>
  <cp:lastPrinted>2014-01-14T01:37:54Z</cp:lastPrinted>
  <dcterms:created xsi:type="dcterms:W3CDTF">2012-08-31T05:45:03Z</dcterms:created>
  <dcterms:modified xsi:type="dcterms:W3CDTF">2019-01-11T14:09:15Z</dcterms:modified>
</cp:coreProperties>
</file>