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63" r:id="rId2"/>
    <p:sldId id="264" r:id="rId3"/>
    <p:sldId id="266" r:id="rId4"/>
    <p:sldId id="265" r:id="rId5"/>
    <p:sldId id="381" r:id="rId6"/>
    <p:sldId id="336" r:id="rId7"/>
    <p:sldId id="339" r:id="rId8"/>
    <p:sldId id="340" r:id="rId9"/>
    <p:sldId id="342" r:id="rId10"/>
    <p:sldId id="341" r:id="rId11"/>
    <p:sldId id="343" r:id="rId12"/>
    <p:sldId id="344" r:id="rId13"/>
    <p:sldId id="346" r:id="rId14"/>
    <p:sldId id="347" r:id="rId15"/>
    <p:sldId id="348" r:id="rId16"/>
    <p:sldId id="345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3" r:id="rId40"/>
    <p:sldId id="374" r:id="rId41"/>
    <p:sldId id="375" r:id="rId42"/>
    <p:sldId id="382" r:id="rId43"/>
    <p:sldId id="38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4660"/>
  </p:normalViewPr>
  <p:slideViewPr>
    <p:cSldViewPr snapToGrid="0">
      <p:cViewPr varScale="1">
        <p:scale>
          <a:sx n="40" d="100"/>
          <a:sy n="40" d="100"/>
        </p:scale>
        <p:origin x="34" y="8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14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9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94-DA02-4BCC-A6D5-CA5A7D9B11E3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F93A-F4B2-4929-83DC-873478E65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F93A-F4B2-4929-83DC-873478E65CB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CB52-90CB-409D-B016-A267FE41D076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469B-F06E-4AB7-A6AA-FC869965CB9D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5B6-6711-4324-B091-8BF6B26CE392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401C-D4EA-40E4-9A71-7BE9A965543A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6" descr="poly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black">
          <a:xfrm>
            <a:off x="228600" y="6096000"/>
            <a:ext cx="7159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 txBox="1">
            <a:spLocks noChangeArrowheads="1"/>
          </p:cNvSpPr>
          <p:nvPr userDrawn="1"/>
        </p:nvSpPr>
        <p:spPr>
          <a:xfrm>
            <a:off x="990600" y="6248400"/>
            <a:ext cx="3962400" cy="471488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Electronic and Information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Hong Kong Polytechnic University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8D90-7E81-468E-B151-D54B7FA77893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A71-6287-4B44-BFCC-BD99CFF01FCD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5147-E798-4EF6-BCB6-6F7324F661EF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6113-3CAA-42FF-8092-6CD7C87A810A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28A7-8574-463C-BC65-471A8A62049A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F876-5906-4D16-AD68-2CAA523A6DD2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1B00-C9B7-4EF1-99E1-9960756F8B41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EFEE3E-D443-4504-A07A-48EDBD0DF447}" type="datetime1">
              <a:rPr lang="en-US" smtClean="0"/>
              <a:pPr/>
              <a:t>3/17/2019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2C5297-C6E0-4E60-8C3F-7F078B7FA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png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2.png"/><Relationship Id="rId9" Type="http://schemas.openxmlformats.org/officeDocument/2006/relationships/image" Target="../media/image47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52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62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68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78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83.png"/><Relationship Id="rId7" Type="http://schemas.openxmlformats.org/officeDocument/2006/relationships/image" Target="../media/image58.wmf"/><Relationship Id="rId12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90.pn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103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oleObject" Target="../embeddings/oleObject73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png"/><Relationship Id="rId5" Type="http://schemas.openxmlformats.org/officeDocument/2006/relationships/image" Target="../media/image109.png"/><Relationship Id="rId4" Type="http://schemas.openxmlformats.org/officeDocument/2006/relationships/image" Target="../media/image7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113.png"/><Relationship Id="rId4" Type="http://schemas.openxmlformats.org/officeDocument/2006/relationships/image" Target="../media/image85.png"/><Relationship Id="rId9" Type="http://schemas.openxmlformats.org/officeDocument/2006/relationships/image" Target="../media/image8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Introduction to Infinite Impulse Response filters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Chapter 6</a:t>
            </a:r>
            <a:endParaRPr lang="zh-TW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4729264"/>
            <a:ext cx="668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J. H. McClellan, R. W. Schafer and M. A. Yoder, </a:t>
            </a:r>
            <a:r>
              <a:rPr lang="en-US" i="1" dirty="0" smtClean="0"/>
              <a:t>Signal Processing First</a:t>
            </a:r>
            <a:r>
              <a:rPr lang="en-US" dirty="0" smtClean="0"/>
              <a:t>, Pearson Education, Inc. 2003, Chapter 8.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S. K. </a:t>
            </a:r>
            <a:r>
              <a:rPr lang="en-US" dirty="0" err="1" smtClean="0"/>
              <a:t>Mitra</a:t>
            </a:r>
            <a:r>
              <a:rPr lang="en-US" dirty="0" smtClean="0"/>
              <a:t>, Digital Signal Processing – A Computer-Based Approach, McGraw-Hill International Edition, 4</a:t>
            </a:r>
            <a:r>
              <a:rPr lang="en-US" baseline="30000" dirty="0" smtClean="0"/>
              <a:t>th</a:t>
            </a:r>
            <a:r>
              <a:rPr lang="en-US" dirty="0" smtClean="0"/>
              <a:t> Ed., 2011, Chapter 8 and 9.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229706" y="2710962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Block diagram structure (cont)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two delay elements can be combined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0790" y="2708031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9"/>
          <p:cNvSpPr>
            <a:spLocks/>
          </p:cNvSpPr>
          <p:nvPr/>
        </p:nvSpPr>
        <p:spPr bwMode="auto">
          <a:xfrm>
            <a:off x="4929716" y="3914085"/>
            <a:ext cx="494353" cy="39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4"/>
          <p:cNvSpPr>
            <a:spLocks noChangeShapeType="1"/>
          </p:cNvSpPr>
          <p:nvPr/>
        </p:nvSpPr>
        <p:spPr bwMode="auto">
          <a:xfrm>
            <a:off x="5664729" y="3101285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76"/>
          <p:cNvSpPr>
            <a:spLocks noChangeArrowheads="1"/>
          </p:cNvSpPr>
          <p:nvPr/>
        </p:nvSpPr>
        <p:spPr bwMode="auto">
          <a:xfrm>
            <a:off x="6139391" y="2979047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 rot="16200000">
            <a:off x="5239279" y="4310959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71"/>
          <p:cNvSpPr>
            <a:spLocks noChangeShapeType="1"/>
          </p:cNvSpPr>
          <p:nvPr/>
        </p:nvSpPr>
        <p:spPr bwMode="auto">
          <a:xfrm rot="16200000" flipH="1">
            <a:off x="5475817" y="4074421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72"/>
          <p:cNvSpPr>
            <a:spLocks noChangeShapeType="1"/>
          </p:cNvSpPr>
          <p:nvPr/>
        </p:nvSpPr>
        <p:spPr bwMode="auto">
          <a:xfrm rot="16200000" flipH="1" flipV="1">
            <a:off x="5475817" y="4255396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6066366" y="2942534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5480578" y="3096521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90"/>
          <p:cNvSpPr txBox="1">
            <a:spLocks noChangeArrowheads="1"/>
          </p:cNvSpPr>
          <p:nvPr/>
        </p:nvSpPr>
        <p:spPr bwMode="auto">
          <a:xfrm>
            <a:off x="5499628" y="3829948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69"/>
          <p:cNvSpPr>
            <a:spLocks/>
          </p:cNvSpPr>
          <p:nvPr/>
        </p:nvSpPr>
        <p:spPr bwMode="auto">
          <a:xfrm rot="16200000">
            <a:off x="5514520" y="3510350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 rot="16200000">
            <a:off x="5220228" y="3106048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71"/>
          <p:cNvSpPr>
            <a:spLocks noChangeShapeType="1"/>
          </p:cNvSpPr>
          <p:nvPr/>
        </p:nvSpPr>
        <p:spPr bwMode="auto">
          <a:xfrm rot="16200000" flipH="1">
            <a:off x="5456766" y="286951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72"/>
          <p:cNvSpPr>
            <a:spLocks noChangeShapeType="1"/>
          </p:cNvSpPr>
          <p:nvPr/>
        </p:nvSpPr>
        <p:spPr bwMode="auto">
          <a:xfrm rot="16200000" flipH="1" flipV="1">
            <a:off x="5456766" y="305048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74"/>
          <p:cNvSpPr>
            <a:spLocks noChangeShapeType="1"/>
          </p:cNvSpPr>
          <p:nvPr/>
        </p:nvSpPr>
        <p:spPr bwMode="auto">
          <a:xfrm flipV="1">
            <a:off x="6474353" y="3106615"/>
            <a:ext cx="735653" cy="41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90"/>
          <p:cNvSpPr txBox="1">
            <a:spLocks noChangeArrowheads="1"/>
          </p:cNvSpPr>
          <p:nvPr/>
        </p:nvSpPr>
        <p:spPr bwMode="auto">
          <a:xfrm flipH="1">
            <a:off x="2322206" y="2879007"/>
            <a:ext cx="68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90"/>
          <p:cNvSpPr txBox="1">
            <a:spLocks noChangeArrowheads="1"/>
          </p:cNvSpPr>
          <p:nvPr/>
        </p:nvSpPr>
        <p:spPr bwMode="auto">
          <a:xfrm flipH="1">
            <a:off x="7255129" y="2853985"/>
            <a:ext cx="675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92577" y="5504058"/>
            <a:ext cx="3766783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Direct Form II structure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3883" y="470388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Feed-forward Part</a:t>
            </a: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B(z)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63"/>
          <p:cNvSpPr>
            <a:spLocks noChangeArrowheads="1"/>
          </p:cNvSpPr>
          <p:nvPr/>
        </p:nvSpPr>
        <p:spPr bwMode="auto">
          <a:xfrm flipH="1">
            <a:off x="4700016" y="3592554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64"/>
          <p:cNvSpPr>
            <a:spLocks noChangeShapeType="1"/>
          </p:cNvSpPr>
          <p:nvPr/>
        </p:nvSpPr>
        <p:spPr bwMode="auto">
          <a:xfrm flipV="1">
            <a:off x="3726238" y="3086099"/>
            <a:ext cx="1706822" cy="219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68"/>
          <p:cNvSpPr>
            <a:spLocks noChangeShapeType="1"/>
          </p:cNvSpPr>
          <p:nvPr/>
        </p:nvSpPr>
        <p:spPr bwMode="auto">
          <a:xfrm flipH="1">
            <a:off x="4933379" y="3092492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reeform 69"/>
          <p:cNvSpPr>
            <a:spLocks/>
          </p:cNvSpPr>
          <p:nvPr/>
        </p:nvSpPr>
        <p:spPr bwMode="auto">
          <a:xfrm flipH="1">
            <a:off x="4440613" y="3905292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Oval 76"/>
          <p:cNvSpPr>
            <a:spLocks noChangeArrowheads="1"/>
          </p:cNvSpPr>
          <p:nvPr/>
        </p:nvSpPr>
        <p:spPr bwMode="auto">
          <a:xfrm flipH="1">
            <a:off x="3398266" y="2970254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70"/>
          <p:cNvSpPr>
            <a:spLocks noChangeShapeType="1"/>
          </p:cNvSpPr>
          <p:nvPr/>
        </p:nvSpPr>
        <p:spPr bwMode="auto">
          <a:xfrm rot="5400000" flipH="1">
            <a:off x="4263453" y="4302166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71"/>
          <p:cNvSpPr>
            <a:spLocks noChangeShapeType="1"/>
          </p:cNvSpPr>
          <p:nvPr/>
        </p:nvSpPr>
        <p:spPr bwMode="auto">
          <a:xfrm rot="5400000">
            <a:off x="4207890" y="4065628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72"/>
          <p:cNvSpPr>
            <a:spLocks noChangeShapeType="1"/>
          </p:cNvSpPr>
          <p:nvPr/>
        </p:nvSpPr>
        <p:spPr bwMode="auto">
          <a:xfrm rot="5400000" flipV="1">
            <a:off x="4207890" y="4246603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87"/>
          <p:cNvSpPr>
            <a:spLocks noChangeArrowheads="1"/>
          </p:cNvSpPr>
          <p:nvPr/>
        </p:nvSpPr>
        <p:spPr bwMode="auto">
          <a:xfrm flipH="1">
            <a:off x="3326829" y="2933741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 flipH="1">
            <a:off x="3888642" y="3821155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reeform 69"/>
          <p:cNvSpPr>
            <a:spLocks/>
          </p:cNvSpPr>
          <p:nvPr/>
        </p:nvSpPr>
        <p:spPr bwMode="auto">
          <a:xfrm rot="5400000" flipH="1">
            <a:off x="3351079" y="3501557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80238" y="469802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Feedback Part</a:t>
            </a:r>
          </a:p>
          <a:p>
            <a:endParaRPr lang="en-US" dirty="0" smtClean="0"/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3915018" y="4976446"/>
          <a:ext cx="46528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8" name="Equation" r:id="rId3" imgW="355320" imgH="419040" progId="Equation.DSMT4">
                  <p:embed/>
                </p:oleObj>
              </mc:Choice>
              <mc:Fallback>
                <p:oleObj name="Equation" r:id="rId3" imgW="3553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018" y="4976446"/>
                        <a:ext cx="46528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74"/>
          <p:cNvSpPr>
            <a:spLocks noChangeShapeType="1"/>
          </p:cNvSpPr>
          <p:nvPr/>
        </p:nvSpPr>
        <p:spPr bwMode="auto">
          <a:xfrm>
            <a:off x="2915667" y="3086631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Poles and zeros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5098" y="1321674"/>
                <a:ext cx="7498080" cy="507912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For FIR filters, only zeros can be located outside the origin. All poles must be on the origin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That’s why FIR filter is a special case of the IIR filter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IIR filters can have poles not on the origin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Hence allow much flexibility in design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But also increase the risk of 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instability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Zero: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that the filter will give zero response</a:t>
                </a: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	Pole: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that the filter will give infinite response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Again,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i="1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as an example</a:t>
                </a:r>
              </a:p>
              <a:p>
                <a:pPr>
                  <a:lnSpc>
                    <a:spcPct val="120000"/>
                  </a:lnSpc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	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has a zero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a pole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5098" y="1321674"/>
                <a:ext cx="7498080" cy="5079125"/>
              </a:xfrm>
              <a:blipFill>
                <a:blip r:embed="rId3"/>
                <a:stretch>
                  <a:fillRect t="-600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06684"/>
              </p:ext>
            </p:extLst>
          </p:nvPr>
        </p:nvGraphicFramePr>
        <p:xfrm>
          <a:off x="2674555" y="4939314"/>
          <a:ext cx="3578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4" name="Equation" r:id="rId4" imgW="1701720" imgH="457200" progId="Equation.DSMT4">
                  <p:embed/>
                </p:oleObj>
              </mc:Choice>
              <mc:Fallback>
                <p:oleObj name="Equation" r:id="rId4" imgW="170172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555" y="4939314"/>
                        <a:ext cx="35782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Pole location and stability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77" y="1374227"/>
            <a:ext cx="7498080" cy="14448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location of the poles of an IIR filter has a direct consequence to its stability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Recall for a 1</a:t>
            </a:r>
            <a:r>
              <a:rPr lang="en-US" baseline="300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st</a:t>
            </a:r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order IIR filter</a:t>
            </a:r>
            <a:endParaRPr lang="en-US" i="1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474375"/>
              </p:ext>
            </p:extLst>
          </p:nvPr>
        </p:nvGraphicFramePr>
        <p:xfrm>
          <a:off x="1643063" y="3470275"/>
          <a:ext cx="5662612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0" name="Equation" r:id="rId3" imgW="2743200" imgH="736560" progId="Equation.DSMT4">
                  <p:embed/>
                </p:oleObj>
              </mc:Choice>
              <mc:Fallback>
                <p:oleObj name="Equation" r:id="rId3" imgW="274320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470275"/>
                        <a:ext cx="5662612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46692" y="3534581"/>
            <a:ext cx="1533539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Die out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0830" y="4495873"/>
            <a:ext cx="1803170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Unbounded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27600" y="5073161"/>
                <a:ext cx="7611954" cy="1569660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Arial" pitchFamily="34" charset="0"/>
                  <a:buChar char="•"/>
                </a:pPr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 general, the stability of an IIR filter has nothing to do with its zeros</a:t>
                </a:r>
              </a:p>
              <a:p>
                <a:pPr marL="228600" indent="-228600">
                  <a:buFont typeface="Arial" pitchFamily="34" charset="0"/>
                  <a:buChar char="•"/>
                </a:pPr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It is stable if all of its poles lie strictly inside the unit circle of the z-plane, i.e.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|&lt;1</m:t>
                    </m:r>
                  </m:oMath>
                </a14:m>
                <a:endParaRPr lang="zh-TW" altLang="en-US" sz="2400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00" y="5073161"/>
                <a:ext cx="7611954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1826357" y="2766769"/>
          <a:ext cx="32956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1" name="Equation" r:id="rId6" imgW="1676160" imgH="431640" progId="Equation.DSMT4">
                  <p:embed/>
                </p:oleObj>
              </mc:Choice>
              <mc:Fallback>
                <p:oleObj name="Equation" r:id="rId6" imgW="16761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357" y="2766769"/>
                        <a:ext cx="32956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6.3 Frequency Response of IIR Filters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26572"/>
              </a:xfrm>
            </p:spPr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It has been shown that the frequency response of an FIR filter is related to its transfer function by, </a:t>
                </a:r>
              </a:p>
              <a:p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same relation holds for IIR filters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However, 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filter must be stable </a:t>
                </a: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 order for the frequency response to exist, i.e. all poles are inside the unit circle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|&lt;1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26572"/>
              </a:xfrm>
              <a:blipFill>
                <a:blip r:embed="rId3"/>
                <a:stretch>
                  <a:fillRect t="-1578" b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38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44189"/>
              </p:ext>
            </p:extLst>
          </p:nvPr>
        </p:nvGraphicFramePr>
        <p:xfrm>
          <a:off x="2890838" y="3003549"/>
          <a:ext cx="4340018" cy="67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1" name="Equation" r:id="rId4" imgW="1790640" imgH="279360" progId="Equation.DSMT4">
                  <p:embed/>
                </p:oleObj>
              </mc:Choice>
              <mc:Fallback>
                <p:oleObj name="Equation" r:id="rId4" imgW="179064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003549"/>
                        <a:ext cx="4340018" cy="67507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1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1"/>
                <a:ext cx="7193385" cy="397553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Consider the following IIR system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Its transfer function becomes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  <a:buNone/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	It has one zero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a pole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=0.8&lt;1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Hence it is stable.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Then</a:t>
                </a:r>
                <a:endParaRPr 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1"/>
                <a:ext cx="7193385" cy="3975537"/>
              </a:xfrm>
              <a:blipFill>
                <a:blip r:embed="rId3"/>
                <a:stretch>
                  <a:fillRect t="-3221" r="-1610"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39618" name="Object 2"/>
          <p:cNvGraphicFramePr>
            <a:graphicFrameLocks noChangeAspect="1"/>
          </p:cNvGraphicFramePr>
          <p:nvPr/>
        </p:nvGraphicFramePr>
        <p:xfrm>
          <a:off x="2307249" y="1979368"/>
          <a:ext cx="44434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2" name="Equation" r:id="rId4" imgW="2260440" imgH="203040" progId="Equation.DSMT4">
                  <p:embed/>
                </p:oleObj>
              </mc:Choice>
              <mc:Fallback>
                <p:oleObj name="Equation" r:id="rId4" imgW="22604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249" y="1979368"/>
                        <a:ext cx="44434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04236"/>
              </p:ext>
            </p:extLst>
          </p:nvPr>
        </p:nvGraphicFramePr>
        <p:xfrm>
          <a:off x="2292788" y="2959226"/>
          <a:ext cx="34718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3" name="Equation" r:id="rId6" imgW="1765080" imgH="419040" progId="Equation.DSMT4">
                  <p:embed/>
                </p:oleObj>
              </mc:Choice>
              <mc:Fallback>
                <p:oleObj name="Equation" r:id="rId6" imgW="17650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788" y="2959226"/>
                        <a:ext cx="34718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589097"/>
              </p:ext>
            </p:extLst>
          </p:nvPr>
        </p:nvGraphicFramePr>
        <p:xfrm>
          <a:off x="2297944" y="5142241"/>
          <a:ext cx="48990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4" name="Equation" r:id="rId8" imgW="2489040" imgH="469800" progId="Equation.DSMT4">
                  <p:embed/>
                </p:oleObj>
              </mc:Choice>
              <mc:Fallback>
                <p:oleObj name="Equation" r:id="rId8" imgW="248904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944" y="5142241"/>
                        <a:ext cx="48990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1 (cont)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87303"/>
              </p:ext>
            </p:extLst>
          </p:nvPr>
        </p:nvGraphicFramePr>
        <p:xfrm>
          <a:off x="1737824" y="1215170"/>
          <a:ext cx="5296022" cy="2458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4" name="Equation" r:id="rId3" imgW="2933640" imgH="1358640" progId="Equation.DSMT4">
                  <p:embed/>
                </p:oleObj>
              </mc:Choice>
              <mc:Fallback>
                <p:oleObj name="Equation" r:id="rId3" imgW="2933640" imgH="1358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824" y="1215170"/>
                        <a:ext cx="5296022" cy="2458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7229" y="3679938"/>
            <a:ext cx="3112400" cy="28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3814" y="3674802"/>
            <a:ext cx="3127863" cy="284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4360740" y="5992813"/>
          <a:ext cx="3000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5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740" y="5992813"/>
                        <a:ext cx="3000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/>
        </p:nvGraphicFramePr>
        <p:xfrm>
          <a:off x="7845547" y="5942990"/>
          <a:ext cx="3000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6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547" y="5942990"/>
                        <a:ext cx="30003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2204916" y="6286745"/>
          <a:ext cx="6096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7" name="Equation" r:id="rId11" imgW="495000" imgH="190440" progId="Equation.DSMT4">
                  <p:embed/>
                </p:oleObj>
              </mc:Choice>
              <mc:Fallback>
                <p:oleObj name="Equation" r:id="rId11" imgW="49500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916" y="6286745"/>
                        <a:ext cx="60960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3378200" y="6307138"/>
          <a:ext cx="50006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8" name="Equation" r:id="rId13" imgW="406080" imgH="190440" progId="Equation.DSMT4">
                  <p:embed/>
                </p:oleObj>
              </mc:Choice>
              <mc:Fallback>
                <p:oleObj name="Equation" r:id="rId13" imgW="40608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6307138"/>
                        <a:ext cx="50006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91047" y="3209266"/>
            <a:ext cx="1477106" cy="830997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Phase response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341" y="3291016"/>
            <a:ext cx="1676400" cy="830997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Magnitude 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6594" y="6172200"/>
            <a:ext cx="2338753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Non-linear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171" y="4750777"/>
                <a:ext cx="2338753" cy="707886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Zero at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=−1</m:t>
                    </m:r>
                  </m:oMath>
                </a14:m>
                <a:r>
                  <a:rPr lang="en-US" altLang="zh-TW" sz="20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Arial Unicode MS" pitchFamily="34" charset="-12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TW" altLang="en-US" sz="2000" i="1" smtClean="0">
                                <a:latin typeface="Cambria Math" panose="02040503050406030204" pitchFamily="18" charset="0"/>
                                <a:ea typeface="Arial Unicode MS" pitchFamily="34" charset="-12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TW" sz="20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endParaRPr lang="en-US" altLang="zh-TW" sz="20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71" y="4750777"/>
                <a:ext cx="233875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206869" y="5521569"/>
            <a:ext cx="246185" cy="5451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73569" y="5550876"/>
            <a:ext cx="1104900" cy="5158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1 (cont)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effect of the pole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=0.8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can be visualized using a 3-D plot </a:t>
                </a:r>
                <a:endParaRPr 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2" r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p23.jpg"/>
          <p:cNvPicPr>
            <a:picLocks noChangeAspect="1"/>
          </p:cNvPicPr>
          <p:nvPr/>
        </p:nvPicPr>
        <p:blipFill>
          <a:blip r:embed="rId3" cstate="print"/>
          <a:srcRect l="16000" t="26667" r="22000" b="16000"/>
          <a:stretch>
            <a:fillRect/>
          </a:stretch>
        </p:blipFill>
        <p:spPr>
          <a:xfrm>
            <a:off x="1911448" y="2523537"/>
            <a:ext cx="5669280" cy="3931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2379" y="2965939"/>
                <a:ext cx="2338753" cy="707886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Blow up due to the pole at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=0.8 </m:t>
                    </m:r>
                  </m:oMath>
                </a14:m>
                <a:endParaRPr lang="en-US" altLang="zh-TW" sz="2000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379" y="2965939"/>
                <a:ext cx="2338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5723792" y="3279531"/>
            <a:ext cx="272562" cy="1406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0419" y="3250223"/>
            <a:ext cx="1093174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z plane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7262" y="3789485"/>
            <a:ext cx="752726" cy="6460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4557" y="5961184"/>
            <a:ext cx="17584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Real axis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6104" y="5418992"/>
            <a:ext cx="175845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Imaginary axis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66783" y="474942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1570" y="4531057"/>
                <a:ext cx="1616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Zero at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sym typeface="Symbol"/>
                      </a:rPr>
                      <m:t>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0" y="4531057"/>
                <a:ext cx="1616468" cy="461665"/>
              </a:xfrm>
              <a:prstGeom prst="rect">
                <a:avLst/>
              </a:prstGeom>
              <a:blipFill>
                <a:blip r:embed="rId5"/>
                <a:stretch>
                  <a:fillRect l="-603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408038" y="4761890"/>
            <a:ext cx="1304853" cy="1748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5251" y="3820351"/>
            <a:ext cx="3287393" cy="295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7695" y="4000233"/>
            <a:ext cx="2897187" cy="25304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Comparison with FIR filters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484" y="1332187"/>
            <a:ext cx="7613799" cy="19372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IIR filter in the example is a low-pass filter 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compare it with the magnitude response of the running average FIR filter as shown on p.29 of the course notes z-transform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1293691" y="3208339"/>
          <a:ext cx="4548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9" name="Equation" r:id="rId5" imgW="2323800" imgH="241200" progId="Equation.DSMT4">
                  <p:embed/>
                </p:oleObj>
              </mc:Choice>
              <mc:Fallback>
                <p:oleObj name="Equation" r:id="rId5" imgW="23238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691" y="3208339"/>
                        <a:ext cx="45481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6239363" y="3071691"/>
          <a:ext cx="2422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0" name="Equation" r:id="rId7" imgW="1231560" imgH="419040" progId="Equation.DSMT4">
                  <p:embed/>
                </p:oleObj>
              </mc:Choice>
              <mc:Fallback>
                <p:oleObj name="Equation" r:id="rId7" imgW="12315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363" y="3071691"/>
                        <a:ext cx="24225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7336008" y="5067301"/>
            <a:ext cx="35169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12505" y="5061439"/>
            <a:ext cx="35169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02014" y="4698023"/>
                <a:ext cx="1282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Bandwidth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~0.08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/>
                      </a:rPr>
                      <m:t>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14" y="4698023"/>
                <a:ext cx="1282363" cy="646331"/>
              </a:xfrm>
              <a:prstGeom prst="rect">
                <a:avLst/>
              </a:prstGeom>
              <a:blipFill>
                <a:blip r:embed="rId9"/>
                <a:stretch>
                  <a:fillRect l="-4286" t="-5660" r="-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725662" y="6299805"/>
          <a:ext cx="6096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1" name="Equation" r:id="rId10" imgW="495000" imgH="190440" progId="Equation.DSMT4">
                  <p:embed/>
                </p:oleObj>
              </mc:Choice>
              <mc:Fallback>
                <p:oleObj name="Equation" r:id="rId10" imgW="49500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62" y="6299805"/>
                        <a:ext cx="60960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/>
        </p:nvGraphicFramePr>
        <p:xfrm>
          <a:off x="3909604" y="6319922"/>
          <a:ext cx="50006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2" name="Equation" r:id="rId12" imgW="406080" imgH="190440" progId="Equation.DSMT4">
                  <p:embed/>
                </p:oleObj>
              </mc:Choice>
              <mc:Fallback>
                <p:oleObj name="Equation" r:id="rId12" imgW="4060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604" y="6319922"/>
                        <a:ext cx="50006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7245738" y="4515873"/>
            <a:ext cx="13648" cy="208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108507" y="4538396"/>
            <a:ext cx="4763" cy="1725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227570" y="5001946"/>
            <a:ext cx="50800" cy="46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932295" y="4997183"/>
            <a:ext cx="50800" cy="46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251382" y="5035283"/>
            <a:ext cx="0" cy="1238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970395" y="5444858"/>
            <a:ext cx="142875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3251382" y="5444858"/>
            <a:ext cx="200025" cy="4763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3426007" y="5094021"/>
                <a:ext cx="1576917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Bandwidth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 0.15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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6007" y="5094021"/>
                <a:ext cx="1576917" cy="646331"/>
              </a:xfrm>
              <a:prstGeom prst="rect">
                <a:avLst/>
              </a:prstGeom>
              <a:blipFill>
                <a:blip r:embed="rId14"/>
                <a:stretch>
                  <a:fillRect l="-3089" t="-566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Comparison with FIR filters (cont)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2052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with FIR filters, IIR filters can always achieve filters of same (or narrower)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passband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bandwidth with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number of taps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Due to the feedback part which recursively processes the output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number of taps means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storage and less computation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which are the advantage of IIR filters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2602053" y="4324286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64"/>
          <p:cNvSpPr>
            <a:spLocks noChangeShapeType="1"/>
          </p:cNvSpPr>
          <p:nvPr/>
        </p:nvSpPr>
        <p:spPr bwMode="auto">
          <a:xfrm>
            <a:off x="2476639" y="3824225"/>
            <a:ext cx="824553" cy="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2840178" y="3824224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69"/>
          <p:cNvSpPr>
            <a:spLocks/>
          </p:cNvSpPr>
          <p:nvPr/>
        </p:nvSpPr>
        <p:spPr bwMode="auto">
          <a:xfrm>
            <a:off x="2840178" y="4637024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4"/>
          <p:cNvSpPr>
            <a:spLocks noChangeShapeType="1"/>
          </p:cNvSpPr>
          <p:nvPr/>
        </p:nvSpPr>
        <p:spPr bwMode="auto">
          <a:xfrm>
            <a:off x="3575191" y="3824224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76"/>
          <p:cNvSpPr>
            <a:spLocks noChangeArrowheads="1"/>
          </p:cNvSpPr>
          <p:nvPr/>
        </p:nvSpPr>
        <p:spPr bwMode="auto">
          <a:xfrm>
            <a:off x="4049853" y="3701986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 rot="16200000">
            <a:off x="3149741" y="5033898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71"/>
          <p:cNvSpPr>
            <a:spLocks noChangeShapeType="1"/>
          </p:cNvSpPr>
          <p:nvPr/>
        </p:nvSpPr>
        <p:spPr bwMode="auto">
          <a:xfrm rot="16200000" flipH="1">
            <a:off x="3386279" y="479736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72"/>
          <p:cNvSpPr>
            <a:spLocks noChangeShapeType="1"/>
          </p:cNvSpPr>
          <p:nvPr/>
        </p:nvSpPr>
        <p:spPr bwMode="auto">
          <a:xfrm rot="16200000" flipH="1" flipV="1">
            <a:off x="3386279" y="497833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3976828" y="3665473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3391040" y="3819460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90"/>
          <p:cNvSpPr txBox="1">
            <a:spLocks noChangeArrowheads="1"/>
          </p:cNvSpPr>
          <p:nvPr/>
        </p:nvSpPr>
        <p:spPr bwMode="auto">
          <a:xfrm>
            <a:off x="3410090" y="4552887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69"/>
          <p:cNvSpPr>
            <a:spLocks/>
          </p:cNvSpPr>
          <p:nvPr/>
        </p:nvSpPr>
        <p:spPr bwMode="auto">
          <a:xfrm rot="16200000">
            <a:off x="3424982" y="4233289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 rot="16200000">
            <a:off x="3130690" y="3828987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71"/>
          <p:cNvSpPr>
            <a:spLocks noChangeShapeType="1"/>
          </p:cNvSpPr>
          <p:nvPr/>
        </p:nvSpPr>
        <p:spPr bwMode="auto">
          <a:xfrm rot="16200000" flipH="1">
            <a:off x="3367228" y="3592449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72"/>
          <p:cNvSpPr>
            <a:spLocks noChangeShapeType="1"/>
          </p:cNvSpPr>
          <p:nvPr/>
        </p:nvSpPr>
        <p:spPr bwMode="auto">
          <a:xfrm rot="16200000" flipH="1" flipV="1">
            <a:off x="3367228" y="3773424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74"/>
          <p:cNvSpPr>
            <a:spLocks noChangeShapeType="1"/>
          </p:cNvSpPr>
          <p:nvPr/>
        </p:nvSpPr>
        <p:spPr bwMode="auto">
          <a:xfrm flipV="1">
            <a:off x="4384815" y="3829554"/>
            <a:ext cx="735653" cy="41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 flipH="1">
            <a:off x="6426339" y="4324285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>
            <a:off x="5452562" y="3820030"/>
            <a:ext cx="169196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68"/>
          <p:cNvSpPr>
            <a:spLocks noChangeShapeType="1"/>
          </p:cNvSpPr>
          <p:nvPr/>
        </p:nvSpPr>
        <p:spPr bwMode="auto">
          <a:xfrm flipH="1">
            <a:off x="6659702" y="3824223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69"/>
          <p:cNvSpPr>
            <a:spLocks/>
          </p:cNvSpPr>
          <p:nvPr/>
        </p:nvSpPr>
        <p:spPr bwMode="auto">
          <a:xfrm flipH="1">
            <a:off x="6166936" y="4637023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Oval 76"/>
          <p:cNvSpPr>
            <a:spLocks noChangeArrowheads="1"/>
          </p:cNvSpPr>
          <p:nvPr/>
        </p:nvSpPr>
        <p:spPr bwMode="auto">
          <a:xfrm flipH="1">
            <a:off x="5124589" y="3701985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70"/>
          <p:cNvSpPr>
            <a:spLocks noChangeShapeType="1"/>
          </p:cNvSpPr>
          <p:nvPr/>
        </p:nvSpPr>
        <p:spPr bwMode="auto">
          <a:xfrm rot="5400000" flipH="1">
            <a:off x="5989776" y="5033897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71"/>
          <p:cNvSpPr>
            <a:spLocks noChangeShapeType="1"/>
          </p:cNvSpPr>
          <p:nvPr/>
        </p:nvSpPr>
        <p:spPr bwMode="auto">
          <a:xfrm rot="5400000">
            <a:off x="5934213" y="4797359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72"/>
          <p:cNvSpPr>
            <a:spLocks noChangeShapeType="1"/>
          </p:cNvSpPr>
          <p:nvPr/>
        </p:nvSpPr>
        <p:spPr bwMode="auto">
          <a:xfrm rot="5400000" flipV="1">
            <a:off x="5934213" y="4978334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87"/>
          <p:cNvSpPr>
            <a:spLocks noChangeArrowheads="1"/>
          </p:cNvSpPr>
          <p:nvPr/>
        </p:nvSpPr>
        <p:spPr bwMode="auto">
          <a:xfrm flipH="1">
            <a:off x="5053152" y="3665472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31" name="Text Box 90"/>
          <p:cNvSpPr txBox="1">
            <a:spLocks noChangeArrowheads="1"/>
          </p:cNvSpPr>
          <p:nvPr/>
        </p:nvSpPr>
        <p:spPr bwMode="auto">
          <a:xfrm flipH="1">
            <a:off x="5614965" y="4552886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69"/>
          <p:cNvSpPr>
            <a:spLocks/>
          </p:cNvSpPr>
          <p:nvPr/>
        </p:nvSpPr>
        <p:spPr bwMode="auto">
          <a:xfrm rot="5400000" flipH="1">
            <a:off x="5077402" y="4233288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90"/>
          <p:cNvSpPr txBox="1">
            <a:spLocks noChangeArrowheads="1"/>
          </p:cNvSpPr>
          <p:nvPr/>
        </p:nvSpPr>
        <p:spPr bwMode="auto">
          <a:xfrm flipH="1">
            <a:off x="1762529" y="3628322"/>
            <a:ext cx="68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90"/>
          <p:cNvSpPr txBox="1">
            <a:spLocks noChangeArrowheads="1"/>
          </p:cNvSpPr>
          <p:nvPr/>
        </p:nvSpPr>
        <p:spPr bwMode="auto">
          <a:xfrm flipH="1">
            <a:off x="7196614" y="3603301"/>
            <a:ext cx="675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90"/>
          <p:cNvSpPr txBox="1">
            <a:spLocks noChangeArrowheads="1"/>
          </p:cNvSpPr>
          <p:nvPr/>
        </p:nvSpPr>
        <p:spPr bwMode="auto">
          <a:xfrm flipH="1">
            <a:off x="6709735" y="4724274"/>
            <a:ext cx="902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 flipH="1">
            <a:off x="1878537" y="4713318"/>
            <a:ext cx="902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-1]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91252" y="3430970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56029" y="3442693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444595" y="3930162"/>
            <a:ext cx="868907" cy="830239"/>
          </a:xfrm>
          <a:custGeom>
            <a:avLst/>
            <a:gdLst>
              <a:gd name="connsiteX0" fmla="*/ 830238 w 868907"/>
              <a:gd name="connsiteY0" fmla="*/ 47767 h 830239"/>
              <a:gd name="connsiteX1" fmla="*/ 843886 w 868907"/>
              <a:gd name="connsiteY1" fmla="*/ 661917 h 830239"/>
              <a:gd name="connsiteX2" fmla="*/ 748352 w 868907"/>
              <a:gd name="connsiteY2" fmla="*/ 798394 h 830239"/>
              <a:gd name="connsiteX3" fmla="*/ 120555 w 868907"/>
              <a:gd name="connsiteY3" fmla="*/ 812042 h 830239"/>
              <a:gd name="connsiteX4" fmla="*/ 25020 w 868907"/>
              <a:gd name="connsiteY4" fmla="*/ 689212 h 830239"/>
              <a:gd name="connsiteX5" fmla="*/ 25020 w 868907"/>
              <a:gd name="connsiteY5" fmla="*/ 143302 h 830239"/>
              <a:gd name="connsiteX6" fmla="*/ 147850 w 868907"/>
              <a:gd name="connsiteY6" fmla="*/ 20472 h 830239"/>
              <a:gd name="connsiteX7" fmla="*/ 570931 w 868907"/>
              <a:gd name="connsiteY7" fmla="*/ 20472 h 8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8907" h="830239">
                <a:moveTo>
                  <a:pt x="830238" y="47767"/>
                </a:moveTo>
                <a:cubicBezTo>
                  <a:pt x="843886" y="292290"/>
                  <a:pt x="857534" y="536813"/>
                  <a:pt x="843886" y="661917"/>
                </a:cubicBezTo>
                <a:cubicBezTo>
                  <a:pt x="830238" y="787022"/>
                  <a:pt x="868907" y="773373"/>
                  <a:pt x="748352" y="798394"/>
                </a:cubicBezTo>
                <a:cubicBezTo>
                  <a:pt x="627797" y="823415"/>
                  <a:pt x="241110" y="830239"/>
                  <a:pt x="120555" y="812042"/>
                </a:cubicBezTo>
                <a:cubicBezTo>
                  <a:pt x="0" y="793845"/>
                  <a:pt x="40942" y="800669"/>
                  <a:pt x="25020" y="689212"/>
                </a:cubicBezTo>
                <a:cubicBezTo>
                  <a:pt x="9098" y="577755"/>
                  <a:pt x="4548" y="254759"/>
                  <a:pt x="25020" y="143302"/>
                </a:cubicBezTo>
                <a:cubicBezTo>
                  <a:pt x="45492" y="31845"/>
                  <a:pt x="56865" y="40944"/>
                  <a:pt x="147850" y="20472"/>
                </a:cubicBezTo>
                <a:cubicBezTo>
                  <a:pt x="238835" y="0"/>
                  <a:pt x="404883" y="10236"/>
                  <a:pt x="570931" y="2047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6.4 Second Order IIR Filters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38475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We further generalize the system to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second order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=2 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, the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difference equation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becomes</a:t>
                </a: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Apply z-transform to both sides</a:t>
                </a: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Hence the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transfer function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becomes</a:t>
                </a:r>
                <a:endParaRPr lang="zh-TW" alt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3847531"/>
              </a:xfrm>
              <a:blipFill>
                <a:blip r:embed="rId3"/>
                <a:stretch>
                  <a:fillRect t="-3328" r="-3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/>
        </p:nvGraphicFramePr>
        <p:xfrm>
          <a:off x="1544638" y="2882900"/>
          <a:ext cx="7089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2" name="Equation" r:id="rId4" imgW="3606480" imgH="228600" progId="Equation.DSMT4">
                  <p:embed/>
                </p:oleObj>
              </mc:Choice>
              <mc:Fallback>
                <p:oleObj name="Equation" r:id="rId4" imgW="36064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882900"/>
                        <a:ext cx="70897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1565013" y="4074117"/>
          <a:ext cx="74152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3" name="Equation" r:id="rId6" imgW="3771720" imgH="241200" progId="Equation.DSMT4">
                  <p:embed/>
                </p:oleObj>
              </mc:Choice>
              <mc:Fallback>
                <p:oleObj name="Equation" r:id="rId6" imgW="37717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013" y="4074117"/>
                        <a:ext cx="74152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151371" y="5173496"/>
          <a:ext cx="3944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4" name="Equation" r:id="rId8" imgW="2006280" imgH="457200" progId="Equation.DSMT4">
                  <p:embed/>
                </p:oleObj>
              </mc:Choice>
              <mc:Fallback>
                <p:oleObj name="Equation" r:id="rId8" imgW="20062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371" y="5173496"/>
                        <a:ext cx="3944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6.1 General IIR Difference Equation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799"/>
                <a:ext cx="7498080" cy="5214257"/>
              </a:xfrm>
            </p:spPr>
            <p:txBody>
              <a:bodyPr anchor="t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FIR filters are only a special case of a more general class of LTI digital filters described by the following 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difference equation</a:t>
                </a: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:</a:t>
                </a:r>
              </a:p>
              <a:p>
                <a:pPr marL="82296" indent="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  <a:cs typeface="Arial Unicode MS" pitchFamily="34" charset="-12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When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are 0, it becomes an FIR filter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is not 0, the current output becomes a function of the previous outputs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Outputs are fed back and used as the input of the system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above digital filter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non-zero is called the 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Infinite Impulse Response (IIR) </a:t>
                </a: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filter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filter can have a response of infinite duration with only an impulse input. It is also a linear time invariant system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799"/>
                <a:ext cx="7498080" cy="5214257"/>
              </a:xfrm>
              <a:blipFill>
                <a:blip r:embed="rId2"/>
                <a:stretch>
                  <a:fillRect t="-467" r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945518" y="3067773"/>
            <a:ext cx="2136531" cy="3019129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80741" y="3056050"/>
            <a:ext cx="2136531" cy="3044500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Block diagram structure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527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Similarly, we can derive the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block diagram structure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based on the difference equation: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2591542" y="3949366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64"/>
          <p:cNvSpPr>
            <a:spLocks noChangeShapeType="1"/>
          </p:cNvSpPr>
          <p:nvPr/>
        </p:nvSpPr>
        <p:spPr bwMode="auto">
          <a:xfrm>
            <a:off x="2466128" y="3449305"/>
            <a:ext cx="824553" cy="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68"/>
          <p:cNvSpPr>
            <a:spLocks noChangeShapeType="1"/>
          </p:cNvSpPr>
          <p:nvPr/>
        </p:nvSpPr>
        <p:spPr bwMode="auto">
          <a:xfrm>
            <a:off x="2829667" y="3449304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Freeform 69"/>
          <p:cNvSpPr>
            <a:spLocks/>
          </p:cNvSpPr>
          <p:nvPr/>
        </p:nvSpPr>
        <p:spPr bwMode="auto">
          <a:xfrm>
            <a:off x="2829667" y="4262104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74"/>
          <p:cNvSpPr>
            <a:spLocks noChangeShapeType="1"/>
          </p:cNvSpPr>
          <p:nvPr/>
        </p:nvSpPr>
        <p:spPr bwMode="auto">
          <a:xfrm>
            <a:off x="3564680" y="3449304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>
            <a:off x="4039342" y="3327066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70"/>
          <p:cNvSpPr>
            <a:spLocks noChangeShapeType="1"/>
          </p:cNvSpPr>
          <p:nvPr/>
        </p:nvSpPr>
        <p:spPr bwMode="auto">
          <a:xfrm rot="16200000">
            <a:off x="3139230" y="4658978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71"/>
          <p:cNvSpPr>
            <a:spLocks noChangeShapeType="1"/>
          </p:cNvSpPr>
          <p:nvPr/>
        </p:nvSpPr>
        <p:spPr bwMode="auto">
          <a:xfrm rot="16200000" flipH="1">
            <a:off x="3375768" y="442244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72"/>
          <p:cNvSpPr>
            <a:spLocks noChangeShapeType="1"/>
          </p:cNvSpPr>
          <p:nvPr/>
        </p:nvSpPr>
        <p:spPr bwMode="auto">
          <a:xfrm rot="16200000" flipH="1" flipV="1">
            <a:off x="3375768" y="460341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87"/>
          <p:cNvSpPr>
            <a:spLocks noChangeArrowheads="1"/>
          </p:cNvSpPr>
          <p:nvPr/>
        </p:nvSpPr>
        <p:spPr bwMode="auto">
          <a:xfrm>
            <a:off x="3966317" y="3290553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47" name="Text Box 89"/>
          <p:cNvSpPr txBox="1">
            <a:spLocks noChangeArrowheads="1"/>
          </p:cNvSpPr>
          <p:nvPr/>
        </p:nvSpPr>
        <p:spPr bwMode="auto">
          <a:xfrm>
            <a:off x="3380529" y="3444540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90"/>
          <p:cNvSpPr txBox="1">
            <a:spLocks noChangeArrowheads="1"/>
          </p:cNvSpPr>
          <p:nvPr/>
        </p:nvSpPr>
        <p:spPr bwMode="auto">
          <a:xfrm>
            <a:off x="3399579" y="4177967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69"/>
          <p:cNvSpPr>
            <a:spLocks/>
          </p:cNvSpPr>
          <p:nvPr/>
        </p:nvSpPr>
        <p:spPr bwMode="auto">
          <a:xfrm rot="16200000">
            <a:off x="3414471" y="3858369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70"/>
          <p:cNvSpPr>
            <a:spLocks noChangeShapeType="1"/>
          </p:cNvSpPr>
          <p:nvPr/>
        </p:nvSpPr>
        <p:spPr bwMode="auto">
          <a:xfrm rot="16200000">
            <a:off x="3120179" y="3454067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 rot="16200000" flipH="1">
            <a:off x="3356717" y="3217529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72"/>
          <p:cNvSpPr>
            <a:spLocks noChangeShapeType="1"/>
          </p:cNvSpPr>
          <p:nvPr/>
        </p:nvSpPr>
        <p:spPr bwMode="auto">
          <a:xfrm rot="16200000" flipH="1" flipV="1">
            <a:off x="3356717" y="3398504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74"/>
          <p:cNvSpPr>
            <a:spLocks noChangeShapeType="1"/>
          </p:cNvSpPr>
          <p:nvPr/>
        </p:nvSpPr>
        <p:spPr bwMode="auto">
          <a:xfrm flipV="1">
            <a:off x="4374304" y="3454634"/>
            <a:ext cx="735653" cy="41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 flipH="1">
            <a:off x="6415828" y="3949365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64"/>
          <p:cNvSpPr>
            <a:spLocks noChangeShapeType="1"/>
          </p:cNvSpPr>
          <p:nvPr/>
        </p:nvSpPr>
        <p:spPr bwMode="auto">
          <a:xfrm>
            <a:off x="5442051" y="3445110"/>
            <a:ext cx="169196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H="1">
            <a:off x="6649191" y="3449303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69"/>
          <p:cNvSpPr>
            <a:spLocks/>
          </p:cNvSpPr>
          <p:nvPr/>
        </p:nvSpPr>
        <p:spPr bwMode="auto">
          <a:xfrm flipH="1">
            <a:off x="6156425" y="4262103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Oval 76"/>
          <p:cNvSpPr>
            <a:spLocks noChangeArrowheads="1"/>
          </p:cNvSpPr>
          <p:nvPr/>
        </p:nvSpPr>
        <p:spPr bwMode="auto">
          <a:xfrm flipH="1">
            <a:off x="5114078" y="3327065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 rot="5400000" flipH="1">
            <a:off x="5979265" y="4658977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71"/>
          <p:cNvSpPr>
            <a:spLocks noChangeShapeType="1"/>
          </p:cNvSpPr>
          <p:nvPr/>
        </p:nvSpPr>
        <p:spPr bwMode="auto">
          <a:xfrm rot="5400000">
            <a:off x="5923702" y="4422439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72"/>
          <p:cNvSpPr>
            <a:spLocks noChangeShapeType="1"/>
          </p:cNvSpPr>
          <p:nvPr/>
        </p:nvSpPr>
        <p:spPr bwMode="auto">
          <a:xfrm rot="5400000" flipV="1">
            <a:off x="5923702" y="4603414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87"/>
          <p:cNvSpPr>
            <a:spLocks noChangeArrowheads="1"/>
          </p:cNvSpPr>
          <p:nvPr/>
        </p:nvSpPr>
        <p:spPr bwMode="auto">
          <a:xfrm flipH="1">
            <a:off x="5042641" y="3290552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 flipH="1">
            <a:off x="5604454" y="4177966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 rot="5400000" flipH="1">
            <a:off x="5066891" y="3858368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90"/>
          <p:cNvSpPr txBox="1">
            <a:spLocks noChangeArrowheads="1"/>
          </p:cNvSpPr>
          <p:nvPr/>
        </p:nvSpPr>
        <p:spPr bwMode="auto">
          <a:xfrm flipH="1">
            <a:off x="1752018" y="3253402"/>
            <a:ext cx="68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90"/>
          <p:cNvSpPr txBox="1">
            <a:spLocks noChangeArrowheads="1"/>
          </p:cNvSpPr>
          <p:nvPr/>
        </p:nvSpPr>
        <p:spPr bwMode="auto">
          <a:xfrm flipH="1">
            <a:off x="7186103" y="3419449"/>
            <a:ext cx="675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90"/>
          <p:cNvSpPr txBox="1">
            <a:spLocks noChangeArrowheads="1"/>
          </p:cNvSpPr>
          <p:nvPr/>
        </p:nvSpPr>
        <p:spPr bwMode="auto">
          <a:xfrm flipH="1">
            <a:off x="6751649" y="4404363"/>
            <a:ext cx="8883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90"/>
          <p:cNvSpPr txBox="1">
            <a:spLocks noChangeArrowheads="1"/>
          </p:cNvSpPr>
          <p:nvPr/>
        </p:nvSpPr>
        <p:spPr bwMode="auto">
          <a:xfrm flipH="1">
            <a:off x="1868026" y="4338398"/>
            <a:ext cx="902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1476068" y="2431790"/>
          <a:ext cx="7089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9" name="Equation" r:id="rId3" imgW="3606480" imgH="228600" progId="Equation.DSMT4">
                  <p:embed/>
                </p:oleObj>
              </mc:Choice>
              <mc:Fallback>
                <p:oleObj name="Equation" r:id="rId3" imgW="36064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068" y="2431790"/>
                        <a:ext cx="70897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63"/>
          <p:cNvSpPr>
            <a:spLocks noChangeArrowheads="1"/>
          </p:cNvSpPr>
          <p:nvPr/>
        </p:nvSpPr>
        <p:spPr bwMode="auto">
          <a:xfrm>
            <a:off x="2580170" y="5138996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68"/>
          <p:cNvSpPr>
            <a:spLocks noChangeShapeType="1"/>
          </p:cNvSpPr>
          <p:nvPr/>
        </p:nvSpPr>
        <p:spPr bwMode="auto">
          <a:xfrm>
            <a:off x="2818295" y="4638934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Freeform 69"/>
          <p:cNvSpPr>
            <a:spLocks/>
          </p:cNvSpPr>
          <p:nvPr/>
        </p:nvSpPr>
        <p:spPr bwMode="auto">
          <a:xfrm>
            <a:off x="2818295" y="5451734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70"/>
          <p:cNvSpPr>
            <a:spLocks noChangeShapeType="1"/>
          </p:cNvSpPr>
          <p:nvPr/>
        </p:nvSpPr>
        <p:spPr bwMode="auto">
          <a:xfrm rot="16200000">
            <a:off x="3127858" y="5848608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71"/>
          <p:cNvSpPr>
            <a:spLocks noChangeShapeType="1"/>
          </p:cNvSpPr>
          <p:nvPr/>
        </p:nvSpPr>
        <p:spPr bwMode="auto">
          <a:xfrm rot="16200000" flipH="1">
            <a:off x="3364396" y="561207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72"/>
          <p:cNvSpPr>
            <a:spLocks noChangeShapeType="1"/>
          </p:cNvSpPr>
          <p:nvPr/>
        </p:nvSpPr>
        <p:spPr bwMode="auto">
          <a:xfrm rot="16200000" flipH="1" flipV="1">
            <a:off x="3364396" y="579304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 Box 90"/>
          <p:cNvSpPr txBox="1">
            <a:spLocks noChangeArrowheads="1"/>
          </p:cNvSpPr>
          <p:nvPr/>
        </p:nvSpPr>
        <p:spPr bwMode="auto">
          <a:xfrm>
            <a:off x="3388207" y="5367597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Freeform 69"/>
          <p:cNvSpPr>
            <a:spLocks/>
          </p:cNvSpPr>
          <p:nvPr/>
        </p:nvSpPr>
        <p:spPr bwMode="auto">
          <a:xfrm rot="16200000">
            <a:off x="3312481" y="4943454"/>
            <a:ext cx="1194248" cy="615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Text Box 90"/>
          <p:cNvSpPr txBox="1">
            <a:spLocks noChangeArrowheads="1"/>
          </p:cNvSpPr>
          <p:nvPr/>
        </p:nvSpPr>
        <p:spPr bwMode="auto">
          <a:xfrm flipH="1">
            <a:off x="1924892" y="5637210"/>
            <a:ext cx="902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63"/>
          <p:cNvSpPr>
            <a:spLocks noChangeArrowheads="1"/>
          </p:cNvSpPr>
          <p:nvPr/>
        </p:nvSpPr>
        <p:spPr bwMode="auto">
          <a:xfrm flipH="1">
            <a:off x="6404455" y="5098051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Freeform 69"/>
          <p:cNvSpPr>
            <a:spLocks/>
          </p:cNvSpPr>
          <p:nvPr/>
        </p:nvSpPr>
        <p:spPr bwMode="auto">
          <a:xfrm flipH="1">
            <a:off x="6145052" y="5410789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70"/>
          <p:cNvSpPr>
            <a:spLocks noChangeShapeType="1"/>
          </p:cNvSpPr>
          <p:nvPr/>
        </p:nvSpPr>
        <p:spPr bwMode="auto">
          <a:xfrm rot="5400000" flipH="1">
            <a:off x="5967892" y="5807663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ine 71"/>
          <p:cNvSpPr>
            <a:spLocks noChangeShapeType="1"/>
          </p:cNvSpPr>
          <p:nvPr/>
        </p:nvSpPr>
        <p:spPr bwMode="auto">
          <a:xfrm rot="5400000">
            <a:off x="5912329" y="557112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72"/>
          <p:cNvSpPr>
            <a:spLocks noChangeShapeType="1"/>
          </p:cNvSpPr>
          <p:nvPr/>
        </p:nvSpPr>
        <p:spPr bwMode="auto">
          <a:xfrm rot="5400000" flipV="1">
            <a:off x="5912329" y="575210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90"/>
          <p:cNvSpPr txBox="1">
            <a:spLocks noChangeArrowheads="1"/>
          </p:cNvSpPr>
          <p:nvPr/>
        </p:nvSpPr>
        <p:spPr bwMode="auto">
          <a:xfrm flipH="1">
            <a:off x="5593081" y="5326652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 Box 90"/>
          <p:cNvSpPr txBox="1">
            <a:spLocks noChangeArrowheads="1"/>
          </p:cNvSpPr>
          <p:nvPr/>
        </p:nvSpPr>
        <p:spPr bwMode="auto">
          <a:xfrm flipH="1">
            <a:off x="6740276" y="5553049"/>
            <a:ext cx="8883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Line 68"/>
          <p:cNvSpPr>
            <a:spLocks noChangeShapeType="1"/>
          </p:cNvSpPr>
          <p:nvPr/>
        </p:nvSpPr>
        <p:spPr bwMode="auto">
          <a:xfrm flipH="1">
            <a:off x="6651465" y="4584342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Freeform 69"/>
          <p:cNvSpPr>
            <a:spLocks/>
          </p:cNvSpPr>
          <p:nvPr/>
        </p:nvSpPr>
        <p:spPr bwMode="auto">
          <a:xfrm rot="5400000" flipH="1">
            <a:off x="5012528" y="4936769"/>
            <a:ext cx="1139656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33270" y="6159151"/>
            <a:ext cx="3766783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Direct Form I structure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Block diagram structure (cont)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We can also reverse the structure to implement a second order IIR filter in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direct form II 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reeform 69"/>
          <p:cNvSpPr>
            <a:spLocks/>
          </p:cNvSpPr>
          <p:nvPr/>
        </p:nvSpPr>
        <p:spPr bwMode="auto">
          <a:xfrm>
            <a:off x="4875125" y="4091506"/>
            <a:ext cx="494353" cy="39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4"/>
          <p:cNvSpPr>
            <a:spLocks noChangeShapeType="1"/>
          </p:cNvSpPr>
          <p:nvPr/>
        </p:nvSpPr>
        <p:spPr bwMode="auto">
          <a:xfrm>
            <a:off x="5610138" y="3278706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76"/>
          <p:cNvSpPr>
            <a:spLocks noChangeArrowheads="1"/>
          </p:cNvSpPr>
          <p:nvPr/>
        </p:nvSpPr>
        <p:spPr bwMode="auto">
          <a:xfrm>
            <a:off x="6084800" y="3156468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0"/>
          <p:cNvSpPr>
            <a:spLocks noChangeShapeType="1"/>
          </p:cNvSpPr>
          <p:nvPr/>
        </p:nvSpPr>
        <p:spPr bwMode="auto">
          <a:xfrm rot="16200000">
            <a:off x="5184688" y="4488380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71"/>
          <p:cNvSpPr>
            <a:spLocks noChangeShapeType="1"/>
          </p:cNvSpPr>
          <p:nvPr/>
        </p:nvSpPr>
        <p:spPr bwMode="auto">
          <a:xfrm rot="16200000" flipH="1">
            <a:off x="5421226" y="4251842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72"/>
          <p:cNvSpPr>
            <a:spLocks noChangeShapeType="1"/>
          </p:cNvSpPr>
          <p:nvPr/>
        </p:nvSpPr>
        <p:spPr bwMode="auto">
          <a:xfrm rot="16200000" flipH="1" flipV="1">
            <a:off x="5421226" y="4432817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7"/>
          <p:cNvSpPr>
            <a:spLocks noChangeArrowheads="1"/>
          </p:cNvSpPr>
          <p:nvPr/>
        </p:nvSpPr>
        <p:spPr bwMode="auto">
          <a:xfrm>
            <a:off x="6011775" y="3119955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14" name="Text Box 89"/>
          <p:cNvSpPr txBox="1">
            <a:spLocks noChangeArrowheads="1"/>
          </p:cNvSpPr>
          <p:nvPr/>
        </p:nvSpPr>
        <p:spPr bwMode="auto">
          <a:xfrm>
            <a:off x="5425987" y="3273942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90"/>
          <p:cNvSpPr txBox="1">
            <a:spLocks noChangeArrowheads="1"/>
          </p:cNvSpPr>
          <p:nvPr/>
        </p:nvSpPr>
        <p:spPr bwMode="auto">
          <a:xfrm>
            <a:off x="5445037" y="4007369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69"/>
          <p:cNvSpPr>
            <a:spLocks/>
          </p:cNvSpPr>
          <p:nvPr/>
        </p:nvSpPr>
        <p:spPr bwMode="auto">
          <a:xfrm rot="16200000">
            <a:off x="5459929" y="3687771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70"/>
          <p:cNvSpPr>
            <a:spLocks noChangeShapeType="1"/>
          </p:cNvSpPr>
          <p:nvPr/>
        </p:nvSpPr>
        <p:spPr bwMode="auto">
          <a:xfrm rot="16200000">
            <a:off x="5165637" y="3283469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71"/>
          <p:cNvSpPr>
            <a:spLocks noChangeShapeType="1"/>
          </p:cNvSpPr>
          <p:nvPr/>
        </p:nvSpPr>
        <p:spPr bwMode="auto">
          <a:xfrm rot="16200000" flipH="1">
            <a:off x="5402175" y="3046931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72"/>
          <p:cNvSpPr>
            <a:spLocks noChangeShapeType="1"/>
          </p:cNvSpPr>
          <p:nvPr/>
        </p:nvSpPr>
        <p:spPr bwMode="auto">
          <a:xfrm rot="16200000" flipH="1" flipV="1">
            <a:off x="5402175" y="3227906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74"/>
          <p:cNvSpPr>
            <a:spLocks noChangeShapeType="1"/>
          </p:cNvSpPr>
          <p:nvPr/>
        </p:nvSpPr>
        <p:spPr bwMode="auto">
          <a:xfrm flipV="1">
            <a:off x="6419762" y="3284036"/>
            <a:ext cx="735653" cy="41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90"/>
          <p:cNvSpPr txBox="1">
            <a:spLocks noChangeArrowheads="1"/>
          </p:cNvSpPr>
          <p:nvPr/>
        </p:nvSpPr>
        <p:spPr bwMode="auto">
          <a:xfrm flipH="1">
            <a:off x="2267615" y="3056428"/>
            <a:ext cx="68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90"/>
          <p:cNvSpPr txBox="1">
            <a:spLocks noChangeArrowheads="1"/>
          </p:cNvSpPr>
          <p:nvPr/>
        </p:nvSpPr>
        <p:spPr bwMode="auto">
          <a:xfrm flipH="1">
            <a:off x="7200538" y="3031406"/>
            <a:ext cx="675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63"/>
          <p:cNvSpPr>
            <a:spLocks noChangeArrowheads="1"/>
          </p:cNvSpPr>
          <p:nvPr/>
        </p:nvSpPr>
        <p:spPr bwMode="auto">
          <a:xfrm flipH="1">
            <a:off x="4645425" y="3769975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V="1">
            <a:off x="3671647" y="3263520"/>
            <a:ext cx="1706822" cy="219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 flipH="1">
            <a:off x="4878788" y="3269913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69"/>
          <p:cNvSpPr>
            <a:spLocks/>
          </p:cNvSpPr>
          <p:nvPr/>
        </p:nvSpPr>
        <p:spPr bwMode="auto">
          <a:xfrm flipH="1">
            <a:off x="4386022" y="4082713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Oval 76"/>
          <p:cNvSpPr>
            <a:spLocks noChangeArrowheads="1"/>
          </p:cNvSpPr>
          <p:nvPr/>
        </p:nvSpPr>
        <p:spPr bwMode="auto">
          <a:xfrm flipH="1">
            <a:off x="3343675" y="3147675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rot="5400000" flipH="1">
            <a:off x="4208862" y="4479587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rot="5400000">
            <a:off x="4153299" y="4243049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rot="5400000" flipV="1">
            <a:off x="4153299" y="4424024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87"/>
          <p:cNvSpPr>
            <a:spLocks noChangeArrowheads="1"/>
          </p:cNvSpPr>
          <p:nvPr/>
        </p:nvSpPr>
        <p:spPr bwMode="auto">
          <a:xfrm flipH="1">
            <a:off x="3272238" y="3111162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34" name="Text Box 90"/>
          <p:cNvSpPr txBox="1">
            <a:spLocks noChangeArrowheads="1"/>
          </p:cNvSpPr>
          <p:nvPr/>
        </p:nvSpPr>
        <p:spPr bwMode="auto">
          <a:xfrm flipH="1">
            <a:off x="3834051" y="3998576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reeform 69"/>
          <p:cNvSpPr>
            <a:spLocks/>
          </p:cNvSpPr>
          <p:nvPr/>
        </p:nvSpPr>
        <p:spPr bwMode="auto">
          <a:xfrm rot="5400000" flipH="1">
            <a:off x="3296488" y="3678978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74"/>
          <p:cNvSpPr>
            <a:spLocks noChangeShapeType="1"/>
          </p:cNvSpPr>
          <p:nvPr/>
        </p:nvSpPr>
        <p:spPr bwMode="auto">
          <a:xfrm>
            <a:off x="2861076" y="3264052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reeform 69"/>
          <p:cNvSpPr>
            <a:spLocks/>
          </p:cNvSpPr>
          <p:nvPr/>
        </p:nvSpPr>
        <p:spPr bwMode="auto">
          <a:xfrm>
            <a:off x="4891048" y="5103715"/>
            <a:ext cx="494353" cy="39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70"/>
          <p:cNvSpPr>
            <a:spLocks noChangeShapeType="1"/>
          </p:cNvSpPr>
          <p:nvPr/>
        </p:nvSpPr>
        <p:spPr bwMode="auto">
          <a:xfrm rot="16200000">
            <a:off x="5200611" y="5500589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71"/>
          <p:cNvSpPr>
            <a:spLocks noChangeShapeType="1"/>
          </p:cNvSpPr>
          <p:nvPr/>
        </p:nvSpPr>
        <p:spPr bwMode="auto">
          <a:xfrm rot="16200000" flipH="1">
            <a:off x="5437149" y="5264051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 rot="16200000" flipH="1" flipV="1">
            <a:off x="5437149" y="5445026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90"/>
          <p:cNvSpPr txBox="1">
            <a:spLocks noChangeArrowheads="1"/>
          </p:cNvSpPr>
          <p:nvPr/>
        </p:nvSpPr>
        <p:spPr bwMode="auto">
          <a:xfrm>
            <a:off x="5460960" y="5019578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 flipH="1">
            <a:off x="4661348" y="4782184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Freeform 69"/>
          <p:cNvSpPr>
            <a:spLocks/>
          </p:cNvSpPr>
          <p:nvPr/>
        </p:nvSpPr>
        <p:spPr bwMode="auto">
          <a:xfrm flipH="1">
            <a:off x="4401945" y="5094922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70"/>
          <p:cNvSpPr>
            <a:spLocks noChangeShapeType="1"/>
          </p:cNvSpPr>
          <p:nvPr/>
        </p:nvSpPr>
        <p:spPr bwMode="auto">
          <a:xfrm rot="5400000" flipH="1">
            <a:off x="4224785" y="5491796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71"/>
          <p:cNvSpPr>
            <a:spLocks noChangeShapeType="1"/>
          </p:cNvSpPr>
          <p:nvPr/>
        </p:nvSpPr>
        <p:spPr bwMode="auto">
          <a:xfrm rot="5400000">
            <a:off x="4169222" y="5255258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72"/>
          <p:cNvSpPr>
            <a:spLocks noChangeShapeType="1"/>
          </p:cNvSpPr>
          <p:nvPr/>
        </p:nvSpPr>
        <p:spPr bwMode="auto">
          <a:xfrm rot="5400000" flipV="1">
            <a:off x="4169222" y="5436233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90"/>
          <p:cNvSpPr txBox="1">
            <a:spLocks noChangeArrowheads="1"/>
          </p:cNvSpPr>
          <p:nvPr/>
        </p:nvSpPr>
        <p:spPr bwMode="auto">
          <a:xfrm flipH="1">
            <a:off x="3849974" y="5010785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Freeform 69"/>
          <p:cNvSpPr>
            <a:spLocks/>
          </p:cNvSpPr>
          <p:nvPr/>
        </p:nvSpPr>
        <p:spPr bwMode="auto">
          <a:xfrm rot="16200000">
            <a:off x="5462204" y="4699980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69"/>
          <p:cNvSpPr>
            <a:spLocks/>
          </p:cNvSpPr>
          <p:nvPr/>
        </p:nvSpPr>
        <p:spPr bwMode="auto">
          <a:xfrm rot="5400000" flipH="1">
            <a:off x="3298763" y="4691187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68"/>
          <p:cNvSpPr>
            <a:spLocks noChangeShapeType="1"/>
          </p:cNvSpPr>
          <p:nvPr/>
        </p:nvSpPr>
        <p:spPr bwMode="auto">
          <a:xfrm>
            <a:off x="4882649" y="4432247"/>
            <a:ext cx="3249" cy="34446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60565" y="5817957"/>
            <a:ext cx="3766783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Direct Form II structure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Poles and zeros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864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poles and zeros 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of a second order transfer function can be obtained using the traditional factorization technique for quadratic equations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2052235" y="3113799"/>
          <a:ext cx="59166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4" name="Equation" r:id="rId3" imgW="3009600" imgH="939600" progId="Equation.DSMT4">
                  <p:embed/>
                </p:oleObj>
              </mc:Choice>
              <mc:Fallback>
                <p:oleObj name="Equation" r:id="rId3" imgW="30096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35" y="3113799"/>
                        <a:ext cx="59166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1876425" y="5273675"/>
          <a:ext cx="29956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5" name="Equation" r:id="rId5" imgW="1523880" imgH="495000" progId="Equation.DSMT4">
                  <p:embed/>
                </p:oleObj>
              </mc:Choice>
              <mc:Fallback>
                <p:oleObj name="Equation" r:id="rId5" imgW="152388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273675"/>
                        <a:ext cx="29956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5500688" y="5229225"/>
          <a:ext cx="2571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6" name="Equation" r:id="rId7" imgW="1307880" imgH="457200" progId="Equation.DSMT4">
                  <p:embed/>
                </p:oleObj>
              </mc:Choice>
              <mc:Fallback>
                <p:oleObj name="Equation" r:id="rId7" imgW="13078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229225"/>
                        <a:ext cx="25717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Pole and zeros (cont)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/>
                      </a:rPr>
                      <m:t> 0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the zeros are real</a:t>
                </a:r>
              </a:p>
              <a:p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Similarly,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/>
                      </a:rPr>
                      <m:t> 0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the poles are real</a:t>
                </a:r>
              </a:p>
              <a:p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any of them is negative, the square root produces an imaginary result and we have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complex-conjugate poles or zeros</a:t>
                </a:r>
                <a:endParaRPr lang="zh-TW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25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2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following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has two poles and two zeros</a:t>
                </a: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poles and zeros are</a:t>
                </a:r>
                <a:endParaRPr lang="zh-TW" alt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52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247810" name="Object 2"/>
          <p:cNvGraphicFramePr>
            <a:graphicFrameLocks noChangeAspect="1"/>
          </p:cNvGraphicFramePr>
          <p:nvPr/>
        </p:nvGraphicFramePr>
        <p:xfrm>
          <a:off x="2304908" y="2564784"/>
          <a:ext cx="39957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8" name="Equation" r:id="rId4" imgW="2031840" imgH="419040" progId="Equation.DSMT4">
                  <p:embed/>
                </p:oleObj>
              </mc:Choice>
              <mc:Fallback>
                <p:oleObj name="Equation" r:id="rId4" imgW="20318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908" y="2564784"/>
                        <a:ext cx="39957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1851025" y="5148263"/>
          <a:ext cx="2971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9" name="Equation" r:id="rId6" imgW="1511280" imgH="393480" progId="Equation.DSMT4">
                  <p:embed/>
                </p:oleObj>
              </mc:Choice>
              <mc:Fallback>
                <p:oleObj name="Equation" r:id="rId6" imgW="15112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148263"/>
                        <a:ext cx="2971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5767790" y="5301611"/>
          <a:ext cx="1447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0" name="Equation" r:id="rId8" imgW="736560" imgH="241200" progId="Equation.DSMT4">
                  <p:embed/>
                </p:oleObj>
              </mc:Choice>
              <mc:Fallback>
                <p:oleObj name="Equation" r:id="rId8" imgW="7365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790" y="5301611"/>
                        <a:ext cx="1447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ChangeAspect="1"/>
          </p:cNvGraphicFramePr>
          <p:nvPr/>
        </p:nvGraphicFramePr>
        <p:xfrm>
          <a:off x="1906588" y="4210050"/>
          <a:ext cx="5867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1" name="Equation" r:id="rId10" imgW="2984400" imgH="444240" progId="Equation.DSMT4">
                  <p:embed/>
                </p:oleObj>
              </mc:Choice>
              <mc:Fallback>
                <p:oleObj name="Equation" r:id="rId10" imgW="298440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210050"/>
                        <a:ext cx="5867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2 (cont)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122084" y="1519971"/>
            <a:ext cx="3338512" cy="312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 rot="16200000">
            <a:off x="317096" y="2542321"/>
            <a:ext cx="219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Imaginary part</a:t>
            </a: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2122084" y="3083658"/>
            <a:ext cx="33385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3790546" y="1519971"/>
            <a:ext cx="0" cy="31289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671484" y="458860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764896" y="2904271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702984" y="4142521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1764896" y="158029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526771" y="3505933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-0.5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1585509" y="224228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5101821" y="45886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2241146" y="4588608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2777721" y="458860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-0.5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4387446" y="458860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2122084" y="2421671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>
            <a:off x="2122084" y="1761271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2122084" y="3745646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2122084" y="4407633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>
            <a:off x="3076171" y="1519971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2360209" y="1519971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>
            <a:off x="4506509" y="1535846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>
            <a:off x="5220884" y="1519971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2360209" y="1777146"/>
            <a:ext cx="2860675" cy="2646362"/>
          </a:xfrm>
          <a:prstGeom prst="ellips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78"/>
          <p:cNvSpPr>
            <a:spLocks noChangeArrowheads="1"/>
          </p:cNvSpPr>
          <p:nvPr/>
        </p:nvSpPr>
        <p:spPr bwMode="auto">
          <a:xfrm>
            <a:off x="3712498" y="2968979"/>
            <a:ext cx="179388" cy="18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79"/>
          <p:cNvSpPr>
            <a:spLocks noChangeArrowheads="1"/>
          </p:cNvSpPr>
          <p:nvPr/>
        </p:nvSpPr>
        <p:spPr bwMode="auto">
          <a:xfrm>
            <a:off x="2271309" y="2988408"/>
            <a:ext cx="179387" cy="18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217585" y="4852134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Real part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4363112" y="1753121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ym typeface="Symbol" pitchFamily="18" charset="2"/>
              </a:rPr>
              <a:t></a:t>
            </a:r>
            <a:endParaRPr lang="en-US" b="1" dirty="0"/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4363112" y="4032296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ym typeface="Symbol" pitchFamily="18" charset="2"/>
              </a:rPr>
              <a:t>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42999" y="5288340"/>
            <a:ext cx="7443789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all second order IIR filters with real coefficients, their poles and zeros are either real or complex conjugate pairs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4963" y="1431924"/>
            <a:ext cx="3560871" cy="193899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this example, the poles are on the unit circle. Can be unstable for most of the input signals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Impulse response of a second-order IIR filter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89538"/>
                <a:ext cx="7319509" cy="397036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impulse response of a second-order IIR filter can be obtained by directly applying the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inverse z-transform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to its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It can be done by using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partial fraction expansion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Assume a second-order IIR filter having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=2 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 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such that 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, we can rewrite the above based on partial fraction expansion as follows: </a:t>
                </a:r>
                <a:endParaRPr lang="zh-TW" alt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89538"/>
                <a:ext cx="7319509" cy="3970362"/>
              </a:xfrm>
              <a:blipFill>
                <a:blip r:embed="rId3"/>
                <a:stretch>
                  <a:fillRect t="-614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95647"/>
              </p:ext>
            </p:extLst>
          </p:nvPr>
        </p:nvGraphicFramePr>
        <p:xfrm>
          <a:off x="2053468" y="3775851"/>
          <a:ext cx="56689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8" name="Equation" r:id="rId4" imgW="2882880" imgH="495000" progId="Equation.DSMT4">
                  <p:embed/>
                </p:oleObj>
              </mc:Choice>
              <mc:Fallback>
                <p:oleObj name="Equation" r:id="rId4" imgW="288288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468" y="3775851"/>
                        <a:ext cx="56689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11433"/>
              </p:ext>
            </p:extLst>
          </p:nvPr>
        </p:nvGraphicFramePr>
        <p:xfrm>
          <a:off x="3139399" y="5560825"/>
          <a:ext cx="33448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9" name="Equation" r:id="rId6" imgW="1701720" imgH="431640" progId="Equation.DSMT4">
                  <p:embed/>
                </p:oleObj>
              </mc:Choice>
              <mc:Fallback>
                <p:oleObj name="Equation" r:id="rId6" imgW="17017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399" y="5560825"/>
                        <a:ext cx="33448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Impulse response of a second-order IIR filter (cont)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399765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poles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TW" i="1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can be obtained by factorization method as mentioned before</a:t>
                </a:r>
              </a:p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terms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TW" i="1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can be obtained as follows:</a:t>
                </a: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Since each term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now is a first order IIR filter, the impulse response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can be written as follows: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3997657"/>
              </a:xfrm>
              <a:blipFill>
                <a:blip r:embed="rId3"/>
                <a:stretch>
                  <a:fillRect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2336800" y="3156353"/>
          <a:ext cx="49164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9" name="Equation" r:id="rId4" imgW="2501640" imgH="317160" progId="Equation.DSMT4">
                  <p:embed/>
                </p:oleObj>
              </mc:Choice>
              <mc:Fallback>
                <p:oleObj name="Equation" r:id="rId4" imgW="250164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156353"/>
                        <a:ext cx="4916488" cy="625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4784654" y="5334995"/>
          <a:ext cx="41433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00" name="Equation" r:id="rId6" imgW="2108160" imgH="279360" progId="Equation.DSMT4">
                  <p:embed/>
                </p:oleObj>
              </mc:Choice>
              <mc:Fallback>
                <p:oleObj name="Equation" r:id="rId6" imgW="21081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654" y="5334995"/>
                        <a:ext cx="4143375" cy="550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1157027" y="5226713"/>
          <a:ext cx="33448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01" name="Equation" r:id="rId8" imgW="1701720" imgH="431640" progId="Equation.DSMT4">
                  <p:embed/>
                </p:oleObj>
              </mc:Choice>
              <mc:Fallback>
                <p:oleObj name="Equation" r:id="rId8" imgW="17017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027" y="5226713"/>
                        <a:ext cx="33448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Example 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1"/>
            <a:ext cx="7498080" cy="298772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Let the transfer function of a second-order IIR filter be</a:t>
            </a:r>
          </a:p>
          <a:p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We wish to write</a:t>
            </a:r>
          </a:p>
          <a:p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We know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2063655" y="1954451"/>
          <a:ext cx="61436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7" name="Equation" r:id="rId3" imgW="3124080" imgH="495000" progId="Equation.DSMT4">
                  <p:embed/>
                </p:oleObj>
              </mc:Choice>
              <mc:Fallback>
                <p:oleObj name="Equation" r:id="rId3" imgW="312408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655" y="1954451"/>
                        <a:ext cx="61436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3017222" y="3142374"/>
          <a:ext cx="3995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8" name="Equation" r:id="rId5" imgW="2031840" imgH="469800" progId="Equation.DSMT4">
                  <p:embed/>
                </p:oleObj>
              </mc:Choice>
              <mc:Fallback>
                <p:oleObj name="Equation" r:id="rId5" imgW="20318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222" y="3142374"/>
                        <a:ext cx="39957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1694929" y="4292173"/>
          <a:ext cx="66182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69" name="Equation" r:id="rId7" imgW="3365280" imgH="596880" progId="Equation.DSMT4">
                  <p:embed/>
                </p:oleObj>
              </mc:Choice>
              <mc:Fallback>
                <p:oleObj name="Equation" r:id="rId7" imgW="3365280" imgH="596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929" y="4292173"/>
                        <a:ext cx="661828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1771650" y="5427663"/>
          <a:ext cx="646747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70" name="Equation" r:id="rId9" imgW="3288960" imgH="596880" progId="Equation.DSMT4">
                  <p:embed/>
                </p:oleObj>
              </mc:Choice>
              <mc:Fallback>
                <p:oleObj name="Equation" r:id="rId9" imgW="3288960" imgH="596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427663"/>
                        <a:ext cx="646747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3 (cont)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Hence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15644"/>
              </p:ext>
            </p:extLst>
          </p:nvPr>
        </p:nvGraphicFramePr>
        <p:xfrm>
          <a:off x="1811338" y="1812925"/>
          <a:ext cx="68421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45" name="Equation" r:id="rId3" imgW="3479760" imgH="1041120" progId="Equation.DSMT4">
                  <p:embed/>
                </p:oleObj>
              </mc:Choice>
              <mc:Fallback>
                <p:oleObj name="Equation" r:id="rId3" imgW="3479760" imgH="1041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812925"/>
                        <a:ext cx="68421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595582" y="2415654"/>
            <a:ext cx="736979" cy="40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89929" y="1858369"/>
            <a:ext cx="736979" cy="40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843111" y="3770503"/>
          <a:ext cx="6643688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46" name="Equation" r:id="rId5" imgW="3377880" imgH="1066680" progId="Equation.DSMT4">
                  <p:embed/>
                </p:oleObj>
              </mc:Choice>
              <mc:Fallback>
                <p:oleObj name="Equation" r:id="rId5" imgW="3377880" imgH="1066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111" y="3770503"/>
                        <a:ext cx="6643688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6976281" y="4301319"/>
            <a:ext cx="736979" cy="40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78556" y="3784978"/>
            <a:ext cx="736979" cy="409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4668838" y="5867400"/>
          <a:ext cx="39941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47" name="Equation" r:id="rId7" imgW="2031840" imgH="279360" progId="Equation.DSMT4">
                  <p:embed/>
                </p:oleObj>
              </mc:Choice>
              <mc:Fallback>
                <p:oleObj name="Equation" r:id="rId7" imgW="203184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5867400"/>
                        <a:ext cx="3994150" cy="550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First order IIR filters </a:t>
            </a:r>
            <a:endParaRPr 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3567" y="1311164"/>
                <a:ext cx="7351040" cy="296654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Let’s use the first order IIR filters as an example,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 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and 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. The difference equation becomes</a:t>
                </a:r>
              </a:p>
              <a:p>
                <a:pPr marL="82296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Arial Unicode MS" pitchFamily="34" charset="-120"/>
                          <a:cs typeface="Arial Unicode MS" pitchFamily="34" charset="-12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3600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𝑘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600" i="1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82296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sz="3600" b="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Arial Unicode MS" pitchFamily="34" charset="-120"/>
                      </a:rPr>
                      <m:t>=</m:t>
                    </m:r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1</m:t>
                        </m:r>
                      </m:sub>
                    </m:sSub>
                    <m:r>
                      <a:rPr lang="en-US" sz="36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 Unicode MS" pitchFamily="34" charset="-12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dPr>
                      <m:e>
                        <m:r>
                          <a:rPr lang="en-US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𝑛</m:t>
                        </m:r>
                        <m:r>
                          <a:rPr lang="en-US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0</m:t>
                        </m:r>
                      </m:sub>
                    </m:sSub>
                    <m:r>
                      <a:rPr lang="en-US" sz="36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 Unicode MS" pitchFamily="34" charset="-12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dPr>
                      <m:e>
                        <m:r>
                          <a:rPr lang="en-US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[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]=1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=0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otherwise (impulse input)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]=0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&lt;0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initial rest condition</a:t>
                </a: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3567" y="1311164"/>
                <a:ext cx="7351040" cy="2966546"/>
              </a:xfrm>
              <a:blipFill>
                <a:blip r:embed="rId2"/>
                <a:stretch>
                  <a:fillRect t="-1027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661519"/>
                  </p:ext>
                </p:extLst>
              </p:nvPr>
            </p:nvGraphicFramePr>
            <p:xfrm>
              <a:off x="1198179" y="4352552"/>
              <a:ext cx="765153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99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38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983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TW" altLang="en-US" sz="20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20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20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r>
                                  <a:rPr lang="en-US" altLang="zh-TW" sz="2000" i="1" baseline="30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0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r>
                                  <a:rPr lang="en-US" altLang="zh-TW" sz="2000" i="1" baseline="30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sz="20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20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20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0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r>
                                  <a:rPr lang="en-US" altLang="zh-TW" sz="2000" i="1" baseline="30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sz="20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r>
                                  <a:rPr lang="en-US" altLang="zh-TW" sz="20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r>
                                  <a:rPr lang="en-US" altLang="zh-TW" sz="2000" i="1" baseline="30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sz="20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TW" altLang="en-US" sz="20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661519"/>
                  </p:ext>
                </p:extLst>
              </p:nvPr>
            </p:nvGraphicFramePr>
            <p:xfrm>
              <a:off x="1198179" y="4352552"/>
              <a:ext cx="765153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99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38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30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4" t="-3077" r="-433898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060" t="-3077" r="-587248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2288" t="-3077" r="-471895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444" t="-3077" r="-301111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76" t="-3077" r="-202793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889" t="-3077" r="-101667" b="-3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35" t="-3077" r="-2235" b="-3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4" t="-101515" r="-433898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060" t="-101515" r="-587248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2288" t="-101515" r="-47189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444" t="-101515" r="-301111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76" t="-101515" r="-202793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889" t="-101515" r="-101667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35" t="-101515" r="-2235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4" t="-204615" r="-43389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060" t="-204615" r="-58724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2288" t="-204615" r="-47189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444" t="-204615" r="-301111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76" t="-204615" r="-20279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889" t="-204615" r="-101667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35" t="-204615" r="-2235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4" t="-304615" r="-433898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060" t="-304615" r="-587248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2288" t="-304615" r="-471895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444" t="-304615" r="-301111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676" t="-304615" r="-202793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889" t="-304615" r="-10166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235" t="-304615" r="-2235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5080" y="6196084"/>
                <a:ext cx="3563796" cy="461665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Infinite response 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 1</m:t>
                    </m:r>
                  </m:oMath>
                </a14:m>
                <a:endParaRPr lang="zh-TW" altLang="en-US" sz="2400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080" y="6196084"/>
                <a:ext cx="35637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4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92570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Let the transfer function of a second-order IIR filter be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We wish to write the above to 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But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are both constants, the numerator can only have terms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but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buNone/>
                </a:pP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925704"/>
              </a:xfrm>
              <a:blipFill>
                <a:blip r:embed="rId3"/>
                <a:stretch>
                  <a:fillRect t="-743" b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52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591085"/>
              </p:ext>
            </p:extLst>
          </p:nvPr>
        </p:nvGraphicFramePr>
        <p:xfrm>
          <a:off x="2007158" y="1809448"/>
          <a:ext cx="62182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71" name="Equation" r:id="rId4" imgW="3162240" imgH="495000" progId="Equation.DSMT4">
                  <p:embed/>
                </p:oleObj>
              </mc:Choice>
              <mc:Fallback>
                <p:oleObj name="Equation" r:id="rId4" imgW="316224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158" y="1809448"/>
                        <a:ext cx="621823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200418"/>
              </p:ext>
            </p:extLst>
          </p:nvPr>
        </p:nvGraphicFramePr>
        <p:xfrm>
          <a:off x="2436160" y="3196095"/>
          <a:ext cx="3995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72" name="Equation" r:id="rId6" imgW="2031840" imgH="469800" progId="Equation.DSMT4">
                  <p:embed/>
                </p:oleObj>
              </mc:Choice>
              <mc:Fallback>
                <p:oleObj name="Equation" r:id="rId6" imgW="20318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160" y="3196095"/>
                        <a:ext cx="39957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2487897" y="4351172"/>
          <a:ext cx="459581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73" name="Equation" r:id="rId8" imgW="2336760" imgH="533160" progId="Equation.DSMT4">
                  <p:embed/>
                </p:oleObj>
              </mc:Choice>
              <mc:Fallback>
                <p:oleObj name="Equation" r:id="rId8" imgW="233676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897" y="4351172"/>
                        <a:ext cx="459581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4 (cont)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20733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To solve the problem, we add one more term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)</a:t>
                </a: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Then</a:t>
                </a:r>
                <a:endParaRPr lang="zh-TW" altLang="en-US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2073322"/>
              </a:xfrm>
              <a:blipFill>
                <a:blip r:embed="rId3"/>
                <a:stretch>
                  <a:fillRect t="-6765" r="-488" b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2688751" y="2157887"/>
          <a:ext cx="454501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2" name="Equation" r:id="rId4" imgW="2311200" imgH="469800" progId="Equation.DSMT4">
                  <p:embed/>
                </p:oleObj>
              </mc:Choice>
              <mc:Fallback>
                <p:oleObj name="Equation" r:id="rId4" imgW="231120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751" y="2157887"/>
                        <a:ext cx="4545013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1098550" y="3530789"/>
          <a:ext cx="78660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3" name="Equation" r:id="rId6" imgW="4000320" imgH="533160" progId="Equation.DSMT4">
                  <p:embed/>
                </p:oleObj>
              </mc:Choice>
              <mc:Fallback>
                <p:oleObj name="Equation" r:id="rId6" imgW="400032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530789"/>
                        <a:ext cx="78660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/>
        </p:nvGraphicFramePr>
        <p:xfrm>
          <a:off x="5359708" y="5511445"/>
          <a:ext cx="349726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4" name="Equation" r:id="rId8" imgW="1790640" imgH="507960" progId="Equation.DSMT4">
                  <p:embed/>
                </p:oleObj>
              </mc:Choice>
              <mc:Fallback>
                <p:oleObj name="Equation" r:id="rId8" imgW="179064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708" y="5511445"/>
                        <a:ext cx="3497262" cy="989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1103977" y="5050810"/>
          <a:ext cx="37211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45" name="Equation" r:id="rId10" imgW="1892160" imgH="495000" progId="Equation.DSMT4">
                  <p:embed/>
                </p:oleObj>
              </mc:Choice>
              <mc:Fallback>
                <p:oleObj name="Equation" r:id="rId10" imgW="189216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977" y="5050810"/>
                        <a:ext cx="37211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1"/>
          <p:cNvSpPr/>
          <p:nvPr/>
        </p:nvSpPr>
        <p:spPr>
          <a:xfrm>
            <a:off x="4258101" y="4756245"/>
            <a:ext cx="3944203" cy="784745"/>
          </a:xfrm>
          <a:custGeom>
            <a:avLst/>
            <a:gdLst>
              <a:gd name="connsiteX0" fmla="*/ 0 w 3944203"/>
              <a:gd name="connsiteY0" fmla="*/ 454925 h 564107"/>
              <a:gd name="connsiteX1" fmla="*/ 2060812 w 3944203"/>
              <a:gd name="connsiteY1" fmla="*/ 18197 h 564107"/>
              <a:gd name="connsiteX2" fmla="*/ 3944203 w 3944203"/>
              <a:gd name="connsiteY2" fmla="*/ 564107 h 564107"/>
              <a:gd name="connsiteX0" fmla="*/ 0 w 3944203"/>
              <a:gd name="connsiteY0" fmla="*/ 525438 h 1057700"/>
              <a:gd name="connsiteX1" fmla="*/ 2060812 w 3944203"/>
              <a:gd name="connsiteY1" fmla="*/ 88710 h 1057700"/>
              <a:gd name="connsiteX2" fmla="*/ 3944203 w 3944203"/>
              <a:gd name="connsiteY2" fmla="*/ 1057700 h 1057700"/>
              <a:gd name="connsiteX0" fmla="*/ 0 w 3944203"/>
              <a:gd name="connsiteY0" fmla="*/ 252483 h 784745"/>
              <a:gd name="connsiteX1" fmla="*/ 2101755 w 3944203"/>
              <a:gd name="connsiteY1" fmla="*/ 88710 h 784745"/>
              <a:gd name="connsiteX2" fmla="*/ 3944203 w 3944203"/>
              <a:gd name="connsiteY2" fmla="*/ 784745 h 78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203" h="784745">
                <a:moveTo>
                  <a:pt x="0" y="252483"/>
                </a:moveTo>
                <a:cubicBezTo>
                  <a:pt x="701722" y="25020"/>
                  <a:pt x="1444388" y="0"/>
                  <a:pt x="2101755" y="88710"/>
                </a:cubicBezTo>
                <a:cubicBezTo>
                  <a:pt x="2759122" y="177420"/>
                  <a:pt x="3331191" y="520888"/>
                  <a:pt x="3944203" y="78474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Freeform 12"/>
          <p:cNvSpPr/>
          <p:nvPr/>
        </p:nvSpPr>
        <p:spPr>
          <a:xfrm>
            <a:off x="7042245" y="3957851"/>
            <a:ext cx="409433" cy="464024"/>
          </a:xfrm>
          <a:custGeom>
            <a:avLst/>
            <a:gdLst>
              <a:gd name="connsiteX0" fmla="*/ 0 w 409433"/>
              <a:gd name="connsiteY0" fmla="*/ 0 h 464024"/>
              <a:gd name="connsiteX1" fmla="*/ 409433 w 409433"/>
              <a:gd name="connsiteY1" fmla="*/ 464024 h 464024"/>
              <a:gd name="connsiteX2" fmla="*/ 409433 w 409433"/>
              <a:gd name="connsiteY2" fmla="*/ 464024 h 46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464024">
                <a:moveTo>
                  <a:pt x="0" y="0"/>
                </a:moveTo>
                <a:lnTo>
                  <a:pt x="409433" y="464024"/>
                </a:lnTo>
                <a:lnTo>
                  <a:pt x="409433" y="464024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519916" y="4012442"/>
            <a:ext cx="750627" cy="423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51176" y="4449170"/>
            <a:ext cx="627798" cy="10645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29869" y="4189861"/>
                <a:ext cx="19300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TW" sz="2400" i="1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term</a:t>
                </a:r>
                <a:endParaRPr lang="zh-TW" altLang="en-US" sz="2400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69" y="4189861"/>
                <a:ext cx="1930047" cy="830997"/>
              </a:xfrm>
              <a:prstGeom prst="rect">
                <a:avLst/>
              </a:prstGeom>
              <a:blipFill>
                <a:blip r:embed="rId12"/>
                <a:stretch>
                  <a:fillRect l="-5063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4 (cont)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So we have 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1246188" y="2165350"/>
          <a:ext cx="75168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13" name="Equation" r:id="rId3" imgW="3822480" imgH="533160" progId="Equation.DSMT4">
                  <p:embed/>
                </p:oleObj>
              </mc:Choice>
              <mc:Fallback>
                <p:oleObj name="Equation" r:id="rId3" imgW="38224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165350"/>
                        <a:ext cx="75168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1233749" y="3459163"/>
          <a:ext cx="36718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14" name="Equation" r:id="rId5" imgW="1866600" imgH="317160" progId="Equation.DSMT4">
                  <p:embed/>
                </p:oleObj>
              </mc:Choice>
              <mc:Fallback>
                <p:oleObj name="Equation" r:id="rId5" imgW="186660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749" y="3459163"/>
                        <a:ext cx="36718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1224864" y="4198938"/>
          <a:ext cx="3746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15" name="Equation" r:id="rId7" imgW="1904760" imgH="317160" progId="Equation.DSMT4">
                  <p:embed/>
                </p:oleObj>
              </mc:Choice>
              <mc:Fallback>
                <p:oleObj name="Equation" r:id="rId7" imgW="190476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864" y="4198938"/>
                        <a:ext cx="37465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1221143" y="4913952"/>
          <a:ext cx="43703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16" name="Equation" r:id="rId9" imgW="2222280" imgH="469800" progId="Equation.DSMT4">
                  <p:embed/>
                </p:oleObj>
              </mc:Choice>
              <mc:Fallback>
                <p:oleObj name="Equation" r:id="rId9" imgW="222228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143" y="4913952"/>
                        <a:ext cx="43703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2" name="Object 6"/>
          <p:cNvGraphicFramePr>
            <a:graphicFrameLocks noChangeAspect="1"/>
          </p:cNvGraphicFramePr>
          <p:nvPr/>
        </p:nvGraphicFramePr>
        <p:xfrm>
          <a:off x="4037416" y="5867400"/>
          <a:ext cx="47672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17" name="Equation" r:id="rId11" imgW="2425680" imgH="279360" progId="Equation.DSMT4">
                  <p:embed/>
                </p:oleObj>
              </mc:Choice>
              <mc:Fallback>
                <p:oleObj name="Equation" r:id="rId11" imgW="242568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416" y="5867400"/>
                        <a:ext cx="4767263" cy="550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59899" y="4308457"/>
                <a:ext cx="33402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[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𝑛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] = 1 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𝑖𝑓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𝑛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 = 0</m:t>
                      </m:r>
                    </m:oMath>
                  </m:oMathPara>
                </a14:m>
                <a:endParaRPr lang="en-US" altLang="zh-TW" sz="2400" dirty="0" smtClean="0">
                  <a:latin typeface="Times New Roman" pitchFamily="18" charset="0"/>
                  <a:ea typeface="Arial Unicode MS" pitchFamily="34" charset="-120"/>
                  <a:cs typeface="Times New Roman" pitchFamily="18" charset="0"/>
                  <a:sym typeface="Symbo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       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     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= 0  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Times New Roman" pitchFamily="18" charset="0"/>
                          <a:sym typeface="Symbol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dirty="0">
                  <a:latin typeface="Times New Roman" pitchFamily="18" charset="0"/>
                  <a:ea typeface="Arial Unicode MS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99" y="4308457"/>
                <a:ext cx="3340210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219666" y="5199797"/>
            <a:ext cx="1214650" cy="6550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Short table of Z-transform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115149"/>
                  </p:ext>
                </p:extLst>
              </p:nvPr>
            </p:nvGraphicFramePr>
            <p:xfrm>
              <a:off x="1421452" y="1788994"/>
              <a:ext cx="749935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36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33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023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" panose="020B0604020202020204" pitchFamily="34" charset="0"/>
                              <a:ea typeface="Arial Unicode MS" pitchFamily="34" charset="-120"/>
                              <a:cs typeface="Arial" panose="020B0604020202020204" pitchFamily="34" charset="0"/>
                            </a:rPr>
                            <a:t>SHORT TABLE OF Z-TRANSFORM</a:t>
                          </a:r>
                          <a:endParaRPr lang="zh-TW" altLang="en-US" sz="2400" dirty="0">
                            <a:latin typeface="Arial" panose="020B0604020202020204" pitchFamily="34" charset="0"/>
                            <a:ea typeface="Arial Unicode MS" pitchFamily="34" charset="-12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dirty="0" smtClean="0">
                                    <a:latin typeface="Cambria Math" panose="02040503050406030204" pitchFamily="18" charset="0"/>
                                    <a:ea typeface="Arial Unicode MS" pitchFamily="34" charset="-120"/>
                                    <a:cs typeface="Arial Unicode MS" pitchFamily="34" charset="-120"/>
                                    <a:sym typeface="Symbol"/>
                                  </a:rPr>
                                  <m:t></m:t>
                                </m:r>
                              </m:oMath>
                            </m:oMathPara>
                          </a14:m>
                          <a:endParaRPr lang="zh-TW" altLang="en-US" sz="2400" b="1" i="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𝑎𝑥</m:t>
                                </m:r>
                                <m:r>
                                  <a:rPr lang="en-US" altLang="zh-TW" sz="24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 + 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𝑏𝑥</m:t>
                                </m:r>
                                <m:r>
                                  <a:rPr lang="en-US" altLang="zh-TW" sz="24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dirty="0" smtClean="0">
                                    <a:latin typeface="Cambria Math" panose="02040503050406030204" pitchFamily="18" charset="0"/>
                                    <a:ea typeface="Arial Unicode MS" pitchFamily="34" charset="-120"/>
                                    <a:cs typeface="Arial Unicode MS" pitchFamily="34" charset="-120"/>
                                    <a:sym typeface="Symbol"/>
                                  </a:rPr>
                                  <m:t></m:t>
                                </m:r>
                              </m:oMath>
                            </m:oMathPara>
                          </a14:m>
                          <a:endParaRPr lang="zh-TW" altLang="en-US" sz="2400" b="1" i="0" dirty="0" smtClean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𝑎𝑋</m:t>
                                </m:r>
                                <m:r>
                                  <a:rPr lang="en-US" altLang="zh-TW" sz="24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 + 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𝑏𝑋</m:t>
                                </m:r>
                                <m:r>
                                  <a:rPr lang="en-US" altLang="zh-TW" sz="2400" i="1" baseline="-2500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– 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b="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dirty="0" smtClean="0">
                                    <a:latin typeface="Cambria Math" panose="02040503050406030204" pitchFamily="18" charset="0"/>
                                    <a:ea typeface="Arial Unicode MS" pitchFamily="34" charset="-120"/>
                                    <a:cs typeface="Arial Unicode MS" pitchFamily="34" charset="-120"/>
                                    <a:sym typeface="Symbol"/>
                                  </a:rPr>
                                  <m:t></m:t>
                                </m:r>
                              </m:oMath>
                            </m:oMathPara>
                          </a14:m>
                          <a:endParaRPr lang="zh-TW" altLang="en-US" sz="2400" b="1" i="0" dirty="0" smtClean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 = 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 ∗ 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dirty="0" smtClean="0">
                                    <a:latin typeface="Cambria Math" panose="02040503050406030204" pitchFamily="18" charset="0"/>
                                    <a:ea typeface="Arial Unicode MS" pitchFamily="34" charset="-120"/>
                                    <a:cs typeface="Arial Unicode MS" pitchFamily="34" charset="-120"/>
                                    <a:sym typeface="Symbol"/>
                                  </a:rPr>
                                  <m:t></m:t>
                                </m:r>
                              </m:oMath>
                            </m:oMathPara>
                          </a14:m>
                          <a:endParaRPr lang="zh-TW" altLang="en-US" sz="2400" b="1" i="0" dirty="0" smtClean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𝑌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 = 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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[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𝑛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dirty="0" smtClean="0">
                                    <a:latin typeface="Cambria Math" panose="02040503050406030204" pitchFamily="18" charset="0"/>
                                    <a:ea typeface="Arial Unicode MS" pitchFamily="34" charset="-120"/>
                                    <a:cs typeface="Arial Unicode MS" pitchFamily="34" charset="-120"/>
                                    <a:sym typeface="Symbol"/>
                                  </a:rPr>
                                  <m:t></m:t>
                                </m:r>
                              </m:oMath>
                            </m:oMathPara>
                          </a14:m>
                          <a:endParaRPr lang="zh-TW" altLang="en-US" sz="2400" b="1" i="0" dirty="0" smtClean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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[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𝑛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 – 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𝑚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dirty="0" smtClean="0">
                                    <a:latin typeface="Cambria Math" panose="02040503050406030204" pitchFamily="18" charset="0"/>
                                    <a:ea typeface="Arial Unicode MS" pitchFamily="34" charset="-120"/>
                                    <a:cs typeface="Arial Unicode MS" pitchFamily="34" charset="-120"/>
                                    <a:sym typeface="Symbol"/>
                                  </a:rPr>
                                  <m:t></m:t>
                                </m:r>
                              </m:oMath>
                            </m:oMathPara>
                          </a14:m>
                          <a:endParaRPr lang="zh-TW" altLang="en-US" sz="2400" b="1" i="0" dirty="0" smtClean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4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𝑢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1" i="1" dirty="0" smtClean="0">
                                    <a:latin typeface="Cambria Math" panose="02040503050406030204" pitchFamily="18" charset="0"/>
                                    <a:ea typeface="Arial Unicode MS" pitchFamily="34" charset="-120"/>
                                    <a:cs typeface="Arial Unicode MS" pitchFamily="34" charset="-120"/>
                                    <a:sym typeface="Symbol"/>
                                  </a:rPr>
                                  <m:t></m:t>
                                </m:r>
                              </m:oMath>
                            </m:oMathPara>
                          </a14:m>
                          <a:endParaRPr lang="zh-TW" altLang="en-US" sz="2400" b="1" i="0" dirty="0" smtClean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1/(1 – </m:t>
                                </m:r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2400" i="1" baseline="0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115149"/>
                  </p:ext>
                </p:extLst>
              </p:nvPr>
            </p:nvGraphicFramePr>
            <p:xfrm>
              <a:off x="1421452" y="1788994"/>
              <a:ext cx="749935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36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33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023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" panose="020B0604020202020204" pitchFamily="34" charset="0"/>
                              <a:ea typeface="Arial Unicode MS" pitchFamily="34" charset="-120"/>
                              <a:cs typeface="Arial" panose="020B0604020202020204" pitchFamily="34" charset="0"/>
                            </a:rPr>
                            <a:t>SHORT TABLE OF Z-TRANSFORM</a:t>
                          </a:r>
                          <a:endParaRPr lang="zh-TW" altLang="en-US" sz="2400" dirty="0">
                            <a:latin typeface="Arial" panose="020B0604020202020204" pitchFamily="34" charset="0"/>
                            <a:ea typeface="Arial Unicode MS" pitchFamily="34" charset="-12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" t="-109333" r="-110392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05" t="-109333" r="-449153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1" t="-109333" r="-760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" t="-209333" r="-11039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05" t="-209333" r="-449153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1" t="-209333" r="-760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" t="-305263" r="-110392" b="-4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05" t="-305263" r="-449153" b="-4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1" t="-305263" r="-760" b="-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" t="-410667" r="-110392" b="-3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05" t="-410667" r="-449153" b="-3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1" t="-410667" r="-760" b="-3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" t="-510667" r="-110392" b="-2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05" t="-510667" r="-449153" b="-2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1" t="-510667" r="-760" b="-2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" t="-610667" r="-110392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05" t="-610667" r="-449153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1" t="-610667" r="-760" b="-1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0" t="-710667" r="-110392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305" t="-710667" r="-449153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221" t="-710667" r="-760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Frequency response of second-order IIR filters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1"/>
            <a:ext cx="7498080" cy="37792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Similar to the first order case, the frequency response of a stable system is related to its Z-transform by,</a:t>
            </a:r>
          </a:p>
          <a:p>
            <a:pPr>
              <a:lnSpc>
                <a:spcPct val="120000"/>
              </a:lnSpc>
            </a:pPr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Hence if </a:t>
            </a:r>
          </a:p>
          <a:p>
            <a:pPr>
              <a:lnSpc>
                <a:spcPct val="120000"/>
              </a:lnSpc>
            </a:pPr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magnitude response of the filter becomes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179231"/>
              </p:ext>
            </p:extLst>
          </p:nvPr>
        </p:nvGraphicFramePr>
        <p:xfrm>
          <a:off x="2623434" y="2274913"/>
          <a:ext cx="4575737" cy="72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6" name="Equation" r:id="rId3" imgW="1765080" imgH="279360" progId="Equation.DSMT4">
                  <p:embed/>
                </p:oleObj>
              </mc:Choice>
              <mc:Fallback>
                <p:oleObj name="Equation" r:id="rId3" imgW="17650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434" y="2274913"/>
                        <a:ext cx="4575737" cy="7263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29332"/>
              </p:ext>
            </p:extLst>
          </p:nvPr>
        </p:nvGraphicFramePr>
        <p:xfrm>
          <a:off x="1860900" y="3360369"/>
          <a:ext cx="28717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7" name="Equation" r:id="rId5" imgW="1460160" imgH="457200" progId="Equation.DSMT4">
                  <p:embed/>
                </p:oleObj>
              </mc:Choice>
              <mc:Fallback>
                <p:oleObj name="Equation" r:id="rId5" imgW="14601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900" y="3360369"/>
                        <a:ext cx="28717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87984"/>
              </p:ext>
            </p:extLst>
          </p:nvPr>
        </p:nvGraphicFramePr>
        <p:xfrm>
          <a:off x="5345391" y="3388945"/>
          <a:ext cx="34702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8" name="Equation" r:id="rId7" imgW="1765080" imgH="457200" progId="Equation.DSMT4">
                  <p:embed/>
                </p:oleObj>
              </mc:Choice>
              <mc:Fallback>
                <p:oleObj name="Equation" r:id="rId7" imgW="17650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391" y="3388945"/>
                        <a:ext cx="34702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06556"/>
              </p:ext>
            </p:extLst>
          </p:nvPr>
        </p:nvGraphicFramePr>
        <p:xfrm>
          <a:off x="1877848" y="4770383"/>
          <a:ext cx="63404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9" name="Equation" r:id="rId9" imgW="3225600" imgH="812520" progId="Equation.DSMT4">
                  <p:embed/>
                </p:oleObj>
              </mc:Choice>
              <mc:Fallback>
                <p:oleObj name="Equation" r:id="rId9" imgW="3225600" imgH="812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848" y="4770383"/>
                        <a:ext cx="63404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94599" y="3591244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/>
              </a:rPr>
              <a:t></a:t>
            </a:r>
            <a:endParaRPr lang="zh-TW" altLang="en-US" sz="2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5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1"/>
            <a:ext cx="7498080" cy="347904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Consider a second-order IIR filter with transfer function</a:t>
            </a:r>
          </a:p>
          <a:p>
            <a:endParaRPr lang="en-US" altLang="zh-TW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endParaRPr lang="en-US" altLang="zh-TW" sz="2000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Hence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257026" name="Object 2"/>
          <p:cNvGraphicFramePr>
            <a:graphicFrameLocks noChangeAspect="1"/>
          </p:cNvGraphicFramePr>
          <p:nvPr/>
        </p:nvGraphicFramePr>
        <p:xfrm>
          <a:off x="1294712" y="2493963"/>
          <a:ext cx="33210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4" name="Equation" r:id="rId3" imgW="1688760" imgH="419040" progId="Equation.DSMT4">
                  <p:embed/>
                </p:oleObj>
              </mc:Choice>
              <mc:Fallback>
                <p:oleObj name="Equation" r:id="rId3" imgW="16887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712" y="2493963"/>
                        <a:ext cx="33210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5033274" y="2536825"/>
          <a:ext cx="3921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5" name="Equation" r:id="rId5" imgW="1993680" imgH="419040" progId="Equation.DSMT4">
                  <p:embed/>
                </p:oleObj>
              </mc:Choice>
              <mc:Fallback>
                <p:oleObj name="Equation" r:id="rId5" imgW="19936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274" y="2536825"/>
                        <a:ext cx="39211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219847"/>
              </p:ext>
            </p:extLst>
          </p:nvPr>
        </p:nvGraphicFramePr>
        <p:xfrm>
          <a:off x="1792507" y="3999953"/>
          <a:ext cx="7138987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6" name="Equation" r:id="rId7" imgW="3632040" imgH="1231560" progId="Equation.DSMT4">
                  <p:embed/>
                </p:oleObj>
              </mc:Choice>
              <mc:Fallback>
                <p:oleObj name="Equation" r:id="rId7" imgW="3632040" imgH="1231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07" y="3999953"/>
                        <a:ext cx="7138987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88062" y="2661314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/>
              </a:rPr>
              <a:t></a:t>
            </a:r>
            <a:endParaRPr lang="zh-TW" altLang="en-US" sz="2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5 (cont)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One can easily plot the magnitude response using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2837" y="2556577"/>
            <a:ext cx="4279656" cy="388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5 (cont)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23829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3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shape of the magnitude response can be easily explained by the position of its poles and zeros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3400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365125" indent="-365125">
                  <a:lnSpc>
                    <a:spcPct val="120000"/>
                  </a:lnSpc>
                </a:pPr>
                <a:r>
                  <a:rPr lang="en-US" altLang="zh-TW" sz="3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Position of zeros:  </a:t>
                </a:r>
                <a14:m>
                  <m:oMath xmlns:m="http://schemas.openxmlformats.org/officeDocument/2006/math"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 </m:t>
                    </m:r>
                  </m:oMath>
                </a14:m>
                <a:r>
                  <a:rPr lang="en-US" altLang="zh-TW" sz="3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=−1</m:t>
                    </m:r>
                  </m:oMath>
                </a14:m>
                <a:endParaRPr lang="en-US" altLang="zh-TW" sz="3400" i="1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638175" lvl="1" indent="-282575"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365125" indent="-365125"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365125" indent="-365125">
                  <a:lnSpc>
                    <a:spcPct val="120000"/>
                  </a:lnSpc>
                </a:pPr>
                <a:r>
                  <a:rPr lang="en-US" altLang="zh-TW" sz="3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Position of poles: </a:t>
                </a:r>
                <a14:m>
                  <m:oMath xmlns:m="http://schemas.openxmlformats.org/officeDocument/2006/math"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 = 0.9</m:t>
                    </m:r>
                    <m:sSup>
                      <m:sSupPr>
                        <m:ctrlPr>
                          <a:rPr lang="en-US" altLang="zh-TW" sz="340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3400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400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zh-TW" altLang="en-US" sz="3400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US" altLang="zh-TW" sz="3400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/3</m:t>
                        </m:r>
                      </m:sup>
                    </m:sSup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TW" sz="3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3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0.9</m:t>
                    </m:r>
                    <m:sSup>
                      <m:sSupPr>
                        <m:ctrlPr>
                          <a:rPr lang="en-US" altLang="zh-TW" sz="3400" i="1" dirty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3400" i="1" dirty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400" b="0" i="1" dirty="0" smtClean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3400" i="1" dirty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zh-TW" altLang="en-US" sz="3400" i="1" dirty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US" altLang="zh-TW" sz="3400" i="1" dirty="0">
                            <a:latin typeface="Cambria Math" panose="02040503050406030204" pitchFamily="18" charset="0"/>
                            <a:ea typeface="Arial Unicode MS" pitchFamily="34" charset="-120"/>
                            <a:cs typeface="Arial" panose="020B0604020202020204" pitchFamily="34" charset="0"/>
                          </a:rPr>
                          <m:t>/3</m:t>
                        </m:r>
                      </m:sup>
                    </m:sSup>
                  </m:oMath>
                </a14:m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238297"/>
              </a:xfrm>
              <a:blipFill>
                <a:blip r:embed="rId3"/>
                <a:stretch>
                  <a:fillRect l="-569" t="-1007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876115"/>
              </p:ext>
            </p:extLst>
          </p:nvPr>
        </p:nvGraphicFramePr>
        <p:xfrm>
          <a:off x="1532524" y="2539965"/>
          <a:ext cx="74136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9" name="Equation" r:id="rId4" imgW="3771720" imgH="533160" progId="Equation.DSMT4">
                  <p:embed/>
                </p:oleObj>
              </mc:Choice>
              <mc:Fallback>
                <p:oleObj name="Equation" r:id="rId4" imgW="377172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524" y="2539965"/>
                        <a:ext cx="74136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858407"/>
              </p:ext>
            </p:extLst>
          </p:nvPr>
        </p:nvGraphicFramePr>
        <p:xfrm>
          <a:off x="1927829" y="4288878"/>
          <a:ext cx="67357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0" name="Equation" r:id="rId6" imgW="3429000" imgH="317160" progId="Equation.DSMT4">
                  <p:embed/>
                </p:oleObj>
              </mc:Choice>
              <mc:Fallback>
                <p:oleObj name="Equation" r:id="rId6" imgW="342900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829" y="4288878"/>
                        <a:ext cx="67357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319736"/>
              </p:ext>
            </p:extLst>
          </p:nvPr>
        </p:nvGraphicFramePr>
        <p:xfrm>
          <a:off x="2281785" y="5692940"/>
          <a:ext cx="29194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1" name="Equation" r:id="rId8" imgW="1485720" imgH="253800" progId="Equation.DSMT4">
                  <p:embed/>
                </p:oleObj>
              </mc:Choice>
              <mc:Fallback>
                <p:oleObj name="Equation" r:id="rId8" imgW="148572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785" y="5692940"/>
                        <a:ext cx="29194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5 (cont)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122084" y="1519971"/>
            <a:ext cx="3338512" cy="312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 rot="16200000">
            <a:off x="317096" y="2542321"/>
            <a:ext cx="219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Imaginary part</a:t>
            </a: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2122084" y="3083658"/>
            <a:ext cx="33385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3790546" y="1519971"/>
            <a:ext cx="0" cy="31289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671484" y="458860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764896" y="2904271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702984" y="4142521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1764896" y="158029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526771" y="3505933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-0.5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1585509" y="224228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5101821" y="45886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2241146" y="4588608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2777721" y="458860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-0.5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4387446" y="458860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2122084" y="2421671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>
            <a:off x="2122084" y="1761271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2122084" y="3745646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2122084" y="4407633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>
            <a:off x="3076171" y="1519971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2360209" y="1519971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>
            <a:off x="4506509" y="1535846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>
            <a:off x="5220884" y="1519971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2360209" y="1777146"/>
            <a:ext cx="2860675" cy="2646362"/>
          </a:xfrm>
          <a:prstGeom prst="ellips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78"/>
          <p:cNvSpPr>
            <a:spLocks noChangeArrowheads="1"/>
          </p:cNvSpPr>
          <p:nvPr/>
        </p:nvSpPr>
        <p:spPr bwMode="auto">
          <a:xfrm>
            <a:off x="5131723" y="2988029"/>
            <a:ext cx="179388" cy="18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79"/>
          <p:cNvSpPr>
            <a:spLocks noChangeArrowheads="1"/>
          </p:cNvSpPr>
          <p:nvPr/>
        </p:nvSpPr>
        <p:spPr bwMode="auto">
          <a:xfrm>
            <a:off x="2271309" y="2988408"/>
            <a:ext cx="179387" cy="18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217585" y="4852134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Real part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1" name="Text Box 59"/>
          <p:cNvSpPr txBox="1">
            <a:spLocks noChangeArrowheads="1"/>
          </p:cNvSpPr>
          <p:nvPr/>
        </p:nvSpPr>
        <p:spPr bwMode="auto">
          <a:xfrm>
            <a:off x="4286912" y="1810271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ym typeface="Symbol" pitchFamily="18" charset="2"/>
              </a:rPr>
              <a:t></a:t>
            </a:r>
            <a:endParaRPr lang="en-US" b="1" dirty="0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305962" y="3984671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ym typeface="Symbol" pitchFamily="18" charset="2"/>
              </a:rPr>
              <a:t>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10498" y="1336390"/>
                <a:ext cx="3401491" cy="2308324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Since the poles are closest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/3</m:t>
                    </m:r>
                  </m:oMath>
                </a14:m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−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/3</m:t>
                    </m:r>
                  </m:oMath>
                </a14:m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  <a:sym typeface="Symbol"/>
                  </a:rPr>
                  <a:t>,</a:t>
                </a:r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it is expected the  magnitude response will blow up at </a:t>
                </a:r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  <a:sym typeface="Symbol"/>
                  </a:rPr>
                  <a:t>/3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−/3</m:t>
                    </m:r>
                  </m:oMath>
                </a14:m>
                <a:endParaRPr lang="zh-TW" altLang="en-US" sz="2400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498" y="1336390"/>
                <a:ext cx="3401491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4107976" y="3835022"/>
            <a:ext cx="682389" cy="723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Oval 34"/>
          <p:cNvSpPr/>
          <p:nvPr/>
        </p:nvSpPr>
        <p:spPr>
          <a:xfrm>
            <a:off x="4110250" y="1626358"/>
            <a:ext cx="682389" cy="723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82718" y="5323810"/>
                <a:ext cx="6210655" cy="830997"/>
              </a:xfrm>
              <a:prstGeom prst="rect">
                <a:avLst/>
              </a:prstGeom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It forms a very narrowband </a:t>
                </a:r>
                <a:r>
                  <a:rPr lang="en-US" altLang="zh-TW" sz="2400" dirty="0" err="1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bandpass</a:t>
                </a:r>
                <a:r>
                  <a:rPr lang="en-US" altLang="zh-TW" sz="2400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filter at around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  <a:sym typeface="Symbol"/>
                      </a:rPr>
                      <m:t>/3</m:t>
                    </m:r>
                  </m:oMath>
                </a14:m>
                <a:endParaRPr lang="zh-TW" altLang="en-US" sz="2400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718" y="5323810"/>
                <a:ext cx="621065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6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Arial" panose="020B0604020202020204" pitchFamily="34" charset="0"/>
                    <a:ea typeface="Arial Unicode MS"/>
                    <a:cs typeface="Arial" panose="020B0604020202020204" pitchFamily="34" charset="0"/>
                  </a:rPr>
                  <a:t>We can approximate the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/>
                    <a:cs typeface="Arial" panose="020B0604020202020204" pitchFamily="34" charset="0"/>
                    <a:sym typeface="Symbol"/>
                  </a:rPr>
                  <a:t>bandwidth of a second-order IIR filter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/>
                    <a:cs typeface="Arial" panose="020B0604020202020204" pitchFamily="34" charset="0"/>
                  </a:rPr>
                  <a:t>using the following formulation:</a:t>
                </a:r>
              </a:p>
              <a:p>
                <a:pPr marL="365125" indent="-9525">
                  <a:buNone/>
                </a:pPr>
                <a:endParaRPr lang="en-US" altLang="zh-TW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5125" indent="-9525">
                  <a:buNone/>
                </a:pPr>
                <a:endParaRPr lang="en-US" altLang="zh-TW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65125" indent="-9525">
                  <a:buNone/>
                </a:pPr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distance of the poles from the origin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52" r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59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5526"/>
              </p:ext>
            </p:extLst>
          </p:nvPr>
        </p:nvGraphicFramePr>
        <p:xfrm>
          <a:off x="3530584" y="3010373"/>
          <a:ext cx="2134491" cy="115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0" name="Equation" r:id="rId4" imgW="825480" imgH="444240" progId="Equation.DSMT4">
                  <p:embed/>
                </p:oleObj>
              </mc:Choice>
              <mc:Fallback>
                <p:oleObj name="Equation" r:id="rId4" imgW="8254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584" y="3010373"/>
                        <a:ext cx="2134491" cy="115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Impulse response of IIR filters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490444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It can be easily seen that with impulse input and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,</a:t>
                </a:r>
              </a:p>
              <a:p>
                <a:pPr>
                  <a:spcAft>
                    <a:spcPts val="600"/>
                  </a:spcAft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Hence the impulse response of the filter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4904448"/>
              </a:xfrm>
              <a:blipFill>
                <a:blip r:embed="rId3"/>
                <a:stretch>
                  <a:fillRect t="-1617" r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50529" name="Object 1"/>
          <p:cNvGraphicFramePr>
            <a:graphicFrameLocks noChangeAspect="1"/>
          </p:cNvGraphicFramePr>
          <p:nvPr/>
        </p:nvGraphicFramePr>
        <p:xfrm>
          <a:off x="3183528" y="2577538"/>
          <a:ext cx="3748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3" name="Equation" r:id="rId4" imgW="1701720" imgH="507960" progId="Equation.DSMT4">
                  <p:embed/>
                </p:oleObj>
              </mc:Choice>
              <mc:Fallback>
                <p:oleObj name="Equation" r:id="rId4" imgW="1701720" imgH="507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528" y="2577538"/>
                        <a:ext cx="3748087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01166"/>
              </p:ext>
            </p:extLst>
          </p:nvPr>
        </p:nvGraphicFramePr>
        <p:xfrm>
          <a:off x="3071608" y="4862513"/>
          <a:ext cx="397192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4" name="Equation" r:id="rId6" imgW="1803240" imgH="761760" progId="Equation.DSMT4">
                  <p:embed/>
                </p:oleObj>
              </mc:Choice>
              <mc:Fallback>
                <p:oleObj name="Equation" r:id="rId6" imgW="180324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08" y="4862513"/>
                        <a:ext cx="3971925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8432" y="4572000"/>
            <a:ext cx="153118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Step function</a:t>
            </a:r>
            <a:endParaRPr 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04885" y="4887589"/>
            <a:ext cx="590719" cy="250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6 (</a:t>
            </a:r>
            <a:r>
              <a:rPr lang="en-US" altLang="zh-TW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cont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21676"/>
            <a:ext cx="7498080" cy="4052248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An IIR </a:t>
            </a:r>
            <a:r>
              <a:rPr lang="en-US" altLang="zh-TW" sz="28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filter </a:t>
            </a:r>
            <a:r>
              <a:rPr lang="en-US" altLang="zh-TW" sz="28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has the following poles / zeros</a:t>
            </a:r>
            <a:endParaRPr lang="en-US" altLang="zh-TW" sz="2800" dirty="0" smtClean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endParaRPr lang="en-US" altLang="zh-TW" dirty="0" smtClean="0"/>
          </a:p>
          <a:p>
            <a:pPr marL="82296" indent="0">
              <a:buNone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260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702"/>
              </p:ext>
            </p:extLst>
          </p:nvPr>
        </p:nvGraphicFramePr>
        <p:xfrm>
          <a:off x="2405063" y="5683250"/>
          <a:ext cx="45608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1" name="Equation" r:id="rId3" imgW="2031840" imgH="444240" progId="Equation.DSMT4">
                  <p:embed/>
                </p:oleObj>
              </mc:Choice>
              <mc:Fallback>
                <p:oleObj name="Equation" r:id="rId3" imgW="203184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5683250"/>
                        <a:ext cx="4560887" cy="998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3068015" y="1950895"/>
            <a:ext cx="3338512" cy="312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16200000">
            <a:off x="1263027" y="2973245"/>
            <a:ext cx="219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Imaginary part</a:t>
            </a: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3068015" y="3514582"/>
            <a:ext cx="33385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4736477" y="1950895"/>
            <a:ext cx="0" cy="31289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4617415" y="501953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2710827" y="333519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648915" y="4573445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710827" y="201122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472702" y="3936857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-0.5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2531440" y="2673207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6047752" y="501953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3187077" y="5019532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3723652" y="5019532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-0.5</a:t>
            </a:r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5333377" y="5019532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3068015" y="2852595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3068015" y="2192195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3068015" y="4176570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3068015" y="4838557"/>
            <a:ext cx="33385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>
            <a:off x="4022102" y="1950895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>
            <a:off x="3306140" y="1950895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>
            <a:off x="5452440" y="1966770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6166815" y="1950895"/>
            <a:ext cx="0" cy="3128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3306140" y="2208070"/>
            <a:ext cx="2860675" cy="2646362"/>
          </a:xfrm>
          <a:prstGeom prst="ellips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8"/>
          <p:cNvSpPr>
            <a:spLocks noChangeArrowheads="1"/>
          </p:cNvSpPr>
          <p:nvPr/>
        </p:nvSpPr>
        <p:spPr bwMode="auto">
          <a:xfrm>
            <a:off x="6077654" y="3418953"/>
            <a:ext cx="179388" cy="18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79"/>
          <p:cNvSpPr>
            <a:spLocks noChangeArrowheads="1"/>
          </p:cNvSpPr>
          <p:nvPr/>
        </p:nvSpPr>
        <p:spPr bwMode="auto">
          <a:xfrm>
            <a:off x="3217240" y="3419332"/>
            <a:ext cx="179387" cy="18097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163516" y="528305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Real part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3" name="Text Box 59"/>
          <p:cNvSpPr txBox="1">
            <a:spLocks noChangeArrowheads="1"/>
          </p:cNvSpPr>
          <p:nvPr/>
        </p:nvSpPr>
        <p:spPr bwMode="auto">
          <a:xfrm>
            <a:off x="5587685" y="275981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ym typeface="Symbol" pitchFamily="18" charset="2"/>
              </a:rPr>
              <a:t></a:t>
            </a:r>
            <a:endParaRPr lang="en-US" b="1" dirty="0"/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5579439" y="3828741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ym typeface="Symbol" pitchFamily="18" charset="2"/>
              </a:rPr>
              <a:t>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5422396" y="3651796"/>
            <a:ext cx="682389" cy="723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Oval 35"/>
          <p:cNvSpPr/>
          <p:nvPr/>
        </p:nvSpPr>
        <p:spPr>
          <a:xfrm>
            <a:off x="5411022" y="2644136"/>
            <a:ext cx="682389" cy="723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50676" y="3002507"/>
            <a:ext cx="954088" cy="50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096" name="TextBox 260095"/>
              <p:cNvSpPr txBox="1"/>
              <p:nvPr/>
            </p:nvSpPr>
            <p:spPr>
              <a:xfrm>
                <a:off x="4971393" y="3016469"/>
                <a:ext cx="96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0096" name="TextBox 260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93" y="3016469"/>
                <a:ext cx="9687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946373" y="3619246"/>
                <a:ext cx="96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73" y="3619246"/>
                <a:ext cx="9687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4735773" y="3507475"/>
            <a:ext cx="968991" cy="4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0100" name="TextBox 260099"/>
              <p:cNvSpPr txBox="1"/>
              <p:nvPr/>
            </p:nvSpPr>
            <p:spPr>
              <a:xfrm>
                <a:off x="6714699" y="2866030"/>
                <a:ext cx="389979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0100" name="TextBox 260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699" y="2866030"/>
                <a:ext cx="389979" cy="564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580496" y="3646227"/>
                <a:ext cx="60157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96" y="3646227"/>
                <a:ext cx="601575" cy="564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102" name="Straight Arrow Connector 260101"/>
          <p:cNvCxnSpPr>
            <a:stCxn id="260100" idx="1"/>
          </p:cNvCxnSpPr>
          <p:nvPr/>
        </p:nvCxnSpPr>
        <p:spPr>
          <a:xfrm flipH="1">
            <a:off x="5131558" y="3148415"/>
            <a:ext cx="1583141" cy="2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04" name="Straight Arrow Connector 260103"/>
          <p:cNvCxnSpPr>
            <a:stCxn id="44" idx="1"/>
          </p:cNvCxnSpPr>
          <p:nvPr/>
        </p:nvCxnSpPr>
        <p:spPr>
          <a:xfrm flipH="1" flipV="1">
            <a:off x="5104263" y="3616657"/>
            <a:ext cx="1476233" cy="31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105" name="Arc 260104"/>
          <p:cNvSpPr/>
          <p:nvPr/>
        </p:nvSpPr>
        <p:spPr>
          <a:xfrm>
            <a:off x="4558353" y="3261814"/>
            <a:ext cx="559558" cy="491319"/>
          </a:xfrm>
          <a:prstGeom prst="arc">
            <a:avLst>
              <a:gd name="adj1" fmla="val 19250649"/>
              <a:gd name="adj2" fmla="val 2245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Example 6 (cont)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30020" cy="4800600"/>
          </a:xfrm>
        </p:spPr>
        <p:txBody>
          <a:bodyPr/>
          <a:lstStyle/>
          <a:p>
            <a:r>
              <a:rPr lang="en-US" altLang="zh-TW" dirty="0" smtClean="0"/>
              <a:t>The magnitude response of the IIR filter </a:t>
            </a:r>
            <a:r>
              <a:rPr lang="en-US" altLang="zh-TW" dirty="0" smtClean="0"/>
              <a:t>is </a:t>
            </a:r>
            <a:r>
              <a:rPr lang="en-US" altLang="zh-TW" dirty="0" smtClean="0"/>
              <a:t>plotted as follows: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70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7016" y="2527355"/>
            <a:ext cx="4528038" cy="407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4625340" y="3128010"/>
            <a:ext cx="0" cy="3048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30140" y="3124200"/>
            <a:ext cx="0" cy="3048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693" y="636563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Arial Unicode MS" pitchFamily="34" charset="-120"/>
                <a:cs typeface="Times New Roman" pitchFamily="18" charset="0"/>
                <a:sym typeface="Symbol"/>
              </a:rPr>
              <a:t>/6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93577" y="636856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Arial Unicode MS" pitchFamily="34" charset="-120"/>
                <a:cs typeface="Times New Roman" pitchFamily="18" charset="0"/>
                <a:sym typeface="Symbol"/>
              </a:rPr>
              <a:t>-/6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563208" y="6207370"/>
            <a:ext cx="17584" cy="3253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952999" y="6192716"/>
            <a:ext cx="111370" cy="296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70584" y="3994639"/>
            <a:ext cx="35169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16316" y="3988777"/>
            <a:ext cx="35169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41375" y="3809291"/>
                <a:ext cx="2436279" cy="941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Bandwidth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Arial Unicode MS" pitchFamily="34" charset="-12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Arial Unicode MS" pitchFamily="34" charset="-12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Arial Unicode MS" pitchFamily="34" charset="-12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Arial Unicode MS" pitchFamily="34" charset="-12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Arial Unicode MS" pitchFamily="34" charset="-12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Arial Unicode MS" pitchFamily="34" charset="-120"/>
                                      <a:cs typeface="Arial" panose="020B0604020202020204" pitchFamily="34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/>
                        </a:rPr>
                        <m:t>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75" y="3809291"/>
                <a:ext cx="2436279" cy="941668"/>
              </a:xfrm>
              <a:prstGeom prst="rect">
                <a:avLst/>
              </a:prstGeom>
              <a:blipFill>
                <a:blip r:embed="rId5"/>
                <a:stretch>
                  <a:fillRect l="-2000"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6844079" y="6123843"/>
          <a:ext cx="330444" cy="41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2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4079" y="6123843"/>
                        <a:ext cx="330444" cy="411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2000740" y="2701716"/>
          <a:ext cx="927100" cy="54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3" name="Equation" r:id="rId8" imgW="469800" imgH="279360" progId="Equation.DSMT4">
                  <p:embed/>
                </p:oleObj>
              </mc:Choice>
              <mc:Fallback>
                <p:oleObj name="Equation" r:id="rId8" imgW="46980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740" y="2701716"/>
                        <a:ext cx="927100" cy="54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Final remarks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19509" cy="47755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To design more sophisticated IIR filters (flat </a:t>
            </a:r>
            <a:r>
              <a:rPr lang="en-US" altLang="zh-TW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passband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and </a:t>
            </a:r>
            <a:r>
              <a:rPr lang="en-US" altLang="zh-TW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stopband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sharp transition edge, etc), more poles and zeros are needed 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/>
              </a:rPr>
              <a:t> 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hence higher order and more difficult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Rather than making the design from scratch, usually we start with an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analogue filter 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(e.g. Butterworth, </a:t>
            </a:r>
            <a:r>
              <a:rPr lang="en-US" altLang="zh-TW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Chebyshev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Elliptic) that meets the specifications. Then transform it to the form of an IIR filter using the techniques such as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bilinear transformation, impulse invariance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etc.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It is possible since the structure of analogue filters is close to the IIR filters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Final remarks (cont)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Advantage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of IIR filters over FIR filters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IIR filters can give a 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similar performance 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as FIR filters with less taps</a:t>
            </a:r>
          </a:p>
          <a:p>
            <a:pPr marL="1160463" lvl="1" indent="-533400">
              <a:buFont typeface="Symbol"/>
              <a:buChar char="Þ"/>
            </a:pP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Less storage, less computation, and perhaps shorter delay</a:t>
            </a:r>
          </a:p>
          <a:p>
            <a:pPr marL="365125" indent="-269875"/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Common problems</a:t>
            </a:r>
          </a:p>
          <a:p>
            <a:pPr marL="639445" lvl="1" indent="-269875"/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Difficult to design IIR filters with linear phase</a:t>
            </a:r>
          </a:p>
          <a:p>
            <a:pPr marL="639445" lvl="1" indent="-269875"/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Stability is a problem when working in adverse environment (due to finite word length effect, noise in the system, etc.) 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Impulse response of IIR </a:t>
            </a:r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filters 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cont</a:t>
            </a: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 general, for arbitrary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TW" i="1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(first order IIR system), the impulse response of the system is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dirty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It shows that,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Arial Unicode MS" pitchFamily="34" charset="-120"/>
                        <a:cs typeface="Arial Unicode MS" pitchFamily="34" charset="-120"/>
                      </a:rPr>
                      <m:t>h</m:t>
                    </m:r>
                  </m:oMath>
                </a14:m>
                <a:r>
                  <a:rPr lang="zh-TW" alt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will become bigger and bigger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Arial Unicode MS" pitchFamily="34" charset="-120"/>
                        <a:cs typeface="Arial Unicode MS" pitchFamily="34" charset="-120"/>
                      </a:rPr>
                      <m:t>𝑛</m:t>
                    </m:r>
                  </m:oMath>
                </a14:m>
                <a:r>
                  <a:rPr lang="zh-TW" alt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becomes large (hence infinite response), which is difficult to control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Interestingly,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design objective of most IIR systems is to ensure the system is not IIR!</a:t>
                </a:r>
                <a:endParaRPr lang="zh-TW" altLang="en-US" dirty="0">
                  <a:solidFill>
                    <a:srgbClr val="FF0000"/>
                  </a:solidFill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17" r="-244" b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6102"/>
              </p:ext>
            </p:extLst>
          </p:nvPr>
        </p:nvGraphicFramePr>
        <p:xfrm>
          <a:off x="3231517" y="2759911"/>
          <a:ext cx="366236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8" name="Equation" r:id="rId4" imgW="1663560" imgH="431640" progId="Equation.DSMT4">
                  <p:embed/>
                </p:oleObj>
              </mc:Choice>
              <mc:Fallback>
                <p:oleObj name="Equation" r:id="rId4" imgW="1663560" imgH="431640" progId="Equation.DSMT4">
                  <p:embed/>
                  <p:pic>
                    <p:nvPicPr>
                      <p:cNvPr id="20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517" y="2759911"/>
                        <a:ext cx="3662362" cy="950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4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7397" y="5272322"/>
            <a:ext cx="5637654" cy="112065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6.2 Transfer Function IIR Filters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799"/>
                <a:ext cx="7498080" cy="5026573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The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transfer function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of an IIR system can be derived by applying the z-transform to the difference equation</a:t>
                </a:r>
              </a:p>
              <a:p>
                <a:pPr marL="515938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  <a:cs typeface="Arial Unicode MS" pitchFamily="34" charset="-12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1031875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Arial Unicode MS" pitchFamily="34" charset="-120"/>
                          <a:cs typeface="Arial Unicode MS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+… 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1031875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:r>
                  <a:rPr lang="en-US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Arial Unicode MS" pitchFamily="34" charset="-12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 Unicode MS" pitchFamily="34" charset="-12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rial Unicode MS" pitchFamily="34" charset="-12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Arial Unicode MS" pitchFamily="34" charset="-12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rial Unicode MS" pitchFamily="34" charset="-12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Arial Unicode MS" pitchFamily="34" charset="-12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rial Unicode MS" pitchFamily="34" charset="-12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rial Unicode MS" pitchFamily="34" charset="-120"/>
                          </a:rPr>
                          <m:t>𝑀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460375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Arial Unicode MS" pitchFamily="34" charset="-120"/>
                          <a:cs typeface="Arial Unicode MS" pitchFamily="34" charset="-12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460375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            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Arial Unicode MS" pitchFamily="34" charset="-12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TW" dirty="0" smtClean="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endParaRPr>
              </a:p>
              <a:p>
                <a:pPr marL="460375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Arial Unicode MS" pitchFamily="34" charset="-120"/>
                          <a:cs typeface="Arial Unicode MS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Arial Unicode MS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𝑀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Arial Unicode MS" pitchFamily="34" charset="-12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120000"/>
                  </a:lnSpc>
                </a:pP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799"/>
                <a:ext cx="7498080" cy="5026573"/>
              </a:xfrm>
              <a:blipFill>
                <a:blip r:embed="rId2"/>
                <a:stretch>
                  <a:fillRect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Block diagram structure</a:t>
            </a:r>
            <a:endParaRPr lang="zh-TW" altLang="en-US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2"/>
                <a:ext cx="7498080" cy="234643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Based on the difference equation, we can easily derive the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block diagram structure </a:t>
                </a: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for implementation of IIR filters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Again, let’s take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 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Arial Unicode MS" pitchFamily="34" charset="-12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TW" dirty="0" smtClean="0">
                    <a:latin typeface="Arial" panose="020B0604020202020204" pitchFamily="34" charset="0"/>
                    <a:ea typeface="Arial Unicode MS" pitchFamily="34" charset="-120"/>
                    <a:cs typeface="Arial" panose="020B0604020202020204" pitchFamily="34" charset="0"/>
                  </a:rPr>
                  <a:t> as an example</a:t>
                </a:r>
              </a:p>
              <a:p>
                <a:pPr>
                  <a:lnSpc>
                    <a:spcPct val="120000"/>
                  </a:lnSpc>
                </a:pP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2"/>
                <a:ext cx="7498080" cy="2346432"/>
              </a:xfrm>
              <a:blipFill>
                <a:blip r:embed="rId3"/>
                <a:stretch>
                  <a:fillRect t="-23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2452784" y="3896720"/>
          <a:ext cx="4784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7" name="Equation" r:id="rId4" imgW="2171520" imgH="228600" progId="Equation.DSMT4">
                  <p:embed/>
                </p:oleObj>
              </mc:Choice>
              <mc:Fallback>
                <p:oleObj name="Equation" r:id="rId4" imgW="21715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784" y="3896720"/>
                        <a:ext cx="4784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3"/>
          <p:cNvSpPr>
            <a:spLocks noChangeArrowheads="1"/>
          </p:cNvSpPr>
          <p:nvPr/>
        </p:nvSpPr>
        <p:spPr bwMode="auto">
          <a:xfrm>
            <a:off x="2501260" y="5219132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>
            <a:off x="2375846" y="4719071"/>
            <a:ext cx="824553" cy="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>
            <a:off x="2739385" y="4719070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reeform 69"/>
          <p:cNvSpPr>
            <a:spLocks/>
          </p:cNvSpPr>
          <p:nvPr/>
        </p:nvSpPr>
        <p:spPr bwMode="auto">
          <a:xfrm>
            <a:off x="2739385" y="5531870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4"/>
          <p:cNvSpPr>
            <a:spLocks noChangeShapeType="1"/>
          </p:cNvSpPr>
          <p:nvPr/>
        </p:nvSpPr>
        <p:spPr bwMode="auto">
          <a:xfrm>
            <a:off x="3474398" y="4719070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val 76"/>
          <p:cNvSpPr>
            <a:spLocks noChangeArrowheads="1"/>
          </p:cNvSpPr>
          <p:nvPr/>
        </p:nvSpPr>
        <p:spPr bwMode="auto">
          <a:xfrm>
            <a:off x="3949060" y="4596832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70"/>
          <p:cNvSpPr>
            <a:spLocks noChangeShapeType="1"/>
          </p:cNvSpPr>
          <p:nvPr/>
        </p:nvSpPr>
        <p:spPr bwMode="auto">
          <a:xfrm rot="16200000">
            <a:off x="3048948" y="5928744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71"/>
          <p:cNvSpPr>
            <a:spLocks noChangeShapeType="1"/>
          </p:cNvSpPr>
          <p:nvPr/>
        </p:nvSpPr>
        <p:spPr bwMode="auto">
          <a:xfrm rot="16200000" flipH="1">
            <a:off x="3285486" y="5692206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 rot="16200000" flipH="1" flipV="1">
            <a:off x="3285486" y="5873181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87"/>
          <p:cNvSpPr>
            <a:spLocks noChangeArrowheads="1"/>
          </p:cNvSpPr>
          <p:nvPr/>
        </p:nvSpPr>
        <p:spPr bwMode="auto">
          <a:xfrm>
            <a:off x="3876035" y="4560319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3290247" y="4714306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90"/>
          <p:cNvSpPr txBox="1">
            <a:spLocks noChangeArrowheads="1"/>
          </p:cNvSpPr>
          <p:nvPr/>
        </p:nvSpPr>
        <p:spPr bwMode="auto">
          <a:xfrm>
            <a:off x="3309297" y="5447733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Freeform 69"/>
          <p:cNvSpPr>
            <a:spLocks/>
          </p:cNvSpPr>
          <p:nvPr/>
        </p:nvSpPr>
        <p:spPr bwMode="auto">
          <a:xfrm rot="16200000">
            <a:off x="3324189" y="5128135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 rot="16200000">
            <a:off x="3029897" y="4723833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 rot="16200000" flipH="1">
            <a:off x="3266435" y="448729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rot="16200000" flipH="1" flipV="1">
            <a:off x="3266435" y="466827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 flipV="1">
            <a:off x="4284022" y="4724400"/>
            <a:ext cx="735653" cy="41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63"/>
          <p:cNvSpPr>
            <a:spLocks noChangeArrowheads="1"/>
          </p:cNvSpPr>
          <p:nvPr/>
        </p:nvSpPr>
        <p:spPr bwMode="auto">
          <a:xfrm flipH="1">
            <a:off x="6325546" y="5219131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351769" y="4714876"/>
            <a:ext cx="169196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68"/>
          <p:cNvSpPr>
            <a:spLocks noChangeShapeType="1"/>
          </p:cNvSpPr>
          <p:nvPr/>
        </p:nvSpPr>
        <p:spPr bwMode="auto">
          <a:xfrm flipH="1">
            <a:off x="6558909" y="4719069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 flipH="1">
            <a:off x="6066143" y="5531869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 flipH="1">
            <a:off x="5023796" y="4596831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70"/>
          <p:cNvSpPr>
            <a:spLocks noChangeShapeType="1"/>
          </p:cNvSpPr>
          <p:nvPr/>
        </p:nvSpPr>
        <p:spPr bwMode="auto">
          <a:xfrm rot="5400000" flipH="1">
            <a:off x="5888983" y="5928743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ine 71"/>
          <p:cNvSpPr>
            <a:spLocks noChangeShapeType="1"/>
          </p:cNvSpPr>
          <p:nvPr/>
        </p:nvSpPr>
        <p:spPr bwMode="auto">
          <a:xfrm rot="5400000">
            <a:off x="5833420" y="569220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72"/>
          <p:cNvSpPr>
            <a:spLocks noChangeShapeType="1"/>
          </p:cNvSpPr>
          <p:nvPr/>
        </p:nvSpPr>
        <p:spPr bwMode="auto">
          <a:xfrm rot="5400000" flipV="1">
            <a:off x="5833420" y="587318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7"/>
          <p:cNvSpPr>
            <a:spLocks noChangeArrowheads="1"/>
          </p:cNvSpPr>
          <p:nvPr/>
        </p:nvSpPr>
        <p:spPr bwMode="auto">
          <a:xfrm flipH="1">
            <a:off x="4952359" y="4560318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84" name="Text Box 90"/>
          <p:cNvSpPr txBox="1">
            <a:spLocks noChangeArrowheads="1"/>
          </p:cNvSpPr>
          <p:nvPr/>
        </p:nvSpPr>
        <p:spPr bwMode="auto">
          <a:xfrm flipH="1">
            <a:off x="5514172" y="5447732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Freeform 69"/>
          <p:cNvSpPr>
            <a:spLocks/>
          </p:cNvSpPr>
          <p:nvPr/>
        </p:nvSpPr>
        <p:spPr bwMode="auto">
          <a:xfrm rot="5400000" flipH="1">
            <a:off x="4976609" y="5128134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Text Box 90"/>
          <p:cNvSpPr txBox="1">
            <a:spLocks noChangeArrowheads="1"/>
          </p:cNvSpPr>
          <p:nvPr/>
        </p:nvSpPr>
        <p:spPr bwMode="auto">
          <a:xfrm flipH="1">
            <a:off x="1661736" y="4523168"/>
            <a:ext cx="68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 Box 90"/>
          <p:cNvSpPr txBox="1">
            <a:spLocks noChangeArrowheads="1"/>
          </p:cNvSpPr>
          <p:nvPr/>
        </p:nvSpPr>
        <p:spPr bwMode="auto">
          <a:xfrm flipH="1">
            <a:off x="7095821" y="4498147"/>
            <a:ext cx="675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 Box 90"/>
          <p:cNvSpPr txBox="1">
            <a:spLocks noChangeArrowheads="1"/>
          </p:cNvSpPr>
          <p:nvPr/>
        </p:nvSpPr>
        <p:spPr bwMode="auto">
          <a:xfrm flipH="1">
            <a:off x="6661367" y="5674129"/>
            <a:ext cx="8883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 flipH="1">
            <a:off x="1777744" y="5608164"/>
            <a:ext cx="902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54138" y="6163481"/>
            <a:ext cx="3766783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Direct Form I structure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Block diagram structure (cont)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2291292" y="4058547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64"/>
          <p:cNvSpPr>
            <a:spLocks noChangeShapeType="1"/>
          </p:cNvSpPr>
          <p:nvPr/>
        </p:nvSpPr>
        <p:spPr bwMode="auto">
          <a:xfrm>
            <a:off x="2165878" y="3558486"/>
            <a:ext cx="824553" cy="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68"/>
          <p:cNvSpPr>
            <a:spLocks noChangeShapeType="1"/>
          </p:cNvSpPr>
          <p:nvPr/>
        </p:nvSpPr>
        <p:spPr bwMode="auto">
          <a:xfrm>
            <a:off x="2529417" y="3558485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reeform 69"/>
          <p:cNvSpPr>
            <a:spLocks/>
          </p:cNvSpPr>
          <p:nvPr/>
        </p:nvSpPr>
        <p:spPr bwMode="auto">
          <a:xfrm>
            <a:off x="2529417" y="4371285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74"/>
          <p:cNvSpPr>
            <a:spLocks noChangeShapeType="1"/>
          </p:cNvSpPr>
          <p:nvPr/>
        </p:nvSpPr>
        <p:spPr bwMode="auto">
          <a:xfrm>
            <a:off x="3264430" y="3558485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76"/>
          <p:cNvSpPr>
            <a:spLocks noChangeArrowheads="1"/>
          </p:cNvSpPr>
          <p:nvPr/>
        </p:nvSpPr>
        <p:spPr bwMode="auto">
          <a:xfrm>
            <a:off x="3739092" y="3436247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70"/>
          <p:cNvSpPr>
            <a:spLocks noChangeShapeType="1"/>
          </p:cNvSpPr>
          <p:nvPr/>
        </p:nvSpPr>
        <p:spPr bwMode="auto">
          <a:xfrm rot="16200000">
            <a:off x="2838980" y="4768159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71"/>
          <p:cNvSpPr>
            <a:spLocks noChangeShapeType="1"/>
          </p:cNvSpPr>
          <p:nvPr/>
        </p:nvSpPr>
        <p:spPr bwMode="auto">
          <a:xfrm rot="16200000" flipH="1">
            <a:off x="3075518" y="4531621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72"/>
          <p:cNvSpPr>
            <a:spLocks noChangeShapeType="1"/>
          </p:cNvSpPr>
          <p:nvPr/>
        </p:nvSpPr>
        <p:spPr bwMode="auto">
          <a:xfrm rot="16200000" flipH="1" flipV="1">
            <a:off x="3075518" y="4712596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87"/>
          <p:cNvSpPr>
            <a:spLocks noChangeArrowheads="1"/>
          </p:cNvSpPr>
          <p:nvPr/>
        </p:nvSpPr>
        <p:spPr bwMode="auto">
          <a:xfrm>
            <a:off x="3666067" y="3399734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44" name="Text Box 89"/>
          <p:cNvSpPr txBox="1">
            <a:spLocks noChangeArrowheads="1"/>
          </p:cNvSpPr>
          <p:nvPr/>
        </p:nvSpPr>
        <p:spPr bwMode="auto">
          <a:xfrm>
            <a:off x="3080279" y="3553721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90"/>
          <p:cNvSpPr txBox="1">
            <a:spLocks noChangeArrowheads="1"/>
          </p:cNvSpPr>
          <p:nvPr/>
        </p:nvSpPr>
        <p:spPr bwMode="auto">
          <a:xfrm>
            <a:off x="3099329" y="4287148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 rot="16200000">
            <a:off x="3114221" y="3967550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70"/>
          <p:cNvSpPr>
            <a:spLocks noChangeShapeType="1"/>
          </p:cNvSpPr>
          <p:nvPr/>
        </p:nvSpPr>
        <p:spPr bwMode="auto">
          <a:xfrm rot="16200000">
            <a:off x="2819929" y="3563248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71"/>
          <p:cNvSpPr>
            <a:spLocks noChangeShapeType="1"/>
          </p:cNvSpPr>
          <p:nvPr/>
        </p:nvSpPr>
        <p:spPr bwMode="auto">
          <a:xfrm rot="16200000" flipH="1">
            <a:off x="3056467" y="332671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72"/>
          <p:cNvSpPr>
            <a:spLocks noChangeShapeType="1"/>
          </p:cNvSpPr>
          <p:nvPr/>
        </p:nvSpPr>
        <p:spPr bwMode="auto">
          <a:xfrm rot="16200000" flipH="1" flipV="1">
            <a:off x="3056467" y="350768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74"/>
          <p:cNvSpPr>
            <a:spLocks noChangeShapeType="1"/>
          </p:cNvSpPr>
          <p:nvPr/>
        </p:nvSpPr>
        <p:spPr bwMode="auto">
          <a:xfrm flipV="1">
            <a:off x="4074054" y="3563815"/>
            <a:ext cx="735653" cy="41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63"/>
          <p:cNvSpPr>
            <a:spLocks noChangeArrowheads="1"/>
          </p:cNvSpPr>
          <p:nvPr/>
        </p:nvSpPr>
        <p:spPr bwMode="auto">
          <a:xfrm flipH="1">
            <a:off x="6115578" y="4058546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64"/>
          <p:cNvSpPr>
            <a:spLocks noChangeShapeType="1"/>
          </p:cNvSpPr>
          <p:nvPr/>
        </p:nvSpPr>
        <p:spPr bwMode="auto">
          <a:xfrm>
            <a:off x="5141801" y="3554291"/>
            <a:ext cx="169196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68"/>
          <p:cNvSpPr>
            <a:spLocks noChangeShapeType="1"/>
          </p:cNvSpPr>
          <p:nvPr/>
        </p:nvSpPr>
        <p:spPr bwMode="auto">
          <a:xfrm flipH="1">
            <a:off x="6348941" y="3558484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Freeform 69"/>
          <p:cNvSpPr>
            <a:spLocks/>
          </p:cNvSpPr>
          <p:nvPr/>
        </p:nvSpPr>
        <p:spPr bwMode="auto">
          <a:xfrm flipH="1">
            <a:off x="5856175" y="4371284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Oval 76"/>
          <p:cNvSpPr>
            <a:spLocks noChangeArrowheads="1"/>
          </p:cNvSpPr>
          <p:nvPr/>
        </p:nvSpPr>
        <p:spPr bwMode="auto">
          <a:xfrm flipH="1">
            <a:off x="4813828" y="3436246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70"/>
          <p:cNvSpPr>
            <a:spLocks noChangeShapeType="1"/>
          </p:cNvSpPr>
          <p:nvPr/>
        </p:nvSpPr>
        <p:spPr bwMode="auto">
          <a:xfrm rot="5400000" flipH="1">
            <a:off x="5679015" y="4768158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71"/>
          <p:cNvSpPr>
            <a:spLocks noChangeShapeType="1"/>
          </p:cNvSpPr>
          <p:nvPr/>
        </p:nvSpPr>
        <p:spPr bwMode="auto">
          <a:xfrm rot="5400000">
            <a:off x="5623452" y="4531620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72"/>
          <p:cNvSpPr>
            <a:spLocks noChangeShapeType="1"/>
          </p:cNvSpPr>
          <p:nvPr/>
        </p:nvSpPr>
        <p:spPr bwMode="auto">
          <a:xfrm rot="5400000" flipV="1">
            <a:off x="5623452" y="4712595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87"/>
          <p:cNvSpPr>
            <a:spLocks noChangeArrowheads="1"/>
          </p:cNvSpPr>
          <p:nvPr/>
        </p:nvSpPr>
        <p:spPr bwMode="auto">
          <a:xfrm flipH="1">
            <a:off x="4742391" y="3399733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 flipH="1">
            <a:off x="5304204" y="4287147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Freeform 69"/>
          <p:cNvSpPr>
            <a:spLocks/>
          </p:cNvSpPr>
          <p:nvPr/>
        </p:nvSpPr>
        <p:spPr bwMode="auto">
          <a:xfrm rot="5400000" flipH="1">
            <a:off x="4766641" y="3967549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 flipH="1">
            <a:off x="1451768" y="3362583"/>
            <a:ext cx="68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 flipH="1">
            <a:off x="6885853" y="3337562"/>
            <a:ext cx="675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90"/>
          <p:cNvSpPr txBox="1">
            <a:spLocks noChangeArrowheads="1"/>
          </p:cNvSpPr>
          <p:nvPr/>
        </p:nvSpPr>
        <p:spPr bwMode="auto">
          <a:xfrm flipH="1">
            <a:off x="6456669" y="4462543"/>
            <a:ext cx="8883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90"/>
          <p:cNvSpPr txBox="1">
            <a:spLocks noChangeArrowheads="1"/>
          </p:cNvSpPr>
          <p:nvPr/>
        </p:nvSpPr>
        <p:spPr bwMode="auto">
          <a:xfrm flipH="1">
            <a:off x="1663220" y="4498254"/>
            <a:ext cx="902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23301" y="5987635"/>
            <a:ext cx="3766783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Direct Form I structure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69417"/>
              </p:ext>
            </p:extLst>
          </p:nvPr>
        </p:nvGraphicFramePr>
        <p:xfrm>
          <a:off x="1446718" y="1244798"/>
          <a:ext cx="4939933" cy="96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0" name="Equation" r:id="rId3" imgW="2349360" imgH="457200" progId="Equation.DSMT4">
                  <p:embed/>
                </p:oleObj>
              </mc:Choice>
              <mc:Fallback>
                <p:oleObj name="Equation" r:id="rId3" imgW="2349360" imgH="457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718" y="1244798"/>
                        <a:ext cx="4939933" cy="962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/>
          <p:cNvSpPr/>
          <p:nvPr/>
        </p:nvSpPr>
        <p:spPr>
          <a:xfrm>
            <a:off x="2180491" y="3165231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5268" y="3176954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03584" y="516108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Feed-forward Part</a:t>
            </a: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B(z)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03531" y="514643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Feedback Part</a:t>
            </a:r>
          </a:p>
          <a:p>
            <a:endParaRPr lang="en-US" dirty="0" smtClean="0"/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5330580" y="5442438"/>
          <a:ext cx="46528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1" name="Equation" r:id="rId5" imgW="355320" imgH="419040" progId="Equation.DSMT4">
                  <p:embed/>
                </p:oleObj>
              </mc:Choice>
              <mc:Fallback>
                <p:oleObj name="Equation" r:id="rId5" imgW="3553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580" y="5442438"/>
                        <a:ext cx="46528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85602"/>
              </p:ext>
            </p:extLst>
          </p:nvPr>
        </p:nvGraphicFramePr>
        <p:xfrm>
          <a:off x="1532931" y="2227907"/>
          <a:ext cx="4484443" cy="82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2" name="Equation" r:id="rId7" imgW="2273040" imgH="419040" progId="Equation.DSMT4">
                  <p:embed/>
                </p:oleObj>
              </mc:Choice>
              <mc:Fallback>
                <p:oleObj name="Equation" r:id="rId7" imgW="22730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931" y="2227907"/>
                        <a:ext cx="4484443" cy="827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211514" y="3191608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Block diagram structure (cont)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5297-C6E0-4E60-8C3F-7F078B7FA6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4322315" y="4084924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4560440" y="3584862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69"/>
          <p:cNvSpPr>
            <a:spLocks/>
          </p:cNvSpPr>
          <p:nvPr/>
        </p:nvSpPr>
        <p:spPr bwMode="auto">
          <a:xfrm>
            <a:off x="4560440" y="4397662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4"/>
          <p:cNvSpPr>
            <a:spLocks noChangeShapeType="1"/>
          </p:cNvSpPr>
          <p:nvPr/>
        </p:nvSpPr>
        <p:spPr bwMode="auto">
          <a:xfrm>
            <a:off x="5295453" y="3584862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76"/>
          <p:cNvSpPr>
            <a:spLocks noChangeArrowheads="1"/>
          </p:cNvSpPr>
          <p:nvPr/>
        </p:nvSpPr>
        <p:spPr bwMode="auto">
          <a:xfrm>
            <a:off x="5770115" y="3462624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 rot="16200000">
            <a:off x="4870003" y="4794536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71"/>
          <p:cNvSpPr>
            <a:spLocks noChangeShapeType="1"/>
          </p:cNvSpPr>
          <p:nvPr/>
        </p:nvSpPr>
        <p:spPr bwMode="auto">
          <a:xfrm rot="16200000" flipH="1">
            <a:off x="5106541" y="4557998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72"/>
          <p:cNvSpPr>
            <a:spLocks noChangeShapeType="1"/>
          </p:cNvSpPr>
          <p:nvPr/>
        </p:nvSpPr>
        <p:spPr bwMode="auto">
          <a:xfrm rot="16200000" flipH="1" flipV="1">
            <a:off x="5106541" y="4738973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697090" y="3426111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5111302" y="3580098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90"/>
          <p:cNvSpPr txBox="1">
            <a:spLocks noChangeArrowheads="1"/>
          </p:cNvSpPr>
          <p:nvPr/>
        </p:nvSpPr>
        <p:spPr bwMode="auto">
          <a:xfrm>
            <a:off x="5130352" y="4313525"/>
            <a:ext cx="47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69"/>
          <p:cNvSpPr>
            <a:spLocks/>
          </p:cNvSpPr>
          <p:nvPr/>
        </p:nvSpPr>
        <p:spPr bwMode="auto">
          <a:xfrm rot="16200000">
            <a:off x="5145244" y="3993927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70"/>
          <p:cNvSpPr>
            <a:spLocks noChangeShapeType="1"/>
          </p:cNvSpPr>
          <p:nvPr/>
        </p:nvSpPr>
        <p:spPr bwMode="auto">
          <a:xfrm rot="16200000">
            <a:off x="4850952" y="3589625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71"/>
          <p:cNvSpPr>
            <a:spLocks noChangeShapeType="1"/>
          </p:cNvSpPr>
          <p:nvPr/>
        </p:nvSpPr>
        <p:spPr bwMode="auto">
          <a:xfrm rot="16200000" flipH="1">
            <a:off x="5087490" y="3353087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72"/>
          <p:cNvSpPr>
            <a:spLocks noChangeShapeType="1"/>
          </p:cNvSpPr>
          <p:nvPr/>
        </p:nvSpPr>
        <p:spPr bwMode="auto">
          <a:xfrm rot="16200000" flipH="1" flipV="1">
            <a:off x="5087490" y="3534062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74"/>
          <p:cNvSpPr>
            <a:spLocks noChangeShapeType="1"/>
          </p:cNvSpPr>
          <p:nvPr/>
        </p:nvSpPr>
        <p:spPr bwMode="auto">
          <a:xfrm flipV="1">
            <a:off x="6105077" y="3590192"/>
            <a:ext cx="735653" cy="41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90"/>
          <p:cNvSpPr txBox="1">
            <a:spLocks noChangeArrowheads="1"/>
          </p:cNvSpPr>
          <p:nvPr/>
        </p:nvSpPr>
        <p:spPr bwMode="auto">
          <a:xfrm flipH="1">
            <a:off x="959399" y="3371376"/>
            <a:ext cx="68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90"/>
          <p:cNvSpPr txBox="1">
            <a:spLocks noChangeArrowheads="1"/>
          </p:cNvSpPr>
          <p:nvPr/>
        </p:nvSpPr>
        <p:spPr bwMode="auto">
          <a:xfrm flipH="1">
            <a:off x="6885853" y="3337562"/>
            <a:ext cx="6751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3301" y="5987635"/>
            <a:ext cx="3766783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Direct Form II structure</a:t>
            </a:r>
            <a:endParaRPr lang="zh-TW" altLang="en-US" sz="2400" dirty="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4607" y="518746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Feed-forward Part</a:t>
            </a: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B(z)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1303459" y="1674814"/>
          <a:ext cx="67659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92" name="Equation" r:id="rId3" imgW="3429000" imgH="419040" progId="Equation.DSMT4">
                  <p:embed/>
                </p:oleObj>
              </mc:Choice>
              <mc:Fallback>
                <p:oleObj name="Equation" r:id="rId3" imgW="342900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59" y="1674814"/>
                        <a:ext cx="67659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63"/>
          <p:cNvSpPr>
            <a:spLocks noChangeArrowheads="1"/>
          </p:cNvSpPr>
          <p:nvPr/>
        </p:nvSpPr>
        <p:spPr bwMode="auto">
          <a:xfrm flipH="1">
            <a:off x="3337209" y="4084923"/>
            <a:ext cx="473075" cy="330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flipV="1">
            <a:off x="2363432" y="3578469"/>
            <a:ext cx="2656976" cy="219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68"/>
          <p:cNvSpPr>
            <a:spLocks noChangeShapeType="1"/>
          </p:cNvSpPr>
          <p:nvPr/>
        </p:nvSpPr>
        <p:spPr bwMode="auto">
          <a:xfrm flipH="1">
            <a:off x="3570572" y="3584861"/>
            <a:ext cx="1587" cy="512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reeform 69"/>
          <p:cNvSpPr>
            <a:spLocks/>
          </p:cNvSpPr>
          <p:nvPr/>
        </p:nvSpPr>
        <p:spPr bwMode="auto">
          <a:xfrm flipH="1">
            <a:off x="3077806" y="4397661"/>
            <a:ext cx="494353" cy="403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Oval 76"/>
          <p:cNvSpPr>
            <a:spLocks noChangeArrowheads="1"/>
          </p:cNvSpPr>
          <p:nvPr/>
        </p:nvSpPr>
        <p:spPr bwMode="auto">
          <a:xfrm flipH="1">
            <a:off x="2035459" y="3462623"/>
            <a:ext cx="327025" cy="3302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70"/>
          <p:cNvSpPr>
            <a:spLocks noChangeShapeType="1"/>
          </p:cNvSpPr>
          <p:nvPr/>
        </p:nvSpPr>
        <p:spPr bwMode="auto">
          <a:xfrm rot="5400000" flipH="1">
            <a:off x="2900646" y="4794535"/>
            <a:ext cx="361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71"/>
          <p:cNvSpPr>
            <a:spLocks noChangeShapeType="1"/>
          </p:cNvSpPr>
          <p:nvPr/>
        </p:nvSpPr>
        <p:spPr bwMode="auto">
          <a:xfrm rot="5400000">
            <a:off x="2845083" y="4557997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72"/>
          <p:cNvSpPr>
            <a:spLocks noChangeShapeType="1"/>
          </p:cNvSpPr>
          <p:nvPr/>
        </p:nvSpPr>
        <p:spPr bwMode="auto">
          <a:xfrm rot="5400000" flipV="1">
            <a:off x="2845083" y="4738972"/>
            <a:ext cx="180975" cy="292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87"/>
          <p:cNvSpPr>
            <a:spLocks noChangeArrowheads="1"/>
          </p:cNvSpPr>
          <p:nvPr/>
        </p:nvSpPr>
        <p:spPr bwMode="auto">
          <a:xfrm flipH="1">
            <a:off x="1964022" y="3426110"/>
            <a:ext cx="471487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63500" rIns="63500" bIns="63500"/>
          <a:lstStyle/>
          <a:p>
            <a:pPr algn="ctr" eaLnBrk="0" hangingPunct="0"/>
            <a:r>
              <a:rPr lang="en-US" b="1"/>
              <a:t>+</a:t>
            </a:r>
          </a:p>
        </p:txBody>
      </p:sp>
      <p:sp>
        <p:nvSpPr>
          <p:cNvPr id="54" name="Text Box 90"/>
          <p:cNvSpPr txBox="1">
            <a:spLocks noChangeArrowheads="1"/>
          </p:cNvSpPr>
          <p:nvPr/>
        </p:nvSpPr>
        <p:spPr bwMode="auto">
          <a:xfrm flipH="1">
            <a:off x="2525835" y="4313524"/>
            <a:ext cx="461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Freeform 69"/>
          <p:cNvSpPr>
            <a:spLocks/>
          </p:cNvSpPr>
          <p:nvPr/>
        </p:nvSpPr>
        <p:spPr bwMode="auto">
          <a:xfrm rot="5400000" flipH="1">
            <a:off x="1988272" y="3993926"/>
            <a:ext cx="999083" cy="60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75"/>
              </a:cxn>
              <a:cxn ang="0">
                <a:pos x="19989" y="19975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75"/>
                </a:lnTo>
                <a:lnTo>
                  <a:pt x="19989" y="1997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66899" y="3203331"/>
            <a:ext cx="2136531" cy="1934307"/>
          </a:xfrm>
          <a:prstGeom prst="rect">
            <a:avLst/>
          </a:prstGeom>
          <a:solidFill>
            <a:srgbClr val="3891A7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025162" y="5172807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Feedback Part</a:t>
            </a:r>
          </a:p>
          <a:p>
            <a:endParaRPr lang="en-US" dirty="0" smtClean="0"/>
          </a:p>
        </p:txBody>
      </p:sp>
      <p:graphicFrame>
        <p:nvGraphicFramePr>
          <p:cNvPr id="58" name="Object 2"/>
          <p:cNvGraphicFramePr>
            <a:graphicFrameLocks noChangeAspect="1"/>
          </p:cNvGraphicFramePr>
          <p:nvPr/>
        </p:nvGraphicFramePr>
        <p:xfrm>
          <a:off x="2552211" y="5468815"/>
          <a:ext cx="46528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93" name="Equation" r:id="rId5" imgW="355320" imgH="419040" progId="Equation.DSMT4">
                  <p:embed/>
                </p:oleObj>
              </mc:Choice>
              <mc:Fallback>
                <p:oleObj name="Equation" r:id="rId5" imgW="35532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211" y="5468815"/>
                        <a:ext cx="46528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74"/>
          <p:cNvSpPr>
            <a:spLocks noChangeShapeType="1"/>
          </p:cNvSpPr>
          <p:nvPr/>
        </p:nvSpPr>
        <p:spPr bwMode="auto">
          <a:xfrm>
            <a:off x="1552860" y="3579000"/>
            <a:ext cx="483240" cy="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7985" y="2927838"/>
            <a:ext cx="1688123" cy="23563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8117</TotalTime>
  <Words>1906</Words>
  <Application>Microsoft Office PowerPoint</Application>
  <PresentationFormat>On-screen Show (4:3)</PresentationFormat>
  <Paragraphs>470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微軟正黑體</vt:lpstr>
      <vt:lpstr>Arial</vt:lpstr>
      <vt:lpstr>Arial Unicode MS</vt:lpstr>
      <vt:lpstr>Calibri</vt:lpstr>
      <vt:lpstr>Cambria Math</vt:lpstr>
      <vt:lpstr>Gill Sans MT</vt:lpstr>
      <vt:lpstr>Symbol</vt:lpstr>
      <vt:lpstr>Times New Roman</vt:lpstr>
      <vt:lpstr>Verdana</vt:lpstr>
      <vt:lpstr>Wingdings 2</vt:lpstr>
      <vt:lpstr>Solstice</vt:lpstr>
      <vt:lpstr>Equation</vt:lpstr>
      <vt:lpstr>MathType 6.0 Equation</vt:lpstr>
      <vt:lpstr>Introduction to Infinite Impulse Response filters</vt:lpstr>
      <vt:lpstr>6.1 General IIR Difference Equation</vt:lpstr>
      <vt:lpstr>First order IIR filters </vt:lpstr>
      <vt:lpstr>Impulse response of IIR filters</vt:lpstr>
      <vt:lpstr>Impulse response of IIR filters (cont)</vt:lpstr>
      <vt:lpstr>6.2 Transfer Function IIR Filters</vt:lpstr>
      <vt:lpstr>Block diagram structure</vt:lpstr>
      <vt:lpstr>Block diagram structure (cont)</vt:lpstr>
      <vt:lpstr>Block diagram structure (cont)</vt:lpstr>
      <vt:lpstr>Block diagram structure (cont)</vt:lpstr>
      <vt:lpstr>Poles and zeros</vt:lpstr>
      <vt:lpstr>Pole location and stability</vt:lpstr>
      <vt:lpstr>6.3 Frequency Response of IIR Filters</vt:lpstr>
      <vt:lpstr>Example 1</vt:lpstr>
      <vt:lpstr>Example 1 (cont)</vt:lpstr>
      <vt:lpstr>Example 1 (cont)</vt:lpstr>
      <vt:lpstr>Comparison with FIR filters</vt:lpstr>
      <vt:lpstr>Comparison with FIR filters (cont)</vt:lpstr>
      <vt:lpstr>6.4 Second Order IIR Filters</vt:lpstr>
      <vt:lpstr>Block diagram structure</vt:lpstr>
      <vt:lpstr>Block diagram structure (cont)</vt:lpstr>
      <vt:lpstr>Poles and zeros</vt:lpstr>
      <vt:lpstr>Pole and zeros (cont)</vt:lpstr>
      <vt:lpstr>Example 2</vt:lpstr>
      <vt:lpstr>Example 2 (cont)</vt:lpstr>
      <vt:lpstr>Impulse response of a second-order IIR filter</vt:lpstr>
      <vt:lpstr>Impulse response of a second-order IIR filter (cont)</vt:lpstr>
      <vt:lpstr>Example 3</vt:lpstr>
      <vt:lpstr>Example 3 (cont)</vt:lpstr>
      <vt:lpstr>Example 4</vt:lpstr>
      <vt:lpstr>Example 4 (cont)</vt:lpstr>
      <vt:lpstr>Example 4 (cont)</vt:lpstr>
      <vt:lpstr>Short table of Z-transform</vt:lpstr>
      <vt:lpstr>Frequency response of second-order IIR filters</vt:lpstr>
      <vt:lpstr>Example 5</vt:lpstr>
      <vt:lpstr>Example 5 (cont)</vt:lpstr>
      <vt:lpstr>Example 5 (cont)</vt:lpstr>
      <vt:lpstr>Example 5 (cont)</vt:lpstr>
      <vt:lpstr>Example 6</vt:lpstr>
      <vt:lpstr>Example 6 (cont)</vt:lpstr>
      <vt:lpstr>Example 6 (cont)</vt:lpstr>
      <vt:lpstr>Final remarks</vt:lpstr>
      <vt:lpstr>Final remarks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Lun</dc:creator>
  <cp:lastModifiedBy>Lun, Pak Kong [EIE]</cp:lastModifiedBy>
  <cp:revision>525</cp:revision>
  <dcterms:created xsi:type="dcterms:W3CDTF">2012-08-31T05:45:03Z</dcterms:created>
  <dcterms:modified xsi:type="dcterms:W3CDTF">2019-03-17T10:53:49Z</dcterms:modified>
</cp:coreProperties>
</file>