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57" r:id="rId6"/>
    <p:sldId id="286" r:id="rId7"/>
    <p:sldId id="261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7" r:id="rId16"/>
    <p:sldId id="271" r:id="rId17"/>
    <p:sldId id="270" r:id="rId18"/>
    <p:sldId id="272" r:id="rId19"/>
    <p:sldId id="273" r:id="rId20"/>
    <p:sldId id="274" r:id="rId21"/>
    <p:sldId id="284" r:id="rId22"/>
    <p:sldId id="285" r:id="rId23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3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1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E4EB794-DA02-4BCC-A6D5-CA5A7D9B11E3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2E3F93A-F4B2-4929-83DC-873478E65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CB52-90CB-409D-B016-A267FE41D076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469B-F06E-4AB7-A6AA-FC869965CB9D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5B6-6711-4324-B091-8BF6B26CE392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401C-D4EA-40E4-9A71-7BE9A965543A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8D90-7E81-468E-B151-D54B7FA77893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A71-6287-4B44-BFCC-BD99CFF01FCD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5147-E798-4EF6-BCB6-6F7324F661EF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113-3CAA-42FF-8092-6CD7C87A810A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28A7-8574-463C-BC65-471A8A62049A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F876-5906-4D16-AD68-2CAA523A6DD2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1B00-C9B7-4EF1-99E1-9960756F8B41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EFEE3E-D443-4504-A07A-48EDBD0DF447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jpe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16.emf"/><Relationship Id="rId4" Type="http://schemas.openxmlformats.org/officeDocument/2006/relationships/image" Target="../media/image11.jpeg"/><Relationship Id="rId9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file:///D:\Old-D\Teaching\Old%20F%20Drive\Digital%20Signal%20Processing\1920%20BEng\Course%20Notes\Introduction\RareAirSampler.mp2" TargetMode="Externa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video" Target="file:///D:\Old-D\Teaching\Old%20F%20Drive\Digital%20Signal%20Processing\1920%20BEng\Course%20Notes\Introduction\TRAFFIC.AVI" TargetMode="External"/><Relationship Id="rId1" Type="http://schemas.microsoft.com/office/2007/relationships/media" Target="file:///D:\Old-D\Teaching\Old%20F%20Drive\Digital%20Signal%20Processing\1920%20BEng\Course%20Notes\Introduction\TRAFFIC.AVI" TargetMode="External"/><Relationship Id="rId6" Type="http://schemas.openxmlformats.org/officeDocument/2006/relationships/audio" Target="file:///D:\Old-D\Teaching\Old%20F%20Drive\Digital%20Signal%20Processing\1920%20BEng\Course%20Notes\Introduction\en_orig_8.wav" TargetMode="External"/><Relationship Id="rId11" Type="http://schemas.openxmlformats.org/officeDocument/2006/relationships/image" Target="../media/image6.png"/><Relationship Id="rId5" Type="http://schemas.microsoft.com/office/2007/relationships/media" Target="file:///D:\Old-D\Teaching\Old%20F%20Drive\Digital%20Signal%20Processing\1920%20BEng\Course%20Notes\Introduction\en_orig_8.wav" TargetMode="External"/><Relationship Id="rId10" Type="http://schemas.openxmlformats.org/officeDocument/2006/relationships/image" Target="../media/image5.png"/><Relationship Id="rId4" Type="http://schemas.openxmlformats.org/officeDocument/2006/relationships/audio" Target="file:///D:\Old-D\Teaching\Old%20F%20Drive\Digital%20Signal%20Processing\1920%20BEng\Course%20Notes\Introduction\RareAirSampler.mp2" TargetMode="Externa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EIE4413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Digital Signal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7559040" cy="4626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 Daniel </a:t>
            </a:r>
            <a:r>
              <a:rPr lang="en-US" dirty="0" err="1"/>
              <a:t>Lun</a:t>
            </a:r>
            <a:endParaRPr lang="en-US" dirty="0"/>
          </a:p>
          <a:p>
            <a:r>
              <a:rPr lang="en-US" i="1" dirty="0" smtClean="0"/>
              <a:t>Department </a:t>
            </a:r>
            <a:r>
              <a:rPr lang="en-US" i="1" dirty="0"/>
              <a:t>of Electronic and Information Engineering</a:t>
            </a:r>
          </a:p>
          <a:p>
            <a:r>
              <a:rPr lang="en-US" i="1" dirty="0"/>
              <a:t>The Hong Kong Polytechnic University</a:t>
            </a:r>
          </a:p>
          <a:p>
            <a:endParaRPr lang="en-US" dirty="0"/>
          </a:p>
          <a:p>
            <a:r>
              <a:rPr lang="en-US" dirty="0"/>
              <a:t>Office: DE637	Tel: 27666255</a:t>
            </a:r>
          </a:p>
          <a:p>
            <a:r>
              <a:rPr lang="en-US" dirty="0"/>
              <a:t>Email: enpklun@polyu.edu.hk</a:t>
            </a:r>
          </a:p>
          <a:p>
            <a:r>
              <a:rPr lang="en-US" sz="2200" i="1" dirty="0">
                <a:latin typeface="Arial" pitchFamily="34" charset="0"/>
                <a:cs typeface="Arial" pitchFamily="34" charset="0"/>
              </a:rPr>
              <a:t>https://staff.eie.polyu.edu.hk/enpklun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/</a:t>
            </a:r>
          </a:p>
          <a:p>
            <a:r>
              <a:rPr lang="en-US" sz="2200" i="1" dirty="0" smtClean="0">
                <a:latin typeface="Arial" pitchFamily="34" charset="0"/>
                <a:cs typeface="Arial" pitchFamily="34" charset="0"/>
              </a:rPr>
              <a:t>Course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material can be found in the Blackboard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0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388" y="1712913"/>
            <a:ext cx="4087812" cy="30400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“Digital”?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can change to other physical form, e.g. </a:t>
            </a:r>
            <a:r>
              <a:rPr lang="en-US" dirty="0">
                <a:solidFill>
                  <a:srgbClr val="FF3300"/>
                </a:solidFill>
              </a:rPr>
              <a:t>electricity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31" descr="Hu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2832100"/>
            <a:ext cx="1716087" cy="1828800"/>
          </a:xfrm>
          <a:prstGeom prst="rect">
            <a:avLst/>
          </a:prstGeom>
          <a:noFill/>
        </p:spPr>
      </p:pic>
      <p:pic>
        <p:nvPicPr>
          <p:cNvPr id="7" name="Picture 32" descr="speechwa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5130800"/>
            <a:ext cx="1644650" cy="947738"/>
          </a:xfrm>
          <a:prstGeom prst="rect">
            <a:avLst/>
          </a:prstGeom>
          <a:noFill/>
        </p:spPr>
      </p:pic>
      <p:grpSp>
        <p:nvGrpSpPr>
          <p:cNvPr id="8" name="Group 40"/>
          <p:cNvGrpSpPr>
            <a:grpSpLocks/>
          </p:cNvGrpSpPr>
          <p:nvPr/>
        </p:nvGrpSpPr>
        <p:grpSpPr bwMode="auto">
          <a:xfrm rot="2558394">
            <a:off x="2300288" y="3289300"/>
            <a:ext cx="701675" cy="762000"/>
            <a:chOff x="1883" y="1269"/>
            <a:chExt cx="442" cy="480"/>
          </a:xfrm>
        </p:grpSpPr>
        <p:sp>
          <p:nvSpPr>
            <p:cNvPr id="9" name="Freeform 33"/>
            <p:cNvSpPr>
              <a:spLocks/>
            </p:cNvSpPr>
            <p:nvPr/>
          </p:nvSpPr>
          <p:spPr bwMode="auto">
            <a:xfrm>
              <a:off x="1883" y="1412"/>
              <a:ext cx="4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Freeform 34"/>
            <p:cNvSpPr>
              <a:spLocks/>
            </p:cNvSpPr>
            <p:nvPr/>
          </p:nvSpPr>
          <p:spPr bwMode="auto">
            <a:xfrm>
              <a:off x="1989" y="1374"/>
              <a:ext cx="4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>
              <a:off x="2094" y="1317"/>
              <a:ext cx="96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Freeform 36"/>
            <p:cNvSpPr>
              <a:spLocks/>
            </p:cNvSpPr>
            <p:nvPr/>
          </p:nvSpPr>
          <p:spPr bwMode="auto">
            <a:xfrm>
              <a:off x="2229" y="1269"/>
              <a:ext cx="96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3" name="Picture 38" descr="micro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75" y="4129088"/>
            <a:ext cx="331788" cy="1060450"/>
          </a:xfrm>
          <a:prstGeom prst="rect">
            <a:avLst/>
          </a:prstGeom>
          <a:noFill/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336800" y="2778125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wave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3540125" y="6065838"/>
            <a:ext cx="234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change of voltage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3598863" y="4222750"/>
            <a:ext cx="639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mic</a:t>
            </a:r>
          </a:p>
        </p:txBody>
      </p:sp>
      <p:sp>
        <p:nvSpPr>
          <p:cNvPr id="17" name="Text Box 51"/>
          <p:cNvSpPr txBox="1">
            <a:spLocks noChangeArrowheads="1"/>
          </p:cNvSpPr>
          <p:nvPr/>
        </p:nvSpPr>
        <p:spPr bwMode="auto">
          <a:xfrm>
            <a:off x="5638800" y="21336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5664200" y="3962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Lens</a:t>
            </a: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7761288" y="32131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CCD</a:t>
            </a:r>
          </a:p>
        </p:txBody>
      </p:sp>
      <p:sp>
        <p:nvSpPr>
          <p:cNvPr id="20" name="Line 54"/>
          <p:cNvSpPr>
            <a:spLocks noChangeShapeType="1"/>
          </p:cNvSpPr>
          <p:nvPr/>
        </p:nvSpPr>
        <p:spPr bwMode="auto">
          <a:xfrm flipV="1">
            <a:off x="7524750" y="3687763"/>
            <a:ext cx="404813" cy="4048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 flipH="1" flipV="1">
            <a:off x="7300913" y="3957638"/>
            <a:ext cx="223837" cy="149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733800" y="2590800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3048000" y="2743200"/>
            <a:ext cx="4332288" cy="3748088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24" name="Picture 59" descr="Image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0863" y="4699000"/>
            <a:ext cx="2001837" cy="796925"/>
          </a:xfrm>
          <a:prstGeom prst="rect">
            <a:avLst/>
          </a:prstGeom>
          <a:noFill/>
        </p:spPr>
      </p:pic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6734175" y="5529263"/>
            <a:ext cx="234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change of voltage</a:t>
            </a:r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7180263" y="4181475"/>
            <a:ext cx="225425" cy="511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Text Box 67"/>
          <p:cNvSpPr txBox="1">
            <a:spLocks noChangeArrowheads="1"/>
          </p:cNvSpPr>
          <p:nvPr/>
        </p:nvSpPr>
        <p:spPr bwMode="auto">
          <a:xfrm>
            <a:off x="228600" y="4876800"/>
            <a:ext cx="2362200" cy="12003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Facilitate manipulation, storage, and transmission using electrical equipment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“Digital”?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conversion, many signals become voltage changing with time, e.g. speech</a:t>
            </a:r>
          </a:p>
          <a:p>
            <a:endParaRPr lang="en-US" dirty="0"/>
          </a:p>
          <a:p>
            <a:endParaRPr lang="en-US" dirty="0">
              <a:solidFill>
                <a:srgbClr val="FF3300"/>
              </a:solidFill>
            </a:endParaRPr>
          </a:p>
          <a:p>
            <a:endParaRPr lang="en-US" dirty="0">
              <a:solidFill>
                <a:srgbClr val="FF3300"/>
              </a:solidFill>
            </a:endParaRPr>
          </a:p>
          <a:p>
            <a:pPr marL="193675" indent="-193675" eaLnBrk="0" hangingPunct="0">
              <a:buFontTx/>
              <a:buChar char="•"/>
            </a:pPr>
            <a:r>
              <a:rPr lang="en-US" dirty="0"/>
              <a:t>For every time instant, signal is found</a:t>
            </a:r>
          </a:p>
          <a:p>
            <a:pPr marL="193675" indent="-193675" eaLnBrk="0" hangingPunct="0">
              <a:buFontTx/>
              <a:buChar char="•"/>
            </a:pPr>
            <a:r>
              <a:rPr lang="en-US" dirty="0"/>
              <a:t>Hence </a:t>
            </a:r>
            <a:r>
              <a:rPr lang="en-US" dirty="0">
                <a:solidFill>
                  <a:srgbClr val="FF3300"/>
                </a:solidFill>
              </a:rPr>
              <a:t>continuous-time signal (or analogue signal)</a:t>
            </a:r>
          </a:p>
          <a:p>
            <a:pPr marL="193675" indent="-193675" eaLnBrk="0" hangingPunct="0">
              <a:buFontTx/>
              <a:buChar char="•"/>
            </a:pPr>
            <a:r>
              <a:rPr lang="en-US" dirty="0"/>
              <a:t>Most natural signals, such as speech, audio, etc. are continuous-time signals</a:t>
            </a:r>
            <a:endParaRPr lang="en-US" dirty="0">
              <a:solidFill>
                <a:srgbClr val="FF3300"/>
              </a:solidFill>
            </a:endParaRPr>
          </a:p>
          <a:p>
            <a:endParaRPr lang="en-US" dirty="0">
              <a:solidFill>
                <a:srgbClr val="FF33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Box 1036"/>
          <p:cNvSpPr txBox="1">
            <a:spLocks noChangeArrowheads="1"/>
          </p:cNvSpPr>
          <p:nvPr/>
        </p:nvSpPr>
        <p:spPr bwMode="auto">
          <a:xfrm>
            <a:off x="7502525" y="2846387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6" name="Line 1037"/>
          <p:cNvSpPr>
            <a:spLocks noChangeShapeType="1"/>
          </p:cNvSpPr>
          <p:nvPr/>
        </p:nvSpPr>
        <p:spPr bwMode="auto">
          <a:xfrm flipV="1">
            <a:off x="3306762" y="2617787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1038"/>
          <p:cNvSpPr txBox="1">
            <a:spLocks noChangeArrowheads="1"/>
          </p:cNvSpPr>
          <p:nvPr/>
        </p:nvSpPr>
        <p:spPr bwMode="auto">
          <a:xfrm>
            <a:off x="2151062" y="2671762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voltage</a:t>
            </a:r>
          </a:p>
        </p:txBody>
      </p:sp>
      <p:pic>
        <p:nvPicPr>
          <p:cNvPr id="8" name="Picture 1039" descr="D:\F Drive\Signal Processing\Course Notes\continuous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667000"/>
            <a:ext cx="3983037" cy="974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“Digital”?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>
            <a:normAutofit lnSpcReduction="10000"/>
          </a:bodyPr>
          <a:lstStyle/>
          <a:p>
            <a:pPr marL="193675" indent="-193675" eaLnBrk="0" hangingPunct="0">
              <a:buFontTx/>
              <a:buChar char="•"/>
            </a:pPr>
            <a:r>
              <a:rPr lang="en-US" sz="2800" dirty="0"/>
              <a:t>With the advance of computer technology, we want to process signals by computer</a:t>
            </a:r>
          </a:p>
          <a:p>
            <a:pPr marL="193675" indent="-193675" eaLnBrk="0" hangingPunct="0">
              <a:buFontTx/>
              <a:buChar char="•"/>
            </a:pPr>
            <a:r>
              <a:rPr lang="en-US" sz="2800" dirty="0"/>
              <a:t>Computer can only handle data, but not continuous signals</a:t>
            </a:r>
          </a:p>
          <a:p>
            <a:pPr marL="193675" indent="-193675" eaLnBrk="0" hangingPunct="0">
              <a:buFontTx/>
              <a:buChar char="•"/>
            </a:pPr>
            <a:r>
              <a:rPr lang="en-US" sz="2800" dirty="0"/>
              <a:t>Need </a:t>
            </a:r>
            <a:r>
              <a:rPr lang="en-US" sz="2800" dirty="0">
                <a:solidFill>
                  <a:srgbClr val="FF3300"/>
                </a:solidFill>
              </a:rPr>
              <a:t>sampling</a:t>
            </a:r>
          </a:p>
          <a:p>
            <a:pPr marL="565150" lvl="1" indent="-180975" eaLnBrk="0" hangingPunct="0">
              <a:buNone/>
            </a:pPr>
            <a:r>
              <a:rPr lang="en-US" dirty="0">
                <a:sym typeface="Symbol" pitchFamily="18" charset="2"/>
              </a:rPr>
              <a:t> extract signal at some time instants</a:t>
            </a:r>
          </a:p>
          <a:p>
            <a:pPr marL="565150" lvl="1" indent="-180975" eaLnBrk="0" hangingPunct="0"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Discrete-time signals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9" descr="D:\F Drive\Signal Processing\Course Notes\discrete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4600575"/>
            <a:ext cx="4205287" cy="1176338"/>
          </a:xfrm>
          <a:prstGeom prst="rect">
            <a:avLst/>
          </a:prstGeom>
          <a:noFill/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21399" y="48387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1925636" y="4610100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066799" y="444817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432424" y="4805363"/>
            <a:ext cx="554037" cy="5540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943599" y="5133975"/>
            <a:ext cx="838200" cy="761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2" name="Picture 15" descr="D:\F Drive\Signal Processing\Course Notes\discrete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3087" y="5030788"/>
            <a:ext cx="715962" cy="506412"/>
          </a:xfrm>
          <a:prstGeom prst="rect">
            <a:avLst/>
          </a:prstGeom>
          <a:noFill/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934200" y="5486400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Signal is found only at some instants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627311" y="5724525"/>
            <a:ext cx="2041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Discrete-time signal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7670799" y="5102225"/>
            <a:ext cx="239713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969249" y="471805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2v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7566024" y="4862513"/>
            <a:ext cx="134938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688262" y="4540250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4v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400924" y="4816475"/>
            <a:ext cx="90488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240587" y="4408488"/>
            <a:ext cx="56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4.2v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“Digital”?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Moreover, computers only understand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‘0’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‘1’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signal at every instant needs to be converted into “digital” data</a:t>
                </a:r>
              </a:p>
              <a:p>
                <a:pPr lvl="1"/>
                <a:r>
                  <a:rPr lang="en-US" dirty="0"/>
                  <a:t>Need </a:t>
                </a:r>
                <a:r>
                  <a:rPr lang="en-US" dirty="0">
                    <a:solidFill>
                      <a:srgbClr val="FF0000"/>
                    </a:solidFill>
                  </a:rPr>
                  <a:t>Analogue/Digital (A/D) converter</a:t>
                </a:r>
              </a:p>
              <a:p>
                <a:r>
                  <a:rPr lang="en-US" dirty="0"/>
                  <a:t>After processing, digital data needs to be converted back to analogue continuous-time signal</a:t>
                </a:r>
              </a:p>
              <a:p>
                <a:pPr lvl="1"/>
                <a:r>
                  <a:rPr lang="en-US" dirty="0"/>
                  <a:t>Need </a:t>
                </a:r>
                <a:r>
                  <a:rPr lang="en-US" dirty="0">
                    <a:solidFill>
                      <a:srgbClr val="FF0000"/>
                    </a:solidFill>
                  </a:rPr>
                  <a:t>Digital/Analogue (D/A) converter </a:t>
                </a:r>
                <a:r>
                  <a:rPr lang="en-US" dirty="0"/>
                  <a:t>and</a:t>
                </a:r>
              </a:p>
              <a:p>
                <a:pPr lvl="1"/>
                <a:r>
                  <a:rPr lang="en-US" dirty="0"/>
                  <a:t>Low pass filter (why?)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8" r="-89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</a:rPr>
              <a:t>Typical DSP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8" descr="D:\F Drive\Signal Processing\Course Notes\Human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2265363"/>
            <a:ext cx="1716088" cy="1828800"/>
          </a:xfrm>
          <a:prstGeom prst="rect">
            <a:avLst/>
          </a:prstGeom>
          <a:noFill/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 rot="43117">
            <a:off x="2063750" y="2362200"/>
            <a:ext cx="701675" cy="762000"/>
            <a:chOff x="1883" y="1269"/>
            <a:chExt cx="442" cy="480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883" y="1412"/>
              <a:ext cx="4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989" y="1374"/>
              <a:ext cx="4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094" y="1317"/>
              <a:ext cx="96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2229" y="1269"/>
              <a:ext cx="96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" name="Picture 14" descr="D:\F Drive\Signal Processing\Course Notes\micro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6400" y="2392363"/>
            <a:ext cx="331788" cy="1060450"/>
          </a:xfrm>
          <a:prstGeom prst="rect">
            <a:avLst/>
          </a:prstGeom>
          <a:noFill/>
        </p:spPr>
      </p:pic>
      <p:pic>
        <p:nvPicPr>
          <p:cNvPr id="12" name="Picture 15" descr="D:\F Drive\Signal Processing\Course Notes\continuous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13138" y="2312988"/>
            <a:ext cx="1344612" cy="974725"/>
          </a:xfrm>
          <a:prstGeom prst="rect">
            <a:avLst/>
          </a:prstGeom>
          <a:noFill/>
        </p:spPr>
      </p:pic>
      <p:pic>
        <p:nvPicPr>
          <p:cNvPr id="13" name="Picture 17" descr="D:\D Drive\Intelligent Home\RSC300 voice contro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5388" y="2481263"/>
            <a:ext cx="966787" cy="671512"/>
          </a:xfrm>
          <a:prstGeom prst="rect">
            <a:avLst/>
          </a:prstGeom>
          <a:noFill/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47975" y="349885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Mic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962400" y="1524000"/>
            <a:ext cx="3902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Sound card with sampler</a:t>
            </a:r>
          </a:p>
          <a:p>
            <a:r>
              <a:rPr lang="en-US"/>
              <a:t>(or A/D converter)    </a:t>
            </a:r>
          </a:p>
        </p:txBody>
      </p:sp>
      <p:pic>
        <p:nvPicPr>
          <p:cNvPr id="16" name="Picture 20" descr="D:\F Drive\Signal Processing\Course Notes\discrete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07125" y="2365375"/>
            <a:ext cx="1689100" cy="1176338"/>
          </a:xfrm>
          <a:prstGeom prst="rect">
            <a:avLst/>
          </a:prstGeom>
          <a:noFill/>
        </p:spPr>
      </p:pic>
      <p:pic>
        <p:nvPicPr>
          <p:cNvPr id="17" name="Picture 22" descr="D:\F Drive\Signal Processing\Course Notes\discrete.t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61113" y="4727575"/>
            <a:ext cx="1689100" cy="674688"/>
          </a:xfrm>
          <a:prstGeom prst="rect">
            <a:avLst/>
          </a:prstGeom>
          <a:noFill/>
        </p:spPr>
      </p:pic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6788150" y="3460750"/>
          <a:ext cx="16208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9" imgW="2783160" imgH="2169000" progId="">
                  <p:embed/>
                </p:oleObj>
              </mc:Choice>
              <mc:Fallback>
                <p:oleObj name="VISIO" r:id="rId9" imgW="2783160" imgH="216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460750"/>
                        <a:ext cx="162083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461125" y="5465763"/>
            <a:ext cx="220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Processed signal</a:t>
            </a:r>
          </a:p>
        </p:txBody>
      </p:sp>
      <p:pic>
        <p:nvPicPr>
          <p:cNvPr id="20" name="Picture 24" descr="D:\D Drive\Intelligent Home\RSC300 voice contro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1588" y="4598988"/>
            <a:ext cx="966787" cy="671512"/>
          </a:xfrm>
          <a:prstGeom prst="rect">
            <a:avLst/>
          </a:prstGeom>
          <a:noFill/>
        </p:spPr>
      </p:pic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205288" y="5454650"/>
            <a:ext cx="1966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D/A converter and low pass filter    </a:t>
            </a:r>
          </a:p>
        </p:txBody>
      </p:sp>
      <p:pic>
        <p:nvPicPr>
          <p:cNvPr id="22" name="Picture 26" descr="D:\F Drive\Signal Processing\Course Notes\continuous.t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52813" y="4857750"/>
            <a:ext cx="1344612" cy="487363"/>
          </a:xfrm>
          <a:prstGeom prst="rect">
            <a:avLst/>
          </a:prstGeom>
          <a:noFill/>
        </p:spPr>
      </p:pic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2297113" y="5389563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speaker</a:t>
            </a:r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 rot="21556883" flipH="1">
            <a:off x="1751013" y="4672013"/>
            <a:ext cx="701675" cy="762000"/>
            <a:chOff x="1883" y="1269"/>
            <a:chExt cx="442" cy="480"/>
          </a:xfrm>
        </p:grpSpPr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1883" y="1412"/>
              <a:ext cx="4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1989" y="1374"/>
              <a:ext cx="4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2094" y="1317"/>
              <a:ext cx="96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2229" y="1269"/>
              <a:ext cx="96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0" y="384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48" y="64"/>
                    <a:pt x="96" y="128"/>
                    <a:pt x="96" y="192"/>
                  </a:cubicBezTo>
                  <a:cubicBezTo>
                    <a:pt x="96" y="256"/>
                    <a:pt x="48" y="32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9" name="Picture 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59063" y="4776788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AutoShape 35"/>
          <p:cNvSpPr>
            <a:spLocks noChangeArrowheads="1"/>
          </p:cNvSpPr>
          <p:nvPr/>
        </p:nvSpPr>
        <p:spPr bwMode="auto">
          <a:xfrm>
            <a:off x="5954713" y="3524250"/>
            <a:ext cx="793750" cy="1004888"/>
          </a:xfrm>
          <a:prstGeom prst="curvedLeftArrow">
            <a:avLst>
              <a:gd name="adj1" fmla="val 25320"/>
              <a:gd name="adj2" fmla="val 50640"/>
              <a:gd name="adj3" fmla="val 33333"/>
            </a:avLst>
          </a:prstGeom>
          <a:solidFill>
            <a:srgbClr val="B1B8A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why NOT analogue signal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DSP has a few important advantages over directly processing analogue signals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Perfect reproducibility</a:t>
            </a:r>
          </a:p>
          <a:p>
            <a:pPr lvl="2"/>
            <a:r>
              <a:rPr lang="en-US" dirty="0"/>
              <a:t>No drift in performance with temperature or 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Suitable for VLSI implementation</a:t>
            </a:r>
          </a:p>
          <a:p>
            <a:pPr lvl="2"/>
            <a:r>
              <a:rPr lang="en-US" dirty="0"/>
              <a:t>VLSI favors digital systems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Greater flexibility</a:t>
            </a:r>
          </a:p>
          <a:p>
            <a:pPr lvl="2"/>
            <a:r>
              <a:rPr lang="en-US" dirty="0"/>
              <a:t>DSP systems can be programmed and reprogrammed to perform a variety of functions, without modifying the hardware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Superior performance</a:t>
            </a:r>
          </a:p>
          <a:p>
            <a:pPr lvl="2"/>
            <a:r>
              <a:rPr lang="en-US" dirty="0"/>
              <a:t>New methods are found for processing signals in discrete domain but hardly in analogue domain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Arial" pitchFamily="34" charset="0"/>
              </a:rPr>
              <a:t>Typical steps to construct a DSP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Prepare all the required </a:t>
            </a:r>
            <a:r>
              <a:rPr lang="en-US" dirty="0">
                <a:solidFill>
                  <a:srgbClr val="FF0000"/>
                </a:solidFill>
              </a:rPr>
              <a:t>hardware </a:t>
            </a:r>
          </a:p>
          <a:p>
            <a:pPr lvl="1"/>
            <a:r>
              <a:rPr lang="en-US" dirty="0"/>
              <a:t>Generate digital data for processing at the computer input</a:t>
            </a:r>
          </a:p>
          <a:p>
            <a:pPr lvl="1"/>
            <a:r>
              <a:rPr lang="en-US" dirty="0"/>
              <a:t>Convert digital data from the computer output to analogue signal</a:t>
            </a:r>
          </a:p>
          <a:p>
            <a:r>
              <a:rPr lang="en-US" dirty="0"/>
              <a:t>Develop signal processing algorithm</a:t>
            </a:r>
          </a:p>
          <a:p>
            <a:pPr lvl="1"/>
            <a:r>
              <a:rPr lang="en-US" dirty="0"/>
              <a:t>Express input and output in mathematical form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mathematics</a:t>
            </a:r>
            <a:r>
              <a:rPr lang="en-US" dirty="0"/>
              <a:t> to figure out the solution to the problem</a:t>
            </a:r>
          </a:p>
          <a:p>
            <a:r>
              <a:rPr lang="en-US" dirty="0"/>
              <a:t>Realize the signal processing algorithm</a:t>
            </a:r>
          </a:p>
          <a:p>
            <a:pPr lvl="1"/>
            <a:r>
              <a:rPr lang="en-US" dirty="0"/>
              <a:t>Translate the algorithm into </a:t>
            </a:r>
            <a:r>
              <a:rPr lang="en-US" dirty="0">
                <a:solidFill>
                  <a:srgbClr val="FF0000"/>
                </a:solidFill>
              </a:rPr>
              <a:t>computer program</a:t>
            </a:r>
          </a:p>
          <a:p>
            <a:pPr lvl="1"/>
            <a:r>
              <a:rPr lang="en-US" dirty="0"/>
              <a:t>Execute the program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075112" y="1506538"/>
          <a:ext cx="1620838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2783160" imgH="2169000" progId="">
                  <p:embed/>
                </p:oleObj>
              </mc:Choice>
              <mc:Fallback>
                <p:oleObj name="VISIO" r:id="rId3" imgW="2783160" imgH="2169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2" y="1506538"/>
                        <a:ext cx="1620838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 descr="D:\F Drive\Signal Processing\Course Notes\discrete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9125" y="2009775"/>
            <a:ext cx="1911350" cy="487363"/>
          </a:xfrm>
          <a:prstGeom prst="rect">
            <a:avLst/>
          </a:prstGeom>
          <a:noFill/>
        </p:spPr>
      </p:pic>
      <p:pic>
        <p:nvPicPr>
          <p:cNvPr id="12" name="Picture 13" descr="D:\F Drive\Signal Processing\Course Notes\discrete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00200"/>
            <a:ext cx="1911350" cy="1176338"/>
          </a:xfrm>
          <a:prstGeom prst="rect">
            <a:avLst/>
          </a:prstGeom>
          <a:noFill/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55850" y="158908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240462" y="151765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To amplify a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an analogue signal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8" descr="continuo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575" y="3200400"/>
            <a:ext cx="2333625" cy="974725"/>
          </a:xfrm>
          <a:prstGeom prst="rect">
            <a:avLst/>
          </a:prstGeom>
          <a:noFill/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527550" y="3406775"/>
            <a:ext cx="765175" cy="4048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867400" y="3048000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770563" y="3522663"/>
            <a:ext cx="195262" cy="434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89463" y="4022725"/>
            <a:ext cx="2619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3300"/>
                </a:solidFill>
              </a:rPr>
              <a:t>:</a:t>
            </a:r>
            <a:r>
              <a:rPr lang="en-US" dirty="0"/>
              <a:t> a symbol represents this signal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 flipV="1">
            <a:off x="6384925" y="3611563"/>
            <a:ext cx="48895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997700" y="4113213"/>
            <a:ext cx="2146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3300"/>
                </a:solidFill>
              </a:rPr>
              <a:t>:</a:t>
            </a:r>
            <a:r>
              <a:rPr lang="en-US" dirty="0"/>
              <a:t> a real number variable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228725" y="5257800"/>
            <a:ext cx="7915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is defined for all value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/>
              <a:t>, hence continuous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e.g.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(0) = 0;  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(70.5) = -90.5;  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(100.23) = 80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987675" y="3260725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094038" y="2768600"/>
            <a:ext cx="112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100.23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501900" y="4035425"/>
            <a:ext cx="8980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70.5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2514600" y="3914775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1416050" y="3563938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19138" y="3654425"/>
            <a:ext cx="609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6565900" y="2998788"/>
            <a:ext cx="225425" cy="239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848475" y="2162175"/>
            <a:ext cx="2295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We use () to indicate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continuous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848475" y="2162175"/>
            <a:ext cx="2295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We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dirty="0"/>
              <a:t> to indicate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discrete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To amplify a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1290638"/>
            <a:ext cx="7498080" cy="4800600"/>
          </a:xfrm>
        </p:spPr>
        <p:txBody>
          <a:bodyPr/>
          <a:lstStyle/>
          <a:p>
            <a:r>
              <a:rPr lang="en-US" dirty="0"/>
              <a:t>The sampler converts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to become a discrete-time signal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8" descr="discre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2819400"/>
            <a:ext cx="3498850" cy="1176338"/>
          </a:xfrm>
          <a:prstGeom prst="rect">
            <a:avLst/>
          </a:prstGeom>
          <a:noFill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27588" y="3286125"/>
            <a:ext cx="765175" cy="4048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888038" y="3073400"/>
            <a:ext cx="763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5770563" y="3522663"/>
            <a:ext cx="195262" cy="434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589463" y="4022725"/>
            <a:ext cx="2619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3300"/>
                </a:solidFill>
              </a:rPr>
              <a:t>:</a:t>
            </a:r>
            <a:r>
              <a:rPr lang="en-US" dirty="0"/>
              <a:t> a symbol represents this signal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6384925" y="3611563"/>
            <a:ext cx="48895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6640512" y="2819400"/>
            <a:ext cx="369887" cy="449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04813" y="3698875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228975" y="2543175"/>
            <a:ext cx="891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01900" y="4035425"/>
            <a:ext cx="776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3362325" y="3081338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2603500" y="3719513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881063" y="3375025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79692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dirty="0"/>
              <a:t> is defined only at some instants of time, since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/>
              <a:t> is integer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e.g.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[0] = 0;   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[70] = -90.5;   </a:t>
            </a:r>
            <a:r>
              <a:rPr lang="en-US" sz="28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[100] = 80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997700" y="4113213"/>
            <a:ext cx="2146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3300"/>
                </a:solidFill>
              </a:rPr>
              <a:t>:</a:t>
            </a:r>
            <a:r>
              <a:rPr lang="en-US" dirty="0"/>
              <a:t> an integer variable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To amplify a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7" descr="D:\F Drive\Signal Processing\Course Notes\continuous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2201862"/>
            <a:ext cx="2333625" cy="974725"/>
          </a:xfrm>
          <a:prstGeom prst="rect">
            <a:avLst/>
          </a:prstGeom>
          <a:noFill/>
        </p:spPr>
      </p:pic>
      <p:pic>
        <p:nvPicPr>
          <p:cNvPr id="6" name="Picture 8" descr="D:\F Drive\Signal Processing\Course Notes\discret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3300" y="3919537"/>
            <a:ext cx="2301875" cy="1176338"/>
          </a:xfrm>
          <a:prstGeom prst="rect">
            <a:avLst/>
          </a:prstGeom>
          <a:noFill/>
        </p:spPr>
      </p:pic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102100" y="4081462"/>
            <a:ext cx="554038" cy="5540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 descr="D:\F Drive\Signal Processing\Course Notes\discrete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913" y="5357812"/>
            <a:ext cx="1495425" cy="506413"/>
          </a:xfrm>
          <a:prstGeom prst="rect">
            <a:avLst/>
          </a:prstGeom>
          <a:noFill/>
        </p:spPr>
      </p:pic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402138" y="4576762"/>
            <a:ext cx="374650" cy="839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5060950" y="5851525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273675" y="5853112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835525" y="6061075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5286375" y="607695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999038" y="6080125"/>
            <a:ext cx="3078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Sampling period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241550" y="1863725"/>
            <a:ext cx="68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79638" y="3676650"/>
            <a:ext cx="763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705475" y="2884487"/>
            <a:ext cx="2695575" cy="5794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3262313" y="3392487"/>
            <a:ext cx="2457450" cy="600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3276600" y="2133600"/>
            <a:ext cx="3870325" cy="898525"/>
          </a:xfrm>
          <a:custGeom>
            <a:avLst/>
            <a:gdLst/>
            <a:ahLst/>
            <a:cxnLst>
              <a:cxn ang="0">
                <a:pos x="2389" y="821"/>
              </a:cxn>
              <a:cxn ang="0">
                <a:pos x="2040" y="170"/>
              </a:cxn>
              <a:cxn ang="0">
                <a:pos x="0" y="0"/>
              </a:cxn>
            </a:cxnLst>
            <a:rect l="0" t="0" r="r" b="b"/>
            <a:pathLst>
              <a:path w="2438" h="821">
                <a:moveTo>
                  <a:pt x="2389" y="821"/>
                </a:moveTo>
                <a:cubicBezTo>
                  <a:pt x="2413" y="564"/>
                  <a:pt x="2438" y="307"/>
                  <a:pt x="2040" y="170"/>
                </a:cubicBezTo>
                <a:cubicBezTo>
                  <a:pt x="1642" y="33"/>
                  <a:pt x="821" y="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032500" y="3683000"/>
            <a:ext cx="1358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 = x(0)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[2]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[3]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/>
              <a:t>   :	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Fourier analysis – theory and implementation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Convolution and implementation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Z transform and digital filter realization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FIR and IIR filter designs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Statistical signal processing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To amplify a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855913" y="1606550"/>
          <a:ext cx="162083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3" imgW="2783160" imgH="2169000" progId="">
                  <p:embed/>
                </p:oleObj>
              </mc:Choice>
              <mc:Fallback>
                <p:oleObj name="VISIO" r:id="rId3" imgW="2783160" imgH="216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606550"/>
                        <a:ext cx="1620837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D:\F Drive\Signal Processing\Course Notes\discrete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8" y="2335213"/>
            <a:ext cx="1911350" cy="487362"/>
          </a:xfrm>
          <a:prstGeom prst="rect">
            <a:avLst/>
          </a:prstGeom>
          <a:noFill/>
        </p:spPr>
      </p:pic>
      <p:pic>
        <p:nvPicPr>
          <p:cNvPr id="8" name="Picture 10" descr="D:\F Drive\Signal Processing\Course Notes\discrete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7875" y="1925638"/>
            <a:ext cx="1911350" cy="1176337"/>
          </a:xfrm>
          <a:prstGeom prst="rect">
            <a:avLst/>
          </a:prstGeom>
          <a:noFill/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75370" y="1524000"/>
            <a:ext cx="1475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dirty="0"/>
              <a:t> samples)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9200" y="32004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93675" indent="-193675" eaLnBrk="0" hangingPunct="0"/>
            <a:r>
              <a:rPr lang="en-US" sz="2800" dirty="0"/>
              <a:t>1. Develop signal processing algorithm</a:t>
            </a:r>
          </a:p>
          <a:p>
            <a:pPr marL="565150" lvl="1" indent="-180975" eaLnBrk="0" hangingPunct="0">
              <a:buFontTx/>
              <a:buChar char="•"/>
            </a:pPr>
            <a:r>
              <a:rPr lang="en-US" dirty="0"/>
              <a:t>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dirty="0"/>
              <a:t>Output 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565150" lvl="1" indent="-180975" eaLnBrk="0" hangingPunct="0">
              <a:buFontTx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× 2   </a:t>
            </a:r>
            <a:r>
              <a:rPr lang="en-US" dirty="0"/>
              <a:t>for all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     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algorithm</a:t>
            </a:r>
            <a:r>
              <a:rPr lang="en-US" dirty="0">
                <a:cs typeface="Times New Roman" pitchFamily="18" charset="0"/>
              </a:rPr>
              <a:t>)  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92213" y="4222791"/>
            <a:ext cx="7239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93675" indent="-193675" eaLnBrk="0" hangingPunct="0"/>
            <a:r>
              <a:rPr lang="en-US" sz="2800" dirty="0"/>
              <a:t>2. Realize the signal processing algorithm</a:t>
            </a:r>
          </a:p>
          <a:p>
            <a:pPr marL="565150" lvl="1" indent="-180975" eaLnBrk="0" hangingPunct="0"/>
            <a:r>
              <a:rPr lang="en-US" dirty="0"/>
              <a:t>main() 				</a:t>
            </a:r>
          </a:p>
          <a:p>
            <a:pPr marL="565150" lvl="1" indent="-180975" eaLnBrk="0" hangingPunct="0"/>
            <a:r>
              <a:rPr lang="en-US" dirty="0"/>
              <a:t>{    </a:t>
            </a:r>
            <a:r>
              <a:rPr lang="en-US" dirty="0" err="1"/>
              <a:t>int</a:t>
            </a:r>
            <a:r>
              <a:rPr lang="en-US" dirty="0"/>
              <a:t> n, x[256], y[256];			x = zeros(1,256);</a:t>
            </a:r>
          </a:p>
          <a:p>
            <a:pPr marL="565150" lvl="1" indent="-180975" eaLnBrk="0" hangingPunct="0"/>
            <a:r>
              <a:rPr lang="en-US" dirty="0"/>
              <a:t>      for (n=0; n&lt;256; n++)   		y = zeros(1,256);</a:t>
            </a:r>
          </a:p>
          <a:p>
            <a:pPr marL="565150" lvl="1" indent="-180975" eaLnBrk="0" hangingPunct="0"/>
            <a:r>
              <a:rPr lang="en-US" dirty="0"/>
              <a:t>		  // Get data and store in x		% Get data and store in x</a:t>
            </a:r>
          </a:p>
          <a:p>
            <a:pPr marL="565150" lvl="1" indent="-180975" eaLnBrk="0" hangingPunct="0"/>
            <a:r>
              <a:rPr lang="en-US" dirty="0"/>
              <a:t>		  y[n] = x[n]*2;			y = x*2;</a:t>
            </a:r>
          </a:p>
          <a:p>
            <a:pPr marL="565150" lvl="1" indent="-180975" eaLnBrk="0" hangingPunct="0"/>
            <a:r>
              <a:rPr lang="en-US" dirty="0"/>
              <a:t>}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829820" y="1466850"/>
            <a:ext cx="1475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dirty="0"/>
              <a:t> samples)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051675" y="1673225"/>
            <a:ext cx="1573213" cy="9233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dirty="0"/>
              <a:t>Our task: Output = Input 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800153" y="6280666"/>
            <a:ext cx="1573213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dirty="0"/>
              <a:t>C Program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533953" y="6280666"/>
            <a:ext cx="1954213" cy="3693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Digital signal processing has many advantages over directly processing a signal in analogue form</a:t>
            </a:r>
          </a:p>
          <a:p>
            <a:r>
              <a:rPr lang="en-US" dirty="0"/>
              <a:t>Digital signal processing needs special hardware such as sampler, A/D, D/A converter and low pass filter for its implementation</a:t>
            </a:r>
          </a:p>
          <a:p>
            <a:r>
              <a:rPr lang="en-US" dirty="0"/>
              <a:t>Mathematic derivation and programming are equally important when constructing a DSP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above are based on an important theorem, namely the </a:t>
            </a:r>
            <a:r>
              <a:rPr lang="en-US" dirty="0">
                <a:solidFill>
                  <a:srgbClr val="FF0000"/>
                </a:solidFill>
              </a:rPr>
              <a:t>Shannon sampling theorem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Analogue signals can be reconstructed from their discrete-time counterpart without significant error if certain criteria are fulfilled</a:t>
            </a:r>
          </a:p>
          <a:p>
            <a:r>
              <a:rPr lang="en-US"/>
              <a:t>To understand the </a:t>
            </a:r>
            <a:r>
              <a:rPr lang="en-US" dirty="0"/>
              <a:t>Shannon sampling theorem, we need to first understand the </a:t>
            </a:r>
            <a:r>
              <a:rPr lang="en-US" dirty="0">
                <a:solidFill>
                  <a:srgbClr val="FF0000"/>
                </a:solidFill>
              </a:rPr>
              <a:t>frequency response of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Upon completion of the subject, students will be able to: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the basic concepts of Fourier analysis of digital signals and apply them to practical problems.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Design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realize </a:t>
            </a:r>
            <a:r>
              <a:rPr lang="en-US" dirty="0"/>
              <a:t>simple digital filters for practical applications.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the importance of random signal processing in DSP, and its application in statistical measures, prediction and data modelling.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simulate</a:t>
            </a:r>
            <a:r>
              <a:rPr lang="en-US" dirty="0"/>
              <a:t> simple DSP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562088" cy="4800600"/>
          </a:xfrm>
        </p:spPr>
        <p:txBody>
          <a:bodyPr/>
          <a:lstStyle/>
          <a:p>
            <a:r>
              <a:rPr lang="en-US" dirty="0"/>
              <a:t>Examination (60%)</a:t>
            </a:r>
          </a:p>
          <a:p>
            <a:r>
              <a:rPr lang="en-US" dirty="0"/>
              <a:t>Continuous assessment (40%)</a:t>
            </a:r>
          </a:p>
          <a:p>
            <a:pPr lvl="1"/>
            <a:r>
              <a:rPr lang="en-US" dirty="0"/>
              <a:t>&gt;10 </a:t>
            </a:r>
            <a:r>
              <a:rPr lang="en-US" dirty="0" smtClean="0"/>
              <a:t>short exercises (in-class </a:t>
            </a:r>
            <a:r>
              <a:rPr lang="en-US" dirty="0"/>
              <a:t>exercises) (5%)</a:t>
            </a:r>
          </a:p>
          <a:p>
            <a:pPr lvl="1"/>
            <a:r>
              <a:rPr lang="en-US" dirty="0"/>
              <a:t>2 </a:t>
            </a:r>
            <a:r>
              <a:rPr lang="en-US" dirty="0" smtClean="0"/>
              <a:t>assignments </a:t>
            </a:r>
            <a:r>
              <a:rPr lang="en-US" dirty="0"/>
              <a:t>(5%): to prepare for the test and exam</a:t>
            </a:r>
          </a:p>
          <a:p>
            <a:pPr lvl="1"/>
            <a:r>
              <a:rPr lang="en-US" dirty="0"/>
              <a:t>3 </a:t>
            </a:r>
            <a:r>
              <a:rPr lang="en-US" dirty="0" smtClean="0"/>
              <a:t>lab </a:t>
            </a:r>
            <a:r>
              <a:rPr lang="en-US" dirty="0"/>
              <a:t>reports (10%): and 3 demos too </a:t>
            </a:r>
          </a:p>
          <a:p>
            <a:pPr lvl="1"/>
            <a:r>
              <a:rPr lang="en-US" dirty="0"/>
              <a:t>2 </a:t>
            </a:r>
            <a:r>
              <a:rPr lang="en-US" dirty="0" smtClean="0"/>
              <a:t>tests </a:t>
            </a:r>
            <a:r>
              <a:rPr lang="en-US" dirty="0"/>
              <a:t>(20</a:t>
            </a:r>
            <a:r>
              <a:rPr lang="en-US" dirty="0" smtClean="0"/>
              <a:t>%)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Textbooks:</a:t>
            </a:r>
            <a:endParaRPr lang="en-US" u="sng" dirty="0"/>
          </a:p>
          <a:p>
            <a:pPr>
              <a:spcAft>
                <a:spcPts val="600"/>
              </a:spcAft>
            </a:pPr>
            <a:r>
              <a:rPr lang="en-GB" sz="2400" dirty="0"/>
              <a:t>S.K. </a:t>
            </a:r>
            <a:r>
              <a:rPr lang="en-GB" sz="2400" dirty="0" err="1"/>
              <a:t>Mitra</a:t>
            </a:r>
            <a:r>
              <a:rPr lang="en-GB" sz="2400" dirty="0"/>
              <a:t>, Digital Signal Processing, 3</a:t>
            </a:r>
            <a:r>
              <a:rPr lang="en-GB" sz="2400" baseline="30000" dirty="0"/>
              <a:t>rd</a:t>
            </a:r>
            <a:r>
              <a:rPr lang="en-GB" sz="2400" dirty="0"/>
              <a:t> Edition, McGraw-Hill Education (Asia), 2009.</a:t>
            </a:r>
            <a:endParaRPr lang="en-US" sz="2400" i="1" dirty="0"/>
          </a:p>
          <a:p>
            <a:r>
              <a:rPr lang="en-GB" sz="2400" dirty="0"/>
              <a:t>J.G. </a:t>
            </a:r>
            <a:r>
              <a:rPr lang="en-GB" sz="2400" dirty="0" err="1"/>
              <a:t>Proakis</a:t>
            </a:r>
            <a:r>
              <a:rPr lang="en-GB" sz="2400" dirty="0"/>
              <a:t> and D.G. </a:t>
            </a:r>
            <a:r>
              <a:rPr lang="en-GB" sz="2400" dirty="0" err="1"/>
              <a:t>Manolakis</a:t>
            </a:r>
            <a:r>
              <a:rPr lang="en-GB" sz="2400" dirty="0"/>
              <a:t>, Digital Signal Processing: Principles, Algorithms and Applications, 4</a:t>
            </a:r>
            <a:r>
              <a:rPr lang="en-GB" sz="2400" baseline="30000" dirty="0"/>
              <a:t>th</a:t>
            </a:r>
            <a:r>
              <a:rPr lang="en-GB" sz="2400" dirty="0"/>
              <a:t> Edition, Pearson International Edition, 2007.</a:t>
            </a:r>
            <a:endParaRPr lang="en-US" sz="2400" u="sng" dirty="0"/>
          </a:p>
          <a:p>
            <a:pPr lvl="0"/>
            <a:r>
              <a:rPr lang="en-GB" sz="2400" dirty="0"/>
              <a:t>E.C. </a:t>
            </a:r>
            <a:r>
              <a:rPr lang="en-GB" sz="2400" dirty="0" err="1"/>
              <a:t>Ifeacher</a:t>
            </a:r>
            <a:r>
              <a:rPr lang="en-GB" sz="2400" dirty="0"/>
              <a:t> and B.W. Jervis, </a:t>
            </a:r>
            <a:r>
              <a:rPr lang="en-GB" sz="2400" i="1" dirty="0"/>
              <a:t>Digital Signal Processing - A Practical Approach</a:t>
            </a:r>
            <a:r>
              <a:rPr lang="en-GB" sz="2400" dirty="0"/>
              <a:t>, Prentice Hall (Pearson Education), 2002.</a:t>
            </a:r>
          </a:p>
          <a:p>
            <a:pPr marL="114300" lvl="0" indent="0">
              <a:buNone/>
            </a:pPr>
            <a:r>
              <a:rPr lang="en-GB" sz="2400" i="1" dirty="0"/>
              <a:t>Plus other reference materials given by the subject lecturer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Chapter 1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“Digital Signal Processing”?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signals?</a:t>
            </a:r>
          </a:p>
          <a:p>
            <a:pPr lvl="1"/>
            <a:r>
              <a:rPr lang="en-US" dirty="0"/>
              <a:t>“Something” that carry information</a:t>
            </a:r>
          </a:p>
          <a:p>
            <a:pPr lvl="2"/>
            <a:r>
              <a:rPr lang="en-US" dirty="0"/>
              <a:t>“Something” </a:t>
            </a:r>
            <a:r>
              <a:rPr lang="en-US" dirty="0">
                <a:sym typeface="Symbol" pitchFamily="18" charset="2"/>
              </a:rPr>
              <a:t> pattern of variations of physical quantity that can be 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manipulated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stored</a:t>
            </a:r>
            <a:r>
              <a:rPr lang="en-US" dirty="0">
                <a:sym typeface="Symbol" pitchFamily="18" charset="2"/>
              </a:rPr>
              <a:t>, or 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transmitted</a:t>
            </a:r>
            <a:r>
              <a:rPr lang="en-US" dirty="0">
                <a:sym typeface="Symbol" pitchFamily="18" charset="2"/>
              </a:rPr>
              <a:t> by physical process</a:t>
            </a:r>
          </a:p>
          <a:p>
            <a:pPr lvl="2"/>
            <a:r>
              <a:rPr lang="en-US" dirty="0"/>
              <a:t>e.g.  Speech signals, audio signals, image signals, video signals, radar signals, etc.</a:t>
            </a:r>
          </a:p>
          <a:p>
            <a:r>
              <a:rPr lang="en-US" dirty="0"/>
              <a:t>Human beings use different kind of signals to convey information</a:t>
            </a:r>
          </a:p>
          <a:p>
            <a:pPr lvl="1"/>
            <a:r>
              <a:rPr lang="en-US" dirty="0"/>
              <a:t>They are the basis of all information systems</a:t>
            </a:r>
          </a:p>
          <a:p>
            <a:pPr lvl="1"/>
            <a:r>
              <a:rPr lang="en-US" dirty="0"/>
              <a:t>Need thorough study of their manipulation, storage, and transmission</a:t>
            </a:r>
          </a:p>
          <a:p>
            <a:pPr lvl="2"/>
            <a:endParaRPr lang="en-US" dirty="0">
              <a:solidFill>
                <a:srgbClr val="FF33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TRAFFIC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3581400"/>
            <a:ext cx="2590800" cy="1943100"/>
          </a:xfrm>
          <a:prstGeom prst="rect">
            <a:avLst/>
          </a:prstGeom>
          <a:noFill/>
        </p:spPr>
      </p:pic>
      <p:pic>
        <p:nvPicPr>
          <p:cNvPr id="8" name="RareAirSampler.mp2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1828800"/>
            <a:ext cx="533400" cy="533400"/>
          </a:xfrm>
          <a:prstGeom prst="rect">
            <a:avLst/>
          </a:prstGeom>
          <a:noFill/>
        </p:spPr>
      </p:pic>
      <p:pic>
        <p:nvPicPr>
          <p:cNvPr id="9" name="en_orig_8.wav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1828800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32" descr="D:\F Drive\Signal Processing\Course Notes\lena_orig.t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19600" y="1600200"/>
            <a:ext cx="1778000" cy="1778000"/>
          </a:xfrm>
          <a:prstGeom prst="rect">
            <a:avLst/>
          </a:prstGeom>
          <a:noFill/>
        </p:spPr>
      </p:pic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127125" y="24796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Speech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667000" y="2514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Audio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6400800" y="1981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Image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2514600" y="56388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Video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6858000" y="5638800"/>
            <a:ext cx="160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Multimedia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6DBBB-6907-4A16-9802-063B12B7D7B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333" t="23333" r="15001" b="1373"/>
          <a:stretch/>
        </p:blipFill>
        <p:spPr>
          <a:xfrm>
            <a:off x="5402466" y="3721894"/>
            <a:ext cx="3211182" cy="17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93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6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“Processing”?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original form of signals may not suit the needs of conveying information</a:t>
            </a:r>
          </a:p>
          <a:p>
            <a:pPr lvl="1"/>
            <a:r>
              <a:rPr lang="en-US" dirty="0"/>
              <a:t>E.g. speech signals</a:t>
            </a:r>
          </a:p>
          <a:p>
            <a:pPr lvl="2"/>
            <a:r>
              <a:rPr lang="en-US" dirty="0"/>
              <a:t>Volume too low, too noisy, not enough intelligibility, etc.</a:t>
            </a:r>
          </a:p>
          <a:p>
            <a:pPr lvl="1"/>
            <a:r>
              <a:rPr lang="en-US" dirty="0"/>
              <a:t>E.g. image signals</a:t>
            </a:r>
          </a:p>
          <a:p>
            <a:pPr lvl="2"/>
            <a:r>
              <a:rPr lang="en-US" dirty="0"/>
              <a:t>Too blur, too dark, not colorful enough, etc.</a:t>
            </a:r>
          </a:p>
          <a:p>
            <a:r>
              <a:rPr lang="en-US" dirty="0"/>
              <a:t>It is often that we have no way to inform the signal sources to change their signals</a:t>
            </a:r>
          </a:p>
          <a:p>
            <a:r>
              <a:rPr lang="en-US" dirty="0"/>
              <a:t>Desirable if they can be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after received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1483</TotalTime>
  <Words>1140</Words>
  <Application>Microsoft Office PowerPoint</Application>
  <PresentationFormat>On-screen Show (4:3)</PresentationFormat>
  <Paragraphs>213</Paragraphs>
  <Slides>22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微軟正黑體</vt:lpstr>
      <vt:lpstr>Arial</vt:lpstr>
      <vt:lpstr>Calibri</vt:lpstr>
      <vt:lpstr>Cambria Math</vt:lpstr>
      <vt:lpstr>Gill Sans MT</vt:lpstr>
      <vt:lpstr>Symbol</vt:lpstr>
      <vt:lpstr>Times New Roman</vt:lpstr>
      <vt:lpstr>Verdana</vt:lpstr>
      <vt:lpstr>Wingdings 2</vt:lpstr>
      <vt:lpstr>Solstice</vt:lpstr>
      <vt:lpstr>VISIO</vt:lpstr>
      <vt:lpstr>EIE4413   Digital Signal Processing</vt:lpstr>
      <vt:lpstr>Topics</vt:lpstr>
      <vt:lpstr>Subject learning outcomes</vt:lpstr>
      <vt:lpstr>Assessment plan</vt:lpstr>
      <vt:lpstr>References</vt:lpstr>
      <vt:lpstr>Introduction</vt:lpstr>
      <vt:lpstr>Why “Digital Signal Processing”?</vt:lpstr>
      <vt:lpstr>Examples of signals</vt:lpstr>
      <vt:lpstr>Why “Processing”?</vt:lpstr>
      <vt:lpstr>Why “Digital”?</vt:lpstr>
      <vt:lpstr>Why “Digital”?</vt:lpstr>
      <vt:lpstr>Why “Digital”?</vt:lpstr>
      <vt:lpstr>Why “Digital”?</vt:lpstr>
      <vt:lpstr>Typical DSP system</vt:lpstr>
      <vt:lpstr>Then why NOT analogue signal processing?</vt:lpstr>
      <vt:lpstr>Typical steps to construct a DSP system</vt:lpstr>
      <vt:lpstr>Example – To amplify a signal</vt:lpstr>
      <vt:lpstr>Example – To amplify a signal</vt:lpstr>
      <vt:lpstr>Example – To amplify a signal</vt:lpstr>
      <vt:lpstr>Example – To amplify a signal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Lun</dc:creator>
  <cp:lastModifiedBy>Lun, Pak Kong [EIE]</cp:lastModifiedBy>
  <cp:revision>102</cp:revision>
  <cp:lastPrinted>2017-01-18T09:57:23Z</cp:lastPrinted>
  <dcterms:created xsi:type="dcterms:W3CDTF">2012-08-31T05:45:03Z</dcterms:created>
  <dcterms:modified xsi:type="dcterms:W3CDTF">2020-02-07T09:26:58Z</dcterms:modified>
</cp:coreProperties>
</file>