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14" r:id="rId7"/>
    <p:sldId id="330" r:id="rId8"/>
    <p:sldId id="312" r:id="rId9"/>
    <p:sldId id="323" r:id="rId10"/>
    <p:sldId id="331" r:id="rId11"/>
    <p:sldId id="342" r:id="rId12"/>
    <p:sldId id="332" r:id="rId13"/>
    <p:sldId id="333" r:id="rId14"/>
    <p:sldId id="334" r:id="rId15"/>
    <p:sldId id="335" r:id="rId16"/>
    <p:sldId id="343" r:id="rId17"/>
    <p:sldId id="344" r:id="rId18"/>
    <p:sldId id="345" r:id="rId19"/>
    <p:sldId id="336" r:id="rId20"/>
    <p:sldId id="337" r:id="rId21"/>
    <p:sldId id="338" r:id="rId22"/>
    <p:sldId id="339" r:id="rId23"/>
    <p:sldId id="340" r:id="rId24"/>
    <p:sldId id="341" r:id="rId25"/>
    <p:sldId id="329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105" d="100"/>
          <a:sy n="105" d="100"/>
        </p:scale>
        <p:origin x="120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DFE5E-B43B-4AEE-B76A-87639716A5C2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DAC3C2-B694-462E-A7BB-FD1E6C5EA785}">
      <dgm:prSet phldrT="[Text]"/>
      <dgm:spPr/>
      <dgm:t>
        <a:bodyPr/>
        <a:lstStyle/>
        <a:p>
          <a:r>
            <a:rPr lang="en-US" dirty="0"/>
            <a:t>Update Loop</a:t>
          </a:r>
        </a:p>
      </dgm:t>
    </dgm:pt>
    <dgm:pt modelId="{959DE0AD-972F-4306-A00D-36D88EECF9C3}" type="parTrans" cxnId="{D5184D3C-A5B9-432B-B4E5-EF5AD5739C90}">
      <dgm:prSet/>
      <dgm:spPr/>
      <dgm:t>
        <a:bodyPr/>
        <a:lstStyle/>
        <a:p>
          <a:endParaRPr lang="en-US"/>
        </a:p>
      </dgm:t>
    </dgm:pt>
    <dgm:pt modelId="{BBBC002E-A7F3-4A08-A43E-C688B21095DB}" type="sibTrans" cxnId="{D5184D3C-A5B9-432B-B4E5-EF5AD5739C90}">
      <dgm:prSet/>
      <dgm:spPr/>
      <dgm:t>
        <a:bodyPr/>
        <a:lstStyle/>
        <a:p>
          <a:endParaRPr lang="en-US"/>
        </a:p>
      </dgm:t>
    </dgm:pt>
    <dgm:pt modelId="{B297B782-E2FD-44BC-A5D4-2F69F919426B}">
      <dgm:prSet phldrT="[Text]"/>
      <dgm:spPr/>
      <dgm:t>
        <a:bodyPr/>
        <a:lstStyle/>
        <a:p>
          <a:r>
            <a:rPr lang="en-US" dirty="0"/>
            <a:t>Content &amp; Drawing</a:t>
          </a:r>
        </a:p>
      </dgm:t>
    </dgm:pt>
    <dgm:pt modelId="{378B0BC2-1F18-41F7-BA73-A35B40E592B8}" type="parTrans" cxnId="{00847CD0-C35B-4AA4-8989-46CAEDDBA2FA}">
      <dgm:prSet/>
      <dgm:spPr/>
      <dgm:t>
        <a:bodyPr/>
        <a:lstStyle/>
        <a:p>
          <a:endParaRPr lang="en-US"/>
        </a:p>
      </dgm:t>
    </dgm:pt>
    <dgm:pt modelId="{041318F4-7C3A-4C20-823E-F3E3D19C86D6}" type="sibTrans" cxnId="{00847CD0-C35B-4AA4-8989-46CAEDDBA2FA}">
      <dgm:prSet/>
      <dgm:spPr/>
      <dgm:t>
        <a:bodyPr/>
        <a:lstStyle/>
        <a:p>
          <a:endParaRPr lang="en-US"/>
        </a:p>
      </dgm:t>
    </dgm:pt>
    <dgm:pt modelId="{1E89BB99-0FA2-4064-8176-0C4EF99C2EF3}">
      <dgm:prSet phldrT="[Text]"/>
      <dgm:spPr/>
      <dgm:t>
        <a:bodyPr/>
        <a:lstStyle/>
        <a:p>
          <a:r>
            <a:rPr lang="en-US" dirty="0"/>
            <a:t>Handling Input</a:t>
          </a:r>
        </a:p>
      </dgm:t>
    </dgm:pt>
    <dgm:pt modelId="{BCE9F8BE-9957-4A67-AEA4-0C3ECC087C75}" type="parTrans" cxnId="{050CA48D-F1EA-4E2D-9B57-C5EE480AC889}">
      <dgm:prSet/>
      <dgm:spPr/>
      <dgm:t>
        <a:bodyPr/>
        <a:lstStyle/>
        <a:p>
          <a:endParaRPr lang="en-US"/>
        </a:p>
      </dgm:t>
    </dgm:pt>
    <dgm:pt modelId="{C37981E1-4BCD-4F2B-95C5-913CF5DAE6EF}" type="sibTrans" cxnId="{050CA48D-F1EA-4E2D-9B57-C5EE480AC889}">
      <dgm:prSet/>
      <dgm:spPr/>
      <dgm:t>
        <a:bodyPr/>
        <a:lstStyle/>
        <a:p>
          <a:endParaRPr lang="en-US"/>
        </a:p>
      </dgm:t>
    </dgm:pt>
    <dgm:pt modelId="{CC25756C-3200-489B-944C-FE8F122AAD42}">
      <dgm:prSet phldrT="[Text]"/>
      <dgm:spPr/>
      <dgm:t>
        <a:bodyPr/>
        <a:lstStyle/>
        <a:p>
          <a:r>
            <a:rPr lang="en-US" dirty="0"/>
            <a:t>Audio</a:t>
          </a:r>
        </a:p>
      </dgm:t>
    </dgm:pt>
    <dgm:pt modelId="{FBBC8788-B541-457B-9586-6E57C937515F}" type="parTrans" cxnId="{21A64762-BE41-4EE8-82D5-224467045E02}">
      <dgm:prSet/>
      <dgm:spPr/>
      <dgm:t>
        <a:bodyPr/>
        <a:lstStyle/>
        <a:p>
          <a:endParaRPr lang="en-US"/>
        </a:p>
      </dgm:t>
    </dgm:pt>
    <dgm:pt modelId="{CEC6BB54-7ACB-4C28-B56C-DA7075B1C87A}" type="sibTrans" cxnId="{21A64762-BE41-4EE8-82D5-224467045E02}">
      <dgm:prSet/>
      <dgm:spPr/>
      <dgm:t>
        <a:bodyPr/>
        <a:lstStyle/>
        <a:p>
          <a:endParaRPr lang="en-US"/>
        </a:p>
      </dgm:t>
    </dgm:pt>
    <dgm:pt modelId="{4411E9D5-8D7F-4AC6-B558-D56664106C14}" type="pres">
      <dgm:prSet presAssocID="{69BDFE5E-B43B-4AEE-B76A-87639716A5C2}" presName="matrix" presStyleCnt="0">
        <dgm:presLayoutVars>
          <dgm:chMax val="1"/>
          <dgm:dir/>
          <dgm:resizeHandles val="exact"/>
        </dgm:presLayoutVars>
      </dgm:prSet>
      <dgm:spPr/>
    </dgm:pt>
    <dgm:pt modelId="{6A8EC411-35DC-4E48-AD73-0490B7CBFCAC}" type="pres">
      <dgm:prSet presAssocID="{69BDFE5E-B43B-4AEE-B76A-87639716A5C2}" presName="diamond" presStyleLbl="bgShp" presStyleIdx="0" presStyleCnt="1"/>
      <dgm:spPr/>
    </dgm:pt>
    <dgm:pt modelId="{1CFB9636-FD9C-427D-A548-052D678FA30D}" type="pres">
      <dgm:prSet presAssocID="{69BDFE5E-B43B-4AEE-B76A-87639716A5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D161A8-31CE-4CE2-91FE-09E691EA36DD}" type="pres">
      <dgm:prSet presAssocID="{69BDFE5E-B43B-4AEE-B76A-87639716A5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85E4EA-5FC9-4F4E-A476-87146F4016AB}" type="pres">
      <dgm:prSet presAssocID="{69BDFE5E-B43B-4AEE-B76A-87639716A5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D0F2C35-5977-4607-8817-C3F701B040DE}" type="pres">
      <dgm:prSet presAssocID="{69BDFE5E-B43B-4AEE-B76A-87639716A5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A7E61F-7BE6-4DCE-855F-929757DFFE8E}" type="presOf" srcId="{CC25756C-3200-489B-944C-FE8F122AAD42}" destId="{6D0F2C35-5977-4607-8817-C3F701B040DE}" srcOrd="0" destOrd="0" presId="urn:microsoft.com/office/officeart/2005/8/layout/matrix3"/>
    <dgm:cxn modelId="{D5184D3C-A5B9-432B-B4E5-EF5AD5739C90}" srcId="{69BDFE5E-B43B-4AEE-B76A-87639716A5C2}" destId="{D1DAC3C2-B694-462E-A7BB-FD1E6C5EA785}" srcOrd="0" destOrd="0" parTransId="{959DE0AD-972F-4306-A00D-36D88EECF9C3}" sibTransId="{BBBC002E-A7F3-4A08-A43E-C688B21095DB}"/>
    <dgm:cxn modelId="{6C456C40-EA1A-4B22-A227-944630F1C2E4}" type="presOf" srcId="{1E89BB99-0FA2-4064-8176-0C4EF99C2EF3}" destId="{5085E4EA-5FC9-4F4E-A476-87146F4016AB}" srcOrd="0" destOrd="0" presId="urn:microsoft.com/office/officeart/2005/8/layout/matrix3"/>
    <dgm:cxn modelId="{21A64762-BE41-4EE8-82D5-224467045E02}" srcId="{69BDFE5E-B43B-4AEE-B76A-87639716A5C2}" destId="{CC25756C-3200-489B-944C-FE8F122AAD42}" srcOrd="3" destOrd="0" parTransId="{FBBC8788-B541-457B-9586-6E57C937515F}" sibTransId="{CEC6BB54-7ACB-4C28-B56C-DA7075B1C87A}"/>
    <dgm:cxn modelId="{BF0E8853-4AAF-4956-9E73-72F419E7BC69}" type="presOf" srcId="{D1DAC3C2-B694-462E-A7BB-FD1E6C5EA785}" destId="{1CFB9636-FD9C-427D-A548-052D678FA30D}" srcOrd="0" destOrd="0" presId="urn:microsoft.com/office/officeart/2005/8/layout/matrix3"/>
    <dgm:cxn modelId="{2FE3DE53-43DF-47F1-9BFB-DEA5E775B79E}" type="presOf" srcId="{69BDFE5E-B43B-4AEE-B76A-87639716A5C2}" destId="{4411E9D5-8D7F-4AC6-B558-D56664106C14}" srcOrd="0" destOrd="0" presId="urn:microsoft.com/office/officeart/2005/8/layout/matrix3"/>
    <dgm:cxn modelId="{050CA48D-F1EA-4E2D-9B57-C5EE480AC889}" srcId="{69BDFE5E-B43B-4AEE-B76A-87639716A5C2}" destId="{1E89BB99-0FA2-4064-8176-0C4EF99C2EF3}" srcOrd="2" destOrd="0" parTransId="{BCE9F8BE-9957-4A67-AEA4-0C3ECC087C75}" sibTransId="{C37981E1-4BCD-4F2B-95C5-913CF5DAE6EF}"/>
    <dgm:cxn modelId="{6DF1D2CC-3042-4B1A-87C8-80E5D13B62F6}" type="presOf" srcId="{B297B782-E2FD-44BC-A5D4-2F69F919426B}" destId="{B4D161A8-31CE-4CE2-91FE-09E691EA36DD}" srcOrd="0" destOrd="0" presId="urn:microsoft.com/office/officeart/2005/8/layout/matrix3"/>
    <dgm:cxn modelId="{00847CD0-C35B-4AA4-8989-46CAEDDBA2FA}" srcId="{69BDFE5E-B43B-4AEE-B76A-87639716A5C2}" destId="{B297B782-E2FD-44BC-A5D4-2F69F919426B}" srcOrd="1" destOrd="0" parTransId="{378B0BC2-1F18-41F7-BA73-A35B40E592B8}" sibTransId="{041318F4-7C3A-4C20-823E-F3E3D19C86D6}"/>
    <dgm:cxn modelId="{F5D713FC-000D-4F54-AD67-12FF50F3A477}" type="presParOf" srcId="{4411E9D5-8D7F-4AC6-B558-D56664106C14}" destId="{6A8EC411-35DC-4E48-AD73-0490B7CBFCAC}" srcOrd="0" destOrd="0" presId="urn:microsoft.com/office/officeart/2005/8/layout/matrix3"/>
    <dgm:cxn modelId="{4A3000A8-AC75-48B6-BE65-C2A84432699A}" type="presParOf" srcId="{4411E9D5-8D7F-4AC6-B558-D56664106C14}" destId="{1CFB9636-FD9C-427D-A548-052D678FA30D}" srcOrd="1" destOrd="0" presId="urn:microsoft.com/office/officeart/2005/8/layout/matrix3"/>
    <dgm:cxn modelId="{3A8D4E01-F486-48BC-8713-998B9293812D}" type="presParOf" srcId="{4411E9D5-8D7F-4AC6-B558-D56664106C14}" destId="{B4D161A8-31CE-4CE2-91FE-09E691EA36DD}" srcOrd="2" destOrd="0" presId="urn:microsoft.com/office/officeart/2005/8/layout/matrix3"/>
    <dgm:cxn modelId="{FBB2EA8F-B3AD-4A85-8400-6FB7877AACC4}" type="presParOf" srcId="{4411E9D5-8D7F-4AC6-B558-D56664106C14}" destId="{5085E4EA-5FC9-4F4E-A476-87146F4016AB}" srcOrd="3" destOrd="0" presId="urn:microsoft.com/office/officeart/2005/8/layout/matrix3"/>
    <dgm:cxn modelId="{2E62A541-0D29-4269-B343-98BFA4CD1801}" type="presParOf" srcId="{4411E9D5-8D7F-4AC6-B558-D56664106C14}" destId="{6D0F2C35-5977-4607-8817-C3F701B040D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Initialize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Set Initial State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Handle Input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Apply Physics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9DE59940-3067-4432-936C-F44BF71F1993}">
      <dgm:prSet phldrT="[Text]"/>
      <dgm:spPr/>
      <dgm:t>
        <a:bodyPr/>
        <a:lstStyle/>
        <a:p>
          <a:r>
            <a:rPr lang="en-US" dirty="0"/>
            <a:t>Load Content</a:t>
          </a:r>
        </a:p>
      </dgm:t>
    </dgm:pt>
    <dgm:pt modelId="{7414C0A3-8CC7-4069-B818-82F384616B54}" type="parTrans" cxnId="{23D74CC2-E6C8-4574-AA81-3825534D65D7}">
      <dgm:prSet/>
      <dgm:spPr/>
      <dgm:t>
        <a:bodyPr/>
        <a:lstStyle/>
        <a:p>
          <a:endParaRPr lang="en-US"/>
        </a:p>
      </dgm:t>
    </dgm:pt>
    <dgm:pt modelId="{0FF6FC42-5338-4304-ADEF-A5A5DAABECD6}" type="sibTrans" cxnId="{23D74CC2-E6C8-4574-AA81-3825534D65D7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Draw</a:t>
          </a:r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Draw Background</a:t>
          </a:r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2646D190-F93F-4C8C-8E74-E94A29827EE1}">
      <dgm:prSet phldrT="[Text]"/>
      <dgm:spPr/>
      <dgm:t>
        <a:bodyPr/>
        <a:lstStyle/>
        <a:p>
          <a:r>
            <a:rPr lang="en-US" dirty="0"/>
            <a:t>Draw Foreground</a:t>
          </a:r>
        </a:p>
      </dgm:t>
    </dgm:pt>
    <dgm:pt modelId="{89A684FE-3E41-4673-96B5-7EF9194D7F18}" type="sibTrans" cxnId="{24A1BE4F-595B-4249-BC96-34922EE66AC3}">
      <dgm:prSet/>
      <dgm:spPr/>
      <dgm:t>
        <a:bodyPr/>
        <a:lstStyle/>
        <a:p>
          <a:endParaRPr lang="en-US"/>
        </a:p>
      </dgm:t>
    </dgm:pt>
    <dgm:pt modelId="{76E3AA1C-605F-4DBC-8ACD-26F592629EFF}" type="parTrans" cxnId="{24A1BE4F-595B-4249-BC96-34922EE66AC3}">
      <dgm:prSet/>
      <dgm:spPr/>
      <dgm:t>
        <a:bodyPr/>
        <a:lstStyle/>
        <a:p>
          <a:endParaRPr lang="en-US"/>
        </a:p>
      </dgm:t>
    </dgm:pt>
    <dgm:pt modelId="{1C9436DB-7D27-4C88-910D-4EF67E18CE9F}">
      <dgm:prSet phldrT="[Text]"/>
      <dgm:spPr/>
      <dgm:t>
        <a:bodyPr/>
        <a:lstStyle/>
        <a:p>
          <a:r>
            <a:rPr lang="en-US" dirty="0"/>
            <a:t>Set Position</a:t>
          </a:r>
        </a:p>
      </dgm:t>
    </dgm:pt>
    <dgm:pt modelId="{AD43C92E-2A28-4D98-9291-56A971A3445D}" type="parTrans" cxnId="{D46DFDE9-987E-4D75-9CEE-649BB76B54E6}">
      <dgm:prSet/>
      <dgm:spPr/>
      <dgm:t>
        <a:bodyPr/>
        <a:lstStyle/>
        <a:p>
          <a:endParaRPr lang="en-US"/>
        </a:p>
      </dgm:t>
    </dgm:pt>
    <dgm:pt modelId="{855267E4-8789-4588-9A92-A75B5A1C6C87}" type="sibTrans" cxnId="{D46DFDE9-987E-4D75-9CEE-649BB76B54E6}">
      <dgm:prSet/>
      <dgm:spPr/>
      <dgm:t>
        <a:bodyPr/>
        <a:lstStyle/>
        <a:p>
          <a:endParaRPr lang="en-US"/>
        </a:p>
      </dgm:t>
    </dgm:pt>
    <dgm:pt modelId="{B52BB849-23AF-4BA9-9D48-30429CD9A3FB}">
      <dgm:prSet phldrT="[Text]"/>
      <dgm:spPr/>
      <dgm:t>
        <a:bodyPr/>
        <a:lstStyle/>
        <a:p>
          <a:r>
            <a:rPr lang="en-US" dirty="0"/>
            <a:t>Apply Shaders</a:t>
          </a:r>
        </a:p>
      </dgm:t>
    </dgm:pt>
    <dgm:pt modelId="{2D338069-B8FD-4807-8510-B5BBC9D5469A}" type="parTrans" cxnId="{9DB83922-A9E3-4C13-AA13-D855B2E270BF}">
      <dgm:prSet/>
      <dgm:spPr/>
      <dgm:t>
        <a:bodyPr/>
        <a:lstStyle/>
        <a:p>
          <a:endParaRPr lang="en-US"/>
        </a:p>
      </dgm:t>
    </dgm:pt>
    <dgm:pt modelId="{54DDCD3B-94C7-4A6C-8B08-41CA251FC6E3}" type="sibTrans" cxnId="{9DB83922-A9E3-4C13-AA13-D855B2E270BF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9DB83922-A9E3-4C13-AA13-D855B2E270BF}" srcId="{58828492-5CEF-4AFE-95CB-5D7E6A18158B}" destId="{B52BB849-23AF-4BA9-9D48-30429CD9A3FB}" srcOrd="2" destOrd="0" parTransId="{2D338069-B8FD-4807-8510-B5BBC9D5469A}" sibTransId="{54DDCD3B-94C7-4A6C-8B08-41CA251FC6E3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8FC99A3A-D76E-4833-8C2A-A9FDE4DD1055}" type="presOf" srcId="{B52BB849-23AF-4BA9-9D48-30429CD9A3FB}" destId="{843715D2-C2C2-41EB-BDA3-21230FBA46DB}" srcOrd="1" destOrd="2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2AC3042-B819-4D28-97D0-15CE7154C4F6}" type="presOf" srcId="{9DE59940-3067-4432-936C-F44BF71F1993}" destId="{BFE859F2-A9E8-4F95-9161-8EC68F2D30C4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24A1BE4F-595B-4249-BC96-34922EE66AC3}" srcId="{58828492-5CEF-4AFE-95CB-5D7E6A18158B}" destId="{2646D190-F93F-4C8C-8E74-E94A29827EE1}" srcOrd="1" destOrd="0" parTransId="{76E3AA1C-605F-4DBC-8ACD-26F592629EFF}" sibTransId="{89A684FE-3E41-4673-96B5-7EF9194D7F18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B1634783-0F82-46E4-A7C9-4BAC8BB25964}" type="presOf" srcId="{2646D190-F93F-4C8C-8E74-E94A29827EE1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114A2B93-6409-424F-B852-C8797FB2893E}" type="presOf" srcId="{9DE59940-3067-4432-936C-F44BF71F1993}" destId="{96015622-8A46-45CF-A72A-2856B699B374}" srcOrd="0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EC0DD7B3-3568-4B04-8245-9ECABBDD4C42}" type="presOf" srcId="{2646D190-F93F-4C8C-8E74-E94A29827EE1}" destId="{843715D2-C2C2-41EB-BDA3-21230FBA46DB}" srcOrd="1" destOrd="1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23D74CC2-E6C8-4574-AA81-3825534D65D7}" srcId="{FB986F71-3126-4196-BD30-74AEDC39A1CA}" destId="{9DE59940-3067-4432-936C-F44BF71F1993}" srcOrd="1" destOrd="0" parTransId="{7414C0A3-8CC7-4069-B818-82F384616B54}" sibTransId="{0FF6FC42-5338-4304-ADEF-A5A5DAABECD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A3AA0EC5-127A-43EC-8AFD-0EB4A6C7171A}" type="presOf" srcId="{1C9436DB-7D27-4C88-910D-4EF67E18CE9F}" destId="{E83793B4-2C5C-4D90-82FA-E5EE4745664D}" srcOrd="0" destOrd="2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92F9B0DE-5AD7-425B-9661-E64731CCE9BB}" type="presOf" srcId="{B52BB849-23AF-4BA9-9D48-30429CD9A3FB}" destId="{69C28D3B-E083-42DF-9EA0-916CA12125A9}" srcOrd="0" destOrd="2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D46DFDE9-987E-4D75-9CEE-649BB76B54E6}" srcId="{F6D27D1B-CDCB-481F-B8FA-AB31B2A119DE}" destId="{1C9436DB-7D27-4C88-910D-4EF67E18CE9F}" srcOrd="2" destOrd="0" parTransId="{AD43C92E-2A28-4D98-9291-56A971A3445D}" sibTransId="{855267E4-8789-4588-9A92-A75B5A1C6C87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0B5532F2-80FA-4D47-8525-DA8219C37451}" type="presOf" srcId="{1C9436DB-7D27-4C88-910D-4EF67E18CE9F}" destId="{67FFE978-6FBE-4424-80BE-B9E4B4DD0695}" srcOrd="1" destOrd="2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EC411-35DC-4E48-AD73-0490B7CBFCAC}">
      <dsp:nvSpPr>
        <dsp:cNvPr id="0" name=""/>
        <dsp:cNvSpPr/>
      </dsp:nvSpPr>
      <dsp:spPr>
        <a:xfrm>
          <a:off x="1001193" y="0"/>
          <a:ext cx="5012883" cy="50128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B9636-FD9C-427D-A548-052D678FA30D}">
      <dsp:nvSpPr>
        <dsp:cNvPr id="0" name=""/>
        <dsp:cNvSpPr/>
      </dsp:nvSpPr>
      <dsp:spPr>
        <a:xfrm>
          <a:off x="1477416" y="476223"/>
          <a:ext cx="1955024" cy="19550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Update Loop</a:t>
          </a:r>
        </a:p>
      </dsp:txBody>
      <dsp:txXfrm>
        <a:off x="1572852" y="571659"/>
        <a:ext cx="1764152" cy="1764152"/>
      </dsp:txXfrm>
    </dsp:sp>
    <dsp:sp modelId="{B4D161A8-31CE-4CE2-91FE-09E691EA36DD}">
      <dsp:nvSpPr>
        <dsp:cNvPr id="0" name=""/>
        <dsp:cNvSpPr/>
      </dsp:nvSpPr>
      <dsp:spPr>
        <a:xfrm>
          <a:off x="3582828" y="476223"/>
          <a:ext cx="1955024" cy="19550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Content &amp; Drawing</a:t>
          </a:r>
        </a:p>
      </dsp:txBody>
      <dsp:txXfrm>
        <a:off x="3678264" y="571659"/>
        <a:ext cx="1764152" cy="1764152"/>
      </dsp:txXfrm>
    </dsp:sp>
    <dsp:sp modelId="{5085E4EA-5FC9-4F4E-A476-87146F4016AB}">
      <dsp:nvSpPr>
        <dsp:cNvPr id="0" name=""/>
        <dsp:cNvSpPr/>
      </dsp:nvSpPr>
      <dsp:spPr>
        <a:xfrm>
          <a:off x="1477416" y="2581635"/>
          <a:ext cx="1955024" cy="19550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Handling Input</a:t>
          </a:r>
        </a:p>
      </dsp:txBody>
      <dsp:txXfrm>
        <a:off x="1572852" y="2677071"/>
        <a:ext cx="1764152" cy="1764152"/>
      </dsp:txXfrm>
    </dsp:sp>
    <dsp:sp modelId="{6D0F2C35-5977-4607-8817-C3F701B040DE}">
      <dsp:nvSpPr>
        <dsp:cNvPr id="0" name=""/>
        <dsp:cNvSpPr/>
      </dsp:nvSpPr>
      <dsp:spPr>
        <a:xfrm>
          <a:off x="3582828" y="2581635"/>
          <a:ext cx="1955024" cy="19550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Audio</a:t>
          </a:r>
        </a:p>
      </dsp:txBody>
      <dsp:txXfrm>
        <a:off x="3678264" y="2677071"/>
        <a:ext cx="1764152" cy="176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Initial State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Load Content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Initialize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Handle Input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Apply Physics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Position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Update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Draw Background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Draw Foreground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Apply Shaders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Draw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4/4/2017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40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58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00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83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2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27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45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60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14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89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794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8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17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91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04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31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1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48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3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bit.ly/2mT2pQd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www.csharpcourse.com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ame.rocks/documenta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c/TheDarksideofMonoGame" TargetMode="External"/><Relationship Id="rId5" Type="http://schemas.openxmlformats.org/officeDocument/2006/relationships/hyperlink" Target="https://github.com/DDReaper/XNAGameStudio" TargetMode="External"/><Relationship Id="rId4" Type="http://schemas.openxmlformats.org/officeDocument/2006/relationships/hyperlink" Target="http://www.monogame.rocks/documentation/?page=Tutorial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</a:t>
            </a:r>
            <a:r>
              <a:rPr lang="en-US"/>
              <a:t>using 2D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stuff move</a:t>
            </a:r>
          </a:p>
        </p:txBody>
      </p:sp>
    </p:spTree>
    <p:extLst>
      <p:ext uri="{BB962C8B-B14F-4D97-AF65-F5344CB8AC3E}">
        <p14:creationId xmlns:p14="http://schemas.microsoft.com/office/powerpoint/2010/main" val="41141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Input is handled as a “state” between each game update loop.</a:t>
            </a:r>
          </a:p>
          <a:p>
            <a:pPr marL="0" indent="0">
              <a:buNone/>
            </a:pPr>
            <a:r>
              <a:rPr lang="en-GB" dirty="0"/>
              <a:t>MonoGame checks what the new position is for each type of input, you have to decide what to do with that information.</a:t>
            </a:r>
          </a:p>
          <a:p>
            <a:pPr marL="0" indent="0">
              <a:buNone/>
            </a:pPr>
            <a:r>
              <a:rPr lang="en-GB" dirty="0"/>
              <a:t>In most games, you preserve the previous state of input, to determine if the player has:</a:t>
            </a:r>
          </a:p>
          <a:p>
            <a:r>
              <a:rPr lang="en-GB" dirty="0"/>
              <a:t>Just pressed an input</a:t>
            </a:r>
          </a:p>
          <a:p>
            <a:r>
              <a:rPr lang="en-GB" dirty="0"/>
              <a:t>Just released an input</a:t>
            </a:r>
          </a:p>
          <a:p>
            <a:r>
              <a:rPr lang="en-GB" dirty="0"/>
              <a:t>Is holding an input</a:t>
            </a:r>
          </a:p>
          <a:p>
            <a:pPr marL="0" indent="0">
              <a:buNone/>
            </a:pPr>
            <a:r>
              <a:rPr lang="en-GB" dirty="0"/>
              <a:t>Once you know the player has done something, you decide what to do with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2122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Animation, like the movies, is just a way to fool humans that an image is actually moving.  This is achieved in games by either:</a:t>
            </a:r>
          </a:p>
          <a:p>
            <a:r>
              <a:rPr lang="en-GB" dirty="0"/>
              <a:t>Moving the image across the screen between frames</a:t>
            </a:r>
          </a:p>
          <a:p>
            <a:r>
              <a:rPr lang="en-GB" dirty="0"/>
              <a:t>Replacing the image with a slightly different image</a:t>
            </a:r>
          </a:p>
          <a:p>
            <a:r>
              <a:rPr lang="en-GB" dirty="0"/>
              <a:t>A combination of both of these</a:t>
            </a:r>
          </a:p>
          <a:p>
            <a:pPr marL="0" indent="0">
              <a:buNone/>
            </a:pPr>
            <a:r>
              <a:rPr lang="en-GB" dirty="0"/>
              <a:t>MonoGame can support both:</a:t>
            </a:r>
          </a:p>
          <a:p>
            <a:r>
              <a:rPr lang="en-GB" dirty="0"/>
              <a:t>Individual images for animation </a:t>
            </a:r>
          </a:p>
          <a:p>
            <a:r>
              <a:rPr lang="en-GB" dirty="0"/>
              <a:t>Multiple images combined on a single image with multiple “frames” of animation. Also known as Spritesheets.</a:t>
            </a:r>
          </a:p>
        </p:txBody>
      </p:sp>
    </p:spTree>
    <p:extLst>
      <p:ext uri="{BB962C8B-B14F-4D97-AF65-F5344CB8AC3E}">
        <p14:creationId xmlns:p14="http://schemas.microsoft.com/office/powerpoint/2010/main" val="36586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Single Texture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6" y="3193779"/>
            <a:ext cx="3239238" cy="2375441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Sprite sheet </a:t>
            </a:r>
          </a:p>
          <a:p>
            <a:pPr algn="ctr"/>
            <a:r>
              <a:rPr lang="en-GB" dirty="0"/>
              <a:t>multiple images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26" y="3501009"/>
            <a:ext cx="5318245" cy="1772748"/>
          </a:xfrm>
        </p:spPr>
      </p:pic>
      <p:sp>
        <p:nvSpPr>
          <p:cNvPr id="14" name="Rectangle 13"/>
          <p:cNvSpPr/>
          <p:nvPr/>
        </p:nvSpPr>
        <p:spPr>
          <a:xfrm>
            <a:off x="5792498" y="3356992"/>
            <a:ext cx="177903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568619" y="3356992"/>
            <a:ext cx="177903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355936" y="3356992"/>
            <a:ext cx="177903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792499" y="5373216"/>
            <a:ext cx="177903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68620" y="5373216"/>
            <a:ext cx="177903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55937" y="5373216"/>
            <a:ext cx="177903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40387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some sound</a:t>
            </a:r>
          </a:p>
        </p:txBody>
      </p:sp>
    </p:spTree>
    <p:extLst>
      <p:ext uri="{BB962C8B-B14F-4D97-AF65-F5344CB8AC3E}">
        <p14:creationId xmlns:p14="http://schemas.microsoft.com/office/powerpoint/2010/main" val="34793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92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Audio comes in two forms within the MonoGame Framework:</a:t>
            </a:r>
          </a:p>
          <a:p>
            <a:r>
              <a:rPr lang="en-GB" dirty="0"/>
              <a:t>Sound – Fire and forget, just play and go</a:t>
            </a:r>
          </a:p>
          <a:p>
            <a:r>
              <a:rPr lang="en-GB" dirty="0"/>
              <a:t>Sound Instance – More control, used for music and deeper effects</a:t>
            </a:r>
          </a:p>
          <a:p>
            <a:r>
              <a:rPr lang="en-GB" dirty="0"/>
              <a:t>Song – Music and looping audio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Audio is loaded from the Content Manger like any other asset</a:t>
            </a:r>
          </a:p>
          <a:p>
            <a:pPr marL="0" indent="0">
              <a:buNone/>
            </a:pPr>
            <a:r>
              <a:rPr lang="en-GB" dirty="0"/>
              <a:t>Then you can either:</a:t>
            </a:r>
          </a:p>
          <a:p>
            <a:r>
              <a:rPr lang="en-GB" dirty="0"/>
              <a:t>Just play is as required, e.g. Fire a bullet</a:t>
            </a:r>
          </a:p>
          <a:p>
            <a:r>
              <a:rPr lang="en-GB" dirty="0"/>
              <a:t>Create an instance and play, loop, increase/decrease pitch,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6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31190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the state of your game</a:t>
            </a:r>
          </a:p>
        </p:txBody>
      </p:sp>
    </p:spTree>
    <p:extLst>
      <p:ext uri="{BB962C8B-B14F-4D97-AF65-F5344CB8AC3E}">
        <p14:creationId xmlns:p14="http://schemas.microsoft.com/office/powerpoint/2010/main" val="59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Games are more than just the gameplay, to be complete you will also need:</a:t>
            </a:r>
          </a:p>
          <a:p>
            <a:r>
              <a:rPr lang="en-GB" dirty="0"/>
              <a:t>Menus</a:t>
            </a:r>
          </a:p>
          <a:p>
            <a:r>
              <a:rPr lang="en-GB" dirty="0"/>
              <a:t>Configuration / Settings screens</a:t>
            </a:r>
          </a:p>
          <a:p>
            <a:r>
              <a:rPr lang="en-GB" dirty="0"/>
              <a:t>Help / info pages</a:t>
            </a:r>
          </a:p>
          <a:p>
            <a:r>
              <a:rPr lang="en-GB" dirty="0"/>
              <a:t>More levels?</a:t>
            </a:r>
          </a:p>
          <a:p>
            <a:pPr marL="0" indent="0">
              <a:buNone/>
            </a:pPr>
            <a:r>
              <a:rPr lang="en-GB" dirty="0"/>
              <a:t>As you only have ONE game loop, you need to enable your game to understand the different “states” your game will be in.</a:t>
            </a:r>
          </a:p>
          <a:p>
            <a:pPr marL="0" indent="0">
              <a:buNone/>
            </a:pPr>
            <a:r>
              <a:rPr lang="en-GB" dirty="0"/>
              <a:t>This is referred to as Game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35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Management sample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the state of your game example</a:t>
            </a:r>
          </a:p>
        </p:txBody>
      </p:sp>
    </p:spTree>
    <p:extLst>
      <p:ext uri="{BB962C8B-B14F-4D97-AF65-F5344CB8AC3E}">
        <p14:creationId xmlns:p14="http://schemas.microsoft.com/office/powerpoint/2010/main" val="32385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684567" cy="1371600"/>
          </a:xfrm>
        </p:spPr>
        <p:txBody>
          <a:bodyPr/>
          <a:lstStyle/>
          <a:p>
            <a:r>
              <a:rPr lang="en-US" dirty="0"/>
              <a:t>What this tutorial covers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Game Loop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Your First 2D project</a:t>
            </a:r>
          </a:p>
          <a:p>
            <a:pPr lvl="1"/>
            <a:r>
              <a:rPr lang="en-US" dirty="0"/>
              <a:t>Build Content Project</a:t>
            </a:r>
          </a:p>
          <a:p>
            <a:pPr lvl="1"/>
            <a:r>
              <a:rPr lang="en-US" dirty="0"/>
              <a:t>Create Project</a:t>
            </a:r>
          </a:p>
          <a:p>
            <a:pPr lvl="1"/>
            <a:r>
              <a:rPr lang="en-US" dirty="0"/>
              <a:t>Add code and assets</a:t>
            </a:r>
          </a:p>
          <a:p>
            <a:r>
              <a:rPr lang="en-US" dirty="0"/>
              <a:t>The Bigger Picture</a:t>
            </a:r>
          </a:p>
          <a:p>
            <a:pPr lvl="1"/>
            <a:r>
              <a:rPr lang="en-US" dirty="0"/>
              <a:t>Project Structure</a:t>
            </a:r>
          </a:p>
          <a:p>
            <a:pPr lvl="1"/>
            <a:r>
              <a:rPr lang="en-US" dirty="0"/>
              <a:t>State Management</a:t>
            </a:r>
          </a:p>
          <a:p>
            <a:pPr lvl="1"/>
            <a:r>
              <a:rPr lang="en-US" dirty="0"/>
              <a:t>Tips ‘N’ Tricks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0556" y="5304732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*Doesn’t include instructions on HOW to code :D</a:t>
            </a:r>
            <a:br>
              <a:rPr lang="en-GB" dirty="0"/>
            </a:br>
            <a:r>
              <a:rPr lang="en-GB" dirty="0"/>
              <a:t>Check the original 2D starter course I did for that</a:t>
            </a:r>
          </a:p>
          <a:p>
            <a:r>
              <a:rPr lang="en-GB" dirty="0">
                <a:hlinkClick r:id="rId3"/>
              </a:rPr>
              <a:t>http://bit.ly/2mT2pQd</a:t>
            </a:r>
            <a:endParaRPr lang="en-GB" dirty="0"/>
          </a:p>
          <a:p>
            <a:r>
              <a:rPr lang="en-GB" dirty="0"/>
              <a:t>Or check out Rob Miles’s “Little Yellow Book”</a:t>
            </a:r>
            <a:br>
              <a:rPr lang="en-GB" dirty="0"/>
            </a:br>
            <a:r>
              <a:rPr lang="en-GB" dirty="0">
                <a:hlinkClick r:id="rId4"/>
              </a:rPr>
              <a:t>http://www.csharpcourse.com/</a:t>
            </a:r>
            <a:r>
              <a:rPr lang="en-GB" dirty="0"/>
              <a:t>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16199984"/>
              </p:ext>
            </p:extLst>
          </p:nvPr>
        </p:nvGraphicFramePr>
        <p:xfrm>
          <a:off x="6111276" y="53452"/>
          <a:ext cx="7015270" cy="501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can you learn more</a:t>
            </a:r>
          </a:p>
        </p:txBody>
      </p:sp>
    </p:spTree>
    <p:extLst>
      <p:ext uri="{BB962C8B-B14F-4D97-AF65-F5344CB8AC3E}">
        <p14:creationId xmlns:p14="http://schemas.microsoft.com/office/powerpoint/2010/main" val="27180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Many sources exist to detail more about basic 2D drawing:</a:t>
            </a:r>
          </a:p>
          <a:p>
            <a:r>
              <a:rPr lang="en-GB" dirty="0">
                <a:hlinkClick r:id="rId3"/>
              </a:rPr>
              <a:t>http://www.monogame.rocks/documentation</a:t>
            </a:r>
            <a:br>
              <a:rPr lang="en-GB" dirty="0"/>
            </a:br>
            <a:r>
              <a:rPr lang="en-GB" dirty="0"/>
              <a:t>A good start but docs still a WIP </a:t>
            </a:r>
          </a:p>
          <a:p>
            <a:r>
              <a:rPr lang="en-GB" dirty="0">
                <a:hlinkClick r:id="rId4"/>
              </a:rPr>
              <a:t>http://www.monogame.rocks/documentation/?page=Tutorials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 selection of other MonoGame tutorials, some old but still relevant </a:t>
            </a:r>
          </a:p>
          <a:p>
            <a:r>
              <a:rPr lang="en-GB" dirty="0">
                <a:hlinkClick r:id="rId5"/>
              </a:rPr>
              <a:t>https://github.com/DDReaper/XNAGameStudio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Archived Microsoft XNA samples. A great “how to” selection.</a:t>
            </a:r>
            <a:br>
              <a:rPr lang="en-GB" dirty="0"/>
            </a:br>
            <a:r>
              <a:rPr lang="en-GB" dirty="0"/>
              <a:t>Most are being converted over to MonoGame direct, like the GameStateManagement sample </a:t>
            </a:r>
          </a:p>
          <a:p>
            <a:r>
              <a:rPr lang="en-GB" dirty="0"/>
              <a:t>The Darkside of MonoGame</a:t>
            </a:r>
            <a:br>
              <a:rPr lang="en-GB" dirty="0"/>
            </a:br>
            <a:r>
              <a:rPr lang="en-GB" dirty="0">
                <a:hlinkClick r:id="rId6"/>
              </a:rPr>
              <a:t>http://www.youtube.com/c/TheDarksideofMonoGame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Either where you are watching this from or where you should go next!</a:t>
            </a:r>
          </a:p>
        </p:txBody>
      </p:sp>
    </p:spTree>
    <p:extLst>
      <p:ext uri="{BB962C8B-B14F-4D97-AF65-F5344CB8AC3E}">
        <p14:creationId xmlns:p14="http://schemas.microsoft.com/office/powerpoint/2010/main" val="5778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2D / Game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game?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684567" cy="1371600"/>
          </a:xfrm>
        </p:spPr>
        <p:txBody>
          <a:bodyPr/>
          <a:lstStyle/>
          <a:p>
            <a:r>
              <a:rPr lang="en-US" dirty="0"/>
              <a:t>Simple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620345"/>
          </a:xfrm>
        </p:spPr>
        <p:txBody>
          <a:bodyPr>
            <a:normAutofit/>
          </a:bodyPr>
          <a:lstStyle/>
          <a:p>
            <a:r>
              <a:rPr lang="en-US" dirty="0"/>
              <a:t>Game				-	XNA Game definition</a:t>
            </a:r>
          </a:p>
          <a:p>
            <a:r>
              <a:rPr lang="en-US" dirty="0"/>
              <a:t>Graphics Device			-	The Graphics card definition</a:t>
            </a:r>
          </a:p>
          <a:p>
            <a:r>
              <a:rPr lang="en-US" dirty="0"/>
              <a:t>Sprite Batch				-	2D Batch drawing call</a:t>
            </a:r>
          </a:p>
          <a:p>
            <a:r>
              <a:rPr lang="en-US" dirty="0"/>
              <a:t>Content Manager			-	The Content Pipeline</a:t>
            </a:r>
          </a:p>
          <a:p>
            <a:r>
              <a:rPr lang="en-US" dirty="0"/>
              <a:t>Vectors / Rectangles / Textures	-	MonoGame structures</a:t>
            </a:r>
          </a:p>
          <a:p>
            <a:r>
              <a:rPr lang="en-US" dirty="0"/>
              <a:t>Game Loop				-	The loop the game</a:t>
            </a:r>
          </a:p>
          <a:p>
            <a:pPr lvl="1"/>
            <a:r>
              <a:rPr lang="en-US" dirty="0"/>
              <a:t>Initialize					 (while running) goes through to deliver</a:t>
            </a:r>
          </a:p>
          <a:p>
            <a:pPr lvl="1"/>
            <a:r>
              <a:rPr lang="en-US" dirty="0"/>
              <a:t>Update					your game</a:t>
            </a:r>
          </a:p>
          <a:p>
            <a:pPr lvl="1"/>
            <a:r>
              <a:rPr lang="en-US" dirty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9686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/>
          <p:nvPr/>
        </p:nvSpPr>
        <p:spPr>
          <a:xfrm flipH="1">
            <a:off x="6238428" y="3370923"/>
            <a:ext cx="2779003" cy="2779003"/>
          </a:xfrm>
          <a:prstGeom prst="leftCircularArrow">
            <a:avLst>
              <a:gd name="adj1" fmla="val 3451"/>
              <a:gd name="adj2" fmla="val 427731"/>
              <a:gd name="adj3" fmla="val 2203242"/>
              <a:gd name="adj4" fmla="val 9024489"/>
              <a:gd name="adj5" fmla="val 4027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00591" cy="1371600"/>
          </a:xfrm>
        </p:spPr>
        <p:txBody>
          <a:bodyPr/>
          <a:lstStyle/>
          <a:p>
            <a:r>
              <a:rPr lang="en-US" dirty="0"/>
              <a:t>The Game Loop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9269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Drawing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getting some stuff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014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in 2D – Order is important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drawing a 2D game (or any other type tbh), the order in which you draw them is very important:</a:t>
            </a:r>
          </a:p>
          <a:p>
            <a:r>
              <a:rPr lang="en-GB" dirty="0"/>
              <a:t>Drawing is done from back to the front</a:t>
            </a:r>
          </a:p>
          <a:p>
            <a:r>
              <a:rPr lang="en-GB" dirty="0"/>
              <a:t>Things drawn first begin at the back</a:t>
            </a:r>
          </a:p>
          <a:p>
            <a:r>
              <a:rPr lang="en-GB" dirty="0"/>
              <a:t>Additional calls draw on top of each other</a:t>
            </a:r>
          </a:p>
          <a:p>
            <a:r>
              <a:rPr lang="en-GB" dirty="0"/>
              <a:t>Same as if you were drawing with paint on a canvas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0596" y="2564904"/>
            <a:ext cx="261817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26660" y="2996952"/>
            <a:ext cx="2618176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02724" y="3429000"/>
            <a:ext cx="2618176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78788" y="3861048"/>
            <a:ext cx="2618176" cy="1512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When drawing in 2D, the top-left of the screen is the start of the screen.</a:t>
            </a:r>
          </a:p>
          <a:p>
            <a:pPr marL="0" indent="0">
              <a:buNone/>
            </a:pPr>
            <a:r>
              <a:rPr lang="en-GB" dirty="0"/>
              <a:t>Or in Vector terms – Vector2(0,0)</a:t>
            </a:r>
          </a:p>
          <a:p>
            <a:pPr marL="0" indent="0">
              <a:buNone/>
            </a:pPr>
            <a:r>
              <a:rPr lang="en-GB" dirty="0"/>
              <a:t>Values then increase:</a:t>
            </a:r>
          </a:p>
          <a:p>
            <a:r>
              <a:rPr lang="en-GB" dirty="0"/>
              <a:t>Across to the right for X</a:t>
            </a:r>
          </a:p>
          <a:p>
            <a:r>
              <a:rPr lang="en-GB" dirty="0"/>
              <a:t>Downwards for 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object drawn to the screen </a:t>
            </a:r>
          </a:p>
          <a:p>
            <a:pPr marL="0" indent="0">
              <a:buNone/>
            </a:pPr>
            <a:r>
              <a:rPr lang="en-GB" dirty="0"/>
              <a:t>follows the same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460" y="3356992"/>
            <a:ext cx="536102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Arrow: Down 4"/>
          <p:cNvSpPr/>
          <p:nvPr/>
        </p:nvSpPr>
        <p:spPr>
          <a:xfrm>
            <a:off x="6573855" y="3573016"/>
            <a:ext cx="360040" cy="2736304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/>
          <p:cNvSpPr/>
          <p:nvPr/>
        </p:nvSpPr>
        <p:spPr>
          <a:xfrm rot="16200000" flipH="1">
            <a:off x="7858608" y="2198300"/>
            <a:ext cx="360040" cy="2736304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30516" y="3017099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Positive -&gt;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8451" y="3573016"/>
            <a:ext cx="461665" cy="12652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dirty="0"/>
              <a:t>Y Positive -&gt;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6524" y="4431410"/>
            <a:ext cx="1714312" cy="919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/>
              <a:t>Position</a:t>
            </a:r>
            <a:br>
              <a:rPr lang="en-GB" dirty="0"/>
            </a:br>
            <a:r>
              <a:rPr lang="en-GB" dirty="0"/>
              <a:t>Vector2(10,10)</a:t>
            </a:r>
          </a:p>
        </p:txBody>
      </p:sp>
      <p:sp>
        <p:nvSpPr>
          <p:cNvPr id="10" name="Arrow: Left 9"/>
          <p:cNvSpPr/>
          <p:nvPr/>
        </p:nvSpPr>
        <p:spPr>
          <a:xfrm rot="2561332">
            <a:off x="8058946" y="4489319"/>
            <a:ext cx="710774" cy="33768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It is also possible to apply effects to images / text as they are drawn, either:</a:t>
            </a:r>
          </a:p>
          <a:p>
            <a:r>
              <a:rPr lang="en-GB" dirty="0"/>
              <a:t>Individually</a:t>
            </a:r>
          </a:p>
          <a:p>
            <a:r>
              <a:rPr lang="en-GB" dirty="0"/>
              <a:t>A group of images</a:t>
            </a:r>
          </a:p>
          <a:p>
            <a:r>
              <a:rPr lang="en-GB" dirty="0"/>
              <a:t>To the entire screen</a:t>
            </a:r>
          </a:p>
          <a:p>
            <a:pPr marL="0" indent="0">
              <a:buNone/>
            </a:pPr>
            <a:r>
              <a:rPr lang="en-GB" dirty="0"/>
              <a:t>This can allow you to:</a:t>
            </a:r>
          </a:p>
          <a:p>
            <a:r>
              <a:rPr lang="en-GB" dirty="0"/>
              <a:t>Blend colors together</a:t>
            </a:r>
          </a:p>
          <a:p>
            <a:r>
              <a:rPr lang="en-GB" dirty="0"/>
              <a:t>Overwrite portions</a:t>
            </a:r>
          </a:p>
          <a:p>
            <a:r>
              <a:rPr lang="en-GB" dirty="0"/>
              <a:t>Anything else your mind has to dream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750596" y="2564904"/>
            <a:ext cx="261817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26660" y="2996952"/>
            <a:ext cx="2618176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26660" y="3007198"/>
            <a:ext cx="2042112" cy="1069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697977" y="3429000"/>
            <a:ext cx="2618176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702428" y="3439246"/>
            <a:ext cx="2242408" cy="1069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108632" y="3905435"/>
            <a:ext cx="2618176" cy="1512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5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1825</TotalTime>
  <Words>709</Words>
  <Application>Microsoft Office PowerPoint</Application>
  <PresentationFormat>Custom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Digital Blue Tunnel 16x9</vt:lpstr>
      <vt:lpstr>Getting Started with MonoGame using 2D</vt:lpstr>
      <vt:lpstr>What this tutorial covers</vt:lpstr>
      <vt:lpstr>Basic 2D / Game Development concepts</vt:lpstr>
      <vt:lpstr>Simple Concepts</vt:lpstr>
      <vt:lpstr>The Game Loop</vt:lpstr>
      <vt:lpstr>2D Drawing</vt:lpstr>
      <vt:lpstr>Drawing in 2D – Order is important</vt:lpstr>
      <vt:lpstr>Coordinates</vt:lpstr>
      <vt:lpstr>Effects</vt:lpstr>
      <vt:lpstr>Input &amp; Animation</vt:lpstr>
      <vt:lpstr>Input</vt:lpstr>
      <vt:lpstr>Animation</vt:lpstr>
      <vt:lpstr>Animation</vt:lpstr>
      <vt:lpstr>Audio</vt:lpstr>
      <vt:lpstr>Audio</vt:lpstr>
      <vt:lpstr>Enough talk</vt:lpstr>
      <vt:lpstr>Going further</vt:lpstr>
      <vt:lpstr>Game State Management</vt:lpstr>
      <vt:lpstr>Game State Management sample</vt:lpstr>
      <vt:lpstr>Further Reading</vt:lpstr>
      <vt:lpstr>More information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Frameworks, Extensions and More (oh my)</dc:title>
  <dc:creator>Simon - Darkside Jackson</dc:creator>
  <cp:lastModifiedBy>Simon Jackson</cp:lastModifiedBy>
  <cp:revision>15</cp:revision>
  <dcterms:created xsi:type="dcterms:W3CDTF">2017-01-10T19:44:01Z</dcterms:created>
  <dcterms:modified xsi:type="dcterms:W3CDTF">2017-04-04T09:03:15Z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