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7" r:id="rId3"/>
    <p:sldId id="369" r:id="rId4"/>
    <p:sldId id="371" r:id="rId5"/>
    <p:sldId id="373" r:id="rId6"/>
    <p:sldId id="389" r:id="rId7"/>
    <p:sldId id="390" r:id="rId8"/>
    <p:sldId id="391" r:id="rId9"/>
    <p:sldId id="392" r:id="rId10"/>
    <p:sldId id="399" r:id="rId11"/>
    <p:sldId id="402" r:id="rId12"/>
    <p:sldId id="401" r:id="rId13"/>
    <p:sldId id="400" r:id="rId14"/>
    <p:sldId id="394" r:id="rId15"/>
    <p:sldId id="393" r:id="rId16"/>
    <p:sldId id="395" r:id="rId17"/>
    <p:sldId id="396" r:id="rId18"/>
    <p:sldId id="398" r:id="rId19"/>
    <p:sldId id="397" r:id="rId20"/>
    <p:sldId id="378" r:id="rId21"/>
    <p:sldId id="376" r:id="rId22"/>
    <p:sldId id="379" r:id="rId23"/>
    <p:sldId id="380" r:id="rId24"/>
    <p:sldId id="382" r:id="rId25"/>
    <p:sldId id="381" r:id="rId26"/>
    <p:sldId id="383" r:id="rId27"/>
    <p:sldId id="384" r:id="rId28"/>
    <p:sldId id="385" r:id="rId29"/>
    <p:sldId id="386" r:id="rId30"/>
    <p:sldId id="387" r:id="rId31"/>
    <p:sldId id="388" r:id="rId32"/>
    <p:sldId id="372" r:id="rId33"/>
    <p:sldId id="374" r:id="rId34"/>
    <p:sldId id="375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81"/>
    <a:srgbClr val="FAFAFA"/>
    <a:srgbClr val="01BCD4"/>
    <a:srgbClr val="757575"/>
    <a:srgbClr val="424242"/>
    <a:srgbClr val="F9F9F9"/>
    <a:srgbClr val="B2B2B2"/>
    <a:srgbClr val="9DC2E8"/>
    <a:srgbClr val="9D9D9D"/>
    <a:srgbClr val="394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84848" autoAdjust="0"/>
  </p:normalViewPr>
  <p:slideViewPr>
    <p:cSldViewPr snapToGrid="0">
      <p:cViewPr varScale="1">
        <p:scale>
          <a:sx n="38" d="100"/>
          <a:sy n="38" d="100"/>
        </p:scale>
        <p:origin x="4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CF29CAEA-BF89-4A1B-AF34-2476FF8DE7C1}" type="datetimeFigureOut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2022/3/16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1AF5730-FBFB-4DAD-AB33-083553C60353}" type="slidenum">
              <a:rPr lang="zh-CN" altLang="en-US" smtClean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‹#›</a:t>
            </a:fld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5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53594A0-CE5D-4116-B7E3-2BBA6938E755}" type="datetimeFigureOut">
              <a:rPr lang="zh-CN" altLang="en-US" smtClean="0"/>
              <a:pPr/>
              <a:t>2022/3/16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</a:lstStyle>
          <a:p>
            <a:fld id="{2106F641-BC5C-4E07-960C-1E6D52375F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22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SC Regular" panose="020B0500000000000000" pitchFamily="34" charset="-122"/>
        <a:ea typeface="Noto Sans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2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https://en.cppreference.com/w/cpp/language/type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https://blog.csdn.net/HandsomeHong/article/details/115342804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1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https://en.cppreference.com/w/cpp/language/type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https://blog.csdn.net/HandsomeHong/article/details/115342804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6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https://en.cppreference.com/w/cpp/language/type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https://blog.csdn.net/HandsomeHong/article/details/115342804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75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https://en.cppreference.com/w/cpp/language/typedef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72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https://en.cppreference.com/w/cpp/language/nullptr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https://blog.csdn.net/u010983763/article/details/53667468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69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https://blog.csdn.net/xiaoquantouer/article/details/51647865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91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https://blog.csdn.net/xiaoquantouer/article/details/51647865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49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https://en.cppreference.com/w/cpp/language/decltype</a:t>
            </a:r>
          </a:p>
          <a:p>
            <a:r>
              <a:rPr lang="zh-CN" altLang="en-US" dirty="0" smtClean="0"/>
              <a:t>关于值类型的介绍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https://en.cppreference.com/w/cpp/language/value_category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85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https://en.cppreference.com/w/cpp/language/decltype</a:t>
            </a:r>
          </a:p>
          <a:p>
            <a:r>
              <a:rPr lang="zh-CN" altLang="en-US" dirty="0" smtClean="0"/>
              <a:t>关于值类型的介绍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https://en.cppreference.com/w/cpp/language/value_category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59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48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代码：使用</a:t>
            </a:r>
            <a:r>
              <a:rPr lang="en-US" altLang="zh-CN" dirty="0"/>
              <a:t>Vscode.exe</a:t>
            </a:r>
            <a:r>
              <a:rPr lang="zh-CN" altLang="en-US" dirty="0"/>
              <a:t>，首选项</a:t>
            </a:r>
            <a:r>
              <a:rPr lang="en-US" altLang="zh-CN" dirty="0"/>
              <a:t>-</a:t>
            </a:r>
            <a:r>
              <a:rPr lang="zh-CN" altLang="en-US" dirty="0"/>
              <a:t>颜色主题</a:t>
            </a:r>
            <a:r>
              <a:rPr lang="en-US" altLang="zh-CN" dirty="0"/>
              <a:t>-light+</a:t>
            </a:r>
            <a:r>
              <a:rPr lang="zh-CN" altLang="en-US" dirty="0"/>
              <a:t>，直接拷贝到</a:t>
            </a:r>
            <a:r>
              <a:rPr lang="en-US" altLang="zh-CN" dirty="0"/>
              <a:t>PPT</a:t>
            </a:r>
            <a:r>
              <a:rPr lang="zh-CN" altLang="en-US" dirty="0"/>
              <a:t>中。</a:t>
            </a:r>
            <a:endParaRPr lang="en-US" altLang="zh-CN" dirty="0"/>
          </a:p>
          <a:p>
            <a:pPr defTabSz="990657">
              <a:defRPr/>
            </a:pPr>
            <a:r>
              <a:rPr lang="zh-CN" altLang="en-US" dirty="0">
                <a:latin typeface="Arial" panose="020B0604020202020204" pitchFamily="34" charset="0"/>
              </a:rPr>
              <a:t>名字空间是相关名字的集会；标准库使用</a:t>
            </a:r>
            <a:r>
              <a:rPr lang="en-US" altLang="zh-CN" dirty="0" err="1">
                <a:latin typeface="Arial" panose="020B0604020202020204" pitchFamily="34" charset="0"/>
              </a:rPr>
              <a:t>std</a:t>
            </a:r>
            <a:r>
              <a:rPr lang="zh-CN" altLang="en-US" dirty="0">
                <a:latin typeface="Arial" panose="020B0604020202020204" pitchFamily="34" charset="0"/>
              </a:rPr>
              <a:t>来包含它定义的所有名字。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1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656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81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80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更多的例子参考</a:t>
            </a:r>
            <a:r>
              <a:rPr lang="en-US" altLang="zh-CN" dirty="0" smtClean="0"/>
              <a:t>https://zhuanlan.zhihu.com/p/273774550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65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https://en.cppreference.com/w/cpp/language/range-for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53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https://en.cppreference.com/w/cpp/language/range-for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21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https://en.cppreference.com/w/cpp/language/range-for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83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https://en.cppreference.com/w/cpp/language/range-for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92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B050"/>
                </a:solidFill>
              </a:rPr>
              <a:t>参考链接：</a:t>
            </a:r>
            <a:r>
              <a:rPr lang="en-US" altLang="zh-CN" sz="1200" dirty="0" smtClean="0">
                <a:solidFill>
                  <a:srgbClr val="00B050"/>
                </a:solidFill>
              </a:rPr>
              <a:t>https://godbolt.org/z/5KbnzodEM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371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28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39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129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https://en.cppreference.com/w/cpp/language/switch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360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81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359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59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38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7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95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https://en.cppreference.com/w/cpp/language/integer_literal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35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https://en.cppreference.com/w/cpp/language/floating_literal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32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https://en.cppreference.com/w/cpp/language/nullptr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https://blog.csdn.net/u010983763/article/details/53667468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F641-BC5C-4E07-960C-1E6D52375F7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0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9600" y="6288190"/>
            <a:ext cx="645233" cy="56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1" y="63262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12839" y="2022948"/>
            <a:ext cx="5545108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</a:rPr>
              <a:t>COMP130135</a:t>
            </a:r>
          </a:p>
          <a:p>
            <a:endParaRPr lang="en-US" altLang="zh-CN" sz="2400" dirty="0">
              <a:solidFill>
                <a:prstClr val="white"/>
              </a:solidFill>
            </a:endParaRPr>
          </a:p>
          <a:p>
            <a:pPr lvl="0"/>
            <a:r>
              <a:rPr lang="zh-CN" altLang="en-US" sz="4400" dirty="0">
                <a:solidFill>
                  <a:prstClr val="white"/>
                </a:solidFill>
              </a:rPr>
              <a:t>面向对象程序语言</a:t>
            </a:r>
            <a:r>
              <a:rPr lang="en-US" altLang="zh-CN" sz="4400" dirty="0">
                <a:solidFill>
                  <a:prstClr val="white"/>
                </a:solidFill>
              </a:rPr>
              <a:t>C++</a:t>
            </a:r>
          </a:p>
          <a:p>
            <a:pPr lvl="0" algn="ctr"/>
            <a:r>
              <a:rPr lang="en-US" altLang="zh-CN" sz="4400" smtClean="0">
                <a:solidFill>
                  <a:prstClr val="white"/>
                </a:solidFill>
              </a:rPr>
              <a:t>Core Language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pic>
        <p:nvPicPr>
          <p:cNvPr id="3" name="Picture 4" descr="logo">
            <a:extLst>
              <a:ext uri="{FF2B5EF4-FFF2-40B4-BE49-F238E27FC236}">
                <a16:creationId xmlns:a16="http://schemas.microsoft.com/office/drawing/2014/main" id="{37863A18-AB7B-4147-8B00-5788BD54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6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banner2">
            <a:extLst>
              <a:ext uri="{FF2B5EF4-FFF2-40B4-BE49-F238E27FC236}">
                <a16:creationId xmlns:a16="http://schemas.microsoft.com/office/drawing/2014/main" id="{2A0454C4-9A4B-4AEE-AADE-8D290686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0"/>
            <a:ext cx="99234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65CBAD-5011-4161-89A4-D3F0454ABC7E}"/>
              </a:ext>
            </a:extLst>
          </p:cNvPr>
          <p:cNvSpPr/>
          <p:nvPr/>
        </p:nvSpPr>
        <p:spPr>
          <a:xfrm>
            <a:off x="4298071" y="4694205"/>
            <a:ext cx="35958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>
                <a:solidFill>
                  <a:prstClr val="white"/>
                </a:solidFill>
              </a:rPr>
              <a:t>王雪平</a:t>
            </a:r>
          </a:p>
          <a:p>
            <a:pPr lvl="0" algn="ctr"/>
            <a:r>
              <a:rPr lang="en-US" altLang="zh-CN" sz="2800" dirty="0">
                <a:solidFill>
                  <a:prstClr val="white"/>
                </a:solidFill>
              </a:rPr>
              <a:t>wangxp@fudan.edu.cn</a:t>
            </a:r>
          </a:p>
          <a:p>
            <a:pPr lvl="0" algn="ctr"/>
            <a:r>
              <a:rPr lang="en-US" altLang="zh-CN" sz="2800" dirty="0" smtClean="0">
                <a:solidFill>
                  <a:prstClr val="white"/>
                </a:solidFill>
              </a:rPr>
              <a:t>2020/2/15</a:t>
            </a:r>
            <a:endParaRPr lang="en-US" altLang="zh-CN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类型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1" y="830186"/>
            <a:ext cx="104419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是强类型的语言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对象、引用、函数（函数模板）及表达式都具有类型：类型限制了在这些实体上的操作。例如指针</a:t>
            </a:r>
            <a:r>
              <a:rPr lang="en-US" altLang="zh-CN" dirty="0" smtClean="0"/>
              <a:t>+</a:t>
            </a:r>
            <a:r>
              <a:rPr lang="zh-CN" altLang="en-US" dirty="0" smtClean="0"/>
              <a:t>指针这样的操作就没有意义。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/>
              <a:t>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基本类型：</a:t>
            </a:r>
            <a:r>
              <a:rPr lang="en-US" altLang="zh-CN" dirty="0"/>
              <a:t> std::</a:t>
            </a:r>
            <a:r>
              <a:rPr lang="en-US" altLang="zh-CN" dirty="0" err="1"/>
              <a:t>is_fundamental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    : std::</a:t>
            </a:r>
            <a:r>
              <a:rPr lang="en-US" altLang="zh-CN" dirty="0" err="1" smtClean="0"/>
              <a:t>is_void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err="1" smtClean="0">
                <a:solidFill>
                  <a:srgbClr val="00B050"/>
                </a:solidFill>
              </a:rPr>
              <a:t>nullptr_t</a:t>
            </a:r>
            <a:r>
              <a:rPr lang="en-US" altLang="zh-CN" dirty="0" smtClean="0"/>
              <a:t>: std::</a:t>
            </a:r>
            <a:r>
              <a:rPr lang="en-US" altLang="zh-CN" dirty="0" err="1" smtClean="0"/>
              <a:t>is_null_pointer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整数类型 ：</a:t>
            </a:r>
            <a:r>
              <a:rPr lang="en-US" altLang="zh-CN" dirty="0" smtClean="0"/>
              <a:t>std::</a:t>
            </a:r>
            <a:r>
              <a:rPr lang="en-US" altLang="zh-CN" dirty="0" err="1" smtClean="0"/>
              <a:t>is_integral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包含布尔、字符、整数类型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浮点类型 </a:t>
            </a:r>
            <a:r>
              <a:rPr lang="en-US" altLang="zh-CN" dirty="0" smtClean="0"/>
              <a:t>: std::</a:t>
            </a:r>
            <a:r>
              <a:rPr lang="en-US" altLang="zh-CN" dirty="0" err="1" smtClean="0"/>
              <a:t>is_floating_point</a:t>
            </a:r>
            <a:r>
              <a:rPr lang="en-US" altLang="zh-CN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其中整数类型和浮点类型又称为数值类型</a:t>
            </a:r>
            <a:r>
              <a:rPr lang="en-US" altLang="zh-CN" dirty="0" smtClean="0"/>
              <a:t>: std::</a:t>
            </a:r>
            <a:r>
              <a:rPr lang="en-US" altLang="zh-CN" dirty="0" err="1" smtClean="0"/>
              <a:t>is_arithmetic</a:t>
            </a:r>
            <a:endParaRPr lang="en-US" altLang="zh-CN" dirty="0" smtClean="0"/>
          </a:p>
        </p:txBody>
      </p:sp>
      <p:pic>
        <p:nvPicPr>
          <p:cNvPr id="6" name="Picture 14" descr="大拇指 的图像结果.大小：108 x 106。 资料来源：www.51miz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61" y="6221433"/>
            <a:ext cx="648578" cy="6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225498" y="6355050"/>
            <a:ext cx="946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提示：可以使用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is_xxx</a:t>
            </a:r>
            <a:r>
              <a:rPr lang="zh-CN" altLang="en-US" b="1" dirty="0" smtClean="0">
                <a:solidFill>
                  <a:srgbClr val="00B050"/>
                </a:solidFill>
              </a:rPr>
              <a:t>的函数判断给定的类型是否符合条件，需要</a:t>
            </a:r>
            <a:r>
              <a:rPr lang="en-US" altLang="zh-CN" b="1" dirty="0" smtClean="0">
                <a:solidFill>
                  <a:srgbClr val="00B05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type_traits</a:t>
            </a:r>
            <a:r>
              <a:rPr lang="en-US" altLang="zh-CN" b="1" dirty="0" smtClean="0">
                <a:solidFill>
                  <a:srgbClr val="00B050"/>
                </a:solidFill>
              </a:rPr>
              <a:t>&gt;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444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类型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1" y="830186"/>
            <a:ext cx="10441995" cy="419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/>
              <a:t>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复合类型：    </a:t>
            </a:r>
            <a:r>
              <a:rPr lang="en-US" altLang="zh-CN" dirty="0" smtClean="0"/>
              <a:t>std::</a:t>
            </a:r>
            <a:r>
              <a:rPr lang="en-US" altLang="zh-CN" dirty="0" err="1" smtClean="0"/>
              <a:t>is_compound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引用类型</a:t>
            </a:r>
            <a:r>
              <a:rPr lang="en-US" altLang="zh-CN" dirty="0" smtClean="0"/>
              <a:t>:     std::</a:t>
            </a:r>
            <a:r>
              <a:rPr lang="en-US" altLang="zh-CN" dirty="0" err="1" smtClean="0"/>
              <a:t>is_reference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指针类型</a:t>
            </a:r>
            <a:r>
              <a:rPr lang="en-US" altLang="zh-CN" dirty="0" smtClean="0"/>
              <a:t>:     std::</a:t>
            </a:r>
            <a:r>
              <a:rPr lang="en-US" altLang="zh-CN" dirty="0" err="1" smtClean="0"/>
              <a:t>is_pointer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成员指针类型</a:t>
            </a:r>
            <a:r>
              <a:rPr lang="en-US" altLang="zh-CN" dirty="0" smtClean="0"/>
              <a:t>: std::</a:t>
            </a:r>
            <a:r>
              <a:rPr lang="en-US" altLang="zh-CN" dirty="0" err="1" smtClean="0"/>
              <a:t>is_member_pointer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数组类型</a:t>
            </a:r>
            <a:r>
              <a:rPr lang="en-US" altLang="zh-CN" dirty="0" smtClean="0"/>
              <a:t>:     std::</a:t>
            </a:r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函数类型</a:t>
            </a:r>
            <a:r>
              <a:rPr lang="en-US" altLang="zh-CN" dirty="0" smtClean="0"/>
              <a:t>:     std::</a:t>
            </a:r>
            <a:r>
              <a:rPr lang="en-US" altLang="zh-CN" dirty="0" err="1" smtClean="0"/>
              <a:t>is_function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枚举类型</a:t>
            </a:r>
            <a:r>
              <a:rPr lang="en-US" altLang="zh-CN" dirty="0" smtClean="0"/>
              <a:t>:     std::</a:t>
            </a:r>
            <a:r>
              <a:rPr lang="en-US" altLang="zh-CN" dirty="0" err="1" smtClean="0"/>
              <a:t>is_enum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类类型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std::</a:t>
            </a:r>
            <a:r>
              <a:rPr lang="en-US" altLang="zh-CN" dirty="0" err="1" smtClean="0"/>
              <a:t>is_class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类类型</a:t>
            </a:r>
            <a:r>
              <a:rPr lang="en-US" altLang="zh-CN" dirty="0"/>
              <a:t>: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std::</a:t>
            </a:r>
            <a:r>
              <a:rPr lang="en-US" altLang="zh-CN" dirty="0" err="1" smtClean="0"/>
              <a:t>is_union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34777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类型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1" y="830186"/>
            <a:ext cx="1044199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是强类型的语言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/>
              <a:t>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对象类型</a:t>
            </a:r>
            <a:r>
              <a:rPr lang="en-US" altLang="zh-CN" dirty="0" smtClean="0"/>
              <a:t>(std::</a:t>
            </a:r>
            <a:r>
              <a:rPr lang="en-US" altLang="zh-CN" dirty="0" err="1" smtClean="0"/>
              <a:t>is_object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：除函数、引用或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类型以外的所有类型，都是对象类型。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标量类型</a:t>
            </a:r>
            <a:r>
              <a:rPr lang="en-US" altLang="zh-CN" dirty="0" smtClean="0"/>
              <a:t>(std::</a:t>
            </a:r>
            <a:r>
              <a:rPr lang="en-US" altLang="zh-CN" dirty="0" err="1" smtClean="0"/>
              <a:t>is_scalar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：除数值类型、枚举类型、指针类型、成员指针类型、</a:t>
            </a:r>
            <a:r>
              <a:rPr lang="en-US" altLang="zh-CN" dirty="0" err="1" smtClean="0"/>
              <a:t>nullptr_t</a:t>
            </a:r>
            <a:r>
              <a:rPr lang="zh-CN" altLang="en-US" dirty="0" smtClean="0"/>
              <a:t>外，其他的都不是标量类型。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Trival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(std::</a:t>
            </a:r>
            <a:r>
              <a:rPr lang="en-US" altLang="zh-CN" dirty="0" err="1" smtClean="0"/>
              <a:t>is_trival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普通（平凡）类型？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POD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(std::</a:t>
            </a:r>
            <a:r>
              <a:rPr lang="en-US" altLang="zh-CN" dirty="0" err="1" smtClean="0"/>
              <a:t>is_pod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Plain Old data</a:t>
            </a:r>
            <a:r>
              <a:rPr lang="zh-CN" altLang="en-US" dirty="0" smtClean="0"/>
              <a:t>类型，类似与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语言中的结构这样的类型。可以使用</a:t>
            </a:r>
            <a:r>
              <a:rPr lang="en-US" altLang="zh-CN" dirty="0" smtClean="0"/>
              <a:t>std::</a:t>
            </a:r>
            <a:r>
              <a:rPr lang="en-US" altLang="zh-CN" dirty="0" err="1" smtClean="0"/>
              <a:t>is_pod</a:t>
            </a:r>
            <a:r>
              <a:rPr lang="zh-CN" altLang="en-US" dirty="0" smtClean="0"/>
              <a:t>判断该类型是否是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对非引用和非函数类型，类型系统支持三种</a:t>
            </a:r>
            <a:r>
              <a:rPr lang="en-US" altLang="zh-CN" dirty="0" smtClean="0"/>
              <a:t>cv</a:t>
            </a:r>
            <a:r>
              <a:rPr lang="zh-CN" altLang="en-US" dirty="0" smtClean="0"/>
              <a:t>限定符，即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volatitle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volatile.</a:t>
            </a:r>
          </a:p>
        </p:txBody>
      </p:sp>
    </p:spTree>
    <p:extLst>
      <p:ext uri="{BB962C8B-B14F-4D97-AF65-F5344CB8AC3E}">
        <p14:creationId xmlns:p14="http://schemas.microsoft.com/office/powerpoint/2010/main" val="13217201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类型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1" y="830186"/>
            <a:ext cx="10302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类型的定义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</a:rPr>
              <a:t>类类型、</a:t>
            </a:r>
            <a:r>
              <a:rPr lang="en-US" altLang="zh-CN" b="1" dirty="0" smtClean="0">
                <a:solidFill>
                  <a:srgbClr val="FF0000"/>
                </a:solidFill>
              </a:rPr>
              <a:t>union</a:t>
            </a:r>
            <a:r>
              <a:rPr lang="zh-CN" altLang="en-US" b="1" dirty="0" smtClean="0">
                <a:solidFill>
                  <a:srgbClr val="FF0000"/>
                </a:solidFill>
              </a:rPr>
              <a:t>类型、枚举类型的定义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后面介绍）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typedef</a:t>
            </a:r>
            <a:r>
              <a:rPr lang="zh-CN" altLang="en-US" dirty="0" smtClean="0"/>
              <a:t>定义：t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xxx </a:t>
            </a:r>
            <a:r>
              <a:rPr lang="zh-CN" altLang="en-US" dirty="0" smtClean="0"/>
              <a:t>类型名。 特别注意：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没有定义新类型，只是类型的别名。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类型别名   </a:t>
            </a:r>
            <a:r>
              <a:rPr lang="en-US" altLang="zh-CN" dirty="0" smtClean="0"/>
              <a:t>: using 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=xxx</a:t>
            </a:r>
          </a:p>
        </p:txBody>
      </p:sp>
      <p:sp>
        <p:nvSpPr>
          <p:cNvPr id="2" name="矩形 1"/>
          <p:cNvSpPr/>
          <p:nvPr/>
        </p:nvSpPr>
        <p:spPr>
          <a:xfrm>
            <a:off x="1761250" y="2831925"/>
            <a:ext cx="44361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ulong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;}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ps1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ps2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1930" y="2831925"/>
            <a:ext cx="6076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ulong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ps1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ps2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14" descr="大拇指 的图像结果.大小：108 x 106。 资料来源：www.51miz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61" y="6221433"/>
            <a:ext cx="648578" cy="6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225498" y="6355050"/>
            <a:ext cx="863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提示：</a:t>
            </a:r>
            <a:r>
              <a:rPr lang="en-US" altLang="zh-CN" b="1" dirty="0" err="1" smtClean="0">
                <a:solidFill>
                  <a:srgbClr val="00B050"/>
                </a:solidFill>
              </a:rPr>
              <a:t>typedef</a:t>
            </a:r>
            <a:r>
              <a:rPr lang="zh-CN" altLang="en-US" b="1" dirty="0" smtClean="0">
                <a:solidFill>
                  <a:srgbClr val="00B050"/>
                </a:solidFill>
              </a:rPr>
              <a:t>和</a:t>
            </a:r>
            <a:r>
              <a:rPr lang="en-US" altLang="zh-CN" b="1" dirty="0" smtClean="0">
                <a:solidFill>
                  <a:srgbClr val="00B050"/>
                </a:solidFill>
              </a:rPr>
              <a:t>using</a:t>
            </a:r>
            <a:r>
              <a:rPr lang="zh-CN" altLang="en-US" b="1" dirty="0" smtClean="0">
                <a:solidFill>
                  <a:srgbClr val="00B050"/>
                </a:solidFill>
              </a:rPr>
              <a:t>都只是创建了类型的别名</a:t>
            </a:r>
            <a:r>
              <a:rPr lang="en-US" altLang="zh-CN" b="1" dirty="0" smtClean="0">
                <a:solidFill>
                  <a:srgbClr val="00B050"/>
                </a:solidFill>
              </a:rPr>
              <a:t>—</a:t>
            </a:r>
            <a:r>
              <a:rPr lang="zh-CN" altLang="en-US" b="1" dirty="0" smtClean="0">
                <a:solidFill>
                  <a:srgbClr val="00B050"/>
                </a:solidFill>
              </a:rPr>
              <a:t>和原来的类型一样，而非新类型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303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自动类型推导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897560"/>
            <a:ext cx="9727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在定义变量时，可以不指定变量的类型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有两种方式 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 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和 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可以利用上面的常量值对变量进行赋值，让编译器自动推导变量的类型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两者有各自的用法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624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auto</a:t>
            </a:r>
            <a:r>
              <a:rPr lang="zh-CN" altLang="en-US" sz="2400" dirty="0" smtClean="0">
                <a:solidFill>
                  <a:srgbClr val="3949AB"/>
                </a:solidFill>
              </a:rPr>
              <a:t>自动类型推导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897560"/>
            <a:ext cx="9727216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在定义变量时，需要同时指定数据的类型。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语言更加灵活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303063" y="2943972"/>
            <a:ext cx="9727216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现代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C++(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C++11</a:t>
            </a: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及以后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允许自动类型推导：需要添加关键字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84" y="1558977"/>
            <a:ext cx="742342" cy="7823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564" y="1340438"/>
            <a:ext cx="760353" cy="8228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09948" y="2353854"/>
            <a:ext cx="5390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50">
                    <a:alpha val="87000"/>
                  </a:srgbClr>
                </a:solidFill>
              </a:rPr>
              <a:t>Python</a:t>
            </a:r>
            <a:r>
              <a:rPr lang="zh-CN" altLang="en-US" sz="1600" dirty="0" smtClean="0">
                <a:solidFill>
                  <a:srgbClr val="00B050">
                    <a:alpha val="87000"/>
                  </a:srgbClr>
                </a:solidFill>
              </a:rPr>
              <a:t>为什么可以不指定类型？常量</a:t>
            </a:r>
            <a:r>
              <a:rPr lang="en-US" altLang="zh-CN" sz="1600" dirty="0" smtClean="0">
                <a:solidFill>
                  <a:srgbClr val="00B050">
                    <a:alpha val="87000"/>
                  </a:srgbClr>
                </a:solidFill>
              </a:rPr>
              <a:t>10</a:t>
            </a:r>
            <a:r>
              <a:rPr lang="zh-CN" altLang="en-US" sz="1600" dirty="0" smtClean="0">
                <a:solidFill>
                  <a:srgbClr val="00B050">
                    <a:alpha val="87000"/>
                  </a:srgbClr>
                </a:solidFill>
              </a:rPr>
              <a:t>代表</a:t>
            </a:r>
            <a:r>
              <a:rPr lang="en-US" altLang="zh-CN" sz="1600" dirty="0" smtClean="0">
                <a:solidFill>
                  <a:srgbClr val="00B050">
                    <a:alpha val="87000"/>
                  </a:srgbClr>
                </a:solidFill>
              </a:rPr>
              <a:t>int,</a:t>
            </a:r>
            <a:r>
              <a:rPr lang="zh-CN" altLang="en-US" sz="1600" dirty="0" smtClean="0">
                <a:solidFill>
                  <a:srgbClr val="00B050">
                    <a:alpha val="87000"/>
                  </a:srgbClr>
                </a:solidFill>
              </a:rPr>
              <a:t>“</a:t>
            </a:r>
            <a:r>
              <a:rPr lang="en-US" altLang="zh-CN" sz="1600" dirty="0" smtClean="0">
                <a:solidFill>
                  <a:srgbClr val="00B050">
                    <a:alpha val="87000"/>
                  </a:srgbClr>
                </a:solidFill>
              </a:rPr>
              <a:t>hello”</a:t>
            </a:r>
            <a:r>
              <a:rPr lang="zh-CN" altLang="en-US" sz="1600" dirty="0" smtClean="0">
                <a:solidFill>
                  <a:srgbClr val="00B050">
                    <a:alpha val="87000"/>
                  </a:srgbClr>
                </a:solidFill>
              </a:rPr>
              <a:t>代表字符串；此外，每个变量都会进行值初始化。</a:t>
            </a:r>
            <a:endParaRPr lang="en-US" altLang="zh-CN" sz="1600" dirty="0" smtClean="0">
              <a:solidFill>
                <a:srgbClr val="00B050">
                  <a:alpha val="87000"/>
                </a:srgb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8221" y="1472986"/>
            <a:ext cx="3420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       #number-&gt;int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message =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#message-&gt;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0176" y="1461729"/>
            <a:ext cx="2733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10;</a:t>
            </a:r>
          </a:p>
          <a:p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message=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altLang="zh-C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8221" y="3415809"/>
            <a:ext cx="4540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10</a:t>
            </a:r>
            <a:r>
              <a:rPr lang="it-IT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// int</a:t>
            </a:r>
            <a:endParaRPr lang="it-IT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message=</a:t>
            </a:r>
            <a:r>
              <a:rPr lang="it-IT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it-IT" altLang="zh-C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//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altLang="zh-CN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</a:p>
          <a:p>
            <a:r>
              <a:rPr lang="it-IT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msg=string(</a:t>
            </a:r>
            <a:r>
              <a:rPr lang="it-IT" altLang="zh-C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"hello")</a:t>
            </a:r>
            <a:r>
              <a:rPr lang="it-IT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// string</a:t>
            </a:r>
            <a:endParaRPr lang="it-IT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54128" y="4189612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B050">
                    <a:alpha val="87000"/>
                  </a:srgbClr>
                </a:solidFill>
              </a:rPr>
              <a:t>注意：</a:t>
            </a:r>
            <a:r>
              <a:rPr lang="zh-CN" altLang="en-US" sz="1600" dirty="0">
                <a:solidFill>
                  <a:schemeClr val="tx1">
                    <a:alpha val="87000"/>
                  </a:schemeClr>
                </a:solidFill>
              </a:rPr>
              <a:t>没有初始化的变量不能进行自动类型推导。</a:t>
            </a:r>
          </a:p>
        </p:txBody>
      </p:sp>
      <p:pic>
        <p:nvPicPr>
          <p:cNvPr id="16" name="Picture 14" descr="大拇指 的图像结果.大小：108 x 106。 资料来源：www.51miz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2" y="6207259"/>
            <a:ext cx="648578" cy="6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226299" y="6340876"/>
            <a:ext cx="614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提示：</a:t>
            </a:r>
            <a:r>
              <a:rPr lang="zh-CN" altLang="en-US" dirty="0" smtClean="0">
                <a:solidFill>
                  <a:srgbClr val="00B050"/>
                </a:solidFill>
              </a:rPr>
              <a:t>“</a:t>
            </a:r>
            <a:r>
              <a:rPr lang="en-US" altLang="zh-CN" dirty="0" smtClean="0">
                <a:solidFill>
                  <a:srgbClr val="00B050"/>
                </a:solidFill>
              </a:rPr>
              <a:t>…</a:t>
            </a:r>
            <a:r>
              <a:rPr lang="zh-CN" altLang="en-US" dirty="0" smtClean="0">
                <a:solidFill>
                  <a:srgbClr val="00B050"/>
                </a:solidFill>
              </a:rPr>
              <a:t>”字符串的自动推导类型为</a:t>
            </a:r>
            <a:r>
              <a:rPr lang="en-US" altLang="zh-CN" b="1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b="1" dirty="0" smtClean="0">
                <a:solidFill>
                  <a:srgbClr val="00B050"/>
                </a:solidFill>
              </a:rPr>
              <a:t> char* 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PKc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3062" y="4539013"/>
            <a:ext cx="10407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alpha val="87000"/>
                  </a:schemeClr>
                </a:solidFill>
              </a:rPr>
              <a:t>自动类型推导作用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1">
                    <a:alpha val="87000"/>
                  </a:schemeClr>
                </a:solidFill>
              </a:rPr>
              <a:t>1)</a:t>
            </a:r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</a:rPr>
              <a:t>类型复杂的场合可以简化；</a:t>
            </a:r>
            <a:r>
              <a:rPr lang="en-US" altLang="zh-CN" sz="1600" dirty="0" smtClean="0">
                <a:solidFill>
                  <a:schemeClr val="tx1">
                    <a:alpha val="87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</a:rPr>
              <a:t>）和</a:t>
            </a:r>
            <a:r>
              <a:rPr lang="en-US" altLang="zh-CN" sz="1600" dirty="0" smtClean="0">
                <a:solidFill>
                  <a:schemeClr val="tx1">
                    <a:alpha val="87000"/>
                  </a:schemeClr>
                </a:solidFill>
              </a:rPr>
              <a:t>for</a:t>
            </a:r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</a:rPr>
              <a:t>连用可以简化代码；</a:t>
            </a:r>
            <a:r>
              <a:rPr lang="en-US" altLang="zh-CN" sz="1600" dirty="0" smtClean="0">
                <a:solidFill>
                  <a:schemeClr val="tx1">
                    <a:alpha val="87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</a:rPr>
              <a:t>）拓展到函数返回类型等。</a:t>
            </a:r>
            <a:endParaRPr lang="en-US" altLang="zh-CN" sz="1600" dirty="0">
              <a:solidFill>
                <a:schemeClr val="tx1">
                  <a:alpha val="8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08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auto</a:t>
            </a:r>
            <a:r>
              <a:rPr lang="zh-CN" altLang="en-US" sz="2400" dirty="0" smtClean="0">
                <a:solidFill>
                  <a:srgbClr val="3949AB"/>
                </a:solidFill>
              </a:rPr>
              <a:t>自动类型推导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897560"/>
            <a:ext cx="972721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类型推导需要注意的地方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可以使用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const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, *(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指针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&amp;(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引用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&amp;&amp;(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泛引用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来修饰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定义的变量必须初始化；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如果使用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定义多个变量，其推导类型必须一致；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a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推导会自动去除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const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volatile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修饰符。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5038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3949AB"/>
                </a:solidFill>
              </a:rPr>
              <a:t>decltype</a:t>
            </a:r>
            <a:r>
              <a:rPr lang="zh-CN" altLang="en-US" sz="2400" dirty="0" smtClean="0">
                <a:solidFill>
                  <a:srgbClr val="3949AB"/>
                </a:solidFill>
              </a:rPr>
              <a:t>自动类型推导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897560"/>
            <a:ext cx="9727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chemeClr val="tx1">
                    <a:alpha val="87000"/>
                  </a:schemeClr>
                </a:solidFill>
              </a:rPr>
              <a:t>d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ecltype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等价于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declare 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，其语法为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可以对实体或者表达式进行类型推导。且与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不一样的是，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推导出的类型与实体或表达式的值类型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(value category)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相关。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如果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e</a:t>
            </a: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值类型是</a:t>
            </a:r>
            <a:r>
              <a:rPr lang="en-US" altLang="zh-CN" b="1" dirty="0" err="1" smtClean="0">
                <a:solidFill>
                  <a:srgbClr val="00B050">
                    <a:alpha val="87000"/>
                  </a:srgbClr>
                </a:solidFill>
              </a:rPr>
              <a:t>xvalue</a:t>
            </a: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， 那么</a:t>
            </a:r>
            <a:r>
              <a:rPr lang="en-US" altLang="zh-CN" b="1" dirty="0" err="1" smtClean="0">
                <a:solidFill>
                  <a:srgbClr val="00B050">
                    <a:alpha val="87000"/>
                  </a:srgbClr>
                </a:solidFill>
              </a:rPr>
              <a:t>decltype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(e)</a:t>
            </a: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类型为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T&amp;&amp;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如果</a:t>
            </a:r>
            <a:r>
              <a:rPr lang="en-US" altLang="zh-CN" b="1" dirty="0">
                <a:solidFill>
                  <a:srgbClr val="00B050">
                    <a:alpha val="87000"/>
                  </a:srgbClr>
                </a:solidFill>
              </a:rPr>
              <a:t>e</a:t>
            </a: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值类型</a:t>
            </a: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是</a:t>
            </a:r>
            <a:r>
              <a:rPr lang="en-US" altLang="zh-CN" b="1" dirty="0" err="1" smtClean="0">
                <a:solidFill>
                  <a:srgbClr val="00B050">
                    <a:alpha val="87000"/>
                  </a:srgbClr>
                </a:solidFill>
              </a:rPr>
              <a:t>lvalue</a:t>
            </a: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， 那么</a:t>
            </a:r>
            <a:r>
              <a:rPr lang="en-US" altLang="zh-CN" b="1" dirty="0" err="1">
                <a:solidFill>
                  <a:srgbClr val="00B050">
                    <a:alpha val="87000"/>
                  </a:srgbClr>
                </a:solidFill>
              </a:rPr>
              <a:t>decltype</a:t>
            </a:r>
            <a:r>
              <a:rPr lang="en-US" altLang="zh-CN" b="1" dirty="0">
                <a:solidFill>
                  <a:srgbClr val="00B050">
                    <a:alpha val="87000"/>
                  </a:srgbClr>
                </a:solidFill>
              </a:rPr>
              <a:t>(e)</a:t>
            </a: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类型为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T&amp;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如果</a:t>
            </a:r>
            <a:r>
              <a:rPr lang="en-US" altLang="zh-CN" b="1" dirty="0">
                <a:solidFill>
                  <a:srgbClr val="00B050">
                    <a:alpha val="87000"/>
                  </a:srgbClr>
                </a:solidFill>
              </a:rPr>
              <a:t>e</a:t>
            </a: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值类型</a:t>
            </a:r>
            <a:r>
              <a:rPr lang="zh-CN" altLang="en-US" b="1" dirty="0" smtClean="0">
                <a:solidFill>
                  <a:srgbClr val="00B050">
                    <a:alpha val="87000"/>
                  </a:srgbClr>
                </a:solidFill>
              </a:rPr>
              <a:t>是</a:t>
            </a:r>
            <a:r>
              <a:rPr lang="en-US" altLang="zh-CN" b="1" dirty="0" err="1" smtClean="0">
                <a:solidFill>
                  <a:srgbClr val="00B050">
                    <a:alpha val="87000"/>
                  </a:srgbClr>
                </a:solidFill>
              </a:rPr>
              <a:t>prvalue</a:t>
            </a: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， 那么</a:t>
            </a:r>
            <a:r>
              <a:rPr lang="en-US" altLang="zh-CN" b="1" dirty="0" err="1">
                <a:solidFill>
                  <a:srgbClr val="00B050">
                    <a:alpha val="87000"/>
                  </a:srgbClr>
                </a:solidFill>
              </a:rPr>
              <a:t>decltype</a:t>
            </a:r>
            <a:r>
              <a:rPr lang="en-US" altLang="zh-CN" b="1" dirty="0">
                <a:solidFill>
                  <a:srgbClr val="00B050">
                    <a:alpha val="87000"/>
                  </a:srgbClr>
                </a:solidFill>
              </a:rPr>
              <a:t>(e)</a:t>
            </a:r>
            <a:r>
              <a:rPr lang="zh-CN" altLang="en-US" b="1" dirty="0">
                <a:solidFill>
                  <a:srgbClr val="00B050">
                    <a:alpha val="87000"/>
                  </a:srgbClr>
                </a:solidFill>
              </a:rPr>
              <a:t>类型为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T</a:t>
            </a:r>
            <a:endParaRPr lang="en-US" altLang="zh-CN" b="1" dirty="0">
              <a:solidFill>
                <a:srgbClr val="00B050">
                  <a:alpha val="87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((x))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(x)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不一样：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en-US" altLang="zh-CN" dirty="0">
                <a:solidFill>
                  <a:schemeClr val="tx1">
                    <a:alpha val="87000"/>
                  </a:schemeClr>
                </a:solidFill>
              </a:rPr>
              <a:t>((x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))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x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视为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lvalue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表达式。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不一样：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1)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保留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const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volatile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不保留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const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volatile;2)auto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用于推导值类型，是静态的；而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delctype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用于推导表达式或函数的值，是；态的；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）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auto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需要指定的时候同时给与赋值；而</a:t>
            </a: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则不需要。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51" y="1409350"/>
            <a:ext cx="4513770" cy="11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54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3949AB"/>
                </a:solidFill>
              </a:rPr>
              <a:t>decltype</a:t>
            </a:r>
            <a:r>
              <a:rPr lang="zh-CN" altLang="en-US" sz="2400" dirty="0" smtClean="0">
                <a:solidFill>
                  <a:srgbClr val="3949AB"/>
                </a:solidFill>
              </a:rPr>
              <a:t>自动类型推导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897560"/>
            <a:ext cx="97272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>
                <a:solidFill>
                  <a:schemeClr val="tx1">
                    <a:alpha val="87000"/>
                  </a:schemeClr>
                </a:solidFill>
              </a:rPr>
              <a:t>Decltype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典型用法</a:t>
            </a:r>
            <a:endParaRPr lang="en-US" altLang="zh-CN" dirty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9992" y="1818286"/>
            <a:ext cx="4535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m_it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m_it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  //</a:t>
            </a:r>
            <a:r>
              <a:rPr lang="zh-CN" alt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注意这里</a:t>
            </a:r>
            <a:endParaRPr lang="zh-CN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zh-CN" alt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7800" y="1818286"/>
            <a:ext cx="3541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33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34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cj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ri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ri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rk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rl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055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统一对象初始化：</a:t>
            </a:r>
            <a:r>
              <a:rPr lang="en-US" altLang="zh-CN" sz="2400" dirty="0" smtClean="0">
                <a:solidFill>
                  <a:srgbClr val="3949AB"/>
                </a:solidFill>
              </a:rPr>
              <a:t>Uniform Initialization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1066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4024" y="770560"/>
            <a:ext cx="7138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在传统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代码中，各种对象的初始化差异很大，请看下面的代码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15411" y="1384434"/>
            <a:ext cx="344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x=0;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a[] = {1,2,3};</a:t>
            </a:r>
          </a:p>
          <a:p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message=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4024" y="2358339"/>
            <a:ext cx="7138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在现代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代码中，统一使用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{}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进行初始化，对应的代码如下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499" y="2820004"/>
            <a:ext cx="321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x{0};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a[]{1,2,3,4,5};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message{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834" y="2820004"/>
            <a:ext cx="3318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x={0};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a[]={1,2,3,4,5};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message={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0801" y="2820004"/>
            <a:ext cx="261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message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6967" y="3765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值初始化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8167" y="37939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447367" y="379985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空值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617133" y="4134668"/>
            <a:ext cx="10016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特点：需要使用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{}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。现代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在编译时会产生一个</a:t>
            </a:r>
            <a:r>
              <a:rPr lang="en-US" altLang="zh-CN" b="1" dirty="0" err="1" smtClean="0">
                <a:solidFill>
                  <a:srgbClr val="00B050">
                    <a:alpha val="87000"/>
                  </a:srgbClr>
                </a:solidFill>
              </a:rPr>
              <a:t>initiliazer_list</a:t>
            </a:r>
            <a:r>
              <a:rPr lang="en-US" altLang="zh-CN" b="1" dirty="0" smtClean="0">
                <a:solidFill>
                  <a:srgbClr val="00B050">
                    <a:alpha val="87000"/>
                  </a:srgbClr>
                </a:solidFill>
              </a:rPr>
              <a:t>&lt;type&gt;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的对象；并在编译时完成初始化工作。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局限：不能进行数据的阶段，即发生类型的</a:t>
            </a:r>
            <a:r>
              <a:rPr lang="en-US" altLang="zh-CN" dirty="0" smtClean="0">
                <a:solidFill>
                  <a:schemeClr val="tx1">
                    <a:alpha val="87000"/>
                  </a:schemeClr>
                </a:solidFill>
              </a:rPr>
              <a:t>narrowing</a:t>
            </a: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时，统一初始化会出错。例如</a:t>
            </a:r>
            <a:r>
              <a:rPr lang="en-US" altLang="zh-CN" b="1" dirty="0">
                <a:solidFill>
                  <a:srgbClr val="00B050"/>
                </a:solidFill>
              </a:rPr>
              <a:t>int x={4.5};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编译时报错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pic>
        <p:nvPicPr>
          <p:cNvPr id="15" name="Picture 14" descr="大拇指 的图像结果.大小：108 x 106。 资料来源：www.51miz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2" y="6078052"/>
            <a:ext cx="648578" cy="6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2226299" y="6211669"/>
            <a:ext cx="648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提示</a:t>
            </a:r>
            <a:r>
              <a:rPr lang="en-US" altLang="zh-CN" b="1" dirty="0" smtClean="0">
                <a:solidFill>
                  <a:srgbClr val="00B050"/>
                </a:solidFill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</a:rPr>
              <a:t>：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initialiazer_list</a:t>
            </a:r>
            <a:r>
              <a:rPr lang="zh-CN" altLang="en-US" b="1" dirty="0" smtClean="0">
                <a:solidFill>
                  <a:srgbClr val="00B050"/>
                </a:solidFill>
              </a:rPr>
              <a:t>在头文件</a:t>
            </a:r>
            <a:r>
              <a:rPr lang="en-US" altLang="zh-CN" b="1" dirty="0">
                <a:solidFill>
                  <a:srgbClr val="00B050"/>
                </a:solidFill>
              </a:rPr>
              <a:t>&lt;</a:t>
            </a:r>
            <a:r>
              <a:rPr lang="en-US" altLang="zh-CN" b="1" dirty="0" smtClean="0">
                <a:solidFill>
                  <a:srgbClr val="00B050"/>
                </a:solidFill>
              </a:rPr>
              <a:t>initializer_list&gt;</a:t>
            </a:r>
            <a:r>
              <a:rPr lang="zh-CN" altLang="en-US" b="1" dirty="0" smtClean="0">
                <a:solidFill>
                  <a:srgbClr val="00B050"/>
                </a:solidFill>
              </a:rPr>
              <a:t>中。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0965" y="5496334"/>
            <a:ext cx="891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4081"/>
                </a:solidFill>
              </a:rPr>
              <a:t>error: narrowing conversion of '4.5e+0' from 'double' to 'int' [-Wnarrowing]</a:t>
            </a:r>
          </a:p>
        </p:txBody>
      </p:sp>
    </p:spTree>
    <p:extLst>
      <p:ext uri="{BB962C8B-B14F-4D97-AF65-F5344CB8AC3E}">
        <p14:creationId xmlns:p14="http://schemas.microsoft.com/office/powerpoint/2010/main" val="244970575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949AB"/>
                </a:solidFill>
              </a:rPr>
              <a:t>主要内容 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1344687" y="1036544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+mn-ea"/>
              </a:rPr>
              <a:t>1. </a:t>
            </a:r>
            <a:r>
              <a:rPr lang="en-US" altLang="zh-CN" sz="2400" dirty="0" smtClean="0">
                <a:latin typeface="+mn-ea"/>
              </a:rPr>
              <a:t>C++</a:t>
            </a:r>
            <a:r>
              <a:rPr lang="zh-CN" altLang="en-US" sz="2400" dirty="0" smtClean="0">
                <a:latin typeface="+mn-ea"/>
              </a:rPr>
              <a:t>基础概念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60937-CFC5-42FD-BDE9-AB85529D5A9A}"/>
              </a:ext>
            </a:extLst>
          </p:cNvPr>
          <p:cNvSpPr/>
          <p:nvPr/>
        </p:nvSpPr>
        <p:spPr>
          <a:xfrm>
            <a:off x="1350130" y="1564501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+mn-ea"/>
              </a:rPr>
              <a:t>2. </a:t>
            </a:r>
            <a:r>
              <a:rPr lang="zh-CN" altLang="en-US" sz="2400" dirty="0" smtClean="0">
                <a:latin typeface="+mn-ea"/>
              </a:rPr>
              <a:t>控制结构</a:t>
            </a:r>
            <a:r>
              <a:rPr lang="en-US" altLang="zh-CN" sz="2400" dirty="0" smtClean="0">
                <a:latin typeface="+mn-ea"/>
              </a:rPr>
              <a:t>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760937-CFC5-42FD-BDE9-AB85529D5A9A}"/>
              </a:ext>
            </a:extLst>
          </p:cNvPr>
          <p:cNvSpPr/>
          <p:nvPr/>
        </p:nvSpPr>
        <p:spPr>
          <a:xfrm>
            <a:off x="1344667" y="2092458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+mn-ea"/>
              </a:rPr>
              <a:t>3. </a:t>
            </a:r>
            <a:r>
              <a:rPr lang="zh-CN" altLang="en-US" sz="2400" dirty="0" smtClean="0">
                <a:latin typeface="+mn-ea"/>
              </a:rPr>
              <a:t>名字空间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08875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控制结构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+mn-ea"/>
              </a:rPr>
              <a:t>2. </a:t>
            </a:r>
            <a:r>
              <a:rPr lang="zh-CN" altLang="en-US" sz="2400" dirty="0" smtClean="0">
                <a:latin typeface="+mn-ea"/>
              </a:rPr>
              <a:t>控制结构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控制语句包括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中在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的基础上进行了扩充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571300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if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除了与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语句功能相同外，还大幅进行了扩充。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其语法如下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constexpr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-statement</a:t>
            </a:r>
            <a:r>
              <a:rPr lang="zh-CN" altLang="en-US" dirty="0" smtClean="0"/>
              <a:t>都是可选的</a:t>
            </a:r>
            <a:r>
              <a:rPr lang="en-US" altLang="zh-CN" dirty="0" smtClean="0"/>
              <a:t>(option)</a:t>
            </a:r>
            <a:r>
              <a:rPr lang="zh-CN" altLang="en-US" dirty="0" smtClean="0"/>
              <a:t>，即可以都不出现：此时与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语句功能相同。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99" y="2307097"/>
            <a:ext cx="10071101" cy="1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3442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if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带变量初始化的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当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语句中存在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-statement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语句具有类似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循环语句定义变量的功能。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069026" y="2011020"/>
            <a:ext cx="75122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//chapt02/if_1.cpp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&lt;100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\n";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found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";}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283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if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1" y="830186"/>
            <a:ext cx="103028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带</a:t>
            </a:r>
            <a:r>
              <a:rPr lang="en-US" altLang="zh-CN" b="1" dirty="0" err="1" smtClean="0">
                <a:solidFill>
                  <a:srgbClr val="00B050"/>
                </a:solidFill>
              </a:rPr>
              <a:t>constexpr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当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语句中存在</a:t>
            </a:r>
            <a:r>
              <a:rPr lang="en-US" altLang="zh-CN" b="1" dirty="0" err="1">
                <a:solidFill>
                  <a:srgbClr val="00B050"/>
                </a:solidFill>
              </a:rPr>
              <a:t>constexpr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语句具有编译时执行的特性：即该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语句在编译时执行，如果条件为真，那么假分支将被抛弃；否则真分支将被抛弃。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可以返回不同的值（其实是两个函数）！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780793" y="256612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is_integral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10.1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boolalpha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004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for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普通的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语言类似。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range-based for</a:t>
            </a:r>
            <a:r>
              <a:rPr lang="zh-CN" altLang="en-US" dirty="0" smtClean="0"/>
              <a:t>语句，其语法如下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特别注意其中的</a:t>
            </a:r>
            <a:r>
              <a:rPr lang="zh-CN" altLang="en-US" b="1" dirty="0" smtClean="0">
                <a:solidFill>
                  <a:srgbClr val="00B050"/>
                </a:solidFill>
              </a:rPr>
              <a:t>冒号</a:t>
            </a:r>
            <a:r>
              <a:rPr lang="en-US" altLang="zh-CN" b="1" dirty="0" smtClean="0">
                <a:solidFill>
                  <a:srgbClr val="00B050"/>
                </a:solidFill>
              </a:rPr>
              <a:t>(:)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11" y="2252938"/>
            <a:ext cx="8883870" cy="14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5392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for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range-based 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大大简化了遍历</a:t>
            </a:r>
            <a:r>
              <a:rPr lang="en-US" altLang="zh-CN" dirty="0" smtClean="0"/>
              <a:t>(iteration)</a:t>
            </a:r>
            <a:r>
              <a:rPr lang="zh-CN" altLang="en-US" dirty="0" smtClean="0"/>
              <a:t>的写法，例如对于迭代器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023652" y="1922150"/>
            <a:ext cx="48039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chapt02/for_1.cpp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1904" y="1922150"/>
            <a:ext cx="5052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chapt02/for_1.cpp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7556" y="5184411"/>
            <a:ext cx="76564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6670" y="27535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循环变量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74314" y="278962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Range-based for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3605" y="486027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迭代器访问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003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for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range-based for</a:t>
            </a:r>
            <a:r>
              <a:rPr lang="zh-CN" altLang="en-US" dirty="0" smtClean="0"/>
              <a:t>语句注意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对于复杂对象，如果不需要修改，则使用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auto&amp;</a:t>
            </a:r>
            <a:r>
              <a:rPr lang="zh-CN" altLang="en-US" dirty="0" smtClean="0"/>
              <a:t>；否则使用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&amp;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对于简单对象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例如整数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，则无需考虑！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222915" y="2489395"/>
            <a:ext cx="50624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student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students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name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0443" y="5599909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此处对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的访问是读访问，因此使用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auto&amp;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9751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for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range-based for</a:t>
            </a:r>
            <a:r>
              <a:rPr lang="zh-CN" altLang="en-US" dirty="0" smtClean="0"/>
              <a:t>语句注意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支持结构化绑定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structure binding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，使得代码编写更明确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同样的例子，可以使用</a:t>
            </a:r>
            <a:r>
              <a:rPr lang="en-US" altLang="zh-CN" b="1" dirty="0" smtClean="0">
                <a:solidFill>
                  <a:srgbClr val="00B050"/>
                </a:solidFill>
              </a:rPr>
              <a:t>[</a:t>
            </a:r>
            <a:r>
              <a:rPr lang="en-US" altLang="zh-CN" b="1" dirty="0" err="1" smtClean="0">
                <a:solidFill>
                  <a:srgbClr val="00B050"/>
                </a:solidFill>
              </a:rPr>
              <a:t>id,sname,address</a:t>
            </a:r>
            <a:r>
              <a:rPr lang="en-US" altLang="zh-CN" b="1" dirty="0" smtClean="0">
                <a:solidFill>
                  <a:srgbClr val="00B050"/>
                </a:solidFill>
              </a:rPr>
              <a:t>]</a:t>
            </a:r>
            <a:r>
              <a:rPr lang="zh-CN" altLang="en-US" dirty="0" smtClean="0"/>
              <a:t>进行绑定</a:t>
            </a:r>
            <a:r>
              <a:rPr lang="en-US" altLang="zh-CN" dirty="0" smtClean="0"/>
              <a:t>—</a:t>
            </a:r>
            <a:r>
              <a:rPr lang="zh-CN" altLang="en-US" b="1" dirty="0" smtClean="0">
                <a:solidFill>
                  <a:srgbClr val="00B050"/>
                </a:solidFill>
              </a:rPr>
              <a:t>这个与</a:t>
            </a:r>
            <a:r>
              <a:rPr lang="en-US" altLang="zh-CN" b="1" dirty="0" smtClean="0">
                <a:solidFill>
                  <a:srgbClr val="00B050"/>
                </a:solidFill>
              </a:rPr>
              <a:t>python</a:t>
            </a:r>
            <a:r>
              <a:rPr lang="zh-CN" altLang="en-US" b="1" dirty="0" smtClean="0">
                <a:solidFill>
                  <a:srgbClr val="00B050"/>
                </a:solidFill>
              </a:rPr>
              <a:t>的语法类似！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2915" y="2489395"/>
            <a:ext cx="50624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[id, </a:t>
            </a:r>
            <a:r>
              <a:rPr lang="en-US" altLang="zh-CN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address]: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name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0443" y="5599909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此处对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的访问是读访问，因此使用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auto&amp;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85181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Range based for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1066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897560"/>
            <a:ext cx="9727216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代码比较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98258" y="1701303"/>
            <a:ext cx="3002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std::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8020" y="1396118"/>
            <a:ext cx="53027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index=0; index&lt;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++index)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std::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8019" y="2240355"/>
            <a:ext cx="50498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msg.begin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msg.end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std::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0119" y="3089380"/>
            <a:ext cx="4185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这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段代码功能一样：哪一段更加直观明了？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296384" y="3428261"/>
            <a:ext cx="9727216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alpha val="87000"/>
                  </a:schemeClr>
                </a:solidFill>
              </a:rPr>
              <a:t>生成的可执行代码比较</a:t>
            </a:r>
            <a:endParaRPr lang="en-US" altLang="zh-CN" dirty="0" smtClean="0">
              <a:solidFill>
                <a:schemeClr val="tx1">
                  <a:alpha val="87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8806" y="394620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https://godbolt.org/z/6Escrd9rK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9741" y="391542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 smtClean="0"/>
              <a:t>段代码生成的可执行代码是一样的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5" name="Picture 14" descr="大拇指 的图像结果.大小：108 x 106。 资料来源：www.51miz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2" y="6078052"/>
            <a:ext cx="648578" cy="6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2226300" y="6211669"/>
            <a:ext cx="955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提示</a:t>
            </a:r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</a:rPr>
              <a:t>：零成本抽象</a:t>
            </a:r>
            <a:r>
              <a:rPr lang="en-US" altLang="zh-CN" b="1" dirty="0">
                <a:solidFill>
                  <a:srgbClr val="00B050"/>
                </a:solidFill>
              </a:rPr>
              <a:t>(zero overhead abstraction)--</a:t>
            </a:r>
            <a:r>
              <a:rPr lang="zh-CN" altLang="en-US" dirty="0"/>
              <a:t>好的语言特性不会导致运行代价；也不要付出代价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76872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switch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支持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同时支持在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语句中进行变量初始化！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新的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语句中支持可选的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-statement</a:t>
            </a:r>
            <a:r>
              <a:rPr lang="zh-CN" altLang="en-US" dirty="0" smtClean="0"/>
              <a:t>，可以定义变量，并且该变量在整个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语句中有效。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05" y="2352675"/>
            <a:ext cx="82772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1351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C++</a:t>
            </a:r>
            <a:r>
              <a:rPr lang="zh-CN" altLang="en-US" sz="2400" dirty="0" smtClean="0">
                <a:solidFill>
                  <a:srgbClr val="3949AB"/>
                </a:solidFill>
              </a:rPr>
              <a:t>程序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+mn-ea"/>
              </a:rPr>
              <a:t>1. C++</a:t>
            </a:r>
            <a:r>
              <a:rPr lang="zh-CN" altLang="en-US" sz="2400" dirty="0">
                <a:latin typeface="+mn-ea"/>
              </a:rPr>
              <a:t>基础概念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7471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包含多个文本文件：通常包括头文件和源文件；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文件中包含申明语句；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这些文本文件经过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个阶段，最终成为可执行程序；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可执行程序从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函数开始执行。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220629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switch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语句的</a:t>
            </a:r>
            <a:r>
              <a:rPr lang="en-US" altLang="zh-CN" dirty="0" smtClean="0"/>
              <a:t>fall through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fall through</a:t>
            </a:r>
            <a:r>
              <a:rPr lang="zh-CN" altLang="en-US" dirty="0" smtClean="0"/>
              <a:t>，在分支中不使用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写</a:t>
            </a:r>
            <a:r>
              <a:rPr lang="en-US" altLang="zh-CN" dirty="0" smtClean="0"/>
              <a:t>fall through</a:t>
            </a:r>
            <a:r>
              <a:rPr lang="zh-CN" altLang="en-US" dirty="0" smtClean="0"/>
              <a:t>时，要特别注意！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282687" y="1922150"/>
            <a:ext cx="30645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7252" y="1922150"/>
            <a:ext cx="31208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167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switch</a:t>
            </a:r>
            <a:r>
              <a:rPr lang="zh-CN" altLang="en-US" sz="2400" dirty="0" smtClean="0">
                <a:solidFill>
                  <a:srgbClr val="3949AB"/>
                </a:solidFill>
              </a:rPr>
              <a:t>语句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8865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带初始化的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语句类似，其功能类似于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19" y="1789457"/>
            <a:ext cx="4457700" cy="1390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2504" y="3180107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chapt02/switch_2.cpp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RGB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GREEN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RGB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RGB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GREEN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RGB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\n";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RGB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GREEN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green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\n";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RGB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\n";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8000" y="4343590"/>
            <a:ext cx="3185487" cy="45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50"/>
                </a:solidFill>
              </a:rPr>
              <a:t>强类型的枚举：必须使用类型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04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namespace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3495-2C34-4F25-A776-1028608DA21E}"/>
              </a:ext>
            </a:extLst>
          </p:cNvPr>
          <p:cNvSpPr/>
          <p:nvPr/>
        </p:nvSpPr>
        <p:spPr>
          <a:xfrm>
            <a:off x="7647217" y="12970"/>
            <a:ext cx="4544783" cy="498341"/>
          </a:xfrm>
          <a:prstGeom prst="rect">
            <a:avLst/>
          </a:prstGeom>
          <a:solidFill>
            <a:srgbClr val="11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+mn-ea"/>
              </a:rPr>
              <a:t>3. </a:t>
            </a:r>
            <a:r>
              <a:rPr lang="zh-CN" altLang="en-US" sz="2400" dirty="0" smtClean="0">
                <a:latin typeface="+mn-ea"/>
              </a:rPr>
              <a:t>名字空间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7471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名字空间是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的一个重要方面。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名字空间可以避免名字冲突；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同时可以把代码组织成模块；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070100" y="2340045"/>
            <a:ext cx="571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GetMeaningOfLife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boring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GetMeaningOfLife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boring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GetMeaningOfLife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GetMeaningOfLife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543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namespace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7471887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可以方便地使用自定义的类型。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146300" y="1527939"/>
            <a:ext cx="289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chapt02/</a:t>
            </a:r>
            <a:r>
              <a:rPr lang="en-US" altLang="zh-CN" sz="1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my_vec.h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pragma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once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    // ...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0270" y="1527939"/>
            <a:ext cx="5176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400" i="1" dirty="0" smtClean="0">
                <a:solidFill>
                  <a:srgbClr val="AAAAAA"/>
                </a:solidFill>
                <a:latin typeface="Consolas" panose="020B0609020204030204" pitchFamily="49" charset="0"/>
              </a:rPr>
              <a:t>chapt02/ns_2.cpp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vec.h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v1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v2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;  //</a:t>
            </a:r>
            <a:r>
              <a:rPr lang="zh-CN" altLang="en-US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使用自定义的</a:t>
            </a:r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vector</a:t>
            </a:r>
            <a:r>
              <a:rPr lang="zh-CN" altLang="en-US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类型</a:t>
            </a:r>
            <a:endParaRPr lang="en-US" altLang="zh-CN" sz="1400" dirty="0" smtClean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8213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namespace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102675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建议：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不要在头文件中使用 </a:t>
            </a:r>
            <a:r>
              <a:rPr lang="en-US" altLang="zh-CN" b="1" dirty="0" smtClean="0">
                <a:solidFill>
                  <a:srgbClr val="FF0000"/>
                </a:solidFill>
              </a:rPr>
              <a:t>using namespace …</a:t>
            </a:r>
            <a:r>
              <a:rPr lang="zh-CN" altLang="en-US" b="1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）在源文件中不要使用</a:t>
            </a:r>
            <a:r>
              <a:rPr lang="en-US" altLang="zh-CN" b="1" dirty="0" smtClean="0">
                <a:solidFill>
                  <a:srgbClr val="FF0000"/>
                </a:solidFill>
              </a:rPr>
              <a:t>using name std</a:t>
            </a:r>
            <a:r>
              <a:rPr lang="zh-CN" altLang="en-US" dirty="0" smtClean="0"/>
              <a:t>之类的语句，对于要使用的函数直接使用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语句。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133600" y="236304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/>
              <a:t>// chapt02/ns_3.cpp</a:t>
            </a:r>
            <a:endParaRPr lang="en-US" altLang="zh-CN" dirty="0"/>
          </a:p>
          <a:p>
            <a:r>
              <a:rPr lang="en-US" altLang="zh-CN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b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b="1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b="1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__PRETTY_FUNCTION__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__LINE__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"\n";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*=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448C27"/>
                </a:solidFill>
                <a:latin typeface="Consolas" panose="020B0609020204030204" pitchFamily="49" charset="0"/>
              </a:rPr>
              <a:t>2.0^2 =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2.0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627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C++</a:t>
            </a:r>
            <a:r>
              <a:rPr lang="zh-CN" altLang="en-US" sz="2400" dirty="0" smtClean="0">
                <a:solidFill>
                  <a:srgbClr val="3949AB"/>
                </a:solidFill>
              </a:rPr>
              <a:t>程序关键字</a:t>
            </a:r>
            <a:endParaRPr lang="zh-CN" altLang="en-US" sz="2400" dirty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7471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定义语言需要具有特别含义的标识符（关键字）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具有庞大的关键字集合，而且还在不停地扩展中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有些关键字我们比较熟悉，有些比较陌生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后续我们会介绍部分。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528" y="830186"/>
            <a:ext cx="4860017" cy="50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819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C++</a:t>
            </a:r>
            <a:r>
              <a:rPr lang="zh-CN" altLang="en-US" sz="2400" dirty="0" smtClean="0">
                <a:solidFill>
                  <a:srgbClr val="3949AB"/>
                </a:solidFill>
              </a:rPr>
              <a:t>实体</a:t>
            </a:r>
            <a:r>
              <a:rPr lang="en-US" altLang="zh-CN" sz="2400" dirty="0" smtClean="0">
                <a:solidFill>
                  <a:srgbClr val="3949AB"/>
                </a:solidFill>
              </a:rPr>
              <a:t>(Entity)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747188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程序中包含如下一些实体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B050"/>
                </a:solidFill>
              </a:rPr>
              <a:t>值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B050"/>
                </a:solidFill>
              </a:rPr>
              <a:t>引用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B050"/>
                </a:solidFill>
              </a:rPr>
              <a:t>函数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B050"/>
                </a:solidFill>
              </a:rPr>
              <a:t>枚举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B050"/>
                </a:solidFill>
              </a:rPr>
              <a:t>类型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类成员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模板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名字空间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特别注意：</a:t>
            </a:r>
            <a:r>
              <a:rPr lang="zh-CN" altLang="en-US" dirty="0" smtClean="0">
                <a:solidFill>
                  <a:srgbClr val="FF0000"/>
                </a:solidFill>
              </a:rPr>
              <a:t>宏不是实体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952426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值</a:t>
            </a:r>
            <a:r>
              <a:rPr lang="en-US" altLang="zh-CN" sz="2400" dirty="0" smtClean="0">
                <a:solidFill>
                  <a:srgbClr val="3949AB"/>
                </a:solidFill>
              </a:rPr>
              <a:t>(</a:t>
            </a:r>
            <a:r>
              <a:rPr lang="zh-CN" altLang="en-US" sz="2400" dirty="0" smtClean="0">
                <a:solidFill>
                  <a:srgbClr val="3949AB"/>
                </a:solidFill>
              </a:rPr>
              <a:t>常量</a:t>
            </a:r>
            <a:r>
              <a:rPr lang="en-US" altLang="zh-CN" sz="2400" dirty="0" smtClean="0">
                <a:solidFill>
                  <a:srgbClr val="3949AB"/>
                </a:solidFill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747188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布尔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true, false</a:t>
            </a:r>
            <a:r>
              <a:rPr lang="zh-CN" altLang="en-US" dirty="0" smtClean="0"/>
              <a:t>两个值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整数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nullptr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461978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整数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9549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整数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其中，后缀是可选的，包括：</a:t>
            </a:r>
            <a:r>
              <a:rPr lang="en-US" altLang="zh-CN" dirty="0" smtClean="0"/>
              <a:t>long(</a:t>
            </a:r>
            <a:r>
              <a:rPr lang="en-US" altLang="zh-CN" dirty="0" err="1" smtClean="0"/>
              <a:t>L,l</a:t>
            </a:r>
            <a:r>
              <a:rPr lang="en-US" altLang="zh-CN" dirty="0" smtClean="0"/>
              <a:t>), long-long(LL, </a:t>
            </a:r>
            <a:r>
              <a:rPr lang="en-US" altLang="zh-CN" dirty="0" err="1" smtClean="0"/>
              <a:t>ll</a:t>
            </a:r>
            <a:r>
              <a:rPr lang="en-US" altLang="zh-CN" dirty="0" smtClean="0"/>
              <a:t>) unsigned(U, u)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可以表示</a:t>
            </a:r>
            <a:r>
              <a:rPr lang="en-US" altLang="zh-CN" dirty="0" smtClean="0"/>
              <a:t>10</a:t>
            </a:r>
            <a:r>
              <a:rPr lang="zh-CN" altLang="en-US" dirty="0"/>
              <a:t>进</a:t>
            </a:r>
            <a:r>
              <a:rPr lang="zh-CN" altLang="en-US" dirty="0" smtClean="0"/>
              <a:t>制，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前缀为</a:t>
            </a:r>
            <a:r>
              <a:rPr lang="en-US" altLang="zh-CN" dirty="0" smtClean="0"/>
              <a:t>0)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前缀为</a:t>
            </a:r>
            <a:r>
              <a:rPr lang="en-US" altLang="zh-CN" dirty="0" smtClean="0"/>
              <a:t>0x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0X)</a:t>
            </a:r>
            <a:r>
              <a:rPr lang="zh-CN" altLang="en-US" dirty="0" smtClean="0"/>
              <a:t>，二进制</a:t>
            </a:r>
            <a:r>
              <a:rPr lang="en-US" altLang="zh-CN" dirty="0" smtClean="0"/>
              <a:t>(</a:t>
            </a:r>
            <a:r>
              <a:rPr lang="zh-CN" altLang="en-US" dirty="0"/>
              <a:t>前缀为</a:t>
            </a:r>
            <a:r>
              <a:rPr lang="en-US" altLang="zh-CN" dirty="0" smtClean="0"/>
              <a:t>0b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0B)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50" y="1314832"/>
            <a:ext cx="5245837" cy="28246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54957" y="2135667"/>
            <a:ext cx="3846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52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0x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2a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0X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2A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0b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101010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 // C++14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2864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949AB"/>
                </a:solidFill>
              </a:rPr>
              <a:t>浮点数</a:t>
            </a:r>
            <a:endParaRPr lang="en-US" altLang="zh-CN" sz="2400" dirty="0" smtClean="0">
              <a:solidFill>
                <a:srgbClr val="3949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954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其中，后缀是可选的，包括：</a:t>
            </a:r>
            <a:r>
              <a:rPr lang="en-US" altLang="zh-CN" dirty="0" smtClean="0"/>
              <a:t>float(f, F), double(</a:t>
            </a:r>
            <a:r>
              <a:rPr lang="zh-CN" altLang="en-US" dirty="0" smtClean="0"/>
              <a:t>无后缀</a:t>
            </a:r>
            <a:r>
              <a:rPr lang="en-US" altLang="zh-CN" dirty="0" smtClean="0"/>
              <a:t>), long double(l, 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0B050"/>
                </a:solidFill>
              </a:rPr>
              <a:t>Decimal-exponent</a:t>
            </a:r>
            <a:r>
              <a:rPr lang="zh-CN" altLang="en-US" b="1" dirty="0" smtClean="0">
                <a:solidFill>
                  <a:srgbClr val="00B050"/>
                </a:solidFill>
              </a:rPr>
              <a:t>的形式为</a:t>
            </a:r>
            <a:r>
              <a:rPr lang="en-US" altLang="zh-CN" b="1" dirty="0" err="1" smtClean="0">
                <a:solidFill>
                  <a:srgbClr val="00B050"/>
                </a:solidFill>
              </a:rPr>
              <a:t>exx</a:t>
            </a:r>
            <a:r>
              <a:rPr lang="zh-CN" altLang="en-US" b="1" dirty="0" smtClean="0">
                <a:solidFill>
                  <a:srgbClr val="00B050"/>
                </a:solidFill>
              </a:rPr>
              <a:t>或</a:t>
            </a:r>
            <a:r>
              <a:rPr lang="en-US" altLang="zh-CN" b="1" dirty="0" err="1" smtClean="0">
                <a:solidFill>
                  <a:srgbClr val="00B050"/>
                </a:solidFill>
              </a:rPr>
              <a:t>Exx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特别注意：</a:t>
            </a:r>
            <a:r>
              <a:rPr lang="en-US" altLang="zh-CN" b="1" dirty="0" smtClean="0">
                <a:solidFill>
                  <a:srgbClr val="FF0000"/>
                </a:solidFill>
              </a:rPr>
              <a:t>4e2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double</a:t>
            </a:r>
            <a:r>
              <a:rPr lang="zh-CN" altLang="en-US" b="1" dirty="0" smtClean="0">
                <a:solidFill>
                  <a:srgbClr val="FF0000"/>
                </a:solidFill>
              </a:rPr>
              <a:t>类型，</a:t>
            </a:r>
            <a:r>
              <a:rPr lang="en-US" altLang="zh-CN" b="1" dirty="0" smtClean="0">
                <a:solidFill>
                  <a:srgbClr val="FF0000"/>
                </a:solidFill>
              </a:rPr>
              <a:t>0x4e2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类型！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6" y="1245685"/>
            <a:ext cx="8371430" cy="17378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95060" y="4384589"/>
            <a:ext cx="9187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b="1" dirty="0">
                <a:solidFill>
                  <a:srgbClr val="7A3E9D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58.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123.456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67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.1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0x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10.1</a:t>
            </a:r>
            <a:r>
              <a:rPr lang="en-US" altLang="zh-CN" sz="1400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   </a:t>
            </a:r>
            <a:r>
              <a:rPr lang="en-US" altLang="zh-CN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'\n'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&lt;&lt; 0x1e5       &lt;&lt; '\n';</a:t>
            </a:r>
            <a:r>
              <a:rPr lang="en-US" altLang="zh-CN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8583" y="5045998"/>
            <a:ext cx="15736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58</a:t>
            </a:r>
          </a:p>
          <a:p>
            <a:r>
              <a:rPr lang="zh-CN" altLang="en-US" sz="1400" dirty="0"/>
              <a:t>400</a:t>
            </a:r>
          </a:p>
          <a:p>
            <a:r>
              <a:rPr lang="zh-CN" altLang="en-US" sz="1400" dirty="0"/>
              <a:t>1.23456e-65</a:t>
            </a:r>
          </a:p>
          <a:p>
            <a:r>
              <a:rPr lang="zh-CN" altLang="en-US" sz="1400" dirty="0"/>
              <a:t>1000</a:t>
            </a:r>
          </a:p>
          <a:p>
            <a:r>
              <a:rPr lang="zh-CN" altLang="en-US" sz="1400" dirty="0"/>
              <a:t>16.0625</a:t>
            </a:r>
          </a:p>
          <a:p>
            <a:r>
              <a:rPr lang="zh-CN" altLang="en-US" sz="1400" dirty="0"/>
              <a:t>485</a:t>
            </a:r>
          </a:p>
        </p:txBody>
      </p:sp>
    </p:spTree>
    <p:extLst>
      <p:ext uri="{BB962C8B-B14F-4D97-AF65-F5344CB8AC3E}">
        <p14:creationId xmlns:p14="http://schemas.microsoft.com/office/powerpoint/2010/main" val="290645489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/>
          <p:cNvSpPr txBox="1"/>
          <p:nvPr/>
        </p:nvSpPr>
        <p:spPr>
          <a:xfrm>
            <a:off x="961031" y="2304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949AB"/>
                </a:solidFill>
              </a:rPr>
              <a:t>nullptr</a:t>
            </a: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609601" cy="6858000"/>
          </a:xfrm>
          <a:prstGeom prst="rect">
            <a:avLst/>
          </a:prstGeom>
          <a:solidFill>
            <a:srgbClr val="3949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356" y="96970"/>
            <a:ext cx="430887" cy="18251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面向对象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D297E-DD9C-41D9-BE84-5ABE6F8A111D}"/>
              </a:ext>
            </a:extLst>
          </p:cNvPr>
          <p:cNvSpPr/>
          <p:nvPr/>
        </p:nvSpPr>
        <p:spPr>
          <a:xfrm>
            <a:off x="1594292" y="830186"/>
            <a:ext cx="99549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n</a:t>
            </a:r>
            <a:r>
              <a:rPr lang="en-US" altLang="zh-CN" dirty="0" smtClean="0"/>
              <a:t>ullptr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C++</a:t>
            </a:r>
            <a:r>
              <a:rPr lang="zh-CN" altLang="en-US" dirty="0" smtClean="0"/>
              <a:t>专门引入了空指针</a:t>
            </a:r>
            <a:r>
              <a:rPr lang="en-US" altLang="zh-CN" dirty="0" smtClean="0"/>
              <a:t>(nullptr)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被定义为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(void*)0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被定义为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中通过</a:t>
            </a:r>
            <a:r>
              <a:rPr lang="en-US" altLang="zh-CN" dirty="0" smtClean="0"/>
              <a:t>nullptr</a:t>
            </a:r>
            <a:r>
              <a:rPr lang="zh-CN" altLang="en-US" dirty="0" smtClean="0"/>
              <a:t>来指明任意类型的空指针，与</a:t>
            </a:r>
            <a:r>
              <a:rPr lang="en-US" altLang="zh-CN" dirty="0" smtClean="0"/>
              <a:t>0</a:t>
            </a:r>
            <a:r>
              <a:rPr lang="zh-CN" altLang="en-US" dirty="0" smtClean="0"/>
              <a:t>区别。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即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T*</a:t>
            </a:r>
            <a:r>
              <a:rPr lang="zh-CN" altLang="en-US" dirty="0" smtClean="0"/>
              <a:t>类型的空指针，而不是整数值</a:t>
            </a:r>
            <a:r>
              <a:rPr lang="en-US" altLang="zh-CN" dirty="0" smtClean="0"/>
              <a:t>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这</a:t>
            </a:r>
            <a:r>
              <a:rPr lang="zh-CN" altLang="en-US" dirty="0" smtClean="0"/>
              <a:t>在函数重载时很有作用。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45203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12743</TotalTime>
  <Words>3968</Words>
  <Application>Microsoft Office PowerPoint</Application>
  <PresentationFormat>宽屏</PresentationFormat>
  <Paragraphs>583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Noto Sans CJK SC Regular</vt:lpstr>
      <vt:lpstr>Roboto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Components</dc:title>
  <dc:subject>构成要素</dc:subject>
  <dc:creator>vincent wang</dc:creator>
  <cp:keywords>Material Design</cp:keywords>
  <dc:description>完成</dc:description>
  <cp:lastModifiedBy>admin</cp:lastModifiedBy>
  <cp:revision>2450</cp:revision>
  <cp:lastPrinted>2022-03-04T04:54:21Z</cp:lastPrinted>
  <dcterms:created xsi:type="dcterms:W3CDTF">2015-10-16T14:35:02Z</dcterms:created>
  <dcterms:modified xsi:type="dcterms:W3CDTF">2022-03-16T05:04:52Z</dcterms:modified>
  <cp:category>幻灯片</cp:category>
  <cp:version>0.4</cp:version>
</cp:coreProperties>
</file>