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367" r:id="rId3"/>
    <p:sldId id="369" r:id="rId4"/>
    <p:sldId id="371" r:id="rId5"/>
    <p:sldId id="403" r:id="rId6"/>
    <p:sldId id="404" r:id="rId7"/>
    <p:sldId id="405" r:id="rId8"/>
    <p:sldId id="407" r:id="rId9"/>
    <p:sldId id="408" r:id="rId10"/>
    <p:sldId id="409" r:id="rId11"/>
    <p:sldId id="410" r:id="rId12"/>
    <p:sldId id="406" r:id="rId13"/>
    <p:sldId id="411" r:id="rId14"/>
    <p:sldId id="412" r:id="rId15"/>
    <p:sldId id="413" r:id="rId16"/>
    <p:sldId id="414" r:id="rId17"/>
    <p:sldId id="416" r:id="rId18"/>
    <p:sldId id="418" r:id="rId19"/>
    <p:sldId id="422" r:id="rId20"/>
    <p:sldId id="419" r:id="rId21"/>
    <p:sldId id="420" r:id="rId22"/>
    <p:sldId id="421" r:id="rId23"/>
    <p:sldId id="423" r:id="rId24"/>
    <p:sldId id="424" r:id="rId25"/>
    <p:sldId id="425" r:id="rId26"/>
    <p:sldId id="426" r:id="rId27"/>
    <p:sldId id="428" r:id="rId28"/>
    <p:sldId id="427" r:id="rId29"/>
    <p:sldId id="429" r:id="rId30"/>
    <p:sldId id="430" r:id="rId31"/>
    <p:sldId id="431" r:id="rId3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81"/>
    <a:srgbClr val="FAFAFA"/>
    <a:srgbClr val="01BCD4"/>
    <a:srgbClr val="757575"/>
    <a:srgbClr val="424242"/>
    <a:srgbClr val="F9F9F9"/>
    <a:srgbClr val="B2B2B2"/>
    <a:srgbClr val="9DC2E8"/>
    <a:srgbClr val="9D9D9D"/>
    <a:srgbClr val="3949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1" autoAdjust="0"/>
    <p:restoredTop sz="81809" autoAdjust="0"/>
  </p:normalViewPr>
  <p:slideViewPr>
    <p:cSldViewPr snapToGrid="0">
      <p:cViewPr varScale="1">
        <p:scale>
          <a:sx n="79" d="100"/>
          <a:sy n="79" d="100"/>
        </p:scale>
        <p:origin x="960"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313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9066" tIns="49533" rIns="99066" bIns="49533" rtlCol="0"/>
          <a:lstStyle>
            <a:lvl1pPr algn="l">
              <a:defRPr sz="1300"/>
            </a:lvl1pPr>
          </a:lstStyle>
          <a:p>
            <a:endParaRPr lang="zh-CN" altLang="en-US" dirty="0">
              <a:latin typeface="Noto Sans CJK SC Regular" panose="020B0500000000000000" pitchFamily="34" charset="-122"/>
              <a:ea typeface="Noto Sans CJK SC Regular" panose="020B0500000000000000" pitchFamily="34" charset="-122"/>
            </a:endParaRPr>
          </a:p>
        </p:txBody>
      </p:sp>
      <p:sp>
        <p:nvSpPr>
          <p:cNvPr id="3" name="日期占位符 2"/>
          <p:cNvSpPr>
            <a:spLocks noGrp="1"/>
          </p:cNvSpPr>
          <p:nvPr>
            <p:ph type="dt" sz="quarter" idx="1"/>
          </p:nvPr>
        </p:nvSpPr>
        <p:spPr>
          <a:xfrm>
            <a:off x="4023993" y="0"/>
            <a:ext cx="3078427" cy="513508"/>
          </a:xfrm>
          <a:prstGeom prst="rect">
            <a:avLst/>
          </a:prstGeom>
        </p:spPr>
        <p:txBody>
          <a:bodyPr vert="horz" lIns="99066" tIns="49533" rIns="99066" bIns="49533" rtlCol="0"/>
          <a:lstStyle>
            <a:lvl1pPr algn="r">
              <a:defRPr sz="1300"/>
            </a:lvl1pPr>
          </a:lstStyle>
          <a:p>
            <a:fld id="{CF29CAEA-BF89-4A1B-AF34-2476FF8DE7C1}" type="datetimeFigureOut">
              <a:rPr lang="zh-CN" altLang="en-US" smtClean="0">
                <a:latin typeface="Noto Sans CJK SC Regular" panose="020B0500000000000000" pitchFamily="34" charset="-122"/>
                <a:ea typeface="Noto Sans CJK SC Regular" panose="020B0500000000000000" pitchFamily="34" charset="-122"/>
              </a:rPr>
              <a:t>2022/3/30</a:t>
            </a:fld>
            <a:endParaRPr lang="zh-CN" altLang="en-US" dirty="0">
              <a:latin typeface="Noto Sans CJK SC Regular" panose="020B0500000000000000" pitchFamily="34" charset="-122"/>
              <a:ea typeface="Noto Sans CJK SC Regular" panose="020B0500000000000000" pitchFamily="34" charset="-122"/>
            </a:endParaRPr>
          </a:p>
        </p:txBody>
      </p:sp>
      <p:sp>
        <p:nvSpPr>
          <p:cNvPr id="4" name="页脚占位符 3"/>
          <p:cNvSpPr>
            <a:spLocks noGrp="1"/>
          </p:cNvSpPr>
          <p:nvPr>
            <p:ph type="ftr" sz="quarter" idx="2"/>
          </p:nvPr>
        </p:nvSpPr>
        <p:spPr>
          <a:xfrm>
            <a:off x="1" y="9721107"/>
            <a:ext cx="3078427" cy="513507"/>
          </a:xfrm>
          <a:prstGeom prst="rect">
            <a:avLst/>
          </a:prstGeom>
        </p:spPr>
        <p:txBody>
          <a:bodyPr vert="horz" lIns="99066" tIns="49533" rIns="99066" bIns="49533" rtlCol="0" anchor="b"/>
          <a:lstStyle>
            <a:lvl1pPr algn="l">
              <a:defRPr sz="1300"/>
            </a:lvl1pPr>
          </a:lstStyle>
          <a:p>
            <a:endParaRPr lang="zh-CN" altLang="en-US" dirty="0">
              <a:latin typeface="Noto Sans CJK SC Regular" panose="020B0500000000000000" pitchFamily="34" charset="-122"/>
              <a:ea typeface="Noto Sans CJK SC Regular" panose="020B0500000000000000" pitchFamily="34" charset="-122"/>
            </a:endParaRPr>
          </a:p>
        </p:txBody>
      </p:sp>
      <p:sp>
        <p:nvSpPr>
          <p:cNvPr id="5" name="灯片编号占位符 4"/>
          <p:cNvSpPr>
            <a:spLocks noGrp="1"/>
          </p:cNvSpPr>
          <p:nvPr>
            <p:ph type="sldNum" sz="quarter" idx="3"/>
          </p:nvPr>
        </p:nvSpPr>
        <p:spPr>
          <a:xfrm>
            <a:off x="4023993" y="9721107"/>
            <a:ext cx="3078427" cy="513507"/>
          </a:xfrm>
          <a:prstGeom prst="rect">
            <a:avLst/>
          </a:prstGeom>
        </p:spPr>
        <p:txBody>
          <a:bodyPr vert="horz" lIns="99066" tIns="49533" rIns="99066" bIns="49533" rtlCol="0" anchor="b"/>
          <a:lstStyle>
            <a:lvl1pPr algn="r">
              <a:defRPr sz="1300"/>
            </a:lvl1pPr>
          </a:lstStyle>
          <a:p>
            <a:fld id="{81AF5730-FBFB-4DAD-AB33-083553C60353}" type="slidenum">
              <a:rPr lang="zh-CN" altLang="en-US" smtClean="0">
                <a:latin typeface="Noto Sans CJK SC Regular" panose="020B0500000000000000" pitchFamily="34" charset="-122"/>
                <a:ea typeface="Noto Sans CJK SC Regular" panose="020B0500000000000000" pitchFamily="34" charset="-122"/>
              </a:rPr>
              <a:t>‹#›</a:t>
            </a:fld>
            <a:endParaRPr lang="zh-CN" altLang="en-US" dirty="0">
              <a:latin typeface="Noto Sans CJK SC Regular" panose="020B0500000000000000" pitchFamily="34" charset="-122"/>
              <a:ea typeface="Noto Sans CJK SC Regular" panose="020B0500000000000000" pitchFamily="34" charset="-122"/>
            </a:endParaRPr>
          </a:p>
        </p:txBody>
      </p:sp>
    </p:spTree>
    <p:extLst>
      <p:ext uri="{BB962C8B-B14F-4D97-AF65-F5344CB8AC3E}">
        <p14:creationId xmlns:p14="http://schemas.microsoft.com/office/powerpoint/2010/main" val="2578957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9066" tIns="49533" rIns="99066" bIns="49533" rtlCol="0"/>
          <a:lstStyle>
            <a:lvl1pPr algn="l">
              <a:defRPr sz="1300">
                <a:latin typeface="Noto Sans CJK SC Regular" panose="020B0500000000000000" pitchFamily="34" charset="-122"/>
                <a:ea typeface="Noto Sans CJK SC Regular" panose="020B0500000000000000" pitchFamily="34" charset="-122"/>
              </a:defRPr>
            </a:lvl1pPr>
          </a:lstStyle>
          <a:p>
            <a:endParaRPr lang="zh-CN" altLang="en-US" dirty="0"/>
          </a:p>
        </p:txBody>
      </p:sp>
      <p:sp>
        <p:nvSpPr>
          <p:cNvPr id="3" name="日期占位符 2"/>
          <p:cNvSpPr>
            <a:spLocks noGrp="1"/>
          </p:cNvSpPr>
          <p:nvPr>
            <p:ph type="dt" idx="1"/>
          </p:nvPr>
        </p:nvSpPr>
        <p:spPr>
          <a:xfrm>
            <a:off x="4023993" y="0"/>
            <a:ext cx="3078427" cy="513508"/>
          </a:xfrm>
          <a:prstGeom prst="rect">
            <a:avLst/>
          </a:prstGeom>
        </p:spPr>
        <p:txBody>
          <a:bodyPr vert="horz" lIns="99066" tIns="49533" rIns="99066" bIns="49533" rtlCol="0"/>
          <a:lstStyle>
            <a:lvl1pPr algn="r">
              <a:defRPr sz="1300">
                <a:latin typeface="Noto Sans CJK SC Regular" panose="020B0500000000000000" pitchFamily="34" charset="-122"/>
                <a:ea typeface="Noto Sans CJK SC Regular" panose="020B0500000000000000" pitchFamily="34" charset="-122"/>
              </a:defRPr>
            </a:lvl1pPr>
          </a:lstStyle>
          <a:p>
            <a:fld id="{253594A0-CE5D-4116-B7E3-2BBA6938E755}" type="datetimeFigureOut">
              <a:rPr lang="zh-CN" altLang="en-US" smtClean="0"/>
              <a:pPr/>
              <a:t>2022/3/30</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6" tIns="49533" rIns="99066" bIns="49533" rtlCol="0" anchor="ctr"/>
          <a:lstStyle/>
          <a:p>
            <a:endParaRPr lang="zh-CN" altLang="en-US" dirty="0"/>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66" tIns="49533" rIns="99066" bIns="49533"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1" y="9721107"/>
            <a:ext cx="3078427" cy="513507"/>
          </a:xfrm>
          <a:prstGeom prst="rect">
            <a:avLst/>
          </a:prstGeom>
        </p:spPr>
        <p:txBody>
          <a:bodyPr vert="horz" lIns="99066" tIns="49533" rIns="99066" bIns="49533" rtlCol="0" anchor="b"/>
          <a:lstStyle>
            <a:lvl1pPr algn="l">
              <a:defRPr sz="1300">
                <a:latin typeface="Noto Sans CJK SC Regular" panose="020B0500000000000000" pitchFamily="34" charset="-122"/>
                <a:ea typeface="Noto Sans CJK SC Regular" panose="020B0500000000000000" pitchFamily="34" charset="-122"/>
              </a:defRPr>
            </a:lvl1pPr>
          </a:lstStyle>
          <a:p>
            <a:endParaRPr lang="zh-CN" altLang="en-US" dirty="0"/>
          </a:p>
        </p:txBody>
      </p:sp>
      <p:sp>
        <p:nvSpPr>
          <p:cNvPr id="7" name="灯片编号占位符 6"/>
          <p:cNvSpPr>
            <a:spLocks noGrp="1"/>
          </p:cNvSpPr>
          <p:nvPr>
            <p:ph type="sldNum" sz="quarter" idx="5"/>
          </p:nvPr>
        </p:nvSpPr>
        <p:spPr>
          <a:xfrm>
            <a:off x="4023993" y="9721107"/>
            <a:ext cx="3078427" cy="513507"/>
          </a:xfrm>
          <a:prstGeom prst="rect">
            <a:avLst/>
          </a:prstGeom>
        </p:spPr>
        <p:txBody>
          <a:bodyPr vert="horz" lIns="99066" tIns="49533" rIns="99066" bIns="49533" rtlCol="0" anchor="b"/>
          <a:lstStyle>
            <a:lvl1pPr algn="r">
              <a:defRPr sz="1300">
                <a:latin typeface="Noto Sans CJK SC Regular" panose="020B0500000000000000" pitchFamily="34" charset="-122"/>
                <a:ea typeface="Noto Sans CJK SC Regular" panose="020B0500000000000000" pitchFamily="34" charset="-122"/>
              </a:defRPr>
            </a:lvl1pPr>
          </a:lstStyle>
          <a:p>
            <a:fld id="{2106F641-BC5C-4E07-960C-1E6D52375F79}" type="slidenum">
              <a:rPr lang="zh-CN" altLang="en-US" smtClean="0"/>
              <a:pPr/>
              <a:t>‹#›</a:t>
            </a:fld>
            <a:endParaRPr lang="zh-CN" altLang="en-US" dirty="0"/>
          </a:p>
        </p:txBody>
      </p:sp>
    </p:spTree>
    <p:extLst>
      <p:ext uri="{BB962C8B-B14F-4D97-AF65-F5344CB8AC3E}">
        <p14:creationId xmlns:p14="http://schemas.microsoft.com/office/powerpoint/2010/main" val="355722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1pPr>
    <a:lvl2pPr marL="4572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2pPr>
    <a:lvl3pPr marL="9144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3pPr>
    <a:lvl4pPr marL="13716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4pPr>
    <a:lvl5pPr marL="18288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a:t>
            </a:fld>
            <a:endParaRPr lang="zh-CN" altLang="en-US" dirty="0"/>
          </a:p>
        </p:txBody>
      </p:sp>
    </p:spTree>
    <p:extLst>
      <p:ext uri="{BB962C8B-B14F-4D97-AF65-F5344CB8AC3E}">
        <p14:creationId xmlns:p14="http://schemas.microsoft.com/office/powerpoint/2010/main" val="1597129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10</a:t>
            </a:fld>
            <a:endParaRPr lang="zh-CN" altLang="en-US" dirty="0"/>
          </a:p>
        </p:txBody>
      </p:sp>
    </p:spTree>
    <p:extLst>
      <p:ext uri="{BB962C8B-B14F-4D97-AF65-F5344CB8AC3E}">
        <p14:creationId xmlns:p14="http://schemas.microsoft.com/office/powerpoint/2010/main" val="99796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11</a:t>
            </a:fld>
            <a:endParaRPr lang="zh-CN" altLang="en-US" dirty="0"/>
          </a:p>
        </p:txBody>
      </p:sp>
    </p:spTree>
    <p:extLst>
      <p:ext uri="{BB962C8B-B14F-4D97-AF65-F5344CB8AC3E}">
        <p14:creationId xmlns:p14="http://schemas.microsoft.com/office/powerpoint/2010/main" val="208220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12</a:t>
            </a:fld>
            <a:endParaRPr lang="zh-CN" altLang="en-US" dirty="0"/>
          </a:p>
        </p:txBody>
      </p:sp>
    </p:spTree>
    <p:extLst>
      <p:ext uri="{BB962C8B-B14F-4D97-AF65-F5344CB8AC3E}">
        <p14:creationId xmlns:p14="http://schemas.microsoft.com/office/powerpoint/2010/main" val="3589981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13</a:t>
            </a:fld>
            <a:endParaRPr lang="zh-CN" altLang="en-US" dirty="0"/>
          </a:p>
        </p:txBody>
      </p:sp>
    </p:spTree>
    <p:extLst>
      <p:ext uri="{BB962C8B-B14F-4D97-AF65-F5344CB8AC3E}">
        <p14:creationId xmlns:p14="http://schemas.microsoft.com/office/powerpoint/2010/main" val="4028342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14</a:t>
            </a:fld>
            <a:endParaRPr lang="zh-CN" altLang="en-US" dirty="0"/>
          </a:p>
        </p:txBody>
      </p:sp>
    </p:spTree>
    <p:extLst>
      <p:ext uri="{BB962C8B-B14F-4D97-AF65-F5344CB8AC3E}">
        <p14:creationId xmlns:p14="http://schemas.microsoft.com/office/powerpoint/2010/main" val="1866570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15</a:t>
            </a:fld>
            <a:endParaRPr lang="zh-CN" altLang="en-US" dirty="0"/>
          </a:p>
        </p:txBody>
      </p:sp>
    </p:spTree>
    <p:extLst>
      <p:ext uri="{BB962C8B-B14F-4D97-AF65-F5344CB8AC3E}">
        <p14:creationId xmlns:p14="http://schemas.microsoft.com/office/powerpoint/2010/main" val="2776169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16</a:t>
            </a:fld>
            <a:endParaRPr lang="zh-CN" altLang="en-US" dirty="0"/>
          </a:p>
        </p:txBody>
      </p:sp>
    </p:spTree>
    <p:extLst>
      <p:ext uri="{BB962C8B-B14F-4D97-AF65-F5344CB8AC3E}">
        <p14:creationId xmlns:p14="http://schemas.microsoft.com/office/powerpoint/2010/main" val="3663382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17</a:t>
            </a:fld>
            <a:endParaRPr lang="zh-CN" altLang="en-US" dirty="0"/>
          </a:p>
        </p:txBody>
      </p:sp>
    </p:spTree>
    <p:extLst>
      <p:ext uri="{BB962C8B-B14F-4D97-AF65-F5344CB8AC3E}">
        <p14:creationId xmlns:p14="http://schemas.microsoft.com/office/powerpoint/2010/main" val="3310863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18</a:t>
            </a:fld>
            <a:endParaRPr lang="zh-CN" altLang="en-US" dirty="0"/>
          </a:p>
        </p:txBody>
      </p:sp>
    </p:spTree>
    <p:extLst>
      <p:ext uri="{BB962C8B-B14F-4D97-AF65-F5344CB8AC3E}">
        <p14:creationId xmlns:p14="http://schemas.microsoft.com/office/powerpoint/2010/main" val="237583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19</a:t>
            </a:fld>
            <a:endParaRPr lang="zh-CN" altLang="en-US" dirty="0"/>
          </a:p>
        </p:txBody>
      </p:sp>
    </p:spTree>
    <p:extLst>
      <p:ext uri="{BB962C8B-B14F-4D97-AF65-F5344CB8AC3E}">
        <p14:creationId xmlns:p14="http://schemas.microsoft.com/office/powerpoint/2010/main" val="101511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代码：使用</a:t>
            </a:r>
            <a:r>
              <a:rPr lang="en-US" altLang="zh-CN" dirty="0"/>
              <a:t>Vscode.exe</a:t>
            </a:r>
            <a:r>
              <a:rPr lang="zh-CN" altLang="en-US" dirty="0"/>
              <a:t>，首选项</a:t>
            </a:r>
            <a:r>
              <a:rPr lang="en-US" altLang="zh-CN" dirty="0"/>
              <a:t>-</a:t>
            </a:r>
            <a:r>
              <a:rPr lang="zh-CN" altLang="en-US" dirty="0"/>
              <a:t>颜色主题</a:t>
            </a:r>
            <a:r>
              <a:rPr lang="en-US" altLang="zh-CN" dirty="0"/>
              <a:t>-light+</a:t>
            </a:r>
            <a:r>
              <a:rPr lang="zh-CN" altLang="en-US" dirty="0"/>
              <a:t>，直接拷贝到</a:t>
            </a:r>
            <a:r>
              <a:rPr lang="en-US" altLang="zh-CN" dirty="0"/>
              <a:t>PPT</a:t>
            </a:r>
            <a:r>
              <a:rPr lang="zh-CN" altLang="en-US" dirty="0"/>
              <a:t>中。</a:t>
            </a:r>
            <a:endParaRPr lang="en-US" altLang="zh-CN" dirty="0"/>
          </a:p>
          <a:p>
            <a:pPr defTabSz="990657">
              <a:defRPr/>
            </a:pPr>
            <a:r>
              <a:rPr lang="zh-CN" altLang="en-US" dirty="0">
                <a:latin typeface="Arial" panose="020B0604020202020204" pitchFamily="34" charset="0"/>
              </a:rPr>
              <a:t>名字空间是相关名字的集会；标准库使用</a:t>
            </a:r>
            <a:r>
              <a:rPr lang="en-US" altLang="zh-CN" dirty="0" err="1">
                <a:latin typeface="Arial" panose="020B0604020202020204" pitchFamily="34" charset="0"/>
              </a:rPr>
              <a:t>std</a:t>
            </a:r>
            <a:r>
              <a:rPr lang="zh-CN" altLang="en-US" dirty="0">
                <a:latin typeface="Arial" panose="020B0604020202020204" pitchFamily="34" charset="0"/>
              </a:rPr>
              <a:t>来包含它定义的所有名字。</a:t>
            </a: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a:t>
            </a:fld>
            <a:endParaRPr lang="zh-CN" altLang="en-US" dirty="0"/>
          </a:p>
        </p:txBody>
      </p:sp>
    </p:spTree>
    <p:extLst>
      <p:ext uri="{BB962C8B-B14F-4D97-AF65-F5344CB8AC3E}">
        <p14:creationId xmlns:p14="http://schemas.microsoft.com/office/powerpoint/2010/main" val="2101716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20</a:t>
            </a:fld>
            <a:endParaRPr lang="zh-CN" altLang="en-US" dirty="0"/>
          </a:p>
        </p:txBody>
      </p:sp>
    </p:spTree>
    <p:extLst>
      <p:ext uri="{BB962C8B-B14F-4D97-AF65-F5344CB8AC3E}">
        <p14:creationId xmlns:p14="http://schemas.microsoft.com/office/powerpoint/2010/main" val="2588934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21</a:t>
            </a:fld>
            <a:endParaRPr lang="zh-CN" altLang="en-US" dirty="0"/>
          </a:p>
        </p:txBody>
      </p:sp>
    </p:spTree>
    <p:extLst>
      <p:ext uri="{BB962C8B-B14F-4D97-AF65-F5344CB8AC3E}">
        <p14:creationId xmlns:p14="http://schemas.microsoft.com/office/powerpoint/2010/main" val="1728876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22</a:t>
            </a:fld>
            <a:endParaRPr lang="zh-CN" altLang="en-US" dirty="0"/>
          </a:p>
        </p:txBody>
      </p:sp>
    </p:spTree>
    <p:extLst>
      <p:ext uri="{BB962C8B-B14F-4D97-AF65-F5344CB8AC3E}">
        <p14:creationId xmlns:p14="http://schemas.microsoft.com/office/powerpoint/2010/main" val="223566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23</a:t>
            </a:fld>
            <a:endParaRPr lang="zh-CN" altLang="en-US" dirty="0"/>
          </a:p>
        </p:txBody>
      </p:sp>
    </p:spTree>
    <p:extLst>
      <p:ext uri="{BB962C8B-B14F-4D97-AF65-F5344CB8AC3E}">
        <p14:creationId xmlns:p14="http://schemas.microsoft.com/office/powerpoint/2010/main" val="3970614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24</a:t>
            </a:fld>
            <a:endParaRPr lang="zh-CN" altLang="en-US" dirty="0"/>
          </a:p>
        </p:txBody>
      </p:sp>
    </p:spTree>
    <p:extLst>
      <p:ext uri="{BB962C8B-B14F-4D97-AF65-F5344CB8AC3E}">
        <p14:creationId xmlns:p14="http://schemas.microsoft.com/office/powerpoint/2010/main" val="2785681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25</a:t>
            </a:fld>
            <a:endParaRPr lang="zh-CN" altLang="en-US" dirty="0"/>
          </a:p>
        </p:txBody>
      </p:sp>
    </p:spTree>
    <p:extLst>
      <p:ext uri="{BB962C8B-B14F-4D97-AF65-F5344CB8AC3E}">
        <p14:creationId xmlns:p14="http://schemas.microsoft.com/office/powerpoint/2010/main" val="1520425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https://en.cppreference.com/w/cpp/language/definition</a:t>
            </a:r>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26</a:t>
            </a:fld>
            <a:endParaRPr lang="zh-CN" altLang="en-US" dirty="0"/>
          </a:p>
        </p:txBody>
      </p:sp>
    </p:spTree>
    <p:extLst>
      <p:ext uri="{BB962C8B-B14F-4D97-AF65-F5344CB8AC3E}">
        <p14:creationId xmlns:p14="http://schemas.microsoft.com/office/powerpoint/2010/main" val="3786134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https://blog.csdn.net/ganfanren00001/article/details/121592232</a:t>
            </a:r>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27</a:t>
            </a:fld>
            <a:endParaRPr lang="zh-CN" altLang="en-US" dirty="0"/>
          </a:p>
        </p:txBody>
      </p:sp>
    </p:spTree>
    <p:extLst>
      <p:ext uri="{BB962C8B-B14F-4D97-AF65-F5344CB8AC3E}">
        <p14:creationId xmlns:p14="http://schemas.microsoft.com/office/powerpoint/2010/main" val="425089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https://en.cppreference.com/w/cpp/language/definition</a:t>
            </a:r>
          </a:p>
          <a:p>
            <a:r>
              <a:rPr lang="en-US" altLang="zh-CN" dirty="0" smtClean="0"/>
              <a:t>https://blog.csdn.net/zhizhengguan/article/details/114988629</a:t>
            </a:r>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28</a:t>
            </a:fld>
            <a:endParaRPr lang="zh-CN" altLang="en-US" dirty="0"/>
          </a:p>
        </p:txBody>
      </p:sp>
    </p:spTree>
    <p:extLst>
      <p:ext uri="{BB962C8B-B14F-4D97-AF65-F5344CB8AC3E}">
        <p14:creationId xmlns:p14="http://schemas.microsoft.com/office/powerpoint/2010/main" val="2744402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https://en.cppreference.com/w/cpp/language/definition</a:t>
            </a:r>
          </a:p>
          <a:p>
            <a:r>
              <a:rPr lang="en-US" altLang="zh-CN" dirty="0" smtClean="0"/>
              <a:t>https://blog.csdn.net/zhizhengguan/article/details/114988629</a:t>
            </a:r>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29</a:t>
            </a:fld>
            <a:endParaRPr lang="zh-CN" altLang="en-US" dirty="0"/>
          </a:p>
        </p:txBody>
      </p:sp>
    </p:spTree>
    <p:extLst>
      <p:ext uri="{BB962C8B-B14F-4D97-AF65-F5344CB8AC3E}">
        <p14:creationId xmlns:p14="http://schemas.microsoft.com/office/powerpoint/2010/main" val="3836680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a:t>
            </a:fld>
            <a:endParaRPr lang="zh-CN" altLang="en-US" dirty="0"/>
          </a:p>
        </p:txBody>
      </p:sp>
    </p:spTree>
    <p:extLst>
      <p:ext uri="{BB962C8B-B14F-4D97-AF65-F5344CB8AC3E}">
        <p14:creationId xmlns:p14="http://schemas.microsoft.com/office/powerpoint/2010/main" val="4140539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https://en.cppreference.com/w/cpp/language/definition</a:t>
            </a:r>
          </a:p>
          <a:p>
            <a:r>
              <a:rPr lang="en-US" altLang="zh-CN" dirty="0" smtClean="0"/>
              <a:t>https://blog.csdn.net/zhizhengguan/article/details/114988629</a:t>
            </a:r>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30</a:t>
            </a:fld>
            <a:endParaRPr lang="zh-CN" altLang="en-US" dirty="0"/>
          </a:p>
        </p:txBody>
      </p:sp>
    </p:spTree>
    <p:extLst>
      <p:ext uri="{BB962C8B-B14F-4D97-AF65-F5344CB8AC3E}">
        <p14:creationId xmlns:p14="http://schemas.microsoft.com/office/powerpoint/2010/main" val="1996332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https://blog.csdn.net/luoshabugui/article/details/86699001</a:t>
            </a:r>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31</a:t>
            </a:fld>
            <a:endParaRPr lang="zh-CN" altLang="en-US" dirty="0"/>
          </a:p>
        </p:txBody>
      </p:sp>
    </p:spTree>
    <p:extLst>
      <p:ext uri="{BB962C8B-B14F-4D97-AF65-F5344CB8AC3E}">
        <p14:creationId xmlns:p14="http://schemas.microsoft.com/office/powerpoint/2010/main" val="171095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a:t>
            </a:fld>
            <a:endParaRPr lang="zh-CN" altLang="en-US" dirty="0"/>
          </a:p>
        </p:txBody>
      </p:sp>
    </p:spTree>
    <p:extLst>
      <p:ext uri="{BB962C8B-B14F-4D97-AF65-F5344CB8AC3E}">
        <p14:creationId xmlns:p14="http://schemas.microsoft.com/office/powerpoint/2010/main" val="214738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a:t>
            </a:fld>
            <a:endParaRPr lang="zh-CN" altLang="en-US" dirty="0"/>
          </a:p>
        </p:txBody>
      </p:sp>
    </p:spTree>
    <p:extLst>
      <p:ext uri="{BB962C8B-B14F-4D97-AF65-F5344CB8AC3E}">
        <p14:creationId xmlns:p14="http://schemas.microsoft.com/office/powerpoint/2010/main" val="251696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a:t>
            </a:fld>
            <a:endParaRPr lang="zh-CN" altLang="en-US" dirty="0"/>
          </a:p>
        </p:txBody>
      </p:sp>
    </p:spTree>
    <p:extLst>
      <p:ext uri="{BB962C8B-B14F-4D97-AF65-F5344CB8AC3E}">
        <p14:creationId xmlns:p14="http://schemas.microsoft.com/office/powerpoint/2010/main" val="294630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7</a:t>
            </a:fld>
            <a:endParaRPr lang="zh-CN" altLang="en-US" dirty="0"/>
          </a:p>
        </p:txBody>
      </p:sp>
    </p:spTree>
    <p:extLst>
      <p:ext uri="{BB962C8B-B14F-4D97-AF65-F5344CB8AC3E}">
        <p14:creationId xmlns:p14="http://schemas.microsoft.com/office/powerpoint/2010/main" val="2070076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8</a:t>
            </a:fld>
            <a:endParaRPr lang="zh-CN" altLang="en-US" dirty="0"/>
          </a:p>
        </p:txBody>
      </p:sp>
    </p:spTree>
    <p:extLst>
      <p:ext uri="{BB962C8B-B14F-4D97-AF65-F5344CB8AC3E}">
        <p14:creationId xmlns:p14="http://schemas.microsoft.com/office/powerpoint/2010/main" val="427648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9</a:t>
            </a:fld>
            <a:endParaRPr lang="zh-CN" altLang="en-US" dirty="0"/>
          </a:p>
        </p:txBody>
      </p:sp>
    </p:spTree>
    <p:extLst>
      <p:ext uri="{BB962C8B-B14F-4D97-AF65-F5344CB8AC3E}">
        <p14:creationId xmlns:p14="http://schemas.microsoft.com/office/powerpoint/2010/main" val="562015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9F9F9"/>
        </a:solidFill>
        <a:effectLst/>
      </p:bgPr>
    </p:bg>
    <p:spTree>
      <p:nvGrpSpPr>
        <p:cNvPr id="1" name=""/>
        <p:cNvGrpSpPr/>
        <p:nvPr/>
      </p:nvGrpSpPr>
      <p:grpSpPr>
        <a:xfrm>
          <a:off x="0" y="0"/>
          <a:ext cx="0" cy="0"/>
          <a:chOff x="0" y="0"/>
          <a:chExt cx="0" cy="0"/>
        </a:xfrm>
      </p:grpSpPr>
      <p:sp>
        <p:nvSpPr>
          <p:cNvPr id="2" name="矩形 1"/>
          <p:cNvSpPr/>
          <p:nvPr userDrawn="1"/>
        </p:nvSpPr>
        <p:spPr>
          <a:xfrm>
            <a:off x="609600" y="6288190"/>
            <a:ext cx="645233" cy="5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741" y="6326290"/>
            <a:ext cx="528467" cy="530020"/>
          </a:xfrm>
          <a:prstGeom prst="rect">
            <a:avLst/>
          </a:prstGeom>
        </p:spPr>
      </p:pic>
    </p:spTree>
    <p:extLst>
      <p:ext uri="{BB962C8B-B14F-4D97-AF65-F5344CB8AC3E}">
        <p14:creationId xmlns:p14="http://schemas.microsoft.com/office/powerpoint/2010/main" val="351679543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7323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49AB"/>
        </a:solidFill>
        <a:effectLst/>
      </p:bgPr>
    </p:bg>
    <p:spTree>
      <p:nvGrpSpPr>
        <p:cNvPr id="1" name=""/>
        <p:cNvGrpSpPr/>
        <p:nvPr/>
      </p:nvGrpSpPr>
      <p:grpSpPr>
        <a:xfrm>
          <a:off x="0" y="0"/>
          <a:ext cx="0" cy="0"/>
          <a:chOff x="0" y="0"/>
          <a:chExt cx="0" cy="0"/>
        </a:xfrm>
      </p:grpSpPr>
      <p:sp>
        <p:nvSpPr>
          <p:cNvPr id="6" name="矩形 5"/>
          <p:cNvSpPr/>
          <p:nvPr/>
        </p:nvSpPr>
        <p:spPr>
          <a:xfrm>
            <a:off x="3212839" y="2022948"/>
            <a:ext cx="5545108" cy="2185214"/>
          </a:xfrm>
          <a:prstGeom prst="rect">
            <a:avLst/>
          </a:prstGeom>
        </p:spPr>
        <p:txBody>
          <a:bodyPr wrap="none">
            <a:spAutoFit/>
          </a:bodyPr>
          <a:lstStyle/>
          <a:p>
            <a:r>
              <a:rPr lang="en-US" altLang="zh-CN" sz="2400" dirty="0">
                <a:solidFill>
                  <a:prstClr val="white"/>
                </a:solidFill>
              </a:rPr>
              <a:t>COMP130135</a:t>
            </a:r>
          </a:p>
          <a:p>
            <a:endParaRPr lang="en-US" altLang="zh-CN" sz="2400" dirty="0">
              <a:solidFill>
                <a:prstClr val="white"/>
              </a:solidFill>
            </a:endParaRPr>
          </a:p>
          <a:p>
            <a:pPr lvl="0"/>
            <a:r>
              <a:rPr lang="zh-CN" altLang="en-US" sz="4400" dirty="0">
                <a:solidFill>
                  <a:prstClr val="white"/>
                </a:solidFill>
              </a:rPr>
              <a:t>面向对象程序语言</a:t>
            </a:r>
            <a:r>
              <a:rPr lang="en-US" altLang="zh-CN" sz="4400" dirty="0">
                <a:solidFill>
                  <a:prstClr val="white"/>
                </a:solidFill>
              </a:rPr>
              <a:t>C</a:t>
            </a:r>
            <a:r>
              <a:rPr lang="en-US" altLang="zh-CN" sz="4400" dirty="0" smtClean="0">
                <a:solidFill>
                  <a:prstClr val="white"/>
                </a:solidFill>
              </a:rPr>
              <a:t>++</a:t>
            </a:r>
          </a:p>
          <a:p>
            <a:pPr lvl="0" algn="ctr"/>
            <a:r>
              <a:rPr lang="en-US" altLang="zh-CN" sz="4400" dirty="0" smtClean="0">
                <a:solidFill>
                  <a:prstClr val="white"/>
                </a:solidFill>
              </a:rPr>
              <a:t>Function</a:t>
            </a:r>
            <a:endParaRPr lang="en-US" altLang="zh-CN" sz="4400" dirty="0">
              <a:solidFill>
                <a:prstClr val="white"/>
              </a:solidFill>
            </a:endParaRPr>
          </a:p>
        </p:txBody>
      </p:sp>
      <p:pic>
        <p:nvPicPr>
          <p:cNvPr id="3" name="Picture 4" descr="logo">
            <a:extLst>
              <a:ext uri="{FF2B5EF4-FFF2-40B4-BE49-F238E27FC236}">
                <a16:creationId xmlns:a16="http://schemas.microsoft.com/office/drawing/2014/main" id="{37863A18-AB7B-4147-8B00-5788BD54E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764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banner2">
            <a:extLst>
              <a:ext uri="{FF2B5EF4-FFF2-40B4-BE49-F238E27FC236}">
                <a16:creationId xmlns:a16="http://schemas.microsoft.com/office/drawing/2014/main" id="{2A0454C4-9A4B-4AEE-AADE-8D2906860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0"/>
            <a:ext cx="99234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D765CBAD-5011-4161-89A4-D3F0454ABC7E}"/>
              </a:ext>
            </a:extLst>
          </p:cNvPr>
          <p:cNvSpPr/>
          <p:nvPr/>
        </p:nvSpPr>
        <p:spPr>
          <a:xfrm>
            <a:off x="4298071" y="4694205"/>
            <a:ext cx="3595856" cy="1384995"/>
          </a:xfrm>
          <a:prstGeom prst="rect">
            <a:avLst/>
          </a:prstGeom>
        </p:spPr>
        <p:txBody>
          <a:bodyPr wrap="none">
            <a:spAutoFit/>
          </a:bodyPr>
          <a:lstStyle/>
          <a:p>
            <a:pPr lvl="0" algn="ctr"/>
            <a:r>
              <a:rPr lang="zh-CN" altLang="en-US" sz="2800" dirty="0">
                <a:solidFill>
                  <a:prstClr val="white"/>
                </a:solidFill>
              </a:rPr>
              <a:t>王雪平</a:t>
            </a:r>
          </a:p>
          <a:p>
            <a:pPr lvl="0" algn="ctr"/>
            <a:r>
              <a:rPr lang="en-US" altLang="zh-CN" sz="2800" dirty="0">
                <a:solidFill>
                  <a:prstClr val="white"/>
                </a:solidFill>
              </a:rPr>
              <a:t>wangxp@fudan.edu.cn</a:t>
            </a:r>
          </a:p>
          <a:p>
            <a:pPr lvl="0" algn="ctr"/>
            <a:r>
              <a:rPr lang="en-US" altLang="zh-CN" sz="2800" dirty="0" smtClean="0">
                <a:solidFill>
                  <a:prstClr val="white"/>
                </a:solidFill>
              </a:rPr>
              <a:t>2020/2/15</a:t>
            </a:r>
            <a:endParaRPr lang="en-US" altLang="zh-CN" sz="2800" dirty="0">
              <a:solidFill>
                <a:prstClr val="white"/>
              </a:solidFill>
            </a:endParaRPr>
          </a:p>
        </p:txBody>
      </p:sp>
    </p:spTree>
    <p:extLst>
      <p:ext uri="{BB962C8B-B14F-4D97-AF65-F5344CB8AC3E}">
        <p14:creationId xmlns:p14="http://schemas.microsoft.com/office/powerpoint/2010/main" val="3527217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smtClean="0">
                <a:solidFill>
                  <a:srgbClr val="3949AB"/>
                </a:solidFill>
              </a:rPr>
              <a:t>传引用方式</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9830792" cy="5078313"/>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引用类型</a:t>
            </a:r>
            <a:r>
              <a:rPr lang="en-US" altLang="zh-CN" dirty="0" smtClean="0"/>
              <a:t>(</a:t>
            </a:r>
            <a:r>
              <a:rPr lang="zh-CN" altLang="en-US" dirty="0" smtClean="0"/>
              <a:t>左值引用</a:t>
            </a:r>
            <a:r>
              <a:rPr lang="en-US" altLang="zh-CN" dirty="0" smtClean="0"/>
              <a:t>)</a:t>
            </a:r>
          </a:p>
          <a:p>
            <a:pPr marL="742950" lvl="1" indent="-285750">
              <a:lnSpc>
                <a:spcPct val="150000"/>
              </a:lnSpc>
              <a:buFont typeface="Wingdings" panose="05000000000000000000" pitchFamily="2" charset="2"/>
              <a:buChar char="p"/>
            </a:pPr>
            <a:r>
              <a:rPr lang="zh-CN" altLang="en-US" dirty="0"/>
              <a:t>任意类型</a:t>
            </a:r>
            <a:r>
              <a:rPr lang="en-US" altLang="zh-CN" dirty="0"/>
              <a:t>T</a:t>
            </a:r>
            <a:r>
              <a:rPr lang="zh-CN" altLang="en-US" dirty="0"/>
              <a:t>，</a:t>
            </a:r>
            <a:r>
              <a:rPr lang="zh-CN" altLang="en-US" dirty="0" smtClean="0"/>
              <a:t>其</a:t>
            </a:r>
            <a:r>
              <a:rPr lang="zh-CN" altLang="en-US" dirty="0"/>
              <a:t>左</a:t>
            </a:r>
            <a:r>
              <a:rPr lang="zh-CN" altLang="en-US" dirty="0" smtClean="0"/>
              <a:t>值引用类型为</a:t>
            </a:r>
            <a:r>
              <a:rPr lang="en-US" altLang="zh-CN" dirty="0" smtClean="0"/>
              <a:t>T&amp;</a:t>
            </a:r>
            <a:r>
              <a:rPr lang="zh-CN" altLang="en-US" dirty="0" smtClean="0"/>
              <a:t>，</a:t>
            </a:r>
            <a:r>
              <a:rPr lang="zh-CN" altLang="en-US" dirty="0"/>
              <a:t>即在类型后面附加一</a:t>
            </a:r>
            <a:r>
              <a:rPr lang="zh-CN" altLang="en-US" dirty="0" smtClean="0"/>
              <a:t>个</a:t>
            </a:r>
            <a:r>
              <a:rPr lang="en-US" altLang="zh-CN" dirty="0" smtClean="0"/>
              <a:t>&amp;</a:t>
            </a:r>
            <a:r>
              <a:rPr lang="zh-CN" altLang="en-US" dirty="0" smtClean="0"/>
              <a:t>号。</a:t>
            </a:r>
            <a:endParaRPr lang="en-US" altLang="zh-CN" dirty="0" smtClean="0"/>
          </a:p>
          <a:p>
            <a:pPr marL="742950" lvl="1" indent="-285750">
              <a:lnSpc>
                <a:spcPct val="150000"/>
              </a:lnSpc>
              <a:buFont typeface="Wingdings" panose="05000000000000000000" pitchFamily="2" charset="2"/>
              <a:buChar char="p"/>
            </a:pPr>
            <a:r>
              <a:rPr lang="zh-CN" altLang="en-US" dirty="0"/>
              <a:t>左</a:t>
            </a:r>
            <a:r>
              <a:rPr lang="zh-CN" altLang="en-US" dirty="0" smtClean="0"/>
              <a:t>值引用在定义时必须指定初始值，且一旦引用创建之后不可更改：左值引用具有常量的含义。</a:t>
            </a:r>
            <a:endParaRPr lang="en-US" altLang="zh-CN" dirty="0" smtClean="0"/>
          </a:p>
          <a:p>
            <a:pPr marL="742950" lvl="1" indent="-285750">
              <a:lnSpc>
                <a:spcPct val="150000"/>
              </a:lnSpc>
              <a:buFont typeface="Wingdings" panose="05000000000000000000" pitchFamily="2" charset="2"/>
              <a:buChar char="p"/>
            </a:pPr>
            <a:r>
              <a:rPr lang="zh-CN" altLang="en-US" dirty="0" smtClean="0"/>
              <a:t>注意：</a:t>
            </a:r>
            <a:r>
              <a:rPr lang="en-US" altLang="zh-CN" dirty="0" err="1" smtClean="0"/>
              <a:t>const</a:t>
            </a:r>
            <a:r>
              <a:rPr lang="en-US" altLang="zh-CN" dirty="0" smtClean="0"/>
              <a:t> T&amp; </a:t>
            </a:r>
            <a:r>
              <a:rPr lang="zh-CN" altLang="en-US" dirty="0" smtClean="0"/>
              <a:t>和 </a:t>
            </a:r>
            <a:r>
              <a:rPr lang="en-US" altLang="zh-CN" dirty="0" smtClean="0"/>
              <a:t>T </a:t>
            </a:r>
            <a:r>
              <a:rPr lang="en-US" altLang="zh-CN" dirty="0" err="1" smtClean="0"/>
              <a:t>const</a:t>
            </a:r>
            <a:r>
              <a:rPr lang="en-US" altLang="zh-CN" dirty="0" smtClean="0"/>
              <a:t>&amp;</a:t>
            </a:r>
            <a:r>
              <a:rPr lang="zh-CN" altLang="en-US" dirty="0" smtClean="0"/>
              <a:t>是一样的；但是 </a:t>
            </a:r>
            <a:r>
              <a:rPr lang="en-US" altLang="zh-CN" dirty="0" smtClean="0"/>
              <a:t>T&amp; </a:t>
            </a:r>
            <a:r>
              <a:rPr lang="en-US" altLang="zh-CN" dirty="0" err="1" smtClean="0"/>
              <a:t>const</a:t>
            </a:r>
            <a:r>
              <a:rPr lang="zh-CN" altLang="en-US" dirty="0" smtClean="0"/>
              <a:t>会报错。为什么？</a:t>
            </a:r>
            <a:endParaRPr lang="en-US" altLang="zh-CN" dirty="0" smtClean="0"/>
          </a:p>
          <a:p>
            <a:pPr marL="285750" indent="-285750">
              <a:lnSpc>
                <a:spcPct val="150000"/>
              </a:lnSpc>
              <a:buFont typeface="Wingdings" panose="05000000000000000000" pitchFamily="2" charset="2"/>
              <a:buChar char="p"/>
            </a:pPr>
            <a:r>
              <a:rPr lang="zh-CN" altLang="en-US" dirty="0" smtClean="0"/>
              <a:t>引用操作</a:t>
            </a:r>
            <a:endParaRPr lang="en-US" altLang="zh-CN" dirty="0" smtClean="0"/>
          </a:p>
          <a:p>
            <a:pPr marL="742950" lvl="1" indent="-285750">
              <a:lnSpc>
                <a:spcPct val="150000"/>
              </a:lnSpc>
              <a:buFont typeface="Wingdings" panose="05000000000000000000" pitchFamily="2" charset="2"/>
              <a:buChar char="p"/>
            </a:pPr>
            <a:r>
              <a:rPr lang="zh-CN" altLang="en-US" dirty="0" smtClean="0"/>
              <a:t>建立引用：引用必须初始化</a:t>
            </a:r>
            <a:endParaRPr lang="en-US" altLang="zh-CN" dirty="0" smtClean="0"/>
          </a:p>
          <a:p>
            <a:pPr marL="1200150" lvl="2" indent="-285750">
              <a:lnSpc>
                <a:spcPct val="150000"/>
              </a:lnSpc>
              <a:buFont typeface="Wingdings" panose="05000000000000000000" pitchFamily="2" charset="2"/>
              <a:buChar char="p"/>
            </a:pPr>
            <a:r>
              <a:rPr lang="en-US" altLang="zh-CN" dirty="0" smtClean="0"/>
              <a:t>T&amp; value = b; //b</a:t>
            </a:r>
            <a:r>
              <a:rPr lang="zh-CN" altLang="en-US" dirty="0" smtClean="0"/>
              <a:t>是</a:t>
            </a:r>
            <a:r>
              <a:rPr lang="en-US" altLang="zh-CN" dirty="0" smtClean="0"/>
              <a:t>T</a:t>
            </a:r>
            <a:r>
              <a:rPr lang="zh-CN" altLang="en-US" dirty="0" smtClean="0"/>
              <a:t>类型的对象</a:t>
            </a:r>
            <a:endParaRPr lang="en-US" altLang="zh-CN" dirty="0" smtClean="0"/>
          </a:p>
          <a:p>
            <a:pPr marL="742950" lvl="1" indent="-285750">
              <a:lnSpc>
                <a:spcPct val="150000"/>
              </a:lnSpc>
              <a:buFont typeface="Wingdings" panose="05000000000000000000" pitchFamily="2" charset="2"/>
              <a:buChar char="p"/>
            </a:pPr>
            <a:r>
              <a:rPr lang="zh-CN" altLang="en-US" dirty="0" smtClean="0"/>
              <a:t>引用操作</a:t>
            </a:r>
            <a:endParaRPr lang="en-US" altLang="zh-CN" dirty="0" smtClean="0"/>
          </a:p>
          <a:p>
            <a:pPr marL="1200150" lvl="2" indent="-285750">
              <a:lnSpc>
                <a:spcPct val="150000"/>
              </a:lnSpc>
              <a:buFont typeface="Wingdings" panose="05000000000000000000" pitchFamily="2" charset="2"/>
              <a:buChar char="p"/>
            </a:pPr>
            <a:r>
              <a:rPr lang="en-US" altLang="zh-CN" dirty="0"/>
              <a:t>v</a:t>
            </a:r>
            <a:r>
              <a:rPr lang="en-US" altLang="zh-CN" dirty="0" smtClean="0"/>
              <a:t>alue = c;    //c</a:t>
            </a:r>
            <a:r>
              <a:rPr lang="zh-CN" altLang="en-US" dirty="0"/>
              <a:t>是</a:t>
            </a:r>
            <a:r>
              <a:rPr lang="en-US" altLang="zh-CN" dirty="0"/>
              <a:t>T</a:t>
            </a:r>
            <a:r>
              <a:rPr lang="zh-CN" altLang="en-US" dirty="0"/>
              <a:t>类型</a:t>
            </a:r>
            <a:r>
              <a:rPr lang="zh-CN" altLang="en-US" dirty="0" smtClean="0"/>
              <a:t>的对象</a:t>
            </a:r>
            <a:endParaRPr lang="en-US" altLang="zh-CN" dirty="0" smtClean="0"/>
          </a:p>
          <a:p>
            <a:pPr marL="742950" lvl="1" indent="-285750">
              <a:lnSpc>
                <a:spcPct val="150000"/>
              </a:lnSpc>
              <a:buFont typeface="Wingdings" panose="05000000000000000000" pitchFamily="2" charset="2"/>
              <a:buChar char="p"/>
            </a:pPr>
            <a:r>
              <a:rPr lang="zh-CN" altLang="en-US" dirty="0" smtClean="0"/>
              <a:t>引用不用释放！</a:t>
            </a:r>
            <a:endParaRPr lang="en-US" altLang="zh-CN" dirty="0" smtClean="0"/>
          </a:p>
          <a:p>
            <a:pPr marL="742950" lvl="1" indent="-285750">
              <a:lnSpc>
                <a:spcPct val="150000"/>
              </a:lnSpc>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3818183911"/>
      </p:ext>
    </p:extLst>
  </p:cSld>
  <p:clrMapOvr>
    <a:masterClrMapping/>
  </p:clrMapOvr>
  <p:transition spd="med">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smtClean="0">
                <a:solidFill>
                  <a:srgbClr val="3949AB"/>
                </a:solidFill>
              </a:rPr>
              <a:t>传引用方式问题</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9830792" cy="4247317"/>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引用</a:t>
            </a:r>
            <a:endParaRPr lang="en-US" altLang="zh-CN" dirty="0" smtClean="0"/>
          </a:p>
          <a:p>
            <a:pPr marL="742950" lvl="1" indent="-285750">
              <a:lnSpc>
                <a:spcPct val="150000"/>
              </a:lnSpc>
              <a:buFont typeface="Wingdings" panose="05000000000000000000" pitchFamily="2" charset="2"/>
              <a:buChar char="p"/>
            </a:pPr>
            <a:r>
              <a:rPr lang="zh-CN" altLang="en-US" dirty="0" smtClean="0"/>
              <a:t>函数内部的引用和局部变量一样，具有块作用域，在块结束时，编译器自动销毁引用变量；</a:t>
            </a:r>
            <a:endParaRPr lang="en-US" altLang="zh-CN" dirty="0" smtClean="0"/>
          </a:p>
          <a:p>
            <a:pPr marL="742950" lvl="1" indent="-285750">
              <a:lnSpc>
                <a:spcPct val="150000"/>
              </a:lnSpc>
              <a:buFont typeface="Wingdings" panose="05000000000000000000" pitchFamily="2" charset="2"/>
              <a:buChar char="p"/>
            </a:pPr>
            <a:r>
              <a:rPr lang="zh-CN" altLang="en-US" dirty="0" smtClean="0"/>
              <a:t>非函数内部的引用和全局变量一样，其生存期是整个程序运行的周期。不建议使用全局引用。</a:t>
            </a:r>
            <a:endParaRPr lang="en-US" altLang="zh-CN" dirty="0" smtClean="0"/>
          </a:p>
          <a:p>
            <a:pPr marL="285750" indent="-285750">
              <a:lnSpc>
                <a:spcPct val="150000"/>
              </a:lnSpc>
              <a:buFont typeface="Wingdings" panose="05000000000000000000" pitchFamily="2" charset="2"/>
              <a:buChar char="p"/>
            </a:pPr>
            <a:r>
              <a:rPr lang="zh-CN" altLang="en-US" dirty="0" smtClean="0"/>
              <a:t>引用解决了指针的大部分问题</a:t>
            </a:r>
            <a:endParaRPr lang="en-US" altLang="zh-CN" dirty="0" smtClean="0"/>
          </a:p>
          <a:p>
            <a:pPr marL="742950" lvl="1" indent="-285750">
              <a:lnSpc>
                <a:spcPct val="150000"/>
              </a:lnSpc>
              <a:buFont typeface="Wingdings" panose="05000000000000000000" pitchFamily="2" charset="2"/>
              <a:buChar char="p"/>
            </a:pPr>
            <a:r>
              <a:rPr lang="zh-CN" altLang="en-US" dirty="0" smtClean="0"/>
              <a:t>野指针的问题基本得到解决：实际上在引用中，我们只关心创建，不关系销毁</a:t>
            </a:r>
            <a:r>
              <a:rPr lang="en-US" altLang="zh-CN" dirty="0" smtClean="0"/>
              <a:t>—</a:t>
            </a:r>
            <a:r>
              <a:rPr lang="zh-CN" altLang="en-US" dirty="0" smtClean="0"/>
              <a:t>编译器自动完成</a:t>
            </a:r>
            <a:r>
              <a:rPr lang="en-US" altLang="zh-CN" dirty="0" smtClean="0"/>
              <a:t>!</a:t>
            </a:r>
          </a:p>
          <a:p>
            <a:pPr marL="742950" lvl="1" indent="-285750">
              <a:lnSpc>
                <a:spcPct val="150000"/>
              </a:lnSpc>
              <a:buFont typeface="Wingdings" panose="05000000000000000000" pitchFamily="2" charset="2"/>
              <a:buChar char="p"/>
            </a:pPr>
            <a:r>
              <a:rPr lang="zh-CN" altLang="en-US" dirty="0" smtClean="0"/>
              <a:t>在返回值为引用的函数中，返回局部变量的引用会导致问题：这个与指针问题类似。</a:t>
            </a:r>
            <a:endParaRPr lang="en-US" altLang="zh-CN" dirty="0" smtClean="0"/>
          </a:p>
          <a:p>
            <a:pPr marL="742950" lvl="1" indent="-285750">
              <a:lnSpc>
                <a:spcPct val="150000"/>
              </a:lnSpc>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126618289"/>
      </p:ext>
    </p:extLst>
  </p:cSld>
  <p:clrMapOvr>
    <a:masterClrMapping/>
  </p:clrMapOvr>
  <p:transition spd="med">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954655" cy="461665"/>
          </a:xfrm>
          <a:prstGeom prst="rect">
            <a:avLst/>
          </a:prstGeom>
          <a:noFill/>
        </p:spPr>
        <p:txBody>
          <a:bodyPr wrap="none" rtlCol="0">
            <a:spAutoFit/>
          </a:bodyPr>
          <a:lstStyle/>
          <a:p>
            <a:r>
              <a:rPr lang="zh-CN" altLang="en-US" sz="2400" dirty="0" smtClean="0">
                <a:solidFill>
                  <a:srgbClr val="3949AB"/>
                </a:solidFill>
              </a:rPr>
              <a:t>函数参数传递的选择</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3000821"/>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设计函数，在考虑函数形参类型时，遵循以下规则</a:t>
            </a:r>
            <a:endParaRPr lang="en-US" altLang="zh-CN" dirty="0" smtClean="0"/>
          </a:p>
          <a:p>
            <a:pPr marL="742950" lvl="1" indent="-285750">
              <a:lnSpc>
                <a:spcPct val="150000"/>
              </a:lnSpc>
              <a:buFont typeface="Wingdings" panose="05000000000000000000" pitchFamily="2" charset="2"/>
              <a:buChar char="p"/>
            </a:pPr>
            <a:r>
              <a:rPr lang="zh-CN" altLang="en-US" dirty="0" smtClean="0"/>
              <a:t>没有特殊要求的情况下，一概不用指针形参；在</a:t>
            </a:r>
            <a:r>
              <a:rPr lang="en-US" altLang="zh-CN" dirty="0" smtClean="0"/>
              <a:t>C++</a:t>
            </a:r>
            <a:r>
              <a:rPr lang="zh-CN" altLang="en-US" dirty="0" smtClean="0"/>
              <a:t>代码中尽量去除指针；即便要使用指针，也要使用智能指针</a:t>
            </a:r>
            <a:r>
              <a:rPr lang="en-US" altLang="zh-CN" dirty="0" smtClean="0"/>
              <a:t>(</a:t>
            </a:r>
            <a:r>
              <a:rPr lang="zh-CN" altLang="en-US" dirty="0"/>
              <a:t>后面</a:t>
            </a:r>
            <a:r>
              <a:rPr lang="zh-CN" altLang="en-US" dirty="0" smtClean="0"/>
              <a:t>介绍</a:t>
            </a:r>
            <a:r>
              <a:rPr lang="en-US" altLang="zh-CN" dirty="0" smtClean="0"/>
              <a:t>)</a:t>
            </a:r>
            <a:r>
              <a:rPr lang="zh-CN" altLang="en-US" dirty="0" smtClean="0"/>
              <a:t>。</a:t>
            </a:r>
            <a:endParaRPr lang="en-US" altLang="zh-CN" dirty="0" smtClean="0"/>
          </a:p>
          <a:p>
            <a:pPr marL="742950" lvl="1" indent="-285750">
              <a:lnSpc>
                <a:spcPct val="150000"/>
              </a:lnSpc>
              <a:buFont typeface="Wingdings" panose="05000000000000000000" pitchFamily="2" charset="2"/>
              <a:buChar char="p"/>
            </a:pPr>
            <a:r>
              <a:rPr lang="zh-CN" altLang="en-US" dirty="0" smtClean="0"/>
              <a:t>对于数值类型使用传值方式；除非要求修改实参的值，此时使用传引用方式；</a:t>
            </a:r>
            <a:endParaRPr lang="en-US" altLang="zh-CN" dirty="0" smtClean="0"/>
          </a:p>
          <a:p>
            <a:pPr marL="742950" lvl="1" indent="-285750">
              <a:lnSpc>
                <a:spcPct val="150000"/>
              </a:lnSpc>
              <a:buFont typeface="Wingdings" panose="05000000000000000000" pitchFamily="2" charset="2"/>
              <a:buChar char="p"/>
            </a:pPr>
            <a:r>
              <a:rPr lang="zh-CN" altLang="en-US" dirty="0" smtClean="0"/>
              <a:t>对于结构类型、类类型或其他复杂的数据结构，如果无需修改实参，使用</a:t>
            </a:r>
            <a:r>
              <a:rPr lang="en-US" altLang="zh-CN" dirty="0" err="1" smtClean="0"/>
              <a:t>const</a:t>
            </a:r>
            <a:r>
              <a:rPr lang="en-US" altLang="zh-CN" dirty="0" smtClean="0"/>
              <a:t> T&amp;</a:t>
            </a:r>
            <a:r>
              <a:rPr lang="zh-CN" altLang="en-US" dirty="0" smtClean="0"/>
              <a:t>类型；如果需要修改实参，使用</a:t>
            </a:r>
            <a:r>
              <a:rPr lang="en-US" altLang="zh-CN" dirty="0" smtClean="0"/>
              <a:t>T&amp;</a:t>
            </a:r>
            <a:r>
              <a:rPr lang="zh-CN" altLang="en-US" dirty="0" smtClean="0"/>
              <a:t>类型。</a:t>
            </a:r>
            <a:endParaRPr lang="en-US" altLang="zh-CN" dirty="0" smtClean="0"/>
          </a:p>
        </p:txBody>
      </p:sp>
    </p:spTree>
    <p:extLst>
      <p:ext uri="{BB962C8B-B14F-4D97-AF65-F5344CB8AC3E}">
        <p14:creationId xmlns:p14="http://schemas.microsoft.com/office/powerpoint/2010/main" val="2328550609"/>
      </p:ext>
    </p:extLst>
  </p:cSld>
  <p:clrMapOvr>
    <a:masterClrMapping/>
  </p:clrMapOvr>
  <p:transition spd="med">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smtClean="0">
                <a:solidFill>
                  <a:srgbClr val="3949AB"/>
                </a:solidFill>
              </a:rPr>
              <a:t>函数返回值的选择</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216982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设计函数，在考虑函数返回值时，遵循以下规则</a:t>
            </a:r>
            <a:endParaRPr lang="en-US" altLang="zh-CN" dirty="0" smtClean="0"/>
          </a:p>
          <a:p>
            <a:pPr marL="742950" lvl="1" indent="-285750">
              <a:lnSpc>
                <a:spcPct val="150000"/>
              </a:lnSpc>
              <a:buFont typeface="Wingdings" panose="05000000000000000000" pitchFamily="2" charset="2"/>
              <a:buChar char="p"/>
            </a:pPr>
            <a:r>
              <a:rPr lang="zh-CN" altLang="en-US" dirty="0" smtClean="0"/>
              <a:t>没有特殊要求的情况下，一概不用指针形参；在</a:t>
            </a:r>
            <a:r>
              <a:rPr lang="en-US" altLang="zh-CN" dirty="0" smtClean="0"/>
              <a:t>C++</a:t>
            </a:r>
            <a:r>
              <a:rPr lang="zh-CN" altLang="en-US" dirty="0" smtClean="0"/>
              <a:t>代码中尽量去除指针；即便要使用指针，也要使用智能指针</a:t>
            </a:r>
            <a:r>
              <a:rPr lang="en-US" altLang="zh-CN" dirty="0" smtClean="0"/>
              <a:t>(</a:t>
            </a:r>
            <a:r>
              <a:rPr lang="zh-CN" altLang="en-US" dirty="0"/>
              <a:t>后面</a:t>
            </a:r>
            <a:r>
              <a:rPr lang="zh-CN" altLang="en-US" dirty="0" smtClean="0"/>
              <a:t>介绍</a:t>
            </a:r>
            <a:r>
              <a:rPr lang="en-US" altLang="zh-CN" dirty="0" smtClean="0"/>
              <a:t>)</a:t>
            </a:r>
            <a:r>
              <a:rPr lang="zh-CN" altLang="en-US" dirty="0" smtClean="0"/>
              <a:t>。</a:t>
            </a:r>
            <a:endParaRPr lang="en-US" altLang="zh-CN" dirty="0" smtClean="0"/>
          </a:p>
          <a:p>
            <a:pPr marL="742950" lvl="1" indent="-285750">
              <a:lnSpc>
                <a:spcPct val="150000"/>
              </a:lnSpc>
              <a:buFont typeface="Wingdings" panose="05000000000000000000" pitchFamily="2" charset="2"/>
              <a:buChar char="p"/>
            </a:pPr>
            <a:r>
              <a:rPr lang="zh-CN" altLang="en-US" dirty="0" smtClean="0"/>
              <a:t>尽量使用</a:t>
            </a:r>
            <a:r>
              <a:rPr lang="en-US" altLang="zh-CN" dirty="0" smtClean="0"/>
              <a:t>T</a:t>
            </a:r>
            <a:r>
              <a:rPr lang="zh-CN" altLang="en-US" dirty="0" smtClean="0"/>
              <a:t>类型作为返回值；</a:t>
            </a:r>
            <a:endParaRPr lang="en-US" altLang="zh-CN" dirty="0" smtClean="0"/>
          </a:p>
          <a:p>
            <a:pPr marL="742950" lvl="1" indent="-285750">
              <a:lnSpc>
                <a:spcPct val="150000"/>
              </a:lnSpc>
              <a:buFont typeface="Wingdings" panose="05000000000000000000" pitchFamily="2" charset="2"/>
              <a:buChar char="p"/>
            </a:pPr>
            <a:r>
              <a:rPr lang="zh-CN" altLang="en-US" dirty="0" smtClean="0"/>
              <a:t>尽量不要使用引用类型的返回值；</a:t>
            </a:r>
            <a:endParaRPr lang="en-US" altLang="zh-CN" dirty="0" smtClean="0"/>
          </a:p>
        </p:txBody>
      </p:sp>
    </p:spTree>
    <p:extLst>
      <p:ext uri="{BB962C8B-B14F-4D97-AF65-F5344CB8AC3E}">
        <p14:creationId xmlns:p14="http://schemas.microsoft.com/office/powerpoint/2010/main" val="312335399"/>
      </p:ext>
    </p:extLst>
  </p:cSld>
  <p:clrMapOvr>
    <a:masterClrMapping/>
  </p:clrMapOvr>
  <p:transition spd="med">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函数名称</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9791463" cy="341632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具有同样名称的函数，由于参数的不同，功能可能有差异。</a:t>
            </a:r>
            <a:endParaRPr lang="en-US" altLang="zh-CN" dirty="0" smtClean="0"/>
          </a:p>
          <a:p>
            <a:pPr marL="742950" lvl="1" indent="-285750">
              <a:lnSpc>
                <a:spcPct val="150000"/>
              </a:lnSpc>
              <a:buFont typeface="Wingdings" panose="05000000000000000000" pitchFamily="2" charset="2"/>
              <a:buChar char="p"/>
            </a:pPr>
            <a:r>
              <a:rPr lang="zh-CN" altLang="en-US" dirty="0" smtClean="0"/>
              <a:t>例如</a:t>
            </a:r>
            <a:r>
              <a:rPr lang="en-US" altLang="zh-CN" dirty="0" smtClean="0"/>
              <a:t>sin</a:t>
            </a:r>
            <a:r>
              <a:rPr lang="zh-CN" altLang="en-US" dirty="0" smtClean="0"/>
              <a:t>函数，可以接收</a:t>
            </a:r>
            <a:r>
              <a:rPr lang="en-US" altLang="zh-CN" dirty="0" smtClean="0"/>
              <a:t>float</a:t>
            </a:r>
            <a:r>
              <a:rPr lang="zh-CN" altLang="en-US" dirty="0" smtClean="0"/>
              <a:t>、</a:t>
            </a:r>
            <a:r>
              <a:rPr lang="en-US" altLang="zh-CN" dirty="0" smtClean="0"/>
              <a:t>double</a:t>
            </a:r>
            <a:r>
              <a:rPr lang="zh-CN" altLang="en-US" dirty="0" smtClean="0"/>
              <a:t>、</a:t>
            </a:r>
            <a:r>
              <a:rPr lang="en-US" altLang="zh-CN" dirty="0" smtClean="0"/>
              <a:t>long double</a:t>
            </a:r>
            <a:r>
              <a:rPr lang="zh-CN" altLang="en-US" dirty="0" smtClean="0"/>
              <a:t>类型的数据</a:t>
            </a:r>
            <a:endParaRPr lang="en-US" altLang="zh-CN" dirty="0" smtClean="0"/>
          </a:p>
          <a:p>
            <a:pPr marL="742950" lvl="1" indent="-285750">
              <a:lnSpc>
                <a:spcPct val="150000"/>
              </a:lnSpc>
              <a:buFont typeface="Wingdings" panose="05000000000000000000" pitchFamily="2" charset="2"/>
              <a:buChar char="p"/>
            </a:pPr>
            <a:r>
              <a:rPr lang="zh-CN" altLang="en-US" dirty="0" smtClean="0"/>
              <a:t>在</a:t>
            </a:r>
            <a:r>
              <a:rPr lang="en-US" altLang="zh-CN" dirty="0" smtClean="0"/>
              <a:t>C</a:t>
            </a:r>
            <a:r>
              <a:rPr lang="zh-CN" altLang="en-US" dirty="0" smtClean="0"/>
              <a:t>语言中，需要</a:t>
            </a:r>
            <a:r>
              <a:rPr lang="en-US" altLang="zh-CN" dirty="0" err="1" smtClean="0"/>
              <a:t>sin_f</a:t>
            </a:r>
            <a:r>
              <a:rPr lang="en-US" altLang="zh-CN" dirty="0" smtClean="0"/>
              <a:t>, </a:t>
            </a:r>
            <a:r>
              <a:rPr lang="en-US" altLang="zh-CN" dirty="0" err="1" smtClean="0"/>
              <a:t>sin_d</a:t>
            </a:r>
            <a:r>
              <a:rPr lang="en-US" altLang="zh-CN" dirty="0" smtClean="0"/>
              <a:t>, </a:t>
            </a:r>
            <a:r>
              <a:rPr lang="en-US" altLang="zh-CN" dirty="0" err="1" smtClean="0"/>
              <a:t>sin_ld</a:t>
            </a:r>
            <a:r>
              <a:rPr lang="zh-CN" altLang="en-US" dirty="0" smtClean="0"/>
              <a:t>函数</a:t>
            </a:r>
            <a:endParaRPr lang="en-US" altLang="zh-CN" dirty="0" smtClean="0"/>
          </a:p>
          <a:p>
            <a:pPr marL="742950" lvl="1" indent="-285750">
              <a:lnSpc>
                <a:spcPct val="150000"/>
              </a:lnSpc>
              <a:buFont typeface="Wingdings" panose="05000000000000000000" pitchFamily="2" charset="2"/>
              <a:buChar char="p"/>
            </a:pPr>
            <a:r>
              <a:rPr lang="zh-CN" altLang="en-US" dirty="0" smtClean="0"/>
              <a:t>这样非常不直观！</a:t>
            </a:r>
            <a:endParaRPr lang="en-US" altLang="zh-CN" dirty="0"/>
          </a:p>
          <a:p>
            <a:pPr marL="285750" indent="-285750">
              <a:lnSpc>
                <a:spcPct val="150000"/>
              </a:lnSpc>
              <a:buFont typeface="Wingdings" panose="05000000000000000000" pitchFamily="2" charset="2"/>
              <a:buChar char="p"/>
            </a:pPr>
            <a:r>
              <a:rPr lang="en-US" altLang="zh-CN" dirty="0" smtClean="0"/>
              <a:t>C++</a:t>
            </a:r>
            <a:r>
              <a:rPr lang="zh-CN" altLang="en-US" dirty="0" smtClean="0"/>
              <a:t>引入重载</a:t>
            </a:r>
            <a:r>
              <a:rPr lang="en-US" altLang="zh-CN" dirty="0" smtClean="0"/>
              <a:t>(Overload)</a:t>
            </a:r>
          </a:p>
          <a:p>
            <a:pPr marL="742950" lvl="1" indent="-285750">
              <a:lnSpc>
                <a:spcPct val="150000"/>
              </a:lnSpc>
              <a:buFont typeface="Wingdings" panose="05000000000000000000" pitchFamily="2" charset="2"/>
              <a:buChar char="p"/>
            </a:pPr>
            <a:r>
              <a:rPr lang="zh-CN" altLang="en-US" dirty="0" smtClean="0"/>
              <a:t>名称相同，但是形参长度不一样或形参的类型排列不一样，这样的函数称为重载函数。</a:t>
            </a:r>
            <a:endParaRPr lang="en-US" altLang="zh-CN" dirty="0" smtClean="0"/>
          </a:p>
          <a:p>
            <a:pPr marL="742950" lvl="1" indent="-285750">
              <a:lnSpc>
                <a:spcPct val="150000"/>
              </a:lnSpc>
              <a:buFont typeface="Wingdings" panose="05000000000000000000" pitchFamily="2" charset="2"/>
              <a:buChar char="p"/>
            </a:pPr>
            <a:r>
              <a:rPr lang="zh-CN" altLang="en-US" dirty="0" smtClean="0"/>
              <a:t>例如</a:t>
            </a:r>
            <a:r>
              <a:rPr lang="en-US" altLang="zh-CN" dirty="0" smtClean="0"/>
              <a:t>C++</a:t>
            </a:r>
            <a:r>
              <a:rPr lang="zh-CN" altLang="en-US" dirty="0" smtClean="0"/>
              <a:t>中，就定义了两个</a:t>
            </a:r>
            <a:r>
              <a:rPr lang="en-US" altLang="zh-CN" dirty="0" smtClean="0"/>
              <a:t>sin</a:t>
            </a:r>
            <a:r>
              <a:rPr lang="zh-CN" altLang="en-US" dirty="0" smtClean="0"/>
              <a:t>函数，其形参不一样。</a:t>
            </a:r>
            <a:endParaRPr lang="en-US" altLang="zh-CN" dirty="0" smtClean="0"/>
          </a:p>
          <a:p>
            <a:pPr marL="742950" lvl="1" indent="-285750">
              <a:lnSpc>
                <a:spcPct val="150000"/>
              </a:lnSpc>
              <a:buFont typeface="Wingdings" panose="05000000000000000000" pitchFamily="2" charset="2"/>
              <a:buChar char="p"/>
            </a:pPr>
            <a:r>
              <a:rPr lang="zh-CN" altLang="en-US" b="1" dirty="0" smtClean="0">
                <a:solidFill>
                  <a:srgbClr val="FF0000"/>
                </a:solidFill>
              </a:rPr>
              <a:t>为什么不把函数的返回值也作为函数重载的依据？</a:t>
            </a:r>
            <a:endParaRPr lang="en-US" altLang="zh-CN" b="1" dirty="0" smtClean="0">
              <a:solidFill>
                <a:srgbClr val="FF0000"/>
              </a:solidFill>
            </a:endParaRPr>
          </a:p>
        </p:txBody>
      </p:sp>
    </p:spTree>
    <p:extLst>
      <p:ext uri="{BB962C8B-B14F-4D97-AF65-F5344CB8AC3E}">
        <p14:creationId xmlns:p14="http://schemas.microsoft.com/office/powerpoint/2010/main" val="2579334588"/>
      </p:ext>
    </p:extLst>
  </p:cSld>
  <p:clrMapOvr>
    <a:masterClrMapping/>
  </p:clrMapOvr>
  <p:transition spd="med">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函数重载</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9791463" cy="4662815"/>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C++</a:t>
            </a:r>
            <a:r>
              <a:rPr lang="zh-CN" altLang="en-US" dirty="0" smtClean="0"/>
              <a:t>通过两个技术手段解决函数重载</a:t>
            </a:r>
            <a:endParaRPr lang="en-US" altLang="zh-CN" dirty="0" smtClean="0"/>
          </a:p>
          <a:p>
            <a:pPr marL="742950" lvl="1" indent="-285750">
              <a:lnSpc>
                <a:spcPct val="150000"/>
              </a:lnSpc>
              <a:buFont typeface="Wingdings" panose="05000000000000000000" pitchFamily="2" charset="2"/>
              <a:buChar char="p"/>
            </a:pPr>
            <a:r>
              <a:rPr lang="zh-CN" altLang="en-US" dirty="0" smtClean="0"/>
              <a:t>名字修饰</a:t>
            </a:r>
            <a:r>
              <a:rPr lang="en-US" altLang="zh-CN" dirty="0" smtClean="0"/>
              <a:t>(name mangling) </a:t>
            </a:r>
            <a:r>
              <a:rPr lang="zh-CN" altLang="en-US" dirty="0" smtClean="0"/>
              <a:t>和重载决议</a:t>
            </a:r>
            <a:r>
              <a:rPr lang="en-US" altLang="zh-CN" dirty="0" smtClean="0"/>
              <a:t>(overload resolution)</a:t>
            </a:r>
          </a:p>
          <a:p>
            <a:pPr marL="742950" lvl="1" indent="-285750">
              <a:lnSpc>
                <a:spcPct val="150000"/>
              </a:lnSpc>
              <a:buFont typeface="Wingdings" panose="05000000000000000000" pitchFamily="2" charset="2"/>
              <a:buChar char="p"/>
            </a:pPr>
            <a:r>
              <a:rPr lang="zh-CN" altLang="en-US" dirty="0" smtClean="0"/>
              <a:t>最终的二进制代码中包含的函数名称也是名字修饰后的结果，这与</a:t>
            </a:r>
            <a:r>
              <a:rPr lang="en-US" altLang="zh-CN" dirty="0" smtClean="0"/>
              <a:t>C</a:t>
            </a:r>
            <a:r>
              <a:rPr lang="zh-CN" altLang="en-US" dirty="0" smtClean="0"/>
              <a:t>语言很不同！</a:t>
            </a:r>
            <a:endParaRPr lang="en-US" altLang="zh-CN" dirty="0" smtClean="0"/>
          </a:p>
          <a:p>
            <a:pPr marL="285750" indent="-285750">
              <a:lnSpc>
                <a:spcPct val="150000"/>
              </a:lnSpc>
              <a:buFont typeface="Wingdings" panose="05000000000000000000" pitchFamily="2" charset="2"/>
              <a:buChar char="p"/>
            </a:pPr>
            <a:r>
              <a:rPr lang="zh-CN" altLang="en-US" dirty="0" smtClean="0"/>
              <a:t>名字修饰</a:t>
            </a:r>
            <a:r>
              <a:rPr lang="en-US" altLang="zh-CN" dirty="0" smtClean="0"/>
              <a:t>(name mangling)</a:t>
            </a:r>
          </a:p>
          <a:p>
            <a:pPr marL="742950" lvl="1" indent="-285750">
              <a:lnSpc>
                <a:spcPct val="150000"/>
              </a:lnSpc>
              <a:buFont typeface="Wingdings" panose="05000000000000000000" pitchFamily="2" charset="2"/>
              <a:buChar char="p"/>
            </a:pPr>
            <a:r>
              <a:rPr lang="en-US" altLang="zh-CN" dirty="0" smtClean="0"/>
              <a:t>C++</a:t>
            </a:r>
            <a:r>
              <a:rPr lang="zh-CN" altLang="en-US" dirty="0" smtClean="0"/>
              <a:t>编译器在编译阶段把函数名处理成特定的名称：名字前缀和参数编码</a:t>
            </a:r>
            <a:endParaRPr lang="en-US" altLang="zh-CN" dirty="0" smtClean="0"/>
          </a:p>
          <a:p>
            <a:pPr marL="742950" lvl="1" indent="-285750">
              <a:lnSpc>
                <a:spcPct val="150000"/>
              </a:lnSpc>
              <a:buFont typeface="Wingdings" panose="05000000000000000000" pitchFamily="2" charset="2"/>
              <a:buChar char="p"/>
            </a:pPr>
            <a:r>
              <a:rPr lang="zh-CN" altLang="en-US" dirty="0" smtClean="0"/>
              <a:t>不同的编译器不一样，以</a:t>
            </a:r>
            <a:r>
              <a:rPr lang="en-US" altLang="zh-CN" dirty="0" smtClean="0"/>
              <a:t>GCC</a:t>
            </a:r>
            <a:r>
              <a:rPr lang="zh-CN" altLang="en-US" dirty="0" smtClean="0"/>
              <a:t>为例</a:t>
            </a:r>
            <a:endParaRPr lang="en-US" altLang="zh-CN" dirty="0" smtClean="0"/>
          </a:p>
          <a:p>
            <a:pPr marL="742950" lvl="1" indent="-285750">
              <a:lnSpc>
                <a:spcPct val="150000"/>
              </a:lnSpc>
              <a:buFont typeface="Wingdings" panose="05000000000000000000" pitchFamily="2" charset="2"/>
              <a:buChar char="p"/>
            </a:pPr>
            <a:r>
              <a:rPr lang="zh-CN" altLang="en-US" dirty="0" smtClean="0"/>
              <a:t>名字前缀：处理成 </a:t>
            </a:r>
            <a:r>
              <a:rPr lang="en-US" altLang="zh-CN" dirty="0" smtClean="0"/>
              <a:t>_Z8exchange</a:t>
            </a:r>
          </a:p>
          <a:p>
            <a:pPr marL="742950" lvl="1" indent="-285750">
              <a:lnSpc>
                <a:spcPct val="150000"/>
              </a:lnSpc>
              <a:buFont typeface="Wingdings" panose="05000000000000000000" pitchFamily="2" charset="2"/>
              <a:buChar char="p"/>
            </a:pPr>
            <a:r>
              <a:rPr lang="zh-CN" altLang="en-US" dirty="0" smtClean="0"/>
              <a:t>参数编码：</a:t>
            </a:r>
            <a:endParaRPr lang="en-US" altLang="zh-CN" dirty="0" smtClean="0"/>
          </a:p>
          <a:p>
            <a:pPr marL="1200150" lvl="2" indent="-285750">
              <a:lnSpc>
                <a:spcPct val="150000"/>
              </a:lnSpc>
              <a:buFont typeface="Wingdings" panose="05000000000000000000" pitchFamily="2" charset="2"/>
              <a:buChar char="p"/>
            </a:pPr>
            <a:r>
              <a:rPr lang="zh-CN" altLang="en-US" dirty="0" smtClean="0"/>
              <a:t>基本数据类型有单独的表示；</a:t>
            </a:r>
            <a:endParaRPr lang="en-US" altLang="zh-CN" dirty="0" smtClean="0"/>
          </a:p>
          <a:p>
            <a:pPr marL="1200150" lvl="2" indent="-285750">
              <a:lnSpc>
                <a:spcPct val="150000"/>
              </a:lnSpc>
              <a:buFont typeface="Wingdings" panose="05000000000000000000" pitchFamily="2" charset="2"/>
              <a:buChar char="p"/>
            </a:pPr>
            <a:r>
              <a:rPr lang="zh-CN" altLang="en-US" dirty="0" smtClean="0"/>
              <a:t>用</a:t>
            </a:r>
            <a:r>
              <a:rPr lang="en-US" altLang="zh-CN" dirty="0" smtClean="0"/>
              <a:t>P</a:t>
            </a:r>
            <a:r>
              <a:rPr lang="zh-CN" altLang="en-US" dirty="0" smtClean="0"/>
              <a:t>代表指针类型、</a:t>
            </a:r>
            <a:r>
              <a:rPr lang="en-US" altLang="zh-CN" dirty="0" smtClean="0"/>
              <a:t>R</a:t>
            </a:r>
            <a:r>
              <a:rPr lang="zh-CN" altLang="en-US" dirty="0" smtClean="0"/>
              <a:t>代表左值类型、</a:t>
            </a:r>
            <a:r>
              <a:rPr lang="en-US" altLang="zh-CN" dirty="0" smtClean="0"/>
              <a:t>O</a:t>
            </a:r>
            <a:r>
              <a:rPr lang="zh-CN" altLang="en-US" dirty="0" smtClean="0"/>
              <a:t>代表右值引用类型，</a:t>
            </a:r>
            <a:r>
              <a:rPr lang="en-US" altLang="zh-CN" dirty="0" smtClean="0"/>
              <a:t>k</a:t>
            </a:r>
            <a:r>
              <a:rPr lang="zh-CN" altLang="en-US" dirty="0" smtClean="0"/>
              <a:t>代表常类型；</a:t>
            </a:r>
            <a:endParaRPr lang="en-US" altLang="zh-CN" dirty="0" smtClean="0"/>
          </a:p>
          <a:p>
            <a:pPr marL="1200150" lvl="2" indent="-285750">
              <a:lnSpc>
                <a:spcPct val="150000"/>
              </a:lnSpc>
              <a:buFont typeface="Wingdings" panose="05000000000000000000" pitchFamily="2" charset="2"/>
              <a:buChar char="p"/>
            </a:pPr>
            <a:r>
              <a:rPr lang="en-US" altLang="zh-CN" dirty="0" smtClean="0"/>
              <a:t>S_</a:t>
            </a:r>
            <a:r>
              <a:rPr lang="zh-CN" altLang="en-US" dirty="0" smtClean="0"/>
              <a:t>代表当前形参类型与前一形参类型相同</a:t>
            </a:r>
            <a:r>
              <a:rPr lang="en-US" altLang="zh-CN" dirty="0" smtClean="0"/>
              <a:t>(</a:t>
            </a:r>
            <a:r>
              <a:rPr lang="zh-CN" altLang="en-US" dirty="0" smtClean="0"/>
              <a:t>仅在前一类型的描述长度小于</a:t>
            </a:r>
            <a:r>
              <a:rPr lang="en-US" altLang="zh-CN" dirty="0" smtClean="0"/>
              <a:t>2</a:t>
            </a:r>
            <a:r>
              <a:rPr lang="zh-CN" altLang="en-US" dirty="0" smtClean="0"/>
              <a:t>时使用</a:t>
            </a:r>
            <a:r>
              <a:rPr lang="en-US" altLang="zh-CN" dirty="0" smtClean="0"/>
              <a:t>)</a:t>
            </a:r>
          </a:p>
        </p:txBody>
      </p:sp>
    </p:spTree>
    <p:extLst>
      <p:ext uri="{BB962C8B-B14F-4D97-AF65-F5344CB8AC3E}">
        <p14:creationId xmlns:p14="http://schemas.microsoft.com/office/powerpoint/2010/main" val="3952087590"/>
      </p:ext>
    </p:extLst>
  </p:cSld>
  <p:clrMapOvr>
    <a:masterClrMapping/>
  </p:clrMapOvr>
  <p:transition spd="med">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函数重载</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9791463" cy="4247317"/>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C++</a:t>
            </a:r>
            <a:r>
              <a:rPr lang="zh-CN" altLang="en-US" dirty="0" smtClean="0"/>
              <a:t>通过两个技术手段解决函数重载</a:t>
            </a:r>
            <a:endParaRPr lang="en-US" altLang="zh-CN" dirty="0" smtClean="0"/>
          </a:p>
          <a:p>
            <a:pPr marL="742950" lvl="1" indent="-285750">
              <a:lnSpc>
                <a:spcPct val="150000"/>
              </a:lnSpc>
              <a:buFont typeface="Wingdings" panose="05000000000000000000" pitchFamily="2" charset="2"/>
              <a:buChar char="p"/>
            </a:pPr>
            <a:r>
              <a:rPr lang="zh-CN" altLang="en-US" dirty="0" smtClean="0"/>
              <a:t>名字修饰</a:t>
            </a:r>
            <a:r>
              <a:rPr lang="en-US" altLang="zh-CN" dirty="0" smtClean="0"/>
              <a:t>(name mangling) </a:t>
            </a:r>
            <a:r>
              <a:rPr lang="zh-CN" altLang="en-US" dirty="0" smtClean="0"/>
              <a:t>和重载决议</a:t>
            </a:r>
            <a:r>
              <a:rPr lang="en-US" altLang="zh-CN" dirty="0" smtClean="0"/>
              <a:t>(overload resolution)</a:t>
            </a:r>
          </a:p>
          <a:p>
            <a:pPr marL="285750" indent="-285750">
              <a:lnSpc>
                <a:spcPct val="150000"/>
              </a:lnSpc>
              <a:buFont typeface="Wingdings" panose="05000000000000000000" pitchFamily="2" charset="2"/>
              <a:buChar char="p"/>
            </a:pPr>
            <a:r>
              <a:rPr lang="zh-CN" altLang="en-US" dirty="0" smtClean="0"/>
              <a:t>重载决议</a:t>
            </a:r>
            <a:r>
              <a:rPr lang="en-US" altLang="zh-CN" dirty="0" smtClean="0"/>
              <a:t>(overload resolution)</a:t>
            </a:r>
          </a:p>
          <a:p>
            <a:pPr marL="742950" lvl="1" indent="-285750">
              <a:lnSpc>
                <a:spcPct val="150000"/>
              </a:lnSpc>
              <a:buFont typeface="Wingdings" panose="05000000000000000000" pitchFamily="2" charset="2"/>
              <a:buChar char="p"/>
            </a:pPr>
            <a:r>
              <a:rPr lang="zh-CN" altLang="en-US" dirty="0" smtClean="0"/>
              <a:t>在编译时，对每一个函数调用，执行重载决议；</a:t>
            </a:r>
            <a:endParaRPr lang="en-US" altLang="zh-CN" dirty="0" smtClean="0"/>
          </a:p>
          <a:p>
            <a:pPr marL="742950" lvl="1" indent="-285750">
              <a:lnSpc>
                <a:spcPct val="150000"/>
              </a:lnSpc>
              <a:buFont typeface="Wingdings" panose="05000000000000000000" pitchFamily="2" charset="2"/>
              <a:buChar char="p"/>
            </a:pPr>
            <a:r>
              <a:rPr lang="zh-CN" altLang="en-US" dirty="0" smtClean="0"/>
              <a:t>对每一个函数调用，推测其函数实参的类型，找出所有可能的候选函数集合；</a:t>
            </a:r>
            <a:endParaRPr lang="en-US" altLang="zh-CN" dirty="0" smtClean="0"/>
          </a:p>
          <a:p>
            <a:pPr marL="742950" lvl="1" indent="-285750">
              <a:lnSpc>
                <a:spcPct val="150000"/>
              </a:lnSpc>
              <a:buFont typeface="Wingdings" panose="05000000000000000000" pitchFamily="2" charset="2"/>
              <a:buChar char="p"/>
            </a:pPr>
            <a:r>
              <a:rPr lang="zh-CN" altLang="en-US" dirty="0" smtClean="0"/>
              <a:t>如果当前候选函数集合仅有一个函数的实现，则选择该函数；否则重载失败：有多个满足条件的函数时，编译器无法决定具体采用哪一种</a:t>
            </a:r>
            <a:r>
              <a:rPr lang="en-US" altLang="zh-CN" dirty="0" smtClean="0"/>
              <a:t>(</a:t>
            </a:r>
            <a:r>
              <a:rPr lang="zh-CN" altLang="en-US" dirty="0" smtClean="0"/>
              <a:t>二义性</a:t>
            </a:r>
            <a:r>
              <a:rPr lang="en-US" altLang="zh-CN" dirty="0" smtClean="0"/>
              <a:t>)</a:t>
            </a:r>
            <a:r>
              <a:rPr lang="zh-CN" altLang="en-US" dirty="0" smtClean="0"/>
              <a:t>。</a:t>
            </a:r>
            <a:endParaRPr lang="en-US" altLang="zh-CN" dirty="0" smtClean="0"/>
          </a:p>
          <a:p>
            <a:pPr marL="742950" lvl="1" indent="-285750">
              <a:lnSpc>
                <a:spcPct val="150000"/>
              </a:lnSpc>
              <a:buFont typeface="Wingdings" panose="05000000000000000000" pitchFamily="2" charset="2"/>
              <a:buChar char="p"/>
            </a:pPr>
            <a:r>
              <a:rPr lang="zh-CN" altLang="en-US" dirty="0" smtClean="0"/>
              <a:t>如果定义了很多重载函数而不调用，就不会执行重载决议：尽管某些函数调用会出现代码有问题的情况</a:t>
            </a:r>
            <a:r>
              <a:rPr lang="en-US" altLang="zh-CN" dirty="0" smtClean="0"/>
              <a:t>!</a:t>
            </a:r>
          </a:p>
          <a:p>
            <a:pPr marL="285750" indent="-285750">
              <a:lnSpc>
                <a:spcPct val="150000"/>
              </a:lnSpc>
              <a:buFont typeface="Wingdings" panose="05000000000000000000" pitchFamily="2" charset="2"/>
              <a:buChar char="p"/>
            </a:pPr>
            <a:endParaRPr lang="en-US" altLang="zh-CN" b="1" dirty="0" smtClean="0">
              <a:solidFill>
                <a:srgbClr val="FF0000"/>
              </a:solidFill>
            </a:endParaRPr>
          </a:p>
        </p:txBody>
      </p:sp>
    </p:spTree>
    <p:extLst>
      <p:ext uri="{BB962C8B-B14F-4D97-AF65-F5344CB8AC3E}">
        <p14:creationId xmlns:p14="http://schemas.microsoft.com/office/powerpoint/2010/main" val="701001252"/>
      </p:ext>
    </p:extLst>
  </p:cSld>
  <p:clrMapOvr>
    <a:masterClrMapping/>
  </p:clrMapOvr>
  <p:transition spd="med">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函数定义</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733808"/>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9791463" cy="216982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编写函数的原则</a:t>
            </a:r>
            <a:endParaRPr lang="en-US" altLang="zh-CN" dirty="0" smtClean="0"/>
          </a:p>
          <a:p>
            <a:pPr marL="742950" lvl="1" indent="-285750">
              <a:lnSpc>
                <a:spcPct val="150000"/>
              </a:lnSpc>
              <a:buFont typeface="Wingdings" panose="05000000000000000000" pitchFamily="2" charset="2"/>
              <a:buChar char="p"/>
            </a:pPr>
            <a:r>
              <a:rPr lang="zh-CN" altLang="en-US" dirty="0" smtClean="0"/>
              <a:t>单责任原则</a:t>
            </a:r>
            <a:r>
              <a:rPr lang="en-US" altLang="zh-CN" dirty="0" smtClean="0"/>
              <a:t>(Single Responsibility Principle, SRP)</a:t>
            </a:r>
            <a:r>
              <a:rPr lang="zh-CN" altLang="en-US" dirty="0" smtClean="0"/>
              <a:t>。一个函数只做一件事情。</a:t>
            </a:r>
            <a:endParaRPr lang="en-US" altLang="zh-CN" dirty="0" smtClean="0"/>
          </a:p>
          <a:p>
            <a:pPr marL="742950" lvl="1" indent="-285750">
              <a:lnSpc>
                <a:spcPct val="150000"/>
              </a:lnSpc>
              <a:buFont typeface="Wingdings" panose="05000000000000000000" pitchFamily="2" charset="2"/>
              <a:buChar char="p"/>
            </a:pPr>
            <a:r>
              <a:rPr lang="zh-CN" altLang="en-US" dirty="0" smtClean="0"/>
              <a:t>可读性</a:t>
            </a:r>
            <a:r>
              <a:rPr lang="en-US" altLang="zh-CN" dirty="0" smtClean="0"/>
              <a:t>(Readability)</a:t>
            </a:r>
            <a:r>
              <a:rPr lang="zh-CN" altLang="en-US" dirty="0" smtClean="0"/>
              <a:t>。函数体包含的代码行要短，要从名称能够了解函数的功能，函数功能的实现要简洁明了。</a:t>
            </a:r>
            <a:endParaRPr lang="en-US" altLang="zh-CN" dirty="0" smtClean="0"/>
          </a:p>
          <a:p>
            <a:pPr marL="742950" lvl="1" indent="-285750">
              <a:lnSpc>
                <a:spcPct val="150000"/>
              </a:lnSpc>
              <a:buFont typeface="Wingdings" panose="05000000000000000000" pitchFamily="2" charset="2"/>
              <a:buChar char="p"/>
            </a:pPr>
            <a:r>
              <a:rPr lang="zh-CN" altLang="en-US" dirty="0" smtClean="0"/>
              <a:t>可测试性</a:t>
            </a:r>
            <a:r>
              <a:rPr lang="en-US" altLang="zh-CN" dirty="0" smtClean="0"/>
              <a:t>(Testability)</a:t>
            </a:r>
            <a:r>
              <a:rPr lang="zh-CN" altLang="en-US" dirty="0" smtClean="0"/>
              <a:t>。每个函数都要进行测试，保证函数完成了预定的功能。</a:t>
            </a:r>
            <a:endParaRPr lang="en-US" altLang="zh-CN" dirty="0" smtClean="0"/>
          </a:p>
        </p:txBody>
      </p:sp>
    </p:spTree>
    <p:extLst>
      <p:ext uri="{BB962C8B-B14F-4D97-AF65-F5344CB8AC3E}">
        <p14:creationId xmlns:p14="http://schemas.microsoft.com/office/powerpoint/2010/main" val="3292396606"/>
      </p:ext>
    </p:extLst>
  </p:cSld>
  <p:clrMapOvr>
    <a:masterClrMapping/>
  </p:clrMapOvr>
  <p:transition spd="med">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en-US" altLang="zh-CN" sz="2400" dirty="0" smtClean="0">
                <a:solidFill>
                  <a:srgbClr val="3949AB"/>
                </a:solidFill>
              </a:rPr>
              <a:t>Lambda</a:t>
            </a:r>
            <a:r>
              <a:rPr lang="zh-CN" altLang="en-US" sz="2400" dirty="0" smtClean="0">
                <a:solidFill>
                  <a:srgbClr val="3949AB"/>
                </a:solidFill>
              </a:rPr>
              <a:t>表达式</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7" name="矩形 6">
            <a:extLst>
              <a:ext uri="{FF2B5EF4-FFF2-40B4-BE49-F238E27FC236}">
                <a16:creationId xmlns:a16="http://schemas.microsoft.com/office/drawing/2014/main" id="{4EE63495-2C34-4F25-A776-1028608DA21E}"/>
              </a:ext>
            </a:extLst>
          </p:cNvPr>
          <p:cNvSpPr/>
          <p:nvPr/>
        </p:nvSpPr>
        <p:spPr>
          <a:xfrm>
            <a:off x="7647217" y="1297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latin typeface="+mn-ea"/>
              </a:rPr>
              <a:t>2. Lambda</a:t>
            </a:r>
            <a:r>
              <a:rPr lang="zh-CN" altLang="en-US" sz="2400" dirty="0">
                <a:latin typeface="+mn-ea"/>
              </a:rPr>
              <a:t>表达式</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2169825"/>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Lambda</a:t>
            </a:r>
            <a:r>
              <a:rPr lang="zh-CN" altLang="en-US" dirty="0" smtClean="0"/>
              <a:t>表达式的特点</a:t>
            </a:r>
            <a:endParaRPr lang="en-US" altLang="zh-CN" dirty="0" smtClean="0"/>
          </a:p>
          <a:p>
            <a:pPr marL="742950" lvl="1" indent="-285750">
              <a:lnSpc>
                <a:spcPct val="150000"/>
              </a:lnSpc>
              <a:buFont typeface="Wingdings" panose="05000000000000000000" pitchFamily="2" charset="2"/>
              <a:buChar char="p"/>
            </a:pPr>
            <a:r>
              <a:rPr lang="zh-CN" altLang="en-US" dirty="0" smtClean="0"/>
              <a:t>是函数～</a:t>
            </a:r>
            <a:endParaRPr lang="en-US" altLang="zh-CN" dirty="0" smtClean="0"/>
          </a:p>
          <a:p>
            <a:pPr marL="742950" lvl="1" indent="-285750">
              <a:lnSpc>
                <a:spcPct val="150000"/>
              </a:lnSpc>
              <a:buFont typeface="Wingdings" panose="05000000000000000000" pitchFamily="2" charset="2"/>
              <a:buChar char="p"/>
            </a:pPr>
            <a:r>
              <a:rPr lang="zh-CN" altLang="en-US" dirty="0" smtClean="0"/>
              <a:t>匿名</a:t>
            </a:r>
            <a:endParaRPr lang="en-US" altLang="zh-CN" dirty="0" smtClean="0"/>
          </a:p>
          <a:p>
            <a:pPr marL="742950" lvl="1" indent="-285750">
              <a:lnSpc>
                <a:spcPct val="150000"/>
              </a:lnSpc>
              <a:buFont typeface="Wingdings" panose="05000000000000000000" pitchFamily="2" charset="2"/>
              <a:buChar char="p"/>
            </a:pPr>
            <a:r>
              <a:rPr lang="zh-CN" altLang="en-US" dirty="0" smtClean="0"/>
              <a:t>短小</a:t>
            </a:r>
            <a:endParaRPr lang="en-US" altLang="zh-CN" dirty="0" smtClean="0"/>
          </a:p>
          <a:p>
            <a:pPr marL="742950" lvl="1" indent="-285750">
              <a:lnSpc>
                <a:spcPct val="150000"/>
              </a:lnSpc>
              <a:buFont typeface="Wingdings" panose="05000000000000000000" pitchFamily="2" charset="2"/>
              <a:buChar char="p"/>
            </a:pPr>
            <a:r>
              <a:rPr lang="zh-CN" altLang="en-US" dirty="0" smtClean="0"/>
              <a:t>使用不频繁</a:t>
            </a:r>
            <a:endParaRPr lang="en-US" altLang="zh-CN" dirty="0" smtClean="0"/>
          </a:p>
        </p:txBody>
      </p:sp>
    </p:spTree>
    <p:extLst>
      <p:ext uri="{BB962C8B-B14F-4D97-AF65-F5344CB8AC3E}">
        <p14:creationId xmlns:p14="http://schemas.microsoft.com/office/powerpoint/2010/main" val="346662920"/>
      </p:ext>
    </p:extLst>
  </p:cSld>
  <p:clrMapOvr>
    <a:masterClrMapping/>
  </p:clrMapOvr>
  <p:transition spd="med">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en-US" altLang="zh-CN" sz="2400" dirty="0" smtClean="0">
                <a:solidFill>
                  <a:srgbClr val="3949AB"/>
                </a:solidFill>
              </a:rPr>
              <a:t>Lambda</a:t>
            </a:r>
            <a:r>
              <a:rPr lang="zh-CN" altLang="en-US" sz="2400" dirty="0" smtClean="0">
                <a:solidFill>
                  <a:srgbClr val="3949AB"/>
                </a:solidFill>
              </a:rPr>
              <a:t>表达式</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455894"/>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Lambda</a:t>
            </a:r>
            <a:r>
              <a:rPr lang="zh-CN" altLang="en-US" dirty="0" smtClean="0"/>
              <a:t>表达式的</a:t>
            </a:r>
            <a:r>
              <a:rPr lang="en-US" altLang="zh-CN" dirty="0" smtClean="0"/>
              <a:t>hello world</a:t>
            </a:r>
            <a:r>
              <a:rPr lang="zh-CN" altLang="en-US" dirty="0" smtClean="0"/>
              <a:t>程序</a:t>
            </a:r>
            <a:endParaRPr lang="en-US" altLang="zh-CN" dirty="0" smtClean="0"/>
          </a:p>
        </p:txBody>
      </p:sp>
      <p:sp>
        <p:nvSpPr>
          <p:cNvPr id="6" name="矩形 5"/>
          <p:cNvSpPr/>
          <p:nvPr/>
        </p:nvSpPr>
        <p:spPr>
          <a:xfrm>
            <a:off x="1594292" y="1596412"/>
            <a:ext cx="5258792" cy="1815882"/>
          </a:xfrm>
          <a:prstGeom prst="rect">
            <a:avLst/>
          </a:prstGeom>
        </p:spPr>
        <p:txBody>
          <a:bodyPr wrap="square">
            <a:spAutoFit/>
          </a:bodyPr>
          <a:lstStyle/>
          <a:p>
            <a:r>
              <a:rPr lang="en-US" altLang="zh-CN" sz="1400" i="1" dirty="0">
                <a:solidFill>
                  <a:srgbClr val="93A1A1"/>
                </a:solidFill>
                <a:latin typeface="Consolas" panose="020B0609020204030204" pitchFamily="49" charset="0"/>
              </a:rPr>
              <a:t>// chapt04/lambda_hello.cpp</a:t>
            </a:r>
            <a:endParaRPr lang="en-US" altLang="zh-CN" sz="1400" dirty="0">
              <a:solidFill>
                <a:srgbClr val="657B83"/>
              </a:solidFill>
              <a:latin typeface="Consolas" panose="020B0609020204030204" pitchFamily="49" charset="0"/>
            </a:endParaRPr>
          </a:p>
          <a:p>
            <a:r>
              <a:rPr lang="en-US" altLang="zh-CN" sz="1400" dirty="0">
                <a:solidFill>
                  <a:srgbClr val="859900"/>
                </a:solidFill>
                <a:latin typeface="Consolas" panose="020B0609020204030204" pitchFamily="49" charset="0"/>
              </a:rPr>
              <a:t>#include</a:t>
            </a:r>
            <a:r>
              <a:rPr lang="en-US" altLang="zh-CN" sz="1400" dirty="0">
                <a:solidFill>
                  <a:srgbClr val="B58900"/>
                </a:solidFill>
                <a:latin typeface="Consolas" panose="020B0609020204030204" pitchFamily="49" charset="0"/>
              </a:rPr>
              <a:t> </a:t>
            </a:r>
            <a:r>
              <a:rPr lang="en-US" altLang="zh-CN" sz="1400" dirty="0">
                <a:solidFill>
                  <a:srgbClr val="2AA198"/>
                </a:solidFill>
                <a:latin typeface="Consolas" panose="020B0609020204030204" pitchFamily="49" charset="0"/>
              </a:rPr>
              <a:t>&lt;</a:t>
            </a:r>
            <a:r>
              <a:rPr lang="en-US" altLang="zh-CN" sz="1400" dirty="0" err="1">
                <a:solidFill>
                  <a:srgbClr val="2AA198"/>
                </a:solidFill>
                <a:latin typeface="Consolas" panose="020B0609020204030204" pitchFamily="49" charset="0"/>
              </a:rPr>
              <a:t>iostream</a:t>
            </a:r>
            <a:r>
              <a:rPr lang="en-US" altLang="zh-CN" sz="1400" dirty="0">
                <a:solidFill>
                  <a:srgbClr val="2AA198"/>
                </a:solidFill>
                <a:latin typeface="Consolas" panose="020B0609020204030204" pitchFamily="49" charset="0"/>
              </a:rPr>
              <a:t>&gt;</a:t>
            </a:r>
            <a:endParaRPr lang="en-US" altLang="zh-CN" sz="1400" dirty="0">
              <a:solidFill>
                <a:srgbClr val="657B83"/>
              </a:solidFill>
              <a:latin typeface="Consolas" panose="020B0609020204030204" pitchFamily="49" charset="0"/>
            </a:endParaRPr>
          </a:p>
          <a:p>
            <a:r>
              <a:rPr lang="en-US" altLang="zh-CN" sz="1400" dirty="0">
                <a:solidFill>
                  <a:srgbClr val="657B83"/>
                </a:solidFill>
                <a:latin typeface="Consolas" panose="020B0609020204030204" pitchFamily="49" charset="0"/>
              </a:rPr>
              <a:t/>
            </a:r>
            <a:br>
              <a:rPr lang="en-US" altLang="zh-CN" sz="1400" dirty="0">
                <a:solidFill>
                  <a:srgbClr val="657B83"/>
                </a:solidFill>
                <a:latin typeface="Consolas" panose="020B0609020204030204" pitchFamily="49" charset="0"/>
              </a:rPr>
            </a:br>
            <a:r>
              <a:rPr lang="en-US" altLang="zh-CN" sz="1400" b="1" dirty="0">
                <a:solidFill>
                  <a:srgbClr val="586E75"/>
                </a:solidFill>
                <a:latin typeface="Consolas" panose="020B0609020204030204" pitchFamily="49" charset="0"/>
              </a:rPr>
              <a:t>int</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main</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 (</a:t>
            </a:r>
            <a:r>
              <a:rPr lang="en-US" altLang="zh-CN" sz="1400" b="1" dirty="0">
                <a:solidFill>
                  <a:srgbClr val="586E75"/>
                </a:solidFill>
                <a:latin typeface="Consolas" panose="020B0609020204030204" pitchFamily="49" charset="0"/>
              </a:rPr>
              <a:t>auto</a:t>
            </a:r>
            <a:r>
              <a:rPr lang="en-US" altLang="zh-CN" sz="1400" dirty="0">
                <a:solidFill>
                  <a:srgbClr val="657B83"/>
                </a:solidFill>
                <a:latin typeface="Consolas" panose="020B0609020204030204" pitchFamily="49" charset="0"/>
              </a:rPr>
              <a:t> </a:t>
            </a:r>
            <a:r>
              <a:rPr lang="en-US" altLang="zh-CN" sz="1400" dirty="0" err="1">
                <a:solidFill>
                  <a:srgbClr val="657B83"/>
                </a:solidFill>
                <a:latin typeface="Consolas" panose="020B0609020204030204" pitchFamily="49" charset="0"/>
              </a:rPr>
              <a:t>msg</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std</a:t>
            </a:r>
            <a:r>
              <a:rPr lang="en-US" altLang="zh-CN" sz="1400" dirty="0">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cout</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&lt;&lt;</a:t>
            </a:r>
            <a:r>
              <a:rPr lang="en-US" altLang="zh-CN" sz="1400" dirty="0">
                <a:solidFill>
                  <a:srgbClr val="657B83"/>
                </a:solidFill>
                <a:latin typeface="Consolas" panose="020B0609020204030204" pitchFamily="49" charset="0"/>
              </a:rPr>
              <a:t> </a:t>
            </a:r>
            <a:r>
              <a:rPr lang="en-US" altLang="zh-CN" sz="1400" dirty="0" err="1">
                <a:solidFill>
                  <a:srgbClr val="657B83"/>
                </a:solidFill>
                <a:latin typeface="Consolas" panose="020B0609020204030204" pitchFamily="49" charset="0"/>
              </a:rPr>
              <a:t>msg</a:t>
            </a:r>
            <a:r>
              <a:rPr lang="en-US" altLang="zh-CN" sz="1400" dirty="0">
                <a:solidFill>
                  <a:srgbClr val="657B83"/>
                </a:solidFill>
                <a:latin typeface="Consolas" panose="020B0609020204030204" pitchFamily="49" charset="0"/>
              </a:rPr>
              <a:t> ; </a:t>
            </a:r>
          </a:p>
          <a:p>
            <a:r>
              <a:rPr lang="en-US" altLang="zh-CN" sz="1400" dirty="0">
                <a:solidFill>
                  <a:srgbClr val="657B83"/>
                </a:solidFill>
                <a:latin typeface="Consolas" panose="020B0609020204030204" pitchFamily="49" charset="0"/>
              </a:rPr>
              <a:t>    }(</a:t>
            </a:r>
            <a:r>
              <a:rPr lang="en-US" altLang="zh-CN" sz="1400" dirty="0">
                <a:solidFill>
                  <a:srgbClr val="2AA198"/>
                </a:solidFill>
                <a:latin typeface="Consolas" panose="020B0609020204030204" pitchFamily="49" charset="0"/>
              </a:rPr>
              <a:t>"Hello world!</a:t>
            </a:r>
            <a:r>
              <a:rPr lang="en-US" altLang="zh-CN" sz="1400" dirty="0">
                <a:solidFill>
                  <a:srgbClr val="CB4B16"/>
                </a:solidFill>
                <a:latin typeface="Consolas" panose="020B0609020204030204" pitchFamily="49" charset="0"/>
              </a:rPr>
              <a:t>\n</a:t>
            </a:r>
            <a:r>
              <a:rPr lang="en-US" altLang="zh-CN" sz="1400" dirty="0">
                <a:solidFill>
                  <a:srgbClr val="2AA198"/>
                </a:solidFill>
                <a:latin typeface="Consolas" panose="020B0609020204030204" pitchFamily="49" charset="0"/>
              </a:rPr>
              <a:t>"</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r>
            <a:br>
              <a:rPr lang="en-US" altLang="zh-CN" sz="1400" dirty="0">
                <a:solidFill>
                  <a:srgbClr val="657B83"/>
                </a:solidFill>
                <a:latin typeface="Consolas" panose="020B0609020204030204" pitchFamily="49" charset="0"/>
              </a:rPr>
            </a:br>
            <a:r>
              <a:rPr lang="en-US" altLang="zh-CN" sz="1400" dirty="0">
                <a:solidFill>
                  <a:srgbClr val="657B83"/>
                </a:solidFill>
                <a:latin typeface="Consolas" panose="020B0609020204030204" pitchFamily="49" charset="0"/>
              </a:rPr>
              <a:t>}</a:t>
            </a:r>
            <a:endParaRPr lang="en-US" altLang="zh-CN" sz="1400"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4161999823"/>
      </p:ext>
    </p:extLst>
  </p:cSld>
  <p:clrMapOvr>
    <a:masterClrMapping/>
  </p:clrMapOvr>
  <p:transition spd="med">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500732" cy="461665"/>
          </a:xfrm>
          <a:prstGeom prst="rect">
            <a:avLst/>
          </a:prstGeom>
          <a:noFill/>
        </p:spPr>
        <p:txBody>
          <a:bodyPr wrap="none" rtlCol="0">
            <a:spAutoFit/>
          </a:bodyPr>
          <a:lstStyle/>
          <a:p>
            <a:r>
              <a:rPr lang="zh-CN" altLang="en-US" sz="2400" dirty="0">
                <a:solidFill>
                  <a:srgbClr val="3949AB"/>
                </a:solidFill>
              </a:rPr>
              <a:t>主要内容 </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12" name="矩形 11">
            <a:extLst>
              <a:ext uri="{FF2B5EF4-FFF2-40B4-BE49-F238E27FC236}">
                <a16:creationId xmlns:a16="http://schemas.microsoft.com/office/drawing/2014/main" id="{4EE63495-2C34-4F25-A776-1028608DA21E}"/>
              </a:ext>
            </a:extLst>
          </p:cNvPr>
          <p:cNvSpPr/>
          <p:nvPr/>
        </p:nvSpPr>
        <p:spPr>
          <a:xfrm>
            <a:off x="1344687" y="1036544"/>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1. </a:t>
            </a:r>
            <a:r>
              <a:rPr lang="zh-CN" altLang="en-US" sz="2400" dirty="0" smtClean="0">
                <a:latin typeface="+mn-ea"/>
              </a:rPr>
              <a:t>函数</a:t>
            </a:r>
            <a:endParaRPr lang="zh-CN" altLang="en-US" sz="2400" dirty="0">
              <a:latin typeface="+mn-ea"/>
            </a:endParaRPr>
          </a:p>
        </p:txBody>
      </p:sp>
      <p:sp>
        <p:nvSpPr>
          <p:cNvPr id="13" name="矩形 12">
            <a:extLst>
              <a:ext uri="{FF2B5EF4-FFF2-40B4-BE49-F238E27FC236}">
                <a16:creationId xmlns:a16="http://schemas.microsoft.com/office/drawing/2014/main" id="{F3760937-CFC5-42FD-BDE9-AB85529D5A9A}"/>
              </a:ext>
            </a:extLst>
          </p:cNvPr>
          <p:cNvSpPr/>
          <p:nvPr/>
        </p:nvSpPr>
        <p:spPr>
          <a:xfrm>
            <a:off x="1350130" y="1564501"/>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FF0000"/>
                </a:solidFill>
                <a:latin typeface="+mn-ea"/>
              </a:rPr>
              <a:t>2. Lambda</a:t>
            </a:r>
            <a:r>
              <a:rPr lang="zh-CN" altLang="en-US" sz="2400" dirty="0" smtClean="0">
                <a:solidFill>
                  <a:srgbClr val="FF0000"/>
                </a:solidFill>
                <a:latin typeface="+mn-ea"/>
              </a:rPr>
              <a:t>表达式</a:t>
            </a:r>
            <a:endParaRPr lang="zh-CN" altLang="en-US" sz="2400" dirty="0">
              <a:solidFill>
                <a:srgbClr val="FF0000"/>
              </a:solidFill>
              <a:latin typeface="+mn-ea"/>
            </a:endParaRPr>
          </a:p>
        </p:txBody>
      </p:sp>
      <p:sp>
        <p:nvSpPr>
          <p:cNvPr id="7" name="矩形 6">
            <a:extLst>
              <a:ext uri="{FF2B5EF4-FFF2-40B4-BE49-F238E27FC236}">
                <a16:creationId xmlns:a16="http://schemas.microsoft.com/office/drawing/2014/main" id="{F3760937-CFC5-42FD-BDE9-AB85529D5A9A}"/>
              </a:ext>
            </a:extLst>
          </p:cNvPr>
          <p:cNvSpPr/>
          <p:nvPr/>
        </p:nvSpPr>
        <p:spPr>
          <a:xfrm>
            <a:off x="1344686" y="2092458"/>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bg1"/>
                </a:solidFill>
                <a:latin typeface="+mn-ea"/>
              </a:rPr>
              <a:t>3</a:t>
            </a:r>
            <a:r>
              <a:rPr lang="en-US" altLang="zh-CN" sz="2400" dirty="0" smtClean="0">
                <a:solidFill>
                  <a:schemeClr val="bg1"/>
                </a:solidFill>
                <a:latin typeface="+mn-ea"/>
              </a:rPr>
              <a:t>. </a:t>
            </a:r>
            <a:r>
              <a:rPr lang="zh-CN" altLang="en-US" sz="2400" dirty="0" smtClean="0">
                <a:solidFill>
                  <a:schemeClr val="bg1"/>
                </a:solidFill>
                <a:latin typeface="+mn-ea"/>
              </a:rPr>
              <a:t>变量</a:t>
            </a:r>
            <a:r>
              <a:rPr lang="en-US" altLang="zh-CN" sz="2400" dirty="0" smtClean="0">
                <a:solidFill>
                  <a:schemeClr val="bg1"/>
                </a:solidFill>
                <a:latin typeface="+mn-ea"/>
              </a:rPr>
              <a:t>/</a:t>
            </a:r>
            <a:r>
              <a:rPr lang="zh-CN" altLang="en-US" sz="2400" dirty="0" smtClean="0">
                <a:solidFill>
                  <a:schemeClr val="bg1"/>
                </a:solidFill>
                <a:latin typeface="+mn-ea"/>
              </a:rPr>
              <a:t>函数的属性</a:t>
            </a:r>
            <a:endParaRPr lang="zh-CN" altLang="en-US" sz="2400" dirty="0">
              <a:solidFill>
                <a:schemeClr val="bg1"/>
              </a:solidFill>
              <a:latin typeface="+mn-ea"/>
            </a:endParaRPr>
          </a:p>
        </p:txBody>
      </p:sp>
    </p:spTree>
    <p:extLst>
      <p:ext uri="{BB962C8B-B14F-4D97-AF65-F5344CB8AC3E}">
        <p14:creationId xmlns:p14="http://schemas.microsoft.com/office/powerpoint/2010/main" val="904088753"/>
      </p:ext>
    </p:extLst>
  </p:cSld>
  <p:clrMapOvr>
    <a:masterClrMapping/>
  </p:clrMapOvr>
  <p:transition spd="med">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en-US" altLang="zh-CN" sz="2400" dirty="0" smtClean="0">
                <a:solidFill>
                  <a:srgbClr val="3949AB"/>
                </a:solidFill>
              </a:rPr>
              <a:t>Lambda</a:t>
            </a:r>
            <a:r>
              <a:rPr lang="zh-CN" altLang="en-US" sz="2400" dirty="0" smtClean="0">
                <a:solidFill>
                  <a:srgbClr val="3949AB"/>
                </a:solidFill>
              </a:rPr>
              <a:t>表达式</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3000821"/>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Lambda</a:t>
            </a:r>
            <a:r>
              <a:rPr lang="zh-CN" altLang="en-US" dirty="0" smtClean="0"/>
              <a:t>表达式文法</a:t>
            </a:r>
            <a:endParaRPr lang="en-US" altLang="zh-CN" dirty="0" smtClean="0"/>
          </a:p>
          <a:p>
            <a:pPr marL="742950" lvl="1" indent="-285750">
              <a:lnSpc>
                <a:spcPct val="150000"/>
              </a:lnSpc>
              <a:buFont typeface="Wingdings" panose="05000000000000000000" pitchFamily="2" charset="2"/>
              <a:buChar char="p"/>
            </a:pPr>
            <a:r>
              <a:rPr lang="zh-CN" altLang="en-US" dirty="0" smtClean="0"/>
              <a:t>捕获列表</a:t>
            </a:r>
            <a:endParaRPr lang="en-US" altLang="zh-CN" dirty="0" smtClean="0"/>
          </a:p>
          <a:p>
            <a:pPr marL="742950" lvl="1" indent="-285750">
              <a:lnSpc>
                <a:spcPct val="150000"/>
              </a:lnSpc>
              <a:buFont typeface="Wingdings" panose="05000000000000000000" pitchFamily="2" charset="2"/>
              <a:buChar char="p"/>
            </a:pPr>
            <a:r>
              <a:rPr lang="zh-CN" altLang="en-US" dirty="0" smtClean="0"/>
              <a:t>参数列表</a:t>
            </a:r>
            <a:endParaRPr lang="en-US" altLang="zh-CN" dirty="0" smtClean="0"/>
          </a:p>
          <a:p>
            <a:pPr marL="742950" lvl="1" indent="-285750">
              <a:lnSpc>
                <a:spcPct val="150000"/>
              </a:lnSpc>
              <a:buFont typeface="Wingdings" panose="05000000000000000000" pitchFamily="2" charset="2"/>
              <a:buChar char="p"/>
            </a:pPr>
            <a:r>
              <a:rPr lang="zh-CN" altLang="en-US" dirty="0" smtClean="0"/>
              <a:t>可变规则</a:t>
            </a:r>
            <a:endParaRPr lang="en-US" altLang="zh-CN" dirty="0" smtClean="0"/>
          </a:p>
          <a:p>
            <a:pPr marL="742950" lvl="1" indent="-285750">
              <a:lnSpc>
                <a:spcPct val="150000"/>
              </a:lnSpc>
              <a:buFont typeface="Wingdings" panose="05000000000000000000" pitchFamily="2" charset="2"/>
              <a:buChar char="p"/>
            </a:pPr>
            <a:r>
              <a:rPr lang="zh-CN" altLang="en-US" dirty="0" smtClean="0"/>
              <a:t>异常说明</a:t>
            </a:r>
            <a:endParaRPr lang="en-US" altLang="zh-CN" dirty="0" smtClean="0"/>
          </a:p>
          <a:p>
            <a:pPr marL="742950" lvl="1" indent="-285750">
              <a:lnSpc>
                <a:spcPct val="150000"/>
              </a:lnSpc>
              <a:buFont typeface="Wingdings" panose="05000000000000000000" pitchFamily="2" charset="2"/>
              <a:buChar char="p"/>
            </a:pPr>
            <a:r>
              <a:rPr lang="zh-CN" altLang="en-US" dirty="0" smtClean="0"/>
              <a:t>返回类型</a:t>
            </a:r>
            <a:endParaRPr lang="en-US" altLang="zh-CN" dirty="0" smtClean="0"/>
          </a:p>
          <a:p>
            <a:pPr marL="742950" lvl="1" indent="-285750">
              <a:lnSpc>
                <a:spcPct val="150000"/>
              </a:lnSpc>
              <a:buFont typeface="Wingdings" panose="05000000000000000000" pitchFamily="2" charset="2"/>
              <a:buChar char="p"/>
            </a:pPr>
            <a:r>
              <a:rPr lang="zh-CN" altLang="en-US" dirty="0"/>
              <a:t>函数体</a:t>
            </a:r>
            <a:endParaRPr lang="en-US" altLang="zh-CN" dirty="0" smtClean="0"/>
          </a:p>
        </p:txBody>
      </p:sp>
      <p:pic>
        <p:nvPicPr>
          <p:cNvPr id="2" name="图片 1"/>
          <p:cNvPicPr>
            <a:picLocks noChangeAspect="1"/>
          </p:cNvPicPr>
          <p:nvPr/>
        </p:nvPicPr>
        <p:blipFill>
          <a:blip r:embed="rId3"/>
          <a:stretch>
            <a:fillRect/>
          </a:stretch>
        </p:blipFill>
        <p:spPr>
          <a:xfrm>
            <a:off x="1387814" y="4100052"/>
            <a:ext cx="9403235" cy="1347020"/>
          </a:xfrm>
          <a:prstGeom prst="rect">
            <a:avLst/>
          </a:prstGeom>
        </p:spPr>
      </p:pic>
    </p:spTree>
    <p:extLst>
      <p:ext uri="{BB962C8B-B14F-4D97-AF65-F5344CB8AC3E}">
        <p14:creationId xmlns:p14="http://schemas.microsoft.com/office/powerpoint/2010/main" val="338536400"/>
      </p:ext>
    </p:extLst>
  </p:cSld>
  <p:clrMapOvr>
    <a:masterClrMapping/>
  </p:clrMapOvr>
  <p:transition spd="med">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捕获列表</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590931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捕获的对象</a:t>
            </a:r>
            <a:endParaRPr lang="en-US" altLang="zh-CN" dirty="0" smtClean="0"/>
          </a:p>
          <a:p>
            <a:pPr marL="742950" lvl="1" indent="-285750">
              <a:lnSpc>
                <a:spcPct val="150000"/>
              </a:lnSpc>
              <a:buFont typeface="Wingdings" panose="05000000000000000000" pitchFamily="2" charset="2"/>
              <a:buChar char="p"/>
            </a:pPr>
            <a:r>
              <a:rPr lang="zh-CN" altLang="en-US" dirty="0" smtClean="0"/>
              <a:t>当前上下文中的局部变量；</a:t>
            </a:r>
            <a:endParaRPr lang="en-US" altLang="zh-CN" dirty="0" smtClean="0"/>
          </a:p>
          <a:p>
            <a:pPr marL="742950" lvl="1" indent="-285750">
              <a:lnSpc>
                <a:spcPct val="150000"/>
              </a:lnSpc>
              <a:buFont typeface="Wingdings" panose="05000000000000000000" pitchFamily="2" charset="2"/>
              <a:buChar char="p"/>
            </a:pPr>
            <a:r>
              <a:rPr lang="zh-CN" altLang="en-US" dirty="0" smtClean="0"/>
              <a:t>而全局变量、局部静态变量、线程局部变量都不能捕获；</a:t>
            </a:r>
            <a:endParaRPr lang="en-US" altLang="zh-CN" dirty="0" smtClean="0"/>
          </a:p>
          <a:p>
            <a:pPr marL="285750" indent="-285750">
              <a:lnSpc>
                <a:spcPct val="150000"/>
              </a:lnSpc>
              <a:buFont typeface="Wingdings" panose="05000000000000000000" pitchFamily="2" charset="2"/>
              <a:buChar char="p"/>
            </a:pPr>
            <a:r>
              <a:rPr lang="zh-CN" altLang="en-US" dirty="0" smtClean="0"/>
              <a:t>捕获的方式</a:t>
            </a:r>
            <a:endParaRPr lang="en-US" altLang="zh-CN" dirty="0" smtClean="0"/>
          </a:p>
          <a:p>
            <a:pPr marL="742950" lvl="1" indent="-285750">
              <a:lnSpc>
                <a:spcPct val="150000"/>
              </a:lnSpc>
              <a:buFont typeface="Wingdings" panose="05000000000000000000" pitchFamily="2" charset="2"/>
              <a:buChar char="p"/>
            </a:pPr>
            <a:r>
              <a:rPr lang="zh-CN" altLang="en-US" dirty="0" smtClean="0"/>
              <a:t>传值捕获、引用捕获</a:t>
            </a:r>
            <a:endParaRPr lang="en-US" altLang="zh-CN" dirty="0" smtClean="0"/>
          </a:p>
          <a:p>
            <a:pPr marL="285750" indent="-285750">
              <a:lnSpc>
                <a:spcPct val="150000"/>
              </a:lnSpc>
              <a:buFont typeface="Wingdings" panose="05000000000000000000" pitchFamily="2" charset="2"/>
              <a:buChar char="p"/>
            </a:pPr>
            <a:r>
              <a:rPr lang="zh-CN" altLang="en-US" dirty="0" smtClean="0"/>
              <a:t>默认捕获</a:t>
            </a:r>
            <a:endParaRPr lang="en-US" altLang="zh-CN" dirty="0" smtClean="0"/>
          </a:p>
          <a:p>
            <a:pPr marL="742950" lvl="1" indent="-285750">
              <a:lnSpc>
                <a:spcPct val="150000"/>
              </a:lnSpc>
              <a:buFont typeface="Wingdings" panose="05000000000000000000" pitchFamily="2" charset="2"/>
              <a:buChar char="p"/>
            </a:pPr>
            <a:r>
              <a:rPr lang="en-US" altLang="zh-CN" dirty="0" smtClean="0"/>
              <a:t>[=] </a:t>
            </a:r>
            <a:r>
              <a:rPr lang="zh-CN" altLang="en-US" dirty="0" smtClean="0"/>
              <a:t>默认捕获方式为传值捕获</a:t>
            </a:r>
            <a:endParaRPr lang="en-US" altLang="zh-CN" dirty="0" smtClean="0"/>
          </a:p>
          <a:p>
            <a:pPr marL="742950" lvl="1" indent="-285750">
              <a:lnSpc>
                <a:spcPct val="150000"/>
              </a:lnSpc>
              <a:buFont typeface="Wingdings" panose="05000000000000000000" pitchFamily="2" charset="2"/>
              <a:buChar char="p"/>
            </a:pPr>
            <a:r>
              <a:rPr lang="en-US" altLang="zh-CN" dirty="0" smtClean="0"/>
              <a:t>[&amp;]</a:t>
            </a:r>
            <a:r>
              <a:rPr lang="zh-CN" altLang="en-US" dirty="0" smtClean="0"/>
              <a:t>默认捕获方式为引用捕获</a:t>
            </a:r>
            <a:endParaRPr lang="en-US" altLang="zh-CN" dirty="0" smtClean="0"/>
          </a:p>
          <a:p>
            <a:pPr marL="285750" indent="-285750">
              <a:lnSpc>
                <a:spcPct val="150000"/>
              </a:lnSpc>
              <a:buFont typeface="Wingdings" panose="05000000000000000000" pitchFamily="2" charset="2"/>
              <a:buChar char="p"/>
            </a:pPr>
            <a:r>
              <a:rPr lang="zh-CN" altLang="en-US" dirty="0" smtClean="0"/>
              <a:t>捕获方式可以混合</a:t>
            </a:r>
            <a:endParaRPr lang="en-US" altLang="zh-CN" dirty="0" smtClean="0"/>
          </a:p>
          <a:p>
            <a:pPr marL="742950" lvl="1" indent="-285750">
              <a:lnSpc>
                <a:spcPct val="150000"/>
              </a:lnSpc>
              <a:buFont typeface="Wingdings" panose="05000000000000000000" pitchFamily="2" charset="2"/>
              <a:buChar char="p"/>
            </a:pPr>
            <a:r>
              <a:rPr lang="en-US" altLang="zh-CN" dirty="0" smtClean="0"/>
              <a:t>[value, &amp;count]</a:t>
            </a:r>
          </a:p>
          <a:p>
            <a:pPr marL="742950" lvl="1" indent="-285750">
              <a:lnSpc>
                <a:spcPct val="150000"/>
              </a:lnSpc>
              <a:buFont typeface="Wingdings" panose="05000000000000000000" pitchFamily="2" charset="2"/>
              <a:buChar char="p"/>
            </a:pPr>
            <a:r>
              <a:rPr lang="en-US" altLang="zh-CN" dirty="0" smtClean="0"/>
              <a:t>[value, this]</a:t>
            </a:r>
          </a:p>
          <a:p>
            <a:pPr marL="742950" lvl="1" indent="-285750">
              <a:lnSpc>
                <a:spcPct val="150000"/>
              </a:lnSpc>
              <a:buFont typeface="Wingdings" panose="05000000000000000000" pitchFamily="2" charset="2"/>
              <a:buChar char="p"/>
            </a:pPr>
            <a:r>
              <a:rPr lang="en-US" altLang="zh-CN" dirty="0" smtClean="0"/>
              <a:t>[&amp;value, &amp;count, &amp;this]</a:t>
            </a:r>
          </a:p>
          <a:p>
            <a:pPr marL="285750" indent="-285750">
              <a:lnSpc>
                <a:spcPct val="150000"/>
              </a:lnSpc>
              <a:buFont typeface="Wingdings" panose="05000000000000000000" pitchFamily="2" charset="2"/>
              <a:buChar char="p"/>
            </a:pPr>
            <a:r>
              <a:rPr lang="zh-CN" altLang="en-US" dirty="0" smtClean="0"/>
              <a:t>捕获的含义</a:t>
            </a:r>
            <a:endParaRPr lang="en-US" altLang="zh-CN" dirty="0" smtClean="0"/>
          </a:p>
          <a:p>
            <a:pPr marL="742950" lvl="1" indent="-285750">
              <a:lnSpc>
                <a:spcPct val="150000"/>
              </a:lnSpc>
              <a:buFont typeface="Wingdings" panose="05000000000000000000" pitchFamily="2" charset="2"/>
              <a:buChar char="p"/>
            </a:pPr>
            <a:r>
              <a:rPr lang="zh-CN" altLang="en-US" dirty="0" smtClean="0"/>
              <a:t>在定义</a:t>
            </a:r>
            <a:r>
              <a:rPr lang="en-US" altLang="zh-CN" dirty="0" smtClean="0"/>
              <a:t>lambda</a:t>
            </a:r>
            <a:r>
              <a:rPr lang="zh-CN" altLang="en-US" dirty="0" smtClean="0"/>
              <a:t>表达式时，建立捕获对象的副本或者引用</a:t>
            </a:r>
            <a:r>
              <a:rPr lang="en-US" altLang="zh-CN" dirty="0" smtClean="0"/>
              <a:t>~</a:t>
            </a:r>
          </a:p>
        </p:txBody>
      </p:sp>
    </p:spTree>
    <p:extLst>
      <p:ext uri="{BB962C8B-B14F-4D97-AF65-F5344CB8AC3E}">
        <p14:creationId xmlns:p14="http://schemas.microsoft.com/office/powerpoint/2010/main" val="2269579083"/>
      </p:ext>
    </p:extLst>
  </p:cSld>
  <p:clrMapOvr>
    <a:masterClrMapping/>
  </p:clrMapOvr>
  <p:transition spd="med">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可变规则</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341632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可变规则语法为</a:t>
            </a:r>
            <a:endParaRPr lang="en-US" altLang="zh-CN" dirty="0" smtClean="0"/>
          </a:p>
          <a:p>
            <a:pPr marL="742950" lvl="1" indent="-285750">
              <a:lnSpc>
                <a:spcPct val="150000"/>
              </a:lnSpc>
              <a:buFont typeface="Wingdings" panose="05000000000000000000" pitchFamily="2" charset="2"/>
              <a:buChar char="p"/>
            </a:pPr>
            <a:r>
              <a:rPr lang="en-US" altLang="zh-CN" dirty="0" smtClean="0"/>
              <a:t>Mutable</a:t>
            </a:r>
          </a:p>
          <a:p>
            <a:pPr marL="285750" indent="-285750">
              <a:lnSpc>
                <a:spcPct val="150000"/>
              </a:lnSpc>
              <a:buFont typeface="Wingdings" panose="05000000000000000000" pitchFamily="2" charset="2"/>
              <a:buChar char="p"/>
            </a:pPr>
            <a:r>
              <a:rPr lang="zh-CN" altLang="en-US" dirty="0" smtClean="0"/>
              <a:t>可变规则含义</a:t>
            </a:r>
            <a:endParaRPr lang="en-US" altLang="zh-CN" dirty="0" smtClean="0"/>
          </a:p>
          <a:p>
            <a:pPr marL="742950" lvl="1" indent="-285750">
              <a:lnSpc>
                <a:spcPct val="150000"/>
              </a:lnSpc>
              <a:buFont typeface="Wingdings" panose="05000000000000000000" pitchFamily="2" charset="2"/>
              <a:buChar char="p"/>
            </a:pPr>
            <a:r>
              <a:rPr lang="zh-CN" altLang="en-US" dirty="0" smtClean="0"/>
              <a:t>可变规则只影响通过传值方式捕获的变量；</a:t>
            </a:r>
            <a:endParaRPr lang="en-US" altLang="zh-CN" dirty="0" smtClean="0"/>
          </a:p>
          <a:p>
            <a:pPr marL="742950" lvl="1" indent="-285750">
              <a:lnSpc>
                <a:spcPct val="150000"/>
              </a:lnSpc>
              <a:buFont typeface="Wingdings" panose="05000000000000000000" pitchFamily="2" charset="2"/>
              <a:buChar char="p"/>
            </a:pPr>
            <a:r>
              <a:rPr lang="zh-CN" altLang="en-US" dirty="0" smtClean="0"/>
              <a:t>如果捕获列表中没有任何传值捕获的对象，那么</a:t>
            </a:r>
            <a:r>
              <a:rPr lang="en-US" altLang="zh-CN" dirty="0" smtClean="0"/>
              <a:t>mutable</a:t>
            </a:r>
            <a:r>
              <a:rPr lang="zh-CN" altLang="en-US" dirty="0" smtClean="0"/>
              <a:t>没有作用；</a:t>
            </a:r>
            <a:endParaRPr lang="en-US" altLang="zh-CN" dirty="0" smtClean="0"/>
          </a:p>
          <a:p>
            <a:pPr marL="742950" lvl="1" indent="-285750">
              <a:lnSpc>
                <a:spcPct val="150000"/>
              </a:lnSpc>
              <a:buFont typeface="Wingdings" panose="05000000000000000000" pitchFamily="2" charset="2"/>
              <a:buChar char="p"/>
            </a:pPr>
            <a:r>
              <a:rPr lang="zh-CN" altLang="en-US" dirty="0" smtClean="0"/>
              <a:t>如果</a:t>
            </a:r>
            <a:r>
              <a:rPr lang="zh-CN" altLang="en-US" dirty="0"/>
              <a:t>捕获列表</a:t>
            </a:r>
            <a:r>
              <a:rPr lang="zh-CN" altLang="en-US" dirty="0" smtClean="0"/>
              <a:t>中有</a:t>
            </a:r>
            <a:r>
              <a:rPr lang="zh-CN" altLang="en-US" dirty="0"/>
              <a:t>任何传值捕获的</a:t>
            </a:r>
            <a:r>
              <a:rPr lang="zh-CN" altLang="en-US" dirty="0" smtClean="0"/>
              <a:t>对象，则</a:t>
            </a:r>
            <a:r>
              <a:rPr lang="en-US" altLang="zh-CN" dirty="0" smtClean="0"/>
              <a:t>mutable</a:t>
            </a:r>
            <a:r>
              <a:rPr lang="zh-CN" altLang="en-US" dirty="0" smtClean="0"/>
              <a:t>运行这些传值捕获的对象可以在函数体内进行修改；但是这种修改不会改变其值。</a:t>
            </a:r>
            <a:endParaRPr lang="en-US" altLang="zh-CN" dirty="0" smtClean="0"/>
          </a:p>
        </p:txBody>
      </p:sp>
    </p:spTree>
    <p:extLst>
      <p:ext uri="{BB962C8B-B14F-4D97-AF65-F5344CB8AC3E}">
        <p14:creationId xmlns:p14="http://schemas.microsoft.com/office/powerpoint/2010/main" val="2631896161"/>
      </p:ext>
    </p:extLst>
  </p:cSld>
  <p:clrMapOvr>
    <a:masterClrMapping/>
  </p:clrMapOvr>
  <p:transition spd="med">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en-US" altLang="zh-CN" sz="2400" dirty="0" smtClean="0">
                <a:solidFill>
                  <a:srgbClr val="3949AB"/>
                </a:solidFill>
              </a:rPr>
              <a:t>Lambda</a:t>
            </a:r>
            <a:r>
              <a:rPr lang="zh-CN" altLang="en-US" sz="2400" dirty="0" smtClean="0">
                <a:solidFill>
                  <a:srgbClr val="3949AB"/>
                </a:solidFill>
              </a:rPr>
              <a:t>函数的使用</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507831"/>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1) </a:t>
            </a:r>
            <a:r>
              <a:rPr lang="zh-CN" altLang="en-US" dirty="0" smtClean="0"/>
              <a:t>对容器中的元素，按照指定的规则进行排序。</a:t>
            </a:r>
            <a:endParaRPr lang="en-US" altLang="zh-CN" dirty="0" smtClean="0"/>
          </a:p>
        </p:txBody>
      </p:sp>
      <p:sp>
        <p:nvSpPr>
          <p:cNvPr id="5" name="矩形 4"/>
          <p:cNvSpPr/>
          <p:nvPr/>
        </p:nvSpPr>
        <p:spPr>
          <a:xfrm>
            <a:off x="1594292" y="1750336"/>
            <a:ext cx="6282814" cy="2800767"/>
          </a:xfrm>
          <a:prstGeom prst="rect">
            <a:avLst/>
          </a:prstGeom>
        </p:spPr>
        <p:txBody>
          <a:bodyPr wrap="square">
            <a:spAutoFit/>
          </a:bodyPr>
          <a:lstStyle/>
          <a:p>
            <a:r>
              <a:rPr lang="en-US" altLang="zh-CN" sz="1400" dirty="0">
                <a:solidFill>
                  <a:srgbClr val="859900"/>
                </a:solidFill>
                <a:latin typeface="Consolas" panose="020B0609020204030204" pitchFamily="49" charset="0"/>
              </a:rPr>
              <a:t>using</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Vector</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vector</a:t>
            </a:r>
            <a:r>
              <a:rPr lang="en-US" altLang="zh-CN" sz="1400" dirty="0">
                <a:solidFill>
                  <a:srgbClr val="657B83"/>
                </a:solidFill>
                <a:latin typeface="Consolas" panose="020B0609020204030204" pitchFamily="49" charset="0"/>
              </a:rPr>
              <a:t>&lt;</a:t>
            </a:r>
            <a:r>
              <a:rPr lang="en-US" altLang="zh-CN" sz="1400" b="1" dirty="0">
                <a:solidFill>
                  <a:srgbClr val="586E75"/>
                </a:solidFill>
                <a:latin typeface="Consolas" panose="020B0609020204030204" pitchFamily="49" charset="0"/>
              </a:rPr>
              <a:t>int</a:t>
            </a:r>
            <a:r>
              <a:rPr lang="en-US" altLang="zh-CN" sz="1400" dirty="0">
                <a:solidFill>
                  <a:srgbClr val="657B83"/>
                </a:solidFill>
                <a:latin typeface="Consolas" panose="020B0609020204030204" pitchFamily="49" charset="0"/>
              </a:rPr>
              <a:t>&gt;;</a:t>
            </a:r>
          </a:p>
          <a:p>
            <a:r>
              <a:rPr lang="en-US" altLang="zh-CN" sz="1400" dirty="0">
                <a:solidFill>
                  <a:srgbClr val="657B83"/>
                </a:solidFill>
                <a:latin typeface="Consolas" panose="020B0609020204030204" pitchFamily="49" charset="0"/>
              </a:rPr>
              <a:t/>
            </a:r>
            <a:br>
              <a:rPr lang="en-US" altLang="zh-CN" sz="1400" dirty="0">
                <a:solidFill>
                  <a:srgbClr val="657B83"/>
                </a:solidFill>
                <a:latin typeface="Consolas" panose="020B0609020204030204" pitchFamily="49" charset="0"/>
              </a:rPr>
            </a:br>
            <a:r>
              <a:rPr lang="en-US" altLang="zh-CN" sz="1400" dirty="0">
                <a:solidFill>
                  <a:srgbClr val="268BD2"/>
                </a:solidFill>
                <a:latin typeface="Consolas" panose="020B0609020204030204" pitchFamily="49" charset="0"/>
              </a:rPr>
              <a:t>Vector</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sortValues</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Vector</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values</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1</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2</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3</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4</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5</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6</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7</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8</a:t>
            </a:r>
            <a:r>
              <a:rPr lang="en-US" altLang="zh-CN" sz="1400" dirty="0">
                <a:solidFill>
                  <a:srgbClr val="657B83"/>
                </a:solidFill>
                <a:latin typeface="Consolas" panose="020B0609020204030204" pitchFamily="49" charset="0"/>
              </a:rPr>
              <a:t>,</a:t>
            </a:r>
            <a:r>
              <a:rPr lang="en-US" altLang="zh-CN" sz="1400" dirty="0">
                <a:solidFill>
                  <a:srgbClr val="D33682"/>
                </a:solidFill>
                <a:latin typeface="Consolas" panose="020B0609020204030204" pitchFamily="49" charset="0"/>
              </a:rPr>
              <a:t>9</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sort</a:t>
            </a:r>
            <a:r>
              <a:rPr lang="en-US" altLang="zh-CN" sz="1400" dirty="0">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values</a:t>
            </a:r>
            <a:r>
              <a:rPr lang="en-US" altLang="zh-CN" sz="1400" dirty="0" err="1">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begin</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values</a:t>
            </a:r>
            <a:r>
              <a:rPr lang="en-US" altLang="zh-CN" sz="1400" dirty="0" err="1">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end</a:t>
            </a:r>
            <a:r>
              <a:rPr lang="en-US" altLang="zh-CN" sz="1400" dirty="0">
                <a:solidFill>
                  <a:srgbClr val="657B83"/>
                </a:solidFill>
                <a:latin typeface="Consolas" panose="020B0609020204030204" pitchFamily="49" charset="0"/>
              </a:rPr>
              <a:t>(), </a:t>
            </a:r>
          </a:p>
          <a:p>
            <a:r>
              <a:rPr lang="en-US" altLang="zh-CN" sz="1400" dirty="0">
                <a:solidFill>
                  <a:srgbClr val="657B83"/>
                </a:solidFill>
                <a:latin typeface="Consolas" panose="020B0609020204030204" pitchFamily="49" charset="0"/>
              </a:rPr>
              <a:t>            [](</a:t>
            </a:r>
            <a:r>
              <a:rPr lang="en-US" altLang="zh-CN" sz="1400" b="1" dirty="0">
                <a:solidFill>
                  <a:srgbClr val="586E75"/>
                </a:solidFill>
                <a:latin typeface="Consolas" panose="020B0609020204030204" pitchFamily="49" charset="0"/>
              </a:rPr>
              <a:t>int</a:t>
            </a:r>
            <a:r>
              <a:rPr lang="en-US" altLang="zh-CN" sz="1400" dirty="0">
                <a:solidFill>
                  <a:srgbClr val="657B83"/>
                </a:solidFill>
                <a:latin typeface="Consolas" panose="020B0609020204030204" pitchFamily="49" charset="0"/>
              </a:rPr>
              <a:t> left, </a:t>
            </a:r>
            <a:r>
              <a:rPr lang="en-US" altLang="zh-CN" sz="1400" b="1" dirty="0">
                <a:solidFill>
                  <a:srgbClr val="586E75"/>
                </a:solidFill>
                <a:latin typeface="Consolas" panose="020B0609020204030204" pitchFamily="49" charset="0"/>
              </a:rPr>
              <a:t>int</a:t>
            </a:r>
            <a:r>
              <a:rPr lang="en-US" altLang="zh-CN" sz="1400" dirty="0">
                <a:solidFill>
                  <a:srgbClr val="657B83"/>
                </a:solidFill>
                <a:latin typeface="Consolas" panose="020B0609020204030204" pitchFamily="49" charset="0"/>
              </a:rPr>
              <a:t> right){</a:t>
            </a:r>
          </a:p>
          <a:p>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return</a:t>
            </a:r>
            <a:r>
              <a:rPr lang="en-US" altLang="zh-CN" sz="1400" dirty="0">
                <a:solidFill>
                  <a:srgbClr val="657B83"/>
                </a:solidFill>
                <a:latin typeface="Consolas" panose="020B0609020204030204" pitchFamily="49" charset="0"/>
              </a:rPr>
              <a:t> (left</a:t>
            </a:r>
            <a:r>
              <a:rPr lang="en-US" altLang="zh-CN" sz="1400" dirty="0">
                <a:solidFill>
                  <a:srgbClr val="859900"/>
                </a:solidFill>
                <a:latin typeface="Consolas" panose="020B0609020204030204" pitchFamily="49" charset="0"/>
              </a:rPr>
              <a:t>+</a:t>
            </a:r>
            <a:r>
              <a:rPr lang="en-US" altLang="zh-CN" sz="1400" dirty="0">
                <a:solidFill>
                  <a:srgbClr val="D33682"/>
                </a:solidFill>
                <a:latin typeface="Consolas" panose="020B0609020204030204" pitchFamily="49" charset="0"/>
              </a:rPr>
              <a:t>1</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3</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&lt;</a:t>
            </a:r>
            <a:r>
              <a:rPr lang="en-US" altLang="zh-CN" sz="1400" dirty="0">
                <a:solidFill>
                  <a:srgbClr val="657B83"/>
                </a:solidFill>
                <a:latin typeface="Consolas" panose="020B0609020204030204" pitchFamily="49" charset="0"/>
              </a:rPr>
              <a:t> (right</a:t>
            </a:r>
            <a:r>
              <a:rPr lang="en-US" altLang="zh-CN" sz="1400" dirty="0">
                <a:solidFill>
                  <a:srgbClr val="859900"/>
                </a:solidFill>
                <a:latin typeface="Consolas" panose="020B0609020204030204" pitchFamily="49" charset="0"/>
              </a:rPr>
              <a:t>+</a:t>
            </a:r>
            <a:r>
              <a:rPr lang="en-US" altLang="zh-CN" sz="1400" dirty="0">
                <a:solidFill>
                  <a:srgbClr val="D33682"/>
                </a:solidFill>
                <a:latin typeface="Consolas" panose="020B0609020204030204" pitchFamily="49" charset="0"/>
              </a:rPr>
              <a:t>1</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3</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p>
          <a:p>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return</a:t>
            </a:r>
            <a:r>
              <a:rPr lang="en-US" altLang="zh-CN" sz="1400" dirty="0">
                <a:solidFill>
                  <a:srgbClr val="657B83"/>
                </a:solidFill>
                <a:latin typeface="Consolas" panose="020B0609020204030204" pitchFamily="49" charset="0"/>
              </a:rPr>
              <a:t> </a:t>
            </a:r>
            <a:r>
              <a:rPr lang="en-US" altLang="zh-CN" sz="1400" dirty="0" err="1">
                <a:solidFill>
                  <a:srgbClr val="657B83"/>
                </a:solidFill>
                <a:latin typeface="Consolas" panose="020B0609020204030204" pitchFamily="49" charset="0"/>
              </a:rPr>
              <a:t>vlaues</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a:t>
            </a:r>
          </a:p>
          <a:p>
            <a:endParaRPr lang="en-US" altLang="zh-CN" i="1" dirty="0" smtClean="0">
              <a:solidFill>
                <a:srgbClr val="93A1A1"/>
              </a:solidFill>
              <a:latin typeface="Consolas" panose="020B0609020204030204" pitchFamily="49" charset="0"/>
            </a:endParaRPr>
          </a:p>
          <a:p>
            <a:r>
              <a:rPr lang="en-US" altLang="zh-CN" i="1" dirty="0" smtClean="0">
                <a:solidFill>
                  <a:srgbClr val="93A1A1"/>
                </a:solidFill>
                <a:latin typeface="Consolas" panose="020B0609020204030204" pitchFamily="49" charset="0"/>
              </a:rPr>
              <a:t>//</a:t>
            </a:r>
            <a:r>
              <a:rPr lang="zh-CN" altLang="en-US" i="1" dirty="0">
                <a:solidFill>
                  <a:srgbClr val="93A1A1"/>
                </a:solidFill>
                <a:latin typeface="Consolas" panose="020B0609020204030204" pitchFamily="49" charset="0"/>
              </a:rPr>
              <a:t>排序后的结果是什么？</a:t>
            </a:r>
            <a:endParaRPr lang="zh-CN" altLang="en-US"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4011492509"/>
      </p:ext>
    </p:extLst>
  </p:cSld>
  <p:clrMapOvr>
    <a:masterClrMapping/>
  </p:clrMapOvr>
  <p:transition spd="med">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en-US" altLang="zh-CN" sz="2400" dirty="0" smtClean="0">
                <a:solidFill>
                  <a:srgbClr val="3949AB"/>
                </a:solidFill>
              </a:rPr>
              <a:t>Lambda</a:t>
            </a:r>
            <a:r>
              <a:rPr lang="zh-CN" altLang="en-US" sz="2400" dirty="0" smtClean="0">
                <a:solidFill>
                  <a:srgbClr val="3949AB"/>
                </a:solidFill>
              </a:rPr>
              <a:t>函数的使用</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507831"/>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2)</a:t>
            </a:r>
            <a:r>
              <a:rPr lang="zh-CN" altLang="en-US" dirty="0"/>
              <a:t>查找容器中符合条件的元素。</a:t>
            </a:r>
            <a:endParaRPr lang="en-US" altLang="zh-CN" dirty="0" smtClean="0"/>
          </a:p>
        </p:txBody>
      </p:sp>
      <p:sp>
        <p:nvSpPr>
          <p:cNvPr id="2" name="矩形 1"/>
          <p:cNvSpPr/>
          <p:nvPr/>
        </p:nvSpPr>
        <p:spPr>
          <a:xfrm>
            <a:off x="1594291" y="1496594"/>
            <a:ext cx="7195747" cy="3108543"/>
          </a:xfrm>
          <a:prstGeom prst="rect">
            <a:avLst/>
          </a:prstGeom>
        </p:spPr>
        <p:txBody>
          <a:bodyPr wrap="square">
            <a:spAutoFit/>
          </a:bodyPr>
          <a:lstStyle/>
          <a:p>
            <a:r>
              <a:rPr lang="en-US" altLang="zh-CN" sz="1400" b="1" dirty="0">
                <a:solidFill>
                  <a:srgbClr val="586E75"/>
                </a:solidFill>
                <a:latin typeface="Consolas" panose="020B0609020204030204" pitchFamily="49" charset="0"/>
              </a:rPr>
              <a:t>void</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findValues</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Vector</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values</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1</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2</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3</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4</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5</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6</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7</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8</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9</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b="1" dirty="0">
                <a:solidFill>
                  <a:srgbClr val="586E75"/>
                </a:solidFill>
                <a:latin typeface="Consolas" panose="020B0609020204030204" pitchFamily="49" charset="0"/>
              </a:rPr>
              <a:t>int</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target</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a:solidFill>
                  <a:srgbClr val="D33682"/>
                </a:solidFill>
                <a:latin typeface="Consolas" panose="020B0609020204030204" pitchFamily="49" charset="0"/>
              </a:rPr>
              <a:t>8</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b="1" dirty="0">
                <a:solidFill>
                  <a:srgbClr val="586E75"/>
                </a:solidFill>
                <a:latin typeface="Consolas" panose="020B0609020204030204" pitchFamily="49" charset="0"/>
              </a:rPr>
              <a:t>auto</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pos</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find_if</a:t>
            </a:r>
            <a:r>
              <a:rPr lang="en-US" altLang="zh-CN" sz="1400" dirty="0">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values</a:t>
            </a:r>
            <a:r>
              <a:rPr lang="en-US" altLang="zh-CN" sz="1400" dirty="0" err="1">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begin</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values</a:t>
            </a:r>
            <a:r>
              <a:rPr lang="en-US" altLang="zh-CN" sz="1400" dirty="0" err="1">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end</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target</a:t>
            </a:r>
            <a:r>
              <a:rPr lang="en-US" altLang="zh-CN" sz="1400" dirty="0">
                <a:solidFill>
                  <a:srgbClr val="657B83"/>
                </a:solidFill>
                <a:latin typeface="Consolas" panose="020B0609020204030204" pitchFamily="49" charset="0"/>
              </a:rPr>
              <a:t>](</a:t>
            </a:r>
            <a:r>
              <a:rPr lang="en-US" altLang="zh-CN" sz="1400" b="1" dirty="0">
                <a:solidFill>
                  <a:srgbClr val="586E75"/>
                </a:solidFill>
                <a:latin typeface="Consolas" panose="020B0609020204030204" pitchFamily="49" charset="0"/>
              </a:rPr>
              <a:t>int</a:t>
            </a:r>
            <a:r>
              <a:rPr lang="en-US" altLang="zh-CN" sz="1400" dirty="0">
                <a:solidFill>
                  <a:srgbClr val="657B83"/>
                </a:solidFill>
                <a:latin typeface="Consolas" panose="020B0609020204030204" pitchFamily="49" charset="0"/>
              </a:rPr>
              <a:t> value)</a:t>
            </a:r>
          </a:p>
          <a:p>
            <a:r>
              <a:rPr lang="en-US" altLang="zh-CN" sz="1400" dirty="0">
                <a:solidFill>
                  <a:srgbClr val="657B83"/>
                </a:solidFill>
                <a:latin typeface="Consolas" panose="020B0609020204030204" pitchFamily="49" charset="0"/>
              </a:rPr>
              <a:t>         {</a:t>
            </a:r>
          </a:p>
          <a:p>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return</a:t>
            </a:r>
            <a:r>
              <a:rPr lang="en-US" altLang="zh-CN" sz="1400" dirty="0">
                <a:solidFill>
                  <a:srgbClr val="657B83"/>
                </a:solidFill>
                <a:latin typeface="Consolas" panose="020B0609020204030204" pitchFamily="49" charset="0"/>
              </a:rPr>
              <a:t> value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a:solidFill>
                  <a:srgbClr val="268BD2"/>
                </a:solidFill>
                <a:latin typeface="Consolas" panose="020B0609020204030204" pitchFamily="49" charset="0"/>
              </a:rPr>
              <a:t>target</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p>
          <a:p>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if</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pos</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a:t>
            </a:r>
            <a:r>
              <a:rPr lang="en-US" altLang="zh-CN" sz="1400" dirty="0">
                <a:solidFill>
                  <a:srgbClr val="657B83"/>
                </a:solidFill>
                <a:latin typeface="Consolas" panose="020B0609020204030204" pitchFamily="49" charset="0"/>
              </a:rPr>
              <a:t> </a:t>
            </a:r>
            <a:r>
              <a:rPr lang="en-US" altLang="zh-CN" sz="1400" dirty="0" err="1">
                <a:solidFill>
                  <a:srgbClr val="268BD2"/>
                </a:solidFill>
                <a:latin typeface="Consolas" panose="020B0609020204030204" pitchFamily="49" charset="0"/>
              </a:rPr>
              <a:t>values</a:t>
            </a:r>
            <a:r>
              <a:rPr lang="en-US" altLang="zh-CN" sz="1400" dirty="0" err="1">
                <a:solidFill>
                  <a:srgbClr val="657B83"/>
                </a:solidFill>
                <a:latin typeface="Consolas" panose="020B0609020204030204" pitchFamily="49" charset="0"/>
              </a:rPr>
              <a:t>.</a:t>
            </a:r>
            <a:r>
              <a:rPr lang="en-US" altLang="zh-CN" sz="1400" dirty="0" err="1">
                <a:solidFill>
                  <a:srgbClr val="268BD2"/>
                </a:solidFill>
                <a:latin typeface="Consolas" panose="020B0609020204030204" pitchFamily="49" charset="0"/>
              </a:rPr>
              <a:t>end</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dirty="0" err="1">
                <a:solidFill>
                  <a:srgbClr val="657B83"/>
                </a:solidFill>
                <a:latin typeface="Consolas" panose="020B0609020204030204" pitchFamily="49" charset="0"/>
              </a:rPr>
              <a:t>cout</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&lt;&lt;</a:t>
            </a:r>
            <a:r>
              <a:rPr lang="en-US" altLang="zh-CN" sz="1400" dirty="0">
                <a:solidFill>
                  <a:srgbClr val="657B83"/>
                </a:solidFill>
                <a:latin typeface="Consolas" panose="020B0609020204030204" pitchFamily="49" charset="0"/>
              </a:rPr>
              <a:t> </a:t>
            </a:r>
            <a:r>
              <a:rPr lang="en-US" altLang="zh-CN" sz="1400" dirty="0">
                <a:solidFill>
                  <a:srgbClr val="2AA198"/>
                </a:solidFill>
                <a:latin typeface="Consolas" panose="020B0609020204030204" pitchFamily="49" charset="0"/>
              </a:rPr>
              <a:t>"Found</a:t>
            </a:r>
            <a:r>
              <a:rPr lang="en-US" altLang="zh-CN" sz="1400" dirty="0">
                <a:solidFill>
                  <a:srgbClr val="CB4B16"/>
                </a:solidFill>
                <a:latin typeface="Consolas" panose="020B0609020204030204" pitchFamily="49" charset="0"/>
              </a:rPr>
              <a:t>\n</a:t>
            </a:r>
            <a:r>
              <a:rPr lang="en-US" altLang="zh-CN" sz="1400" dirty="0">
                <a:solidFill>
                  <a:srgbClr val="2AA198"/>
                </a:solidFill>
                <a:latin typeface="Consolas" panose="020B0609020204030204" pitchFamily="49" charset="0"/>
              </a:rPr>
              <a:t>"</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else</a:t>
            </a:r>
            <a:endParaRPr lang="en-US" altLang="zh-CN" sz="1400" dirty="0">
              <a:solidFill>
                <a:srgbClr val="657B83"/>
              </a:solidFill>
              <a:latin typeface="Consolas" panose="020B0609020204030204" pitchFamily="49" charset="0"/>
            </a:endParaRPr>
          </a:p>
          <a:p>
            <a:r>
              <a:rPr lang="en-US" altLang="zh-CN" sz="1400" dirty="0">
                <a:solidFill>
                  <a:srgbClr val="657B83"/>
                </a:solidFill>
                <a:latin typeface="Consolas" panose="020B0609020204030204" pitchFamily="49" charset="0"/>
              </a:rPr>
              <a:t>        </a:t>
            </a:r>
            <a:r>
              <a:rPr lang="en-US" altLang="zh-CN" sz="1400" dirty="0" err="1">
                <a:solidFill>
                  <a:srgbClr val="657B83"/>
                </a:solidFill>
                <a:latin typeface="Consolas" panose="020B0609020204030204" pitchFamily="49" charset="0"/>
              </a:rPr>
              <a:t>cout</a:t>
            </a:r>
            <a:r>
              <a:rPr lang="en-US" altLang="zh-CN" sz="1400" dirty="0">
                <a:solidFill>
                  <a:srgbClr val="657B83"/>
                </a:solidFill>
                <a:latin typeface="Consolas" panose="020B0609020204030204" pitchFamily="49" charset="0"/>
              </a:rPr>
              <a:t> </a:t>
            </a:r>
            <a:r>
              <a:rPr lang="en-US" altLang="zh-CN" sz="1400" dirty="0">
                <a:solidFill>
                  <a:srgbClr val="859900"/>
                </a:solidFill>
                <a:latin typeface="Consolas" panose="020B0609020204030204" pitchFamily="49" charset="0"/>
              </a:rPr>
              <a:t>&lt;&lt;</a:t>
            </a:r>
            <a:r>
              <a:rPr lang="en-US" altLang="zh-CN" sz="1400" dirty="0">
                <a:solidFill>
                  <a:srgbClr val="657B83"/>
                </a:solidFill>
                <a:latin typeface="Consolas" panose="020B0609020204030204" pitchFamily="49" charset="0"/>
              </a:rPr>
              <a:t> </a:t>
            </a:r>
            <a:r>
              <a:rPr lang="en-US" altLang="zh-CN" sz="1400" dirty="0">
                <a:solidFill>
                  <a:srgbClr val="2AA198"/>
                </a:solidFill>
                <a:latin typeface="Consolas" panose="020B0609020204030204" pitchFamily="49" charset="0"/>
              </a:rPr>
              <a:t>"Not found!</a:t>
            </a:r>
            <a:r>
              <a:rPr lang="en-US" altLang="zh-CN" sz="1400" dirty="0">
                <a:solidFill>
                  <a:srgbClr val="CB4B16"/>
                </a:solidFill>
                <a:latin typeface="Consolas" panose="020B0609020204030204" pitchFamily="49" charset="0"/>
              </a:rPr>
              <a:t>\n</a:t>
            </a:r>
            <a:r>
              <a:rPr lang="en-US" altLang="zh-CN" sz="1400" dirty="0">
                <a:solidFill>
                  <a:srgbClr val="2AA198"/>
                </a:solidFill>
                <a:latin typeface="Consolas" panose="020B0609020204030204" pitchFamily="49" charset="0"/>
              </a:rPr>
              <a:t>"</a:t>
            </a:r>
            <a:r>
              <a:rPr lang="en-US" altLang="zh-CN" sz="1400" dirty="0">
                <a:solidFill>
                  <a:srgbClr val="657B83"/>
                </a:solidFill>
                <a:latin typeface="Consolas" panose="020B0609020204030204" pitchFamily="49" charset="0"/>
              </a:rPr>
              <a:t>;</a:t>
            </a:r>
          </a:p>
          <a:p>
            <a:r>
              <a:rPr lang="en-US" altLang="zh-CN" sz="1400" dirty="0">
                <a:solidFill>
                  <a:srgbClr val="657B83"/>
                </a:solidFill>
                <a:latin typeface="Consolas" panose="020B0609020204030204" pitchFamily="49" charset="0"/>
              </a:rPr>
              <a:t>}</a:t>
            </a:r>
            <a:endParaRPr lang="en-US" altLang="zh-CN" sz="1400"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3659378104"/>
      </p:ext>
    </p:extLst>
  </p:cSld>
  <p:clrMapOvr>
    <a:masterClrMapping/>
  </p:clrMapOvr>
  <p:transition spd="med">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smtClean="0">
                <a:solidFill>
                  <a:srgbClr val="3949AB"/>
                </a:solidFill>
              </a:rPr>
              <a:t>变量、函数的属性</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7" name="矩形 6">
            <a:extLst>
              <a:ext uri="{FF2B5EF4-FFF2-40B4-BE49-F238E27FC236}">
                <a16:creationId xmlns:a16="http://schemas.microsoft.com/office/drawing/2014/main" id="{4EE63495-2C34-4F25-A776-1028608DA21E}"/>
              </a:ext>
            </a:extLst>
          </p:cNvPr>
          <p:cNvSpPr/>
          <p:nvPr/>
        </p:nvSpPr>
        <p:spPr>
          <a:xfrm>
            <a:off x="7647217" y="1297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latin typeface="+mn-ea"/>
              </a:rPr>
              <a:t>3. </a:t>
            </a:r>
            <a:r>
              <a:rPr lang="zh-CN" altLang="en-US" sz="2400" dirty="0" smtClean="0">
                <a:latin typeface="+mn-ea"/>
              </a:rPr>
              <a:t>变量、函数的属性</a:t>
            </a:r>
            <a:endParaRPr lang="zh-CN" altLang="en-US" sz="2400" dirty="0">
              <a:latin typeface="+mn-ea"/>
            </a:endParaRP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2585323"/>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ODR</a:t>
            </a:r>
            <a:endParaRPr lang="en-US" altLang="zh-CN" dirty="0"/>
          </a:p>
          <a:p>
            <a:pPr marL="742950" lvl="1" indent="-285750">
              <a:lnSpc>
                <a:spcPct val="150000"/>
              </a:lnSpc>
              <a:buFont typeface="Wingdings" panose="05000000000000000000" pitchFamily="2" charset="2"/>
              <a:buChar char="p"/>
            </a:pPr>
            <a:r>
              <a:rPr lang="en-US" altLang="zh-CN" dirty="0" smtClean="0"/>
              <a:t>One definition rule</a:t>
            </a:r>
          </a:p>
          <a:p>
            <a:pPr marL="285750" indent="-285750">
              <a:lnSpc>
                <a:spcPct val="150000"/>
              </a:lnSpc>
              <a:buFont typeface="Wingdings" panose="05000000000000000000" pitchFamily="2" charset="2"/>
              <a:buChar char="p"/>
            </a:pPr>
            <a:r>
              <a:rPr lang="zh-CN" altLang="en-US" dirty="0" smtClean="0"/>
              <a:t>变量、函数具有如下的属性</a:t>
            </a:r>
            <a:endParaRPr lang="en-US" altLang="zh-CN" dirty="0" smtClean="0"/>
          </a:p>
          <a:p>
            <a:pPr marL="742950" lvl="1" indent="-285750">
              <a:lnSpc>
                <a:spcPct val="150000"/>
              </a:lnSpc>
              <a:buFont typeface="Wingdings" panose="05000000000000000000" pitchFamily="2" charset="2"/>
              <a:buChar char="p"/>
            </a:pPr>
            <a:r>
              <a:rPr lang="zh-CN" altLang="en-US" dirty="0" smtClean="0"/>
              <a:t>范围</a:t>
            </a:r>
            <a:r>
              <a:rPr lang="en-US" altLang="zh-CN" dirty="0" smtClean="0"/>
              <a:t>:scope</a:t>
            </a:r>
          </a:p>
          <a:p>
            <a:pPr marL="742950" lvl="1" indent="-285750">
              <a:lnSpc>
                <a:spcPct val="150000"/>
              </a:lnSpc>
              <a:buFont typeface="Wingdings" panose="05000000000000000000" pitchFamily="2" charset="2"/>
              <a:buChar char="p"/>
            </a:pPr>
            <a:r>
              <a:rPr lang="zh-CN" altLang="en-US" dirty="0" smtClean="0"/>
              <a:t>链接性：</a:t>
            </a:r>
            <a:r>
              <a:rPr lang="en-US" altLang="zh-CN" dirty="0" smtClean="0"/>
              <a:t>linkage</a:t>
            </a:r>
          </a:p>
          <a:p>
            <a:pPr marL="742950" lvl="1" indent="-285750">
              <a:lnSpc>
                <a:spcPct val="150000"/>
              </a:lnSpc>
              <a:buFont typeface="Wingdings" panose="05000000000000000000" pitchFamily="2" charset="2"/>
              <a:buChar char="p"/>
            </a:pPr>
            <a:r>
              <a:rPr lang="zh-CN" altLang="en-US" dirty="0" smtClean="0"/>
              <a:t>生存期</a:t>
            </a:r>
            <a:r>
              <a:rPr lang="en-US" altLang="zh-CN" dirty="0" smtClean="0"/>
              <a:t>: lifetime</a:t>
            </a:r>
          </a:p>
        </p:txBody>
      </p:sp>
    </p:spTree>
    <p:extLst>
      <p:ext uri="{BB962C8B-B14F-4D97-AF65-F5344CB8AC3E}">
        <p14:creationId xmlns:p14="http://schemas.microsoft.com/office/powerpoint/2010/main" val="3925172090"/>
      </p:ext>
    </p:extLst>
  </p:cSld>
  <p:clrMapOvr>
    <a:masterClrMapping/>
  </p:clrMapOvr>
  <p:transition spd="med">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smtClean="0">
                <a:solidFill>
                  <a:srgbClr val="3949AB"/>
                </a:solidFill>
              </a:rPr>
              <a:t>变量、函数的定义</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5493812"/>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定义：完全定义了实体的申明，就是定义。</a:t>
            </a:r>
            <a:endParaRPr lang="en-US" altLang="zh-CN" dirty="0" smtClean="0"/>
          </a:p>
          <a:p>
            <a:pPr marL="285750" indent="-285750">
              <a:lnSpc>
                <a:spcPct val="150000"/>
              </a:lnSpc>
              <a:buFont typeface="Wingdings" panose="05000000000000000000" pitchFamily="2" charset="2"/>
              <a:buChar char="p"/>
            </a:pPr>
            <a:r>
              <a:rPr lang="zh-CN" altLang="en-US" dirty="0" smtClean="0"/>
              <a:t>除了下述的申明外，都是定义</a:t>
            </a:r>
            <a:endParaRPr lang="en-US" altLang="zh-CN" dirty="0" smtClean="0"/>
          </a:p>
          <a:p>
            <a:pPr marL="742950" lvl="1" indent="-285750">
              <a:lnSpc>
                <a:spcPct val="150000"/>
              </a:lnSpc>
              <a:buFont typeface="Wingdings" panose="05000000000000000000" pitchFamily="2" charset="2"/>
              <a:buChar char="p"/>
            </a:pPr>
            <a:r>
              <a:rPr lang="zh-CN" altLang="en-US" dirty="0" smtClean="0"/>
              <a:t>没有函数体的函数申明；</a:t>
            </a:r>
            <a:endParaRPr lang="en-US" altLang="zh-CN" dirty="0" smtClean="0"/>
          </a:p>
          <a:p>
            <a:pPr marL="1200150" lvl="2" indent="-285750">
              <a:lnSpc>
                <a:spcPct val="150000"/>
              </a:lnSpc>
              <a:buFont typeface="Wingdings" panose="05000000000000000000" pitchFamily="2" charset="2"/>
              <a:buChar char="p"/>
            </a:pPr>
            <a:r>
              <a:rPr lang="en-US" altLang="zh-CN" dirty="0" smtClean="0"/>
              <a:t>Int f(int);</a:t>
            </a:r>
          </a:p>
          <a:p>
            <a:pPr marL="742950" lvl="1" indent="-285750">
              <a:lnSpc>
                <a:spcPct val="150000"/>
              </a:lnSpc>
              <a:buFont typeface="Wingdings" panose="05000000000000000000" pitchFamily="2" charset="2"/>
              <a:buChar char="p"/>
            </a:pPr>
            <a:r>
              <a:rPr lang="zh-CN" altLang="en-US" dirty="0" smtClean="0"/>
              <a:t>申明前带有</a:t>
            </a:r>
            <a:r>
              <a:rPr lang="en-US" altLang="zh-CN" dirty="0" smtClean="0"/>
              <a:t>extern</a:t>
            </a:r>
            <a:r>
              <a:rPr lang="zh-CN" altLang="en-US" dirty="0" smtClean="0"/>
              <a:t>或</a:t>
            </a:r>
            <a:r>
              <a:rPr lang="en-US" altLang="zh-CN" dirty="0" smtClean="0"/>
              <a:t>extern “C”</a:t>
            </a:r>
            <a:r>
              <a:rPr lang="zh-CN" altLang="en-US" dirty="0" smtClean="0"/>
              <a:t>存储标识且没有初始化语句的；</a:t>
            </a:r>
            <a:endParaRPr lang="en-US" altLang="zh-CN" dirty="0" smtClean="0"/>
          </a:p>
          <a:p>
            <a:pPr marL="1200150" lvl="2" indent="-285750">
              <a:lnSpc>
                <a:spcPct val="150000"/>
              </a:lnSpc>
              <a:buFont typeface="Wingdings" panose="05000000000000000000" pitchFamily="2" charset="2"/>
              <a:buChar char="p"/>
            </a:pPr>
            <a:r>
              <a:rPr lang="en-US" altLang="zh-CN" dirty="0" smtClean="0"/>
              <a:t>extern </a:t>
            </a:r>
            <a:r>
              <a:rPr lang="en-US" altLang="zh-CN" dirty="0" err="1" smtClean="0"/>
              <a:t>const</a:t>
            </a:r>
            <a:r>
              <a:rPr lang="en-US" altLang="zh-CN" dirty="0" smtClean="0"/>
              <a:t> int a; </a:t>
            </a:r>
            <a:r>
              <a:rPr lang="zh-CN" altLang="en-US" dirty="0" smtClean="0"/>
              <a:t>非定义</a:t>
            </a:r>
            <a:endParaRPr lang="en-US" altLang="zh-CN" dirty="0" smtClean="0"/>
          </a:p>
          <a:p>
            <a:pPr marL="1200150" lvl="2" indent="-285750">
              <a:lnSpc>
                <a:spcPct val="150000"/>
              </a:lnSpc>
              <a:buFont typeface="Wingdings" panose="05000000000000000000" pitchFamily="2" charset="2"/>
              <a:buChar char="p"/>
            </a:pPr>
            <a:r>
              <a:rPr lang="en-US" altLang="zh-CN" b="1" dirty="0">
                <a:solidFill>
                  <a:srgbClr val="FF0000"/>
                </a:solidFill>
              </a:rPr>
              <a:t>e</a:t>
            </a:r>
            <a:r>
              <a:rPr lang="en-US" altLang="zh-CN" b="1" dirty="0" smtClean="0">
                <a:solidFill>
                  <a:srgbClr val="FF0000"/>
                </a:solidFill>
              </a:rPr>
              <a:t>xtern </a:t>
            </a:r>
            <a:r>
              <a:rPr lang="en-US" altLang="zh-CN" b="1" dirty="0" err="1" smtClean="0">
                <a:solidFill>
                  <a:srgbClr val="FF0000"/>
                </a:solidFill>
              </a:rPr>
              <a:t>const</a:t>
            </a:r>
            <a:r>
              <a:rPr lang="en-US" altLang="zh-CN" b="1" dirty="0" smtClean="0">
                <a:solidFill>
                  <a:srgbClr val="FF0000"/>
                </a:solidFill>
              </a:rPr>
              <a:t> int b=1; </a:t>
            </a:r>
            <a:r>
              <a:rPr lang="zh-CN" altLang="en-US" b="1" dirty="0" smtClean="0">
                <a:solidFill>
                  <a:srgbClr val="FF0000"/>
                </a:solidFill>
              </a:rPr>
              <a:t>定义</a:t>
            </a:r>
            <a:endParaRPr lang="en-US" altLang="zh-CN" b="1" dirty="0" smtClean="0">
              <a:solidFill>
                <a:srgbClr val="FF0000"/>
              </a:solidFill>
            </a:endParaRPr>
          </a:p>
          <a:p>
            <a:pPr marL="742950" lvl="1" indent="-285750">
              <a:lnSpc>
                <a:spcPct val="150000"/>
              </a:lnSpc>
              <a:buFont typeface="Wingdings" panose="05000000000000000000" pitchFamily="2" charset="2"/>
              <a:buChar char="p"/>
            </a:pPr>
            <a:r>
              <a:rPr lang="zh-CN" altLang="en-US" dirty="0" smtClean="0"/>
              <a:t>在类中是申明的非</a:t>
            </a:r>
            <a:r>
              <a:rPr lang="en-US" altLang="zh-CN" dirty="0" smtClean="0"/>
              <a:t>inline</a:t>
            </a:r>
            <a:r>
              <a:rPr lang="zh-CN" altLang="en-US" dirty="0" smtClean="0"/>
              <a:t>静态变量；</a:t>
            </a:r>
            <a:endParaRPr lang="en-US" altLang="zh-CN" dirty="0" smtClean="0"/>
          </a:p>
          <a:p>
            <a:pPr marL="742950" lvl="1" indent="-285750">
              <a:lnSpc>
                <a:spcPct val="150000"/>
              </a:lnSpc>
              <a:buFont typeface="Wingdings" panose="05000000000000000000" pitchFamily="2" charset="2"/>
              <a:buChar char="p"/>
            </a:pPr>
            <a:r>
              <a:rPr lang="zh-CN" altLang="en-US" dirty="0" smtClean="0"/>
              <a:t>前向申明（不完全类型申明）</a:t>
            </a:r>
            <a:endParaRPr lang="en-US" altLang="zh-CN" dirty="0" smtClean="0"/>
          </a:p>
          <a:p>
            <a:pPr marL="1200150" lvl="2" indent="-285750">
              <a:lnSpc>
                <a:spcPct val="150000"/>
              </a:lnSpc>
              <a:buFont typeface="Wingdings" panose="05000000000000000000" pitchFamily="2" charset="2"/>
              <a:buChar char="p"/>
            </a:pPr>
            <a:r>
              <a:rPr lang="en-US" altLang="zh-CN" dirty="0" err="1" smtClean="0"/>
              <a:t>struct</a:t>
            </a:r>
            <a:r>
              <a:rPr lang="en-US" altLang="zh-CN" dirty="0" smtClean="0"/>
              <a:t> S;</a:t>
            </a:r>
          </a:p>
          <a:p>
            <a:pPr marL="742950" lvl="1" indent="-285750">
              <a:lnSpc>
                <a:spcPct val="150000"/>
              </a:lnSpc>
              <a:buFont typeface="Wingdings" panose="05000000000000000000" pitchFamily="2" charset="2"/>
              <a:buChar char="p"/>
            </a:pPr>
            <a:r>
              <a:rPr lang="zh-CN" altLang="en-US" dirty="0" smtClean="0"/>
              <a:t>类型别名：</a:t>
            </a:r>
            <a:r>
              <a:rPr lang="en-US" altLang="zh-CN" dirty="0" err="1" smtClean="0"/>
              <a:t>typedef</a:t>
            </a:r>
            <a:r>
              <a:rPr lang="zh-CN" altLang="en-US" dirty="0" smtClean="0"/>
              <a:t>类型申明；</a:t>
            </a:r>
            <a:r>
              <a:rPr lang="en-US" altLang="zh-CN" dirty="0" smtClean="0"/>
              <a:t>using</a:t>
            </a:r>
            <a:r>
              <a:rPr lang="zh-CN" altLang="en-US" dirty="0" smtClean="0"/>
              <a:t>类型别名；</a:t>
            </a:r>
            <a:endParaRPr lang="en-US" altLang="zh-CN" dirty="0" smtClean="0"/>
          </a:p>
          <a:p>
            <a:pPr marL="1200150" lvl="2" indent="-285750">
              <a:lnSpc>
                <a:spcPct val="150000"/>
              </a:lnSpc>
              <a:buFont typeface="Wingdings" panose="05000000000000000000" pitchFamily="2" charset="2"/>
              <a:buChar char="p"/>
            </a:pPr>
            <a:r>
              <a:rPr lang="en-US" altLang="zh-CN" dirty="0" err="1" smtClean="0"/>
              <a:t>Typedef</a:t>
            </a:r>
            <a:r>
              <a:rPr lang="en-US" altLang="zh-CN" dirty="0" smtClean="0"/>
              <a:t> long </a:t>
            </a:r>
            <a:r>
              <a:rPr lang="en-US" altLang="zh-CN" dirty="0" err="1" smtClean="0"/>
              <a:t>long</a:t>
            </a:r>
            <a:r>
              <a:rPr lang="en-US" altLang="zh-CN" dirty="0" smtClean="0"/>
              <a:t> </a:t>
            </a:r>
            <a:r>
              <a:rPr lang="en-US" altLang="zh-CN" dirty="0" err="1" smtClean="0"/>
              <a:t>llong</a:t>
            </a:r>
            <a:r>
              <a:rPr lang="en-US" altLang="zh-CN" dirty="0" smtClean="0"/>
              <a:t>;  using </a:t>
            </a:r>
            <a:r>
              <a:rPr lang="en-US" altLang="zh-CN" dirty="0" err="1" smtClean="0"/>
              <a:t>llong</a:t>
            </a:r>
            <a:r>
              <a:rPr lang="en-US" altLang="zh-CN" dirty="0" smtClean="0"/>
              <a:t>=long </a:t>
            </a:r>
            <a:r>
              <a:rPr lang="en-US" altLang="zh-CN" dirty="0" err="1" smtClean="0"/>
              <a:t>long</a:t>
            </a:r>
            <a:r>
              <a:rPr lang="en-US" altLang="zh-CN" dirty="0" smtClean="0"/>
              <a:t>;</a:t>
            </a:r>
          </a:p>
          <a:p>
            <a:pPr marL="742950" lvl="1" indent="-285750">
              <a:lnSpc>
                <a:spcPct val="150000"/>
              </a:lnSpc>
              <a:buFont typeface="Wingdings" panose="05000000000000000000" pitchFamily="2" charset="2"/>
              <a:buChar char="p"/>
            </a:pPr>
            <a:r>
              <a:rPr lang="en-US" altLang="zh-CN" dirty="0" smtClean="0"/>
              <a:t>Using </a:t>
            </a:r>
            <a:r>
              <a:rPr lang="zh-CN" altLang="en-US" dirty="0" smtClean="0"/>
              <a:t>申明，例如 </a:t>
            </a:r>
            <a:r>
              <a:rPr lang="en-US" altLang="zh-CN" dirty="0" smtClean="0"/>
              <a:t>using std::</a:t>
            </a:r>
            <a:r>
              <a:rPr lang="en-US" altLang="zh-CN" dirty="0" err="1" smtClean="0"/>
              <a:t>cout</a:t>
            </a:r>
            <a:r>
              <a:rPr lang="zh-CN" altLang="en-US" dirty="0" smtClean="0"/>
              <a:t>；</a:t>
            </a:r>
            <a:endParaRPr lang="en-US" altLang="zh-CN" dirty="0" smtClean="0"/>
          </a:p>
        </p:txBody>
      </p:sp>
    </p:spTree>
    <p:extLst>
      <p:ext uri="{BB962C8B-B14F-4D97-AF65-F5344CB8AC3E}">
        <p14:creationId xmlns:p14="http://schemas.microsoft.com/office/powerpoint/2010/main" val="365107765"/>
      </p:ext>
    </p:extLst>
  </p:cSld>
  <p:clrMapOvr>
    <a:masterClrMapping/>
  </p:clrMapOvr>
  <p:transition spd="med">
    <p:pull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smtClean="0">
                <a:solidFill>
                  <a:srgbClr val="3949AB"/>
                </a:solidFill>
              </a:rPr>
              <a:t>变量</a:t>
            </a:r>
            <a:r>
              <a:rPr lang="zh-CN" altLang="en-US" sz="2400" dirty="0">
                <a:solidFill>
                  <a:srgbClr val="3949AB"/>
                </a:solidFill>
              </a:rPr>
              <a:t>的</a:t>
            </a:r>
            <a:r>
              <a:rPr lang="zh-CN" altLang="en-US" sz="2400" dirty="0" smtClean="0">
                <a:solidFill>
                  <a:srgbClr val="3949AB"/>
                </a:solidFill>
              </a:rPr>
              <a:t>定义和申明</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341632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变量的定义</a:t>
            </a:r>
            <a:endParaRPr lang="en-US" altLang="zh-CN" dirty="0" smtClean="0"/>
          </a:p>
          <a:p>
            <a:pPr marL="742950" lvl="1" indent="-285750">
              <a:lnSpc>
                <a:spcPct val="150000"/>
              </a:lnSpc>
              <a:buFont typeface="Wingdings" panose="05000000000000000000" pitchFamily="2" charset="2"/>
              <a:buChar char="p"/>
            </a:pPr>
            <a:r>
              <a:rPr lang="en-US" altLang="zh-CN" dirty="0" smtClean="0"/>
              <a:t>int </a:t>
            </a:r>
            <a:r>
              <a:rPr lang="en-US" altLang="zh-CN" dirty="0"/>
              <a:t>value</a:t>
            </a:r>
            <a:r>
              <a:rPr lang="en-US" altLang="zh-CN" dirty="0" smtClean="0"/>
              <a:t>;</a:t>
            </a:r>
          </a:p>
          <a:p>
            <a:pPr marL="742950" lvl="1" indent="-285750">
              <a:lnSpc>
                <a:spcPct val="150000"/>
              </a:lnSpc>
              <a:buFont typeface="Wingdings" panose="05000000000000000000" pitchFamily="2" charset="2"/>
              <a:buChar char="p"/>
            </a:pPr>
            <a:r>
              <a:rPr lang="en-US" altLang="zh-CN" dirty="0" smtClean="0"/>
              <a:t>int </a:t>
            </a:r>
            <a:r>
              <a:rPr lang="en-US" altLang="zh-CN" dirty="0"/>
              <a:t>value</a:t>
            </a:r>
            <a:r>
              <a:rPr lang="en-US" altLang="zh-CN" dirty="0" smtClean="0"/>
              <a:t> = 10;</a:t>
            </a:r>
          </a:p>
          <a:p>
            <a:pPr marL="742950" lvl="1" indent="-285750">
              <a:lnSpc>
                <a:spcPct val="150000"/>
              </a:lnSpc>
              <a:buFont typeface="Wingdings" panose="05000000000000000000" pitchFamily="2" charset="2"/>
              <a:buChar char="p"/>
            </a:pPr>
            <a:r>
              <a:rPr lang="en-US" altLang="zh-CN" dirty="0" smtClean="0"/>
              <a:t>extern int </a:t>
            </a:r>
            <a:r>
              <a:rPr lang="en-US" altLang="zh-CN" dirty="0"/>
              <a:t>value</a:t>
            </a:r>
            <a:r>
              <a:rPr lang="en-US" altLang="zh-CN" dirty="0" smtClean="0"/>
              <a:t> = 10;</a:t>
            </a:r>
          </a:p>
          <a:p>
            <a:pPr marL="285750" indent="-285750">
              <a:lnSpc>
                <a:spcPct val="150000"/>
              </a:lnSpc>
              <a:buFont typeface="Wingdings" panose="05000000000000000000" pitchFamily="2" charset="2"/>
              <a:buChar char="p"/>
            </a:pPr>
            <a:r>
              <a:rPr lang="zh-CN" altLang="en-US" dirty="0" smtClean="0"/>
              <a:t>变量的申明</a:t>
            </a:r>
            <a:endParaRPr lang="en-US" altLang="zh-CN" dirty="0" smtClean="0"/>
          </a:p>
          <a:p>
            <a:pPr marL="742950" lvl="1" indent="-285750">
              <a:lnSpc>
                <a:spcPct val="150000"/>
              </a:lnSpc>
              <a:buFont typeface="Wingdings" panose="05000000000000000000" pitchFamily="2" charset="2"/>
              <a:buChar char="p"/>
            </a:pPr>
            <a:r>
              <a:rPr lang="en-US" altLang="zh-CN" dirty="0" smtClean="0"/>
              <a:t>extern int value;</a:t>
            </a:r>
          </a:p>
          <a:p>
            <a:pPr marL="285750" indent="-285750">
              <a:lnSpc>
                <a:spcPct val="150000"/>
              </a:lnSpc>
              <a:buFont typeface="Wingdings" panose="05000000000000000000" pitchFamily="2" charset="2"/>
              <a:buChar char="p"/>
            </a:pPr>
            <a:r>
              <a:rPr lang="en-US" altLang="zh-CN" dirty="0" smtClean="0"/>
              <a:t>ODR</a:t>
            </a:r>
            <a:r>
              <a:rPr lang="zh-CN" altLang="en-US" dirty="0" smtClean="0"/>
              <a:t>原则</a:t>
            </a:r>
            <a:r>
              <a:rPr lang="zh-CN" altLang="en-US" dirty="0"/>
              <a:t>变量申明可以多次出现，但是其定义只能仅有一次。</a:t>
            </a:r>
            <a:endParaRPr lang="en-US" altLang="zh-CN" dirty="0"/>
          </a:p>
          <a:p>
            <a:pPr marL="285750" indent="-285750">
              <a:lnSpc>
                <a:spcPct val="150000"/>
              </a:lnSpc>
              <a:buFont typeface="Wingdings" panose="05000000000000000000" pitchFamily="2" charset="2"/>
              <a:buChar char="p"/>
            </a:pPr>
            <a:endParaRPr lang="en-US" altLang="zh-CN" dirty="0" smtClean="0"/>
          </a:p>
        </p:txBody>
      </p:sp>
    </p:spTree>
    <p:extLst>
      <p:ext uri="{BB962C8B-B14F-4D97-AF65-F5344CB8AC3E}">
        <p14:creationId xmlns:p14="http://schemas.microsoft.com/office/powerpoint/2010/main" val="2538635077"/>
      </p:ext>
    </p:extLst>
  </p:cSld>
  <p:clrMapOvr>
    <a:masterClrMapping/>
  </p:clrMapOvr>
  <p:transition spd="med">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3877985" cy="461665"/>
          </a:xfrm>
          <a:prstGeom prst="rect">
            <a:avLst/>
          </a:prstGeom>
          <a:noFill/>
        </p:spPr>
        <p:txBody>
          <a:bodyPr wrap="none" rtlCol="0">
            <a:spAutoFit/>
          </a:bodyPr>
          <a:lstStyle/>
          <a:p>
            <a:r>
              <a:rPr lang="en-US" altLang="zh-CN" sz="2400" dirty="0" smtClean="0">
                <a:solidFill>
                  <a:srgbClr val="3949AB"/>
                </a:solidFill>
              </a:rPr>
              <a:t>ODR</a:t>
            </a:r>
            <a:r>
              <a:rPr lang="zh-CN" altLang="en-US" sz="2400" dirty="0" smtClean="0">
                <a:solidFill>
                  <a:srgbClr val="3949AB"/>
                </a:solidFill>
              </a:rPr>
              <a:t>：</a:t>
            </a:r>
            <a:r>
              <a:rPr lang="en-US" altLang="zh-CN" sz="2400" dirty="0" smtClean="0">
                <a:solidFill>
                  <a:srgbClr val="3949AB"/>
                </a:solidFill>
              </a:rPr>
              <a:t>One </a:t>
            </a:r>
            <a:r>
              <a:rPr lang="en-US" altLang="zh-CN" sz="2400" dirty="0">
                <a:solidFill>
                  <a:srgbClr val="3949AB"/>
                </a:solidFill>
              </a:rPr>
              <a:t>D</a:t>
            </a:r>
            <a:r>
              <a:rPr lang="en-US" altLang="zh-CN" sz="2400" dirty="0" smtClean="0">
                <a:solidFill>
                  <a:srgbClr val="3949AB"/>
                </a:solidFill>
              </a:rPr>
              <a:t>efinition Rule</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10056934" cy="5909310"/>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smtClean="0"/>
              <a:t>ODR</a:t>
            </a:r>
            <a:r>
              <a:rPr lang="zh-CN" altLang="en-US" dirty="0" smtClean="0"/>
              <a:t>：</a:t>
            </a:r>
            <a:endParaRPr lang="en-US" altLang="zh-CN" dirty="0" smtClean="0"/>
          </a:p>
          <a:p>
            <a:pPr marL="742950" lvl="1" indent="-285750">
              <a:lnSpc>
                <a:spcPct val="150000"/>
              </a:lnSpc>
              <a:buFont typeface="Wingdings" panose="05000000000000000000" pitchFamily="2" charset="2"/>
              <a:buChar char="p"/>
            </a:pPr>
            <a:r>
              <a:rPr lang="zh-CN" altLang="en-US" dirty="0" smtClean="0"/>
              <a:t>变量、函数、类类型、枚举类型、模板</a:t>
            </a:r>
            <a:r>
              <a:rPr lang="en-US" altLang="zh-CN" dirty="0" smtClean="0"/>
              <a:t>(template)</a:t>
            </a:r>
            <a:r>
              <a:rPr lang="zh-CN" altLang="en-US" dirty="0" smtClean="0"/>
              <a:t>、概念</a:t>
            </a:r>
            <a:r>
              <a:rPr lang="en-US" altLang="zh-CN" dirty="0" smtClean="0"/>
              <a:t>(concept)</a:t>
            </a:r>
            <a:r>
              <a:rPr lang="zh-CN" altLang="en-US" dirty="0" smtClean="0"/>
              <a:t>在任何编译单元中，都只能定义一次。</a:t>
            </a:r>
            <a:endParaRPr lang="en-US" altLang="zh-CN" dirty="0" smtClean="0"/>
          </a:p>
          <a:p>
            <a:pPr marL="742950" lvl="1" indent="-285750">
              <a:lnSpc>
                <a:spcPct val="150000"/>
              </a:lnSpc>
              <a:buFont typeface="Wingdings" panose="05000000000000000000" pitchFamily="2" charset="2"/>
              <a:buChar char="p"/>
            </a:pPr>
            <a:r>
              <a:rPr lang="zh-CN" altLang="en-US" dirty="0" smtClean="0"/>
              <a:t>在整个程序中，被</a:t>
            </a:r>
            <a:r>
              <a:rPr lang="en-US" altLang="zh-CN" dirty="0" smtClean="0"/>
              <a:t>ODR</a:t>
            </a:r>
            <a:r>
              <a:rPr lang="zh-CN" altLang="en-US" dirty="0" smtClean="0"/>
              <a:t>式使用的非</a:t>
            </a:r>
            <a:r>
              <a:rPr lang="en-US" altLang="zh-CN" dirty="0" smtClean="0"/>
              <a:t>online</a:t>
            </a:r>
            <a:r>
              <a:rPr lang="zh-CN" altLang="en-US" dirty="0" smtClean="0"/>
              <a:t>函数或变量只允许有且仅有一个定义。编译器不要求对这条规则进行诊断，但违反该规则是无定义的行为。</a:t>
            </a:r>
            <a:endParaRPr lang="en-US" altLang="zh-CN" dirty="0" smtClean="0"/>
          </a:p>
          <a:p>
            <a:pPr marL="742950" lvl="1" indent="-285750">
              <a:lnSpc>
                <a:spcPct val="150000"/>
              </a:lnSpc>
              <a:buFont typeface="Wingdings" panose="05000000000000000000" pitchFamily="2" charset="2"/>
              <a:buChar char="p"/>
            </a:pPr>
            <a:r>
              <a:rPr lang="zh-CN" altLang="en-US" dirty="0" smtClean="0"/>
              <a:t>对于</a:t>
            </a:r>
            <a:r>
              <a:rPr lang="en-US" altLang="zh-CN" dirty="0" smtClean="0"/>
              <a:t>inline</a:t>
            </a:r>
            <a:r>
              <a:rPr lang="zh-CN" altLang="en-US" dirty="0" smtClean="0"/>
              <a:t>函数或</a:t>
            </a:r>
            <a:r>
              <a:rPr lang="en-US" altLang="zh-CN" dirty="0" smtClean="0"/>
              <a:t>inline</a:t>
            </a:r>
            <a:r>
              <a:rPr lang="zh-CN" altLang="en-US" dirty="0" smtClean="0"/>
              <a:t>变量来说，</a:t>
            </a:r>
            <a:r>
              <a:rPr lang="en-US" altLang="zh-CN" dirty="0" smtClean="0"/>
              <a:t>ODR</a:t>
            </a:r>
            <a:r>
              <a:rPr lang="zh-CN" altLang="en-US" dirty="0" smtClean="0"/>
              <a:t>式使用时，每个编译单元中都必须要有一个定义。</a:t>
            </a:r>
            <a:endParaRPr lang="en-US" altLang="zh-CN" dirty="0" smtClean="0"/>
          </a:p>
          <a:p>
            <a:pPr marL="285750" indent="-285750">
              <a:lnSpc>
                <a:spcPct val="150000"/>
              </a:lnSpc>
              <a:buFont typeface="Wingdings" panose="05000000000000000000" pitchFamily="2" charset="2"/>
              <a:buChar char="p"/>
            </a:pPr>
            <a:r>
              <a:rPr lang="en-US" altLang="zh-CN" dirty="0" smtClean="0"/>
              <a:t>ODR</a:t>
            </a:r>
            <a:r>
              <a:rPr lang="zh-CN" altLang="en-US" dirty="0" smtClean="0"/>
              <a:t>式使用</a:t>
            </a:r>
            <a:endParaRPr lang="en-US" altLang="zh-CN" dirty="0" smtClean="0"/>
          </a:p>
          <a:p>
            <a:pPr marL="742950" lvl="1" indent="-285750">
              <a:lnSpc>
                <a:spcPct val="150000"/>
              </a:lnSpc>
              <a:buFont typeface="Wingdings" panose="05000000000000000000" pitchFamily="2" charset="2"/>
              <a:buChar char="p"/>
            </a:pPr>
            <a:r>
              <a:rPr lang="zh-CN" altLang="en-US" dirty="0" smtClean="0"/>
              <a:t>一个对象被读、写、取地址、取引用，则这个对象被</a:t>
            </a:r>
            <a:r>
              <a:rPr lang="en-US" altLang="zh-CN" dirty="0" smtClean="0"/>
              <a:t>ODR</a:t>
            </a:r>
            <a:r>
              <a:rPr lang="zh-CN" altLang="en-US" dirty="0" smtClean="0"/>
              <a:t>式使用；</a:t>
            </a:r>
            <a:endParaRPr lang="en-US" altLang="zh-CN" dirty="0" smtClean="0"/>
          </a:p>
          <a:p>
            <a:pPr marL="742950" lvl="1" indent="-285750">
              <a:lnSpc>
                <a:spcPct val="150000"/>
              </a:lnSpc>
              <a:buFont typeface="Wingdings" panose="05000000000000000000" pitchFamily="2" charset="2"/>
              <a:buChar char="p"/>
            </a:pPr>
            <a:r>
              <a:rPr lang="zh-CN" altLang="en-US" dirty="0"/>
              <a:t>使用“所引用的对象在编译期未知”的引用时，这个引用被 </a:t>
            </a:r>
            <a:r>
              <a:rPr lang="en-US" altLang="zh-CN" dirty="0"/>
              <a:t>ODR </a:t>
            </a:r>
            <a:r>
              <a:rPr lang="zh-CN" altLang="en-US" dirty="0"/>
              <a:t>使用。</a:t>
            </a:r>
            <a:endParaRPr lang="en-US" altLang="zh-CN" dirty="0" smtClean="0"/>
          </a:p>
          <a:p>
            <a:pPr marL="742950" lvl="1" indent="-285750">
              <a:lnSpc>
                <a:spcPct val="150000"/>
              </a:lnSpc>
              <a:buFont typeface="Wingdings" panose="05000000000000000000" pitchFamily="2" charset="2"/>
              <a:buChar char="p"/>
            </a:pPr>
            <a:r>
              <a:rPr lang="zh-CN" altLang="en-US" dirty="0"/>
              <a:t>一</a:t>
            </a:r>
            <a:r>
              <a:rPr lang="zh-CN" altLang="en-US" dirty="0" smtClean="0"/>
              <a:t>个函数在被调用或取其地址，则该函数被</a:t>
            </a:r>
            <a:r>
              <a:rPr lang="en-US" altLang="zh-CN" dirty="0" smtClean="0"/>
              <a:t>ODR</a:t>
            </a:r>
            <a:r>
              <a:rPr lang="zh-CN" altLang="en-US" dirty="0" smtClean="0"/>
              <a:t>式使用；</a:t>
            </a:r>
            <a:endParaRPr lang="en-US" altLang="zh-CN" dirty="0" smtClean="0"/>
          </a:p>
          <a:p>
            <a:pPr marL="742950" lvl="1" indent="-285750">
              <a:lnSpc>
                <a:spcPct val="150000"/>
              </a:lnSpc>
              <a:buFont typeface="Wingdings" panose="05000000000000000000" pitchFamily="2" charset="2"/>
              <a:buChar char="p"/>
            </a:pPr>
            <a:r>
              <a:rPr lang="zh-CN" altLang="en-US" b="1" dirty="0">
                <a:solidFill>
                  <a:srgbClr val="FF0000"/>
                </a:solidFill>
              </a:rPr>
              <a:t>如果一个对象、引用或函数被 </a:t>
            </a:r>
            <a:r>
              <a:rPr lang="en-US" altLang="zh-CN" b="1" dirty="0">
                <a:solidFill>
                  <a:srgbClr val="FF0000"/>
                </a:solidFill>
              </a:rPr>
              <a:t>ODR </a:t>
            </a:r>
            <a:r>
              <a:rPr lang="zh-CN" altLang="en-US" b="1" dirty="0">
                <a:solidFill>
                  <a:srgbClr val="FF0000"/>
                </a:solidFill>
              </a:rPr>
              <a:t>使用，则其定义必须存在于程序中的某处；否则常为连接时错误。</a:t>
            </a:r>
            <a:endParaRPr lang="en-US" altLang="zh-CN" b="1" dirty="0" smtClean="0">
              <a:solidFill>
                <a:srgbClr val="FF0000"/>
              </a:solidFill>
            </a:endParaRPr>
          </a:p>
          <a:p>
            <a:pPr marL="285750" indent="-285750">
              <a:lnSpc>
                <a:spcPct val="150000"/>
              </a:lnSpc>
              <a:buFont typeface="Wingdings" panose="05000000000000000000" pitchFamily="2" charset="2"/>
              <a:buChar char="p"/>
            </a:pPr>
            <a:endParaRPr lang="en-US" altLang="zh-CN" dirty="0" smtClean="0"/>
          </a:p>
          <a:p>
            <a:pPr marL="742950" lvl="1" indent="-285750">
              <a:lnSpc>
                <a:spcPct val="150000"/>
              </a:lnSpc>
              <a:buFont typeface="Wingdings" panose="05000000000000000000" pitchFamily="2" charset="2"/>
              <a:buChar char="p"/>
            </a:pPr>
            <a:endParaRPr lang="en-US" altLang="zh-CN" dirty="0" smtClean="0"/>
          </a:p>
        </p:txBody>
      </p:sp>
    </p:spTree>
    <p:extLst>
      <p:ext uri="{BB962C8B-B14F-4D97-AF65-F5344CB8AC3E}">
        <p14:creationId xmlns:p14="http://schemas.microsoft.com/office/powerpoint/2010/main" val="782948123"/>
      </p:ext>
    </p:extLst>
  </p:cSld>
  <p:clrMapOvr>
    <a:masterClrMapping/>
  </p:clrMapOvr>
  <p:transition spd="med">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smtClean="0">
                <a:solidFill>
                  <a:srgbClr val="3949AB"/>
                </a:solidFill>
              </a:rPr>
              <a:t>范围</a:t>
            </a:r>
            <a:r>
              <a:rPr lang="en-US" altLang="zh-CN" sz="2400" dirty="0" smtClean="0">
                <a:solidFill>
                  <a:srgbClr val="3949AB"/>
                </a:solidFill>
              </a:rPr>
              <a:t>:scope</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10056934" cy="3000821"/>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变量的范围</a:t>
            </a:r>
            <a:r>
              <a:rPr lang="en-US" altLang="zh-CN" dirty="0" smtClean="0"/>
              <a:t>(scope)</a:t>
            </a:r>
          </a:p>
          <a:p>
            <a:pPr marL="742950" lvl="1" indent="-285750">
              <a:lnSpc>
                <a:spcPct val="150000"/>
              </a:lnSpc>
              <a:buFont typeface="Wingdings" panose="05000000000000000000" pitchFamily="2" charset="2"/>
              <a:buChar char="p"/>
            </a:pPr>
            <a:r>
              <a:rPr lang="zh-CN" altLang="en-US" dirty="0" smtClean="0"/>
              <a:t>局部变量：在函数内部或代码块内部申明的变量。</a:t>
            </a:r>
            <a:endParaRPr lang="en-US" altLang="zh-CN" dirty="0" smtClean="0"/>
          </a:p>
          <a:p>
            <a:pPr marL="1200150" lvl="2" indent="-285750">
              <a:lnSpc>
                <a:spcPct val="150000"/>
              </a:lnSpc>
              <a:buFont typeface="Wingdings" panose="05000000000000000000" pitchFamily="2" charset="2"/>
              <a:buChar char="p"/>
            </a:pPr>
            <a:r>
              <a:rPr lang="zh-CN" altLang="en-US" dirty="0" smtClean="0"/>
              <a:t>静态局部变量：函数内部的局部变量前有</a:t>
            </a:r>
            <a:r>
              <a:rPr lang="en-US" altLang="zh-CN" dirty="0" smtClean="0"/>
              <a:t>static</a:t>
            </a:r>
            <a:r>
              <a:rPr lang="zh-CN" altLang="en-US" dirty="0" smtClean="0"/>
              <a:t>修饰词。</a:t>
            </a:r>
            <a:endParaRPr lang="en-US" altLang="zh-CN" dirty="0" smtClean="0"/>
          </a:p>
          <a:p>
            <a:pPr marL="1200150" lvl="2" indent="-285750">
              <a:lnSpc>
                <a:spcPct val="150000"/>
              </a:lnSpc>
              <a:buFont typeface="Wingdings" panose="05000000000000000000" pitchFamily="2" charset="2"/>
              <a:buChar char="p"/>
            </a:pPr>
            <a:r>
              <a:rPr lang="zh-CN" altLang="en-US" dirty="0" smtClean="0"/>
              <a:t>自定义起，在函数内部或块内部可见，在函数调用结束</a:t>
            </a:r>
            <a:r>
              <a:rPr lang="en-US" altLang="zh-CN" dirty="0" smtClean="0"/>
              <a:t>/</a:t>
            </a:r>
            <a:r>
              <a:rPr lang="zh-CN" altLang="en-US" dirty="0" smtClean="0"/>
              <a:t>块结束后，变量不可见</a:t>
            </a:r>
            <a:endParaRPr lang="en-US" altLang="zh-CN" dirty="0" smtClean="0"/>
          </a:p>
          <a:p>
            <a:pPr marL="742950" lvl="1" indent="-285750">
              <a:lnSpc>
                <a:spcPct val="150000"/>
              </a:lnSpc>
              <a:buFont typeface="Wingdings" panose="05000000000000000000" pitchFamily="2" charset="2"/>
              <a:buChar char="p"/>
            </a:pPr>
            <a:r>
              <a:rPr lang="zh-CN" altLang="en-US" dirty="0" smtClean="0"/>
              <a:t>全局变量：在函数外部定义的变量。</a:t>
            </a:r>
            <a:endParaRPr lang="en-US" altLang="zh-CN" dirty="0" smtClean="0"/>
          </a:p>
          <a:p>
            <a:pPr marL="1200150" lvl="2" indent="-285750">
              <a:lnSpc>
                <a:spcPct val="150000"/>
              </a:lnSpc>
              <a:buFont typeface="Wingdings" panose="05000000000000000000" pitchFamily="2" charset="2"/>
              <a:buChar char="p"/>
            </a:pPr>
            <a:r>
              <a:rPr lang="zh-CN" altLang="en-US" dirty="0" smtClean="0"/>
              <a:t>静态全局变量：在全局变量前有</a:t>
            </a:r>
            <a:r>
              <a:rPr lang="en-US" altLang="zh-CN" dirty="0" smtClean="0"/>
              <a:t>static</a:t>
            </a:r>
            <a:r>
              <a:rPr lang="zh-CN" altLang="en-US" dirty="0" smtClean="0"/>
              <a:t>修饰词。</a:t>
            </a:r>
            <a:endParaRPr lang="en-US" altLang="zh-CN" dirty="0" smtClean="0"/>
          </a:p>
          <a:p>
            <a:pPr marL="1200150" lvl="2" indent="-285750">
              <a:lnSpc>
                <a:spcPct val="150000"/>
              </a:lnSpc>
              <a:buFont typeface="Wingdings" panose="05000000000000000000" pitchFamily="2" charset="2"/>
              <a:buChar char="p"/>
            </a:pPr>
            <a:r>
              <a:rPr lang="zh-CN" altLang="en-US" dirty="0" smtClean="0"/>
              <a:t>在定义起，在全局范围内可见；对于静态局部变量，尽在当前编译单元中可见。</a:t>
            </a:r>
            <a:endParaRPr lang="en-US" altLang="zh-CN" dirty="0" smtClean="0"/>
          </a:p>
        </p:txBody>
      </p:sp>
    </p:spTree>
    <p:extLst>
      <p:ext uri="{BB962C8B-B14F-4D97-AF65-F5344CB8AC3E}">
        <p14:creationId xmlns:p14="http://schemas.microsoft.com/office/powerpoint/2010/main" val="2622672571"/>
      </p:ext>
    </p:extLst>
  </p:cSld>
  <p:clrMapOvr>
    <a:masterClrMapping/>
  </p:clrMapOvr>
  <p:transition spd="med">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800219" cy="461665"/>
          </a:xfrm>
          <a:prstGeom prst="rect">
            <a:avLst/>
          </a:prstGeom>
          <a:noFill/>
        </p:spPr>
        <p:txBody>
          <a:bodyPr wrap="none" rtlCol="0">
            <a:spAutoFit/>
          </a:bodyPr>
          <a:lstStyle/>
          <a:p>
            <a:r>
              <a:rPr lang="zh-CN" altLang="en-US" sz="2400" dirty="0" smtClean="0">
                <a:solidFill>
                  <a:srgbClr val="3949AB"/>
                </a:solidFill>
              </a:rPr>
              <a:t>函数</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7" name="矩形 6">
            <a:extLst>
              <a:ext uri="{FF2B5EF4-FFF2-40B4-BE49-F238E27FC236}">
                <a16:creationId xmlns:a16="http://schemas.microsoft.com/office/drawing/2014/main" id="{4EE63495-2C34-4F25-A776-1028608DA21E}"/>
              </a:ext>
            </a:extLst>
          </p:cNvPr>
          <p:cNvSpPr/>
          <p:nvPr/>
        </p:nvSpPr>
        <p:spPr>
          <a:xfrm>
            <a:off x="7647217" y="1297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1. </a:t>
            </a:r>
            <a:r>
              <a:rPr lang="zh-CN" altLang="en-US" sz="2400" dirty="0" smtClean="0">
                <a:latin typeface="+mn-ea"/>
              </a:rPr>
              <a:t>函数</a:t>
            </a:r>
            <a:endParaRPr lang="zh-CN" altLang="en-US" sz="2400" dirty="0">
              <a:latin typeface="+mn-ea"/>
            </a:endParaRP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2585323"/>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函数在程序设计中很重要</a:t>
            </a:r>
            <a:endParaRPr lang="en-US" altLang="zh-CN" dirty="0" smtClean="0"/>
          </a:p>
          <a:p>
            <a:pPr marL="285750" indent="-285750">
              <a:lnSpc>
                <a:spcPct val="150000"/>
              </a:lnSpc>
              <a:buFont typeface="Wingdings" panose="05000000000000000000" pitchFamily="2" charset="2"/>
              <a:buChar char="p"/>
            </a:pPr>
            <a:r>
              <a:rPr lang="zh-CN" altLang="en-US" dirty="0" smtClean="0"/>
              <a:t>函数是基石</a:t>
            </a:r>
            <a:endParaRPr lang="en-US" altLang="zh-CN" dirty="0" smtClean="0"/>
          </a:p>
          <a:p>
            <a:pPr marL="285750" indent="-285750">
              <a:lnSpc>
                <a:spcPct val="150000"/>
              </a:lnSpc>
              <a:buFont typeface="Wingdings" panose="05000000000000000000" pitchFamily="2" charset="2"/>
              <a:buChar char="p"/>
            </a:pPr>
            <a:r>
              <a:rPr lang="zh-CN" altLang="en-US" dirty="0" smtClean="0"/>
              <a:t>函数的内容包括</a:t>
            </a:r>
            <a:endParaRPr lang="en-US" altLang="zh-CN" dirty="0" smtClean="0"/>
          </a:p>
          <a:p>
            <a:pPr marL="742950" lvl="1" indent="-285750">
              <a:lnSpc>
                <a:spcPct val="150000"/>
              </a:lnSpc>
              <a:buFont typeface="Wingdings" panose="05000000000000000000" pitchFamily="2" charset="2"/>
              <a:buChar char="p"/>
            </a:pPr>
            <a:r>
              <a:rPr lang="zh-CN" altLang="en-US" dirty="0" smtClean="0"/>
              <a:t>函数申明</a:t>
            </a:r>
            <a:endParaRPr lang="en-US" altLang="zh-CN" dirty="0" smtClean="0"/>
          </a:p>
          <a:p>
            <a:pPr marL="742950" lvl="1" indent="-285750">
              <a:lnSpc>
                <a:spcPct val="150000"/>
              </a:lnSpc>
              <a:buFont typeface="Wingdings" panose="05000000000000000000" pitchFamily="2" charset="2"/>
              <a:buChar char="p"/>
            </a:pPr>
            <a:r>
              <a:rPr lang="zh-CN" altLang="en-US" dirty="0" smtClean="0"/>
              <a:t>函数定义</a:t>
            </a:r>
            <a:endParaRPr lang="en-US" altLang="zh-CN" dirty="0" smtClean="0"/>
          </a:p>
          <a:p>
            <a:pPr marL="742950" lvl="1" indent="-285750">
              <a:lnSpc>
                <a:spcPct val="150000"/>
              </a:lnSpc>
              <a:buFont typeface="Wingdings" panose="05000000000000000000" pitchFamily="2" charset="2"/>
              <a:buChar char="p"/>
            </a:pPr>
            <a:r>
              <a:rPr lang="en-US" altLang="zh-CN" dirty="0" smtClean="0"/>
              <a:t>Lambda</a:t>
            </a:r>
            <a:r>
              <a:rPr lang="zh-CN" altLang="en-US" dirty="0" smtClean="0"/>
              <a:t>表达式</a:t>
            </a:r>
            <a:endParaRPr lang="en-US" altLang="zh-CN" dirty="0" smtClean="0"/>
          </a:p>
        </p:txBody>
      </p:sp>
    </p:spTree>
    <p:extLst>
      <p:ext uri="{BB962C8B-B14F-4D97-AF65-F5344CB8AC3E}">
        <p14:creationId xmlns:p14="http://schemas.microsoft.com/office/powerpoint/2010/main" val="3422206294"/>
      </p:ext>
    </p:extLst>
  </p:cSld>
  <p:clrMapOvr>
    <a:masterClrMapping/>
  </p:clrMapOvr>
  <p:transition spd="med">
    <p:pull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492990" cy="461665"/>
          </a:xfrm>
          <a:prstGeom prst="rect">
            <a:avLst/>
          </a:prstGeom>
          <a:noFill/>
        </p:spPr>
        <p:txBody>
          <a:bodyPr wrap="none" rtlCol="0">
            <a:spAutoFit/>
          </a:bodyPr>
          <a:lstStyle/>
          <a:p>
            <a:r>
              <a:rPr lang="zh-CN" altLang="en-US" sz="2400" dirty="0" smtClean="0">
                <a:solidFill>
                  <a:srgbClr val="3949AB"/>
                </a:solidFill>
              </a:rPr>
              <a:t>生存期</a:t>
            </a:r>
            <a:r>
              <a:rPr lang="en-US" altLang="zh-CN" sz="2400" dirty="0" smtClean="0">
                <a:solidFill>
                  <a:srgbClr val="3949AB"/>
                </a:solidFill>
              </a:rPr>
              <a:t>:lifetime</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10056934" cy="4247317"/>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变量的生存期（</a:t>
            </a:r>
            <a:r>
              <a:rPr lang="en-US" altLang="zh-CN" dirty="0" smtClean="0"/>
              <a:t>lifetime)</a:t>
            </a:r>
          </a:p>
          <a:p>
            <a:pPr marL="742950" lvl="1" indent="-285750">
              <a:lnSpc>
                <a:spcPct val="150000"/>
              </a:lnSpc>
              <a:buFont typeface="Wingdings" panose="05000000000000000000" pitchFamily="2" charset="2"/>
              <a:buChar char="p"/>
            </a:pPr>
            <a:r>
              <a:rPr lang="zh-CN" altLang="en-US" dirty="0" smtClean="0"/>
              <a:t>静态生存期</a:t>
            </a:r>
            <a:endParaRPr lang="en-US" altLang="zh-CN" dirty="0" smtClean="0"/>
          </a:p>
          <a:p>
            <a:pPr marL="1200150" lvl="2" indent="-285750">
              <a:lnSpc>
                <a:spcPct val="150000"/>
              </a:lnSpc>
              <a:buFont typeface="Wingdings" panose="05000000000000000000" pitchFamily="2" charset="2"/>
              <a:buChar char="p"/>
            </a:pPr>
            <a:r>
              <a:rPr lang="zh-CN" altLang="en-US" dirty="0" smtClean="0"/>
              <a:t>从程序开始执行时，分配内存，直到程序结束时，内存被回收。</a:t>
            </a:r>
            <a:endParaRPr lang="en-US" altLang="zh-CN" dirty="0" smtClean="0"/>
          </a:p>
          <a:p>
            <a:pPr marL="1200150" lvl="2" indent="-285750">
              <a:lnSpc>
                <a:spcPct val="150000"/>
              </a:lnSpc>
              <a:buFont typeface="Wingdings" panose="05000000000000000000" pitchFamily="2" charset="2"/>
              <a:buChar char="p"/>
            </a:pPr>
            <a:r>
              <a:rPr lang="zh-CN" altLang="en-US" dirty="0" smtClean="0"/>
              <a:t>例如全局变量。</a:t>
            </a:r>
            <a:endParaRPr lang="en-US" altLang="zh-CN" dirty="0" smtClean="0"/>
          </a:p>
          <a:p>
            <a:pPr marL="742950" lvl="1" indent="-285750">
              <a:lnSpc>
                <a:spcPct val="150000"/>
              </a:lnSpc>
              <a:buFont typeface="Wingdings" panose="05000000000000000000" pitchFamily="2" charset="2"/>
              <a:buChar char="p"/>
            </a:pPr>
            <a:r>
              <a:rPr lang="zh-CN" altLang="en-US" dirty="0" smtClean="0"/>
              <a:t>自动生存期：</a:t>
            </a:r>
            <a:endParaRPr lang="en-US" altLang="zh-CN" dirty="0" smtClean="0"/>
          </a:p>
          <a:p>
            <a:pPr marL="1200150" lvl="2" indent="-285750">
              <a:lnSpc>
                <a:spcPct val="150000"/>
              </a:lnSpc>
              <a:buFont typeface="Wingdings" panose="05000000000000000000" pitchFamily="2" charset="2"/>
              <a:buChar char="p"/>
            </a:pPr>
            <a:r>
              <a:rPr lang="zh-CN" altLang="en-US" dirty="0" smtClean="0"/>
              <a:t>在程序执行到函数或语句块时，分配内存，函数执行完毕或语句块执行完，内存被回收。</a:t>
            </a:r>
            <a:endParaRPr lang="en-US" altLang="zh-CN" dirty="0" smtClean="0"/>
          </a:p>
          <a:p>
            <a:pPr marL="1200150" lvl="2" indent="-285750">
              <a:lnSpc>
                <a:spcPct val="150000"/>
              </a:lnSpc>
              <a:buFont typeface="Wingdings" panose="05000000000000000000" pitchFamily="2" charset="2"/>
              <a:buChar char="p"/>
            </a:pPr>
            <a:r>
              <a:rPr lang="zh-CN" altLang="en-US" dirty="0" smtClean="0"/>
              <a:t>局部变量或函数形参</a:t>
            </a:r>
            <a:endParaRPr lang="en-US" altLang="zh-CN" dirty="0" smtClean="0"/>
          </a:p>
          <a:p>
            <a:pPr marL="742950" lvl="1" indent="-285750">
              <a:lnSpc>
                <a:spcPct val="150000"/>
              </a:lnSpc>
              <a:buFont typeface="Wingdings" panose="05000000000000000000" pitchFamily="2" charset="2"/>
              <a:buChar char="p"/>
            </a:pPr>
            <a:r>
              <a:rPr lang="zh-CN" altLang="en-US" dirty="0" smtClean="0"/>
              <a:t>动态生存期</a:t>
            </a:r>
            <a:endParaRPr lang="en-US" altLang="zh-CN" dirty="0" smtClean="0"/>
          </a:p>
          <a:p>
            <a:pPr marL="1200150" lvl="2" indent="-285750">
              <a:lnSpc>
                <a:spcPct val="150000"/>
              </a:lnSpc>
              <a:buFont typeface="Wingdings" panose="05000000000000000000" pitchFamily="2" charset="2"/>
              <a:buChar char="p"/>
            </a:pPr>
            <a:r>
              <a:rPr lang="zh-CN" altLang="en-US" dirty="0" smtClean="0"/>
              <a:t>使用</a:t>
            </a:r>
            <a:r>
              <a:rPr lang="en-US" altLang="zh-CN" dirty="0" smtClean="0"/>
              <a:t>new</a:t>
            </a:r>
            <a:r>
              <a:rPr lang="zh-CN" altLang="en-US" dirty="0" smtClean="0"/>
              <a:t>或</a:t>
            </a:r>
            <a:r>
              <a:rPr lang="en-US" altLang="zh-CN" dirty="0" err="1" smtClean="0"/>
              <a:t>malloc</a:t>
            </a:r>
            <a:r>
              <a:rPr lang="zh-CN" altLang="en-US" dirty="0" smtClean="0"/>
              <a:t>分配的内存，用</a:t>
            </a:r>
            <a:r>
              <a:rPr lang="en-US" altLang="zh-CN" dirty="0" smtClean="0"/>
              <a:t>delete</a:t>
            </a:r>
            <a:r>
              <a:rPr lang="zh-CN" altLang="en-US" dirty="0" smtClean="0"/>
              <a:t>或</a:t>
            </a:r>
            <a:r>
              <a:rPr lang="en-US" altLang="zh-CN" dirty="0" smtClean="0"/>
              <a:t>free</a:t>
            </a:r>
            <a:r>
              <a:rPr lang="zh-CN" altLang="en-US" dirty="0" smtClean="0"/>
              <a:t>进行释放，变量生存的时间是动态的。</a:t>
            </a:r>
            <a:endParaRPr lang="en-US" altLang="zh-CN" dirty="0" smtClean="0"/>
          </a:p>
        </p:txBody>
      </p:sp>
    </p:spTree>
    <p:extLst>
      <p:ext uri="{BB962C8B-B14F-4D97-AF65-F5344CB8AC3E}">
        <p14:creationId xmlns:p14="http://schemas.microsoft.com/office/powerpoint/2010/main" val="2753107764"/>
      </p:ext>
    </p:extLst>
  </p:cSld>
  <p:clrMapOvr>
    <a:masterClrMapping/>
  </p:clrMapOvr>
  <p:transition spd="med">
    <p:pull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smtClean="0">
                <a:solidFill>
                  <a:srgbClr val="3949AB"/>
                </a:solidFill>
              </a:rPr>
              <a:t>链接性</a:t>
            </a:r>
            <a:r>
              <a:rPr lang="en-US" altLang="zh-CN" sz="2400" dirty="0" smtClean="0">
                <a:solidFill>
                  <a:srgbClr val="3949AB"/>
                </a:solidFill>
              </a:rPr>
              <a:t>:linkage</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10056934" cy="5493812"/>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变量的链接性</a:t>
            </a:r>
            <a:r>
              <a:rPr lang="en-US" altLang="zh-CN" dirty="0" smtClean="0"/>
              <a:t>(linkage)</a:t>
            </a:r>
          </a:p>
          <a:p>
            <a:pPr marL="742950" lvl="1" indent="-285750">
              <a:lnSpc>
                <a:spcPct val="150000"/>
              </a:lnSpc>
              <a:buFont typeface="Wingdings" panose="05000000000000000000" pitchFamily="2" charset="2"/>
              <a:buChar char="p"/>
            </a:pPr>
            <a:r>
              <a:rPr lang="zh-CN" altLang="en-US" dirty="0"/>
              <a:t>链接</a:t>
            </a:r>
            <a:r>
              <a:rPr lang="zh-CN" altLang="en-US" dirty="0" smtClean="0"/>
              <a:t>性：指</a:t>
            </a:r>
            <a:r>
              <a:rPr lang="zh-CN" altLang="en-US" dirty="0"/>
              <a:t>代对象、引用、函数、类型、模板、命名空间或值的名称可拥有链接。若名称拥有链接，则其所指代的实体与另一作用域中的声明所引入的同一名称所指代者相同</a:t>
            </a:r>
            <a:r>
              <a:rPr lang="zh-CN" altLang="en-US" dirty="0" smtClean="0"/>
              <a:t>。</a:t>
            </a:r>
            <a:endParaRPr lang="en-US" altLang="zh-CN" dirty="0" smtClean="0"/>
          </a:p>
          <a:p>
            <a:pPr marL="742950" lvl="1" indent="-285750">
              <a:lnSpc>
                <a:spcPct val="150000"/>
              </a:lnSpc>
              <a:buFont typeface="Wingdings" panose="05000000000000000000" pitchFamily="2" charset="2"/>
              <a:buChar char="p"/>
            </a:pPr>
            <a:r>
              <a:rPr lang="zh-CN" altLang="en-US" dirty="0" smtClean="0"/>
              <a:t>链接性分为：无链接、内部链接和外部链接三类。</a:t>
            </a:r>
            <a:endParaRPr lang="en-US" altLang="zh-CN" dirty="0" smtClean="0"/>
          </a:p>
          <a:p>
            <a:pPr marL="285750" indent="-285750">
              <a:lnSpc>
                <a:spcPct val="150000"/>
              </a:lnSpc>
              <a:buFont typeface="Wingdings" panose="05000000000000000000" pitchFamily="2" charset="2"/>
              <a:buChar char="p"/>
            </a:pPr>
            <a:r>
              <a:rPr lang="zh-CN" altLang="en-US" dirty="0" smtClean="0"/>
              <a:t>无链接：</a:t>
            </a:r>
            <a:endParaRPr lang="en-US" altLang="zh-CN" dirty="0" smtClean="0"/>
          </a:p>
          <a:p>
            <a:pPr marL="742950" lvl="1" indent="-285750">
              <a:lnSpc>
                <a:spcPct val="150000"/>
              </a:lnSpc>
              <a:buFont typeface="Wingdings" panose="05000000000000000000" pitchFamily="2" charset="2"/>
              <a:buChar char="p"/>
            </a:pPr>
            <a:r>
              <a:rPr lang="zh-CN" altLang="en-US" dirty="0" smtClean="0"/>
              <a:t>名称只能在其所在的作用域使用</a:t>
            </a:r>
            <a:endParaRPr lang="en-US" altLang="zh-CN" dirty="0" smtClean="0"/>
          </a:p>
          <a:p>
            <a:pPr marL="742950" lvl="1" indent="-285750">
              <a:lnSpc>
                <a:spcPct val="150000"/>
              </a:lnSpc>
              <a:buFont typeface="Wingdings" panose="05000000000000000000" pitchFamily="2" charset="2"/>
              <a:buChar char="p"/>
            </a:pPr>
            <a:r>
              <a:rPr lang="zh-CN" altLang="en-US" dirty="0" smtClean="0"/>
              <a:t>下面具有无链接性：局部变量；内部类及其成员函数；申明于块内部的类型或变量；</a:t>
            </a:r>
            <a:endParaRPr lang="en-US" altLang="zh-CN" dirty="0" smtClean="0"/>
          </a:p>
          <a:p>
            <a:pPr marL="285750" indent="-285750">
              <a:lnSpc>
                <a:spcPct val="150000"/>
              </a:lnSpc>
              <a:buFont typeface="Wingdings" panose="05000000000000000000" pitchFamily="2" charset="2"/>
              <a:buChar char="p"/>
            </a:pPr>
            <a:r>
              <a:rPr lang="zh-CN" altLang="en-US" dirty="0" smtClean="0"/>
              <a:t>内部链接：</a:t>
            </a:r>
            <a:endParaRPr lang="en-US" altLang="zh-CN" dirty="0" smtClean="0"/>
          </a:p>
          <a:p>
            <a:pPr marL="742950" lvl="1" indent="-285750">
              <a:lnSpc>
                <a:spcPct val="150000"/>
              </a:lnSpc>
              <a:buFont typeface="Wingdings" panose="05000000000000000000" pitchFamily="2" charset="2"/>
              <a:buChar char="p"/>
            </a:pPr>
            <a:r>
              <a:rPr lang="zh-CN" altLang="en-US" dirty="0"/>
              <a:t>仅</a:t>
            </a:r>
            <a:r>
              <a:rPr lang="zh-CN" altLang="en-US" dirty="0" smtClean="0"/>
              <a:t>在当前编译单元中有效</a:t>
            </a:r>
            <a:endParaRPr lang="en-US" altLang="zh-CN" dirty="0" smtClean="0"/>
          </a:p>
          <a:p>
            <a:pPr marL="742950" lvl="1" indent="-285750">
              <a:lnSpc>
                <a:spcPct val="150000"/>
              </a:lnSpc>
              <a:buFont typeface="Wingdings" panose="05000000000000000000" pitchFamily="2" charset="2"/>
              <a:buChar char="p"/>
            </a:pPr>
            <a:r>
              <a:rPr lang="zh-CN" altLang="en-US" dirty="0" smtClean="0"/>
              <a:t>例子：申明为</a:t>
            </a:r>
            <a:r>
              <a:rPr lang="en-US" altLang="zh-CN" dirty="0" smtClean="0"/>
              <a:t>static</a:t>
            </a:r>
            <a:r>
              <a:rPr lang="zh-CN" altLang="en-US" dirty="0" smtClean="0"/>
              <a:t>的变量、函数或函数模板；</a:t>
            </a:r>
            <a:endParaRPr lang="en-US" altLang="zh-CN" dirty="0" smtClean="0"/>
          </a:p>
          <a:p>
            <a:pPr marL="285750" indent="-285750">
              <a:lnSpc>
                <a:spcPct val="150000"/>
              </a:lnSpc>
              <a:buFont typeface="Wingdings" panose="05000000000000000000" pitchFamily="2" charset="2"/>
              <a:buChar char="p"/>
            </a:pPr>
            <a:r>
              <a:rPr lang="zh-CN" altLang="en-US" dirty="0" smtClean="0"/>
              <a:t>外部链接：</a:t>
            </a:r>
            <a:endParaRPr lang="en-US" altLang="zh-CN" dirty="0" smtClean="0"/>
          </a:p>
          <a:p>
            <a:pPr marL="742950" lvl="1" indent="-285750">
              <a:lnSpc>
                <a:spcPct val="150000"/>
              </a:lnSpc>
              <a:buFont typeface="Wingdings" panose="05000000000000000000" pitchFamily="2" charset="2"/>
              <a:buChar char="p"/>
            </a:pPr>
            <a:r>
              <a:rPr lang="zh-CN" altLang="en-US" dirty="0" smtClean="0"/>
              <a:t>可以在其他编译单元中使用。</a:t>
            </a:r>
            <a:endParaRPr lang="en-US" altLang="zh-CN" dirty="0" smtClean="0"/>
          </a:p>
          <a:p>
            <a:pPr marL="742950" lvl="1" indent="-285750">
              <a:lnSpc>
                <a:spcPct val="150000"/>
              </a:lnSpc>
              <a:buFont typeface="Wingdings" panose="05000000000000000000" pitchFamily="2" charset="2"/>
              <a:buChar char="p"/>
            </a:pPr>
            <a:r>
              <a:rPr lang="zh-CN" altLang="en-US" dirty="0" smtClean="0"/>
              <a:t>例子：全局变量、非静态的函数。</a:t>
            </a:r>
            <a:endParaRPr lang="en-US" altLang="zh-CN" dirty="0" smtClean="0"/>
          </a:p>
        </p:txBody>
      </p:sp>
    </p:spTree>
    <p:extLst>
      <p:ext uri="{BB962C8B-B14F-4D97-AF65-F5344CB8AC3E}">
        <p14:creationId xmlns:p14="http://schemas.microsoft.com/office/powerpoint/2010/main" val="2288167542"/>
      </p:ext>
    </p:extLst>
  </p:cSld>
  <p:clrMapOvr>
    <a:masterClrMapping/>
  </p:clrMapOvr>
  <p:transition spd="med">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函数申明</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1754326"/>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完整的函数申明如下，包括多个部分，分别是</a:t>
            </a:r>
            <a:endParaRPr lang="en-US" altLang="zh-CN" dirty="0" smtClean="0"/>
          </a:p>
          <a:p>
            <a:pPr marL="742950" lvl="1" indent="-285750">
              <a:lnSpc>
                <a:spcPct val="150000"/>
              </a:lnSpc>
              <a:buFont typeface="Wingdings" panose="05000000000000000000" pitchFamily="2" charset="2"/>
              <a:buChar char="p"/>
            </a:pPr>
            <a:r>
              <a:rPr lang="zh-CN" altLang="en-US" dirty="0" smtClean="0"/>
              <a:t>参数列表</a:t>
            </a:r>
            <a:endParaRPr lang="en-US" altLang="zh-CN" dirty="0" smtClean="0"/>
          </a:p>
          <a:p>
            <a:pPr marL="742950" lvl="1" indent="-285750">
              <a:lnSpc>
                <a:spcPct val="150000"/>
              </a:lnSpc>
              <a:buFont typeface="Wingdings" panose="05000000000000000000" pitchFamily="2" charset="2"/>
              <a:buChar char="p"/>
            </a:pPr>
            <a:r>
              <a:rPr lang="en-US" altLang="zh-CN" dirty="0"/>
              <a:t>cv</a:t>
            </a:r>
            <a:endParaRPr lang="en-US" altLang="zh-CN" dirty="0" smtClean="0"/>
          </a:p>
          <a:p>
            <a:pPr>
              <a:lnSpc>
                <a:spcPct val="150000"/>
              </a:lnSpc>
            </a:pPr>
            <a:endParaRPr lang="en-US" altLang="zh-CN" dirty="0" smtClean="0"/>
          </a:p>
        </p:txBody>
      </p:sp>
      <p:sp>
        <p:nvSpPr>
          <p:cNvPr id="6" name="矩形 5"/>
          <p:cNvSpPr/>
          <p:nvPr/>
        </p:nvSpPr>
        <p:spPr>
          <a:xfrm>
            <a:off x="1594292" y="2317955"/>
            <a:ext cx="4916731" cy="369332"/>
          </a:xfrm>
          <a:prstGeom prst="rect">
            <a:avLst/>
          </a:prstGeom>
        </p:spPr>
        <p:txBody>
          <a:bodyPr wrap="none">
            <a:spAutoFit/>
          </a:bodyPr>
          <a:lstStyle/>
          <a:p>
            <a:r>
              <a:rPr lang="zh-CN" altLang="en-US" b="1" dirty="0">
                <a:solidFill>
                  <a:srgbClr val="00B050"/>
                </a:solidFill>
              </a:rPr>
              <a:t>返回值类型 函数名称(参数列表) [cv] [attr]</a:t>
            </a:r>
          </a:p>
        </p:txBody>
      </p:sp>
      <p:sp>
        <p:nvSpPr>
          <p:cNvPr id="7" name="矩形 6"/>
          <p:cNvSpPr/>
          <p:nvPr/>
        </p:nvSpPr>
        <p:spPr>
          <a:xfrm>
            <a:off x="1668917" y="2831380"/>
            <a:ext cx="2759089" cy="369332"/>
          </a:xfrm>
          <a:prstGeom prst="rect">
            <a:avLst/>
          </a:prstGeom>
        </p:spPr>
        <p:txBody>
          <a:bodyPr wrap="none">
            <a:spAutoFit/>
          </a:bodyPr>
          <a:lstStyle/>
          <a:p>
            <a:r>
              <a:rPr lang="zh-CN" altLang="en-US" b="1" dirty="0">
                <a:solidFill>
                  <a:srgbClr val="00B050"/>
                </a:solidFill>
              </a:rPr>
              <a:t>int sum(int a, int b);</a:t>
            </a:r>
          </a:p>
        </p:txBody>
      </p:sp>
    </p:spTree>
    <p:extLst>
      <p:ext uri="{BB962C8B-B14F-4D97-AF65-F5344CB8AC3E}">
        <p14:creationId xmlns:p14="http://schemas.microsoft.com/office/powerpoint/2010/main" val="3236378196"/>
      </p:ext>
    </p:extLst>
  </p:cSld>
  <p:clrMapOvr>
    <a:masterClrMapping/>
  </p:clrMapOvr>
  <p:transition spd="med">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形式参数</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2585323"/>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形参的传递方式</a:t>
            </a:r>
            <a:endParaRPr lang="en-US" altLang="zh-CN" dirty="0" smtClean="0"/>
          </a:p>
          <a:p>
            <a:pPr marL="742950" lvl="1" indent="-285750">
              <a:lnSpc>
                <a:spcPct val="150000"/>
              </a:lnSpc>
              <a:buFont typeface="Wingdings" panose="05000000000000000000" pitchFamily="2" charset="2"/>
              <a:buChar char="p"/>
            </a:pPr>
            <a:r>
              <a:rPr lang="zh-CN" altLang="en-US" dirty="0" smtClean="0"/>
              <a:t>传值</a:t>
            </a:r>
            <a:endParaRPr lang="en-US" altLang="zh-CN" dirty="0" smtClean="0"/>
          </a:p>
          <a:p>
            <a:pPr marL="742950" lvl="1" indent="-285750">
              <a:lnSpc>
                <a:spcPct val="150000"/>
              </a:lnSpc>
              <a:buFont typeface="Wingdings" panose="05000000000000000000" pitchFamily="2" charset="2"/>
              <a:buChar char="p"/>
            </a:pPr>
            <a:r>
              <a:rPr lang="zh-CN" altLang="en-US" dirty="0" smtClean="0"/>
              <a:t>传址</a:t>
            </a:r>
            <a:endParaRPr lang="en-US" altLang="zh-CN" dirty="0" smtClean="0"/>
          </a:p>
          <a:p>
            <a:pPr marL="1200150" lvl="2" indent="-285750">
              <a:lnSpc>
                <a:spcPct val="150000"/>
              </a:lnSpc>
              <a:buFont typeface="Wingdings" panose="05000000000000000000" pitchFamily="2" charset="2"/>
              <a:buChar char="p"/>
            </a:pPr>
            <a:r>
              <a:rPr lang="zh-CN" altLang="en-US" dirty="0" smtClean="0"/>
              <a:t>传指针</a:t>
            </a:r>
            <a:endParaRPr lang="en-US" altLang="zh-CN" dirty="0" smtClean="0"/>
          </a:p>
          <a:p>
            <a:pPr marL="1200150" lvl="2" indent="-285750">
              <a:lnSpc>
                <a:spcPct val="150000"/>
              </a:lnSpc>
              <a:buFont typeface="Wingdings" panose="05000000000000000000" pitchFamily="2" charset="2"/>
              <a:buChar char="p"/>
            </a:pPr>
            <a:r>
              <a:rPr lang="zh-CN" altLang="en-US" dirty="0" smtClean="0"/>
              <a:t>传引用</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130378387"/>
      </p:ext>
    </p:extLst>
  </p:cSld>
  <p:clrMapOvr>
    <a:masterClrMapping/>
  </p:clrMapOvr>
  <p:transition spd="med">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传值方式</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466281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传值的过程</a:t>
            </a:r>
            <a:endParaRPr lang="en-US" altLang="zh-CN" dirty="0" smtClean="0"/>
          </a:p>
          <a:p>
            <a:pPr marL="742950" lvl="1" indent="-285750">
              <a:lnSpc>
                <a:spcPct val="150000"/>
              </a:lnSpc>
              <a:buFont typeface="Wingdings" panose="05000000000000000000" pitchFamily="2" charset="2"/>
              <a:buChar char="p"/>
            </a:pPr>
            <a:r>
              <a:rPr lang="zh-CN" altLang="en-US" dirty="0" smtClean="0"/>
              <a:t>首先计算实参的值</a:t>
            </a:r>
            <a:endParaRPr lang="en-US" altLang="zh-CN" dirty="0" smtClean="0"/>
          </a:p>
          <a:p>
            <a:pPr marL="742950" lvl="1" indent="-285750">
              <a:lnSpc>
                <a:spcPct val="150000"/>
              </a:lnSpc>
              <a:buFont typeface="Wingdings" panose="05000000000000000000" pitchFamily="2" charset="2"/>
              <a:buChar char="p"/>
            </a:pPr>
            <a:r>
              <a:rPr lang="zh-CN" altLang="en-US" dirty="0" smtClean="0"/>
              <a:t>然后把实参的值拷贝给形参</a:t>
            </a:r>
            <a:endParaRPr lang="en-US" altLang="zh-CN" dirty="0" smtClean="0"/>
          </a:p>
          <a:p>
            <a:pPr marL="742950" lvl="1" indent="-285750">
              <a:lnSpc>
                <a:spcPct val="150000"/>
              </a:lnSpc>
              <a:buFont typeface="Wingdings" panose="05000000000000000000" pitchFamily="2" charset="2"/>
              <a:buChar char="p"/>
            </a:pPr>
            <a:r>
              <a:rPr lang="zh-CN" altLang="en-US" dirty="0" smtClean="0"/>
              <a:t>在函数内部使用拷贝的对象</a:t>
            </a:r>
            <a:endParaRPr lang="en-US" altLang="zh-CN" dirty="0" smtClean="0"/>
          </a:p>
          <a:p>
            <a:pPr marL="285750" indent="-285750">
              <a:lnSpc>
                <a:spcPct val="150000"/>
              </a:lnSpc>
              <a:buFont typeface="Wingdings" panose="05000000000000000000" pitchFamily="2" charset="2"/>
              <a:buChar char="p"/>
            </a:pPr>
            <a:r>
              <a:rPr lang="zh-CN" altLang="en-US" dirty="0" smtClean="0"/>
              <a:t>传值的优点</a:t>
            </a:r>
            <a:endParaRPr lang="en-US" altLang="zh-CN" dirty="0" smtClean="0"/>
          </a:p>
          <a:p>
            <a:pPr marL="742950" lvl="1" indent="-285750">
              <a:lnSpc>
                <a:spcPct val="150000"/>
              </a:lnSpc>
              <a:buFont typeface="Wingdings" panose="05000000000000000000" pitchFamily="2" charset="2"/>
              <a:buChar char="p"/>
            </a:pPr>
            <a:r>
              <a:rPr lang="zh-CN" altLang="en-US" dirty="0" smtClean="0"/>
              <a:t>实参在调用前后不变：实际上对实参是只读的！</a:t>
            </a:r>
            <a:endParaRPr lang="en-US" altLang="zh-CN" dirty="0" smtClean="0"/>
          </a:p>
          <a:p>
            <a:pPr marL="285750" indent="-285750">
              <a:lnSpc>
                <a:spcPct val="150000"/>
              </a:lnSpc>
              <a:buFont typeface="Wingdings" panose="05000000000000000000" pitchFamily="2" charset="2"/>
              <a:buChar char="p"/>
            </a:pPr>
            <a:r>
              <a:rPr lang="zh-CN" altLang="en-US" dirty="0" smtClean="0"/>
              <a:t>传值的缺点</a:t>
            </a:r>
            <a:endParaRPr lang="en-US" altLang="zh-CN" dirty="0" smtClean="0"/>
          </a:p>
          <a:p>
            <a:pPr marL="742950" lvl="1" indent="-285750">
              <a:lnSpc>
                <a:spcPct val="150000"/>
              </a:lnSpc>
              <a:buFont typeface="Wingdings" panose="05000000000000000000" pitchFamily="2" charset="2"/>
              <a:buChar char="p"/>
            </a:pPr>
            <a:r>
              <a:rPr lang="zh-CN" altLang="en-US" dirty="0" smtClean="0"/>
              <a:t>需要拷贝一次数据！</a:t>
            </a:r>
            <a:endParaRPr lang="en-US" altLang="zh-CN" dirty="0" smtClean="0"/>
          </a:p>
          <a:p>
            <a:pPr marL="1200150" lvl="2" indent="-285750">
              <a:lnSpc>
                <a:spcPct val="150000"/>
              </a:lnSpc>
              <a:buFont typeface="Wingdings" panose="05000000000000000000" pitchFamily="2" charset="2"/>
              <a:buChar char="p"/>
            </a:pPr>
            <a:r>
              <a:rPr lang="zh-CN" altLang="en-US" dirty="0" smtClean="0"/>
              <a:t>如果占用空间小，开销小；</a:t>
            </a:r>
            <a:endParaRPr lang="en-US" altLang="zh-CN" dirty="0" smtClean="0"/>
          </a:p>
          <a:p>
            <a:pPr marL="1200150" lvl="2" indent="-285750">
              <a:lnSpc>
                <a:spcPct val="150000"/>
              </a:lnSpc>
              <a:buFont typeface="Wingdings" panose="05000000000000000000" pitchFamily="2" charset="2"/>
              <a:buChar char="p"/>
            </a:pPr>
            <a:r>
              <a:rPr lang="zh-CN" altLang="en-US" dirty="0" smtClean="0"/>
              <a:t>如果占用空间大，开销大！</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1815888154"/>
      </p:ext>
    </p:extLst>
  </p:cSld>
  <p:clrMapOvr>
    <a:masterClrMapping/>
  </p:clrMapOvr>
  <p:transition spd="med">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传址方式</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7471887" cy="5078313"/>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传址的过程</a:t>
            </a:r>
            <a:endParaRPr lang="en-US" altLang="zh-CN" dirty="0" smtClean="0"/>
          </a:p>
          <a:p>
            <a:pPr marL="742950" lvl="1" indent="-285750">
              <a:lnSpc>
                <a:spcPct val="150000"/>
              </a:lnSpc>
              <a:buFont typeface="Wingdings" panose="05000000000000000000" pitchFamily="2" charset="2"/>
              <a:buChar char="p"/>
            </a:pPr>
            <a:r>
              <a:rPr lang="zh-CN" altLang="en-US" dirty="0" smtClean="0"/>
              <a:t>实参的地址直接传递给相应的形参；</a:t>
            </a:r>
            <a:endParaRPr lang="en-US" altLang="zh-CN" dirty="0" smtClean="0"/>
          </a:p>
          <a:p>
            <a:pPr marL="742950" lvl="1" indent="-285750">
              <a:lnSpc>
                <a:spcPct val="150000"/>
              </a:lnSpc>
              <a:buFont typeface="Wingdings" panose="05000000000000000000" pitchFamily="2" charset="2"/>
              <a:buChar char="p"/>
            </a:pPr>
            <a:r>
              <a:rPr lang="zh-CN" altLang="en-US" dirty="0" smtClean="0"/>
              <a:t>在函数内部通过地址访问原对象；</a:t>
            </a:r>
            <a:endParaRPr lang="en-US" altLang="zh-CN" dirty="0" smtClean="0"/>
          </a:p>
          <a:p>
            <a:pPr marL="285750" indent="-285750">
              <a:lnSpc>
                <a:spcPct val="150000"/>
              </a:lnSpc>
              <a:buFont typeface="Wingdings" panose="05000000000000000000" pitchFamily="2" charset="2"/>
              <a:buChar char="p"/>
            </a:pPr>
            <a:r>
              <a:rPr lang="zh-CN" altLang="en-US" dirty="0" smtClean="0"/>
              <a:t>传址包括两种：传指针方式和传引用方式</a:t>
            </a:r>
            <a:endParaRPr lang="en-US" altLang="zh-CN" dirty="0" smtClean="0"/>
          </a:p>
          <a:p>
            <a:pPr marL="285750" indent="-285750">
              <a:lnSpc>
                <a:spcPct val="150000"/>
              </a:lnSpc>
              <a:buFont typeface="Wingdings" panose="05000000000000000000" pitchFamily="2" charset="2"/>
              <a:buChar char="p"/>
            </a:pPr>
            <a:r>
              <a:rPr lang="zh-CN" altLang="en-US" dirty="0" smtClean="0"/>
              <a:t>传址的优点</a:t>
            </a:r>
            <a:endParaRPr lang="en-US" altLang="zh-CN" dirty="0" smtClean="0"/>
          </a:p>
          <a:p>
            <a:pPr marL="742950" lvl="1" indent="-285750">
              <a:lnSpc>
                <a:spcPct val="150000"/>
              </a:lnSpc>
              <a:buFont typeface="Wingdings" panose="05000000000000000000" pitchFamily="2" charset="2"/>
              <a:buChar char="p"/>
            </a:pPr>
            <a:r>
              <a:rPr lang="zh-CN" altLang="en-US" dirty="0" smtClean="0"/>
              <a:t>传址是高效率的：和传送</a:t>
            </a:r>
            <a:r>
              <a:rPr lang="en-US" altLang="zh-CN" dirty="0" smtClean="0"/>
              <a:t>64</a:t>
            </a:r>
            <a:r>
              <a:rPr lang="zh-CN" altLang="en-US" dirty="0" smtClean="0"/>
              <a:t>位长的值开销一样</a:t>
            </a:r>
            <a:endParaRPr lang="en-US" altLang="zh-CN" dirty="0" smtClean="0"/>
          </a:p>
          <a:p>
            <a:pPr marL="742950" lvl="1" indent="-285750">
              <a:lnSpc>
                <a:spcPct val="150000"/>
              </a:lnSpc>
              <a:buFont typeface="Wingdings" panose="05000000000000000000" pitchFamily="2" charset="2"/>
              <a:buChar char="p"/>
            </a:pPr>
            <a:r>
              <a:rPr lang="zh-CN" altLang="en-US" dirty="0" smtClean="0"/>
              <a:t>在传递的过程不用拷贝对象；</a:t>
            </a:r>
            <a:endParaRPr lang="en-US" altLang="zh-CN" dirty="0" smtClean="0"/>
          </a:p>
          <a:p>
            <a:pPr marL="285750" indent="-285750">
              <a:lnSpc>
                <a:spcPct val="150000"/>
              </a:lnSpc>
              <a:buFont typeface="Wingdings" panose="05000000000000000000" pitchFamily="2" charset="2"/>
              <a:buChar char="p"/>
            </a:pPr>
            <a:r>
              <a:rPr lang="zh-CN" altLang="en-US" dirty="0" smtClean="0"/>
              <a:t>传址的缺点</a:t>
            </a:r>
            <a:endParaRPr lang="en-US" altLang="zh-CN" dirty="0" smtClean="0"/>
          </a:p>
          <a:p>
            <a:pPr marL="742950" lvl="1" indent="-285750">
              <a:lnSpc>
                <a:spcPct val="150000"/>
              </a:lnSpc>
              <a:buFont typeface="Wingdings" panose="05000000000000000000" pitchFamily="2" charset="2"/>
              <a:buChar char="p"/>
            </a:pPr>
            <a:r>
              <a:rPr lang="zh-CN" altLang="en-US" dirty="0" smtClean="0"/>
              <a:t>可能导致对象的更改</a:t>
            </a:r>
            <a:endParaRPr lang="en-US" altLang="zh-CN" dirty="0" smtClean="0"/>
          </a:p>
          <a:p>
            <a:pPr marL="1200150" lvl="2" indent="-285750">
              <a:lnSpc>
                <a:spcPct val="150000"/>
              </a:lnSpc>
              <a:buFont typeface="Wingdings" panose="05000000000000000000" pitchFamily="2" charset="2"/>
              <a:buChar char="p"/>
            </a:pPr>
            <a:r>
              <a:rPr lang="zh-CN" altLang="en-US" dirty="0" smtClean="0"/>
              <a:t>例如</a:t>
            </a:r>
            <a:r>
              <a:rPr lang="en-US" altLang="zh-CN" dirty="0" smtClean="0"/>
              <a:t>, </a:t>
            </a:r>
            <a:r>
              <a:rPr lang="en-US" altLang="zh-CN" dirty="0" err="1" smtClean="0"/>
              <a:t>printValue</a:t>
            </a:r>
            <a:r>
              <a:rPr lang="en-US" altLang="zh-CN" dirty="0" smtClean="0"/>
              <a:t>(values)</a:t>
            </a:r>
            <a:r>
              <a:rPr lang="zh-CN" altLang="en-US" dirty="0" smtClean="0"/>
              <a:t>，可能在函数内部对</a:t>
            </a:r>
            <a:r>
              <a:rPr lang="en-US" altLang="zh-CN" dirty="0" smtClean="0"/>
              <a:t>values</a:t>
            </a:r>
            <a:r>
              <a:rPr lang="zh-CN" altLang="en-US" dirty="0" smtClean="0"/>
              <a:t>进行修改，但函数意义完全不是这样</a:t>
            </a:r>
            <a:r>
              <a:rPr lang="en-US" altLang="zh-CN" dirty="0" smtClean="0"/>
              <a:t>!</a:t>
            </a:r>
          </a:p>
          <a:p>
            <a:pPr>
              <a:lnSpc>
                <a:spcPct val="150000"/>
              </a:lnSpc>
            </a:pPr>
            <a:endParaRPr lang="en-US" altLang="zh-CN" dirty="0" smtClean="0"/>
          </a:p>
        </p:txBody>
      </p:sp>
    </p:spTree>
    <p:extLst>
      <p:ext uri="{BB962C8B-B14F-4D97-AF65-F5344CB8AC3E}">
        <p14:creationId xmlns:p14="http://schemas.microsoft.com/office/powerpoint/2010/main" val="2148992846"/>
      </p:ext>
    </p:extLst>
  </p:cSld>
  <p:clrMapOvr>
    <a:masterClrMapping/>
  </p:clrMapOvr>
  <p:transition spd="med">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smtClean="0">
                <a:solidFill>
                  <a:srgbClr val="3949AB"/>
                </a:solidFill>
              </a:rPr>
              <a:t>传指针方式</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10283076" cy="5078313"/>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指针类型</a:t>
            </a:r>
            <a:endParaRPr lang="en-US" altLang="zh-CN" dirty="0" smtClean="0"/>
          </a:p>
          <a:p>
            <a:pPr marL="742950" lvl="1" indent="-285750">
              <a:lnSpc>
                <a:spcPct val="150000"/>
              </a:lnSpc>
              <a:buFont typeface="Wingdings" panose="05000000000000000000" pitchFamily="2" charset="2"/>
              <a:buChar char="p"/>
            </a:pPr>
            <a:r>
              <a:rPr lang="zh-CN" altLang="en-US" dirty="0" smtClean="0"/>
              <a:t>任意类型</a:t>
            </a:r>
            <a:r>
              <a:rPr lang="en-US" altLang="zh-CN" dirty="0" smtClean="0"/>
              <a:t>T</a:t>
            </a:r>
            <a:r>
              <a:rPr lang="zh-CN" altLang="en-US" dirty="0" smtClean="0"/>
              <a:t>，其指针类型为</a:t>
            </a:r>
            <a:r>
              <a:rPr lang="en-US" altLang="zh-CN" dirty="0" smtClean="0"/>
              <a:t>T*</a:t>
            </a:r>
            <a:r>
              <a:rPr lang="zh-CN" altLang="en-US" dirty="0" smtClean="0"/>
              <a:t>，即在类型后面附加一个</a:t>
            </a:r>
            <a:r>
              <a:rPr lang="en-US" altLang="zh-CN" dirty="0" smtClean="0"/>
              <a:t>*</a:t>
            </a:r>
            <a:r>
              <a:rPr lang="zh-CN" altLang="en-US" dirty="0" smtClean="0"/>
              <a:t>号。</a:t>
            </a:r>
            <a:endParaRPr lang="en-US" altLang="zh-CN" dirty="0" smtClean="0"/>
          </a:p>
          <a:p>
            <a:pPr marL="742950" lvl="1" indent="-285750">
              <a:lnSpc>
                <a:spcPct val="150000"/>
              </a:lnSpc>
              <a:buFont typeface="Wingdings" panose="05000000000000000000" pitchFamily="2" charset="2"/>
              <a:buChar char="p"/>
            </a:pPr>
            <a:r>
              <a:rPr lang="zh-CN" altLang="en-US" dirty="0" smtClean="0"/>
              <a:t>指针：</a:t>
            </a:r>
            <a:r>
              <a:rPr lang="en-US" altLang="zh-CN" b="1" dirty="0">
                <a:solidFill>
                  <a:srgbClr val="00B050"/>
                </a:solidFill>
              </a:rPr>
              <a:t> T* </a:t>
            </a:r>
            <a:r>
              <a:rPr lang="en-US" altLang="zh-CN" b="1" dirty="0" err="1">
                <a:solidFill>
                  <a:srgbClr val="00B050"/>
                </a:solidFill>
              </a:rPr>
              <a:t>const</a:t>
            </a:r>
            <a:r>
              <a:rPr lang="en-US" altLang="zh-CN" b="1" dirty="0">
                <a:solidFill>
                  <a:srgbClr val="00B050"/>
                </a:solidFill>
              </a:rPr>
              <a:t> a; </a:t>
            </a:r>
            <a:r>
              <a:rPr lang="zh-CN" altLang="en-US" b="1" dirty="0">
                <a:solidFill>
                  <a:srgbClr val="00B050"/>
                </a:solidFill>
              </a:rPr>
              <a:t>和 </a:t>
            </a:r>
            <a:r>
              <a:rPr lang="en-US" altLang="zh-CN" b="1" dirty="0" err="1">
                <a:solidFill>
                  <a:srgbClr val="00B050"/>
                </a:solidFill>
              </a:rPr>
              <a:t>const</a:t>
            </a:r>
            <a:r>
              <a:rPr lang="en-US" altLang="zh-CN" b="1" dirty="0">
                <a:solidFill>
                  <a:srgbClr val="00B050"/>
                </a:solidFill>
              </a:rPr>
              <a:t> T* a; T </a:t>
            </a:r>
            <a:r>
              <a:rPr lang="en-US" altLang="zh-CN" b="1" dirty="0" err="1">
                <a:solidFill>
                  <a:srgbClr val="00B050"/>
                </a:solidFill>
              </a:rPr>
              <a:t>const</a:t>
            </a:r>
            <a:r>
              <a:rPr lang="en-US" altLang="zh-CN" b="1" dirty="0">
                <a:solidFill>
                  <a:srgbClr val="00B050"/>
                </a:solidFill>
              </a:rPr>
              <a:t>* a;</a:t>
            </a:r>
            <a:r>
              <a:rPr lang="zh-CN" altLang="en-US" b="1" dirty="0">
                <a:solidFill>
                  <a:srgbClr val="00B050"/>
                </a:solidFill>
              </a:rPr>
              <a:t>这三者分别代表什么？</a:t>
            </a:r>
            <a:endParaRPr lang="en-US" altLang="zh-CN" dirty="0" smtClean="0"/>
          </a:p>
          <a:p>
            <a:pPr marL="742950" lvl="1" indent="-285750">
              <a:lnSpc>
                <a:spcPct val="150000"/>
              </a:lnSpc>
              <a:buFont typeface="Wingdings" panose="05000000000000000000" pitchFamily="2" charset="2"/>
              <a:buChar char="p"/>
            </a:pPr>
            <a:r>
              <a:rPr lang="zh-CN" altLang="en-US" dirty="0" smtClean="0"/>
              <a:t>指针是程序员的噩梦！尤其加上</a:t>
            </a:r>
            <a:r>
              <a:rPr lang="en-US" altLang="zh-CN" dirty="0" err="1" smtClean="0"/>
              <a:t>malloc+free</a:t>
            </a:r>
            <a:r>
              <a:rPr lang="en-US" altLang="zh-CN" dirty="0" smtClean="0"/>
              <a:t>!</a:t>
            </a:r>
          </a:p>
          <a:p>
            <a:pPr marL="285750" indent="-285750">
              <a:lnSpc>
                <a:spcPct val="150000"/>
              </a:lnSpc>
              <a:buFont typeface="Wingdings" panose="05000000000000000000" pitchFamily="2" charset="2"/>
              <a:buChar char="p"/>
            </a:pPr>
            <a:r>
              <a:rPr lang="zh-CN" altLang="en-US" dirty="0" smtClean="0"/>
              <a:t>指针的操作</a:t>
            </a:r>
            <a:endParaRPr lang="en-US" altLang="zh-CN" dirty="0" smtClean="0"/>
          </a:p>
          <a:p>
            <a:pPr marL="742950" lvl="1" indent="-285750">
              <a:lnSpc>
                <a:spcPct val="150000"/>
              </a:lnSpc>
              <a:buFont typeface="Wingdings" panose="05000000000000000000" pitchFamily="2" charset="2"/>
              <a:buChar char="p"/>
            </a:pPr>
            <a:r>
              <a:rPr lang="zh-CN" altLang="en-US" dirty="0" smtClean="0"/>
              <a:t>指针绑定到相应的对象</a:t>
            </a:r>
            <a:endParaRPr lang="en-US" altLang="zh-CN" dirty="0" smtClean="0"/>
          </a:p>
          <a:p>
            <a:pPr marL="1200150" lvl="2" indent="-285750">
              <a:lnSpc>
                <a:spcPct val="150000"/>
              </a:lnSpc>
              <a:buFont typeface="Wingdings" panose="05000000000000000000" pitchFamily="2" charset="2"/>
              <a:buChar char="p"/>
            </a:pPr>
            <a:r>
              <a:rPr lang="en-US" altLang="zh-CN" dirty="0" smtClean="0"/>
              <a:t>int *</a:t>
            </a:r>
            <a:r>
              <a:rPr lang="en-US" altLang="zh-CN" dirty="0" err="1" smtClean="0"/>
              <a:t>pvalue</a:t>
            </a:r>
            <a:r>
              <a:rPr lang="en-US" altLang="zh-CN" dirty="0" smtClean="0"/>
              <a:t> = &amp;value;</a:t>
            </a:r>
          </a:p>
          <a:p>
            <a:pPr marL="742950" lvl="1" indent="-285750">
              <a:lnSpc>
                <a:spcPct val="150000"/>
              </a:lnSpc>
              <a:buFont typeface="Wingdings" panose="05000000000000000000" pitchFamily="2" charset="2"/>
              <a:buChar char="p"/>
            </a:pPr>
            <a:r>
              <a:rPr lang="zh-CN" altLang="en-US" dirty="0" smtClean="0"/>
              <a:t>分配内存</a:t>
            </a:r>
            <a:endParaRPr lang="en-US" altLang="zh-CN" dirty="0" smtClean="0"/>
          </a:p>
          <a:p>
            <a:pPr marL="1200150" lvl="2" indent="-285750">
              <a:lnSpc>
                <a:spcPct val="150000"/>
              </a:lnSpc>
              <a:buFont typeface="Wingdings" panose="05000000000000000000" pitchFamily="2" charset="2"/>
              <a:buChar char="p"/>
            </a:pPr>
            <a:r>
              <a:rPr lang="en-US" altLang="zh-CN" dirty="0" smtClean="0"/>
              <a:t>Int *</a:t>
            </a:r>
            <a:r>
              <a:rPr lang="en-US" altLang="zh-CN" dirty="0" err="1" smtClean="0"/>
              <a:t>pvalue</a:t>
            </a:r>
            <a:r>
              <a:rPr lang="en-US" altLang="zh-CN" dirty="0" smtClean="0"/>
              <a:t> = (int *) </a:t>
            </a:r>
            <a:r>
              <a:rPr lang="en-US" altLang="zh-CN" dirty="0" err="1" smtClean="0"/>
              <a:t>malloc</a:t>
            </a:r>
            <a:r>
              <a:rPr lang="en-US" altLang="zh-CN" dirty="0" smtClean="0"/>
              <a:t>(10);</a:t>
            </a:r>
          </a:p>
          <a:p>
            <a:pPr marL="742950" lvl="1" indent="-285750">
              <a:lnSpc>
                <a:spcPct val="150000"/>
              </a:lnSpc>
              <a:buFont typeface="Wingdings" panose="05000000000000000000" pitchFamily="2" charset="2"/>
              <a:buChar char="p"/>
            </a:pPr>
            <a:r>
              <a:rPr lang="zh-CN" altLang="en-US" dirty="0" smtClean="0"/>
              <a:t>解除绑定或释放内存</a:t>
            </a:r>
            <a:endParaRPr lang="en-US" altLang="zh-CN" dirty="0" smtClean="0"/>
          </a:p>
          <a:p>
            <a:pPr marL="1200150" lvl="2" indent="-285750">
              <a:lnSpc>
                <a:spcPct val="150000"/>
              </a:lnSpc>
              <a:buFont typeface="Wingdings" panose="05000000000000000000" pitchFamily="2" charset="2"/>
              <a:buChar char="p"/>
            </a:pPr>
            <a:r>
              <a:rPr lang="en-US" altLang="zh-CN" dirty="0" err="1" smtClean="0"/>
              <a:t>pvalue</a:t>
            </a:r>
            <a:r>
              <a:rPr lang="en-US" altLang="zh-CN" dirty="0" smtClean="0"/>
              <a:t> = NULL;</a:t>
            </a:r>
          </a:p>
          <a:p>
            <a:pPr marL="1200150" lvl="2" indent="-285750">
              <a:lnSpc>
                <a:spcPct val="150000"/>
              </a:lnSpc>
              <a:buFont typeface="Wingdings" panose="05000000000000000000" pitchFamily="2" charset="2"/>
              <a:buChar char="p"/>
            </a:pPr>
            <a:r>
              <a:rPr lang="en-US" altLang="zh-CN" dirty="0" smtClean="0"/>
              <a:t>free(</a:t>
            </a:r>
            <a:r>
              <a:rPr lang="en-US" altLang="zh-CN" dirty="0" err="1" smtClean="0"/>
              <a:t>pvalue</a:t>
            </a:r>
            <a:r>
              <a:rPr lang="en-US" altLang="zh-CN" dirty="0" smtClean="0"/>
              <a:t>)</a:t>
            </a:r>
          </a:p>
        </p:txBody>
      </p:sp>
    </p:spTree>
    <p:extLst>
      <p:ext uri="{BB962C8B-B14F-4D97-AF65-F5344CB8AC3E}">
        <p14:creationId xmlns:p14="http://schemas.microsoft.com/office/powerpoint/2010/main" val="2516618844"/>
      </p:ext>
    </p:extLst>
  </p:cSld>
  <p:clrMapOvr>
    <a:masterClrMapping/>
  </p:clrMapOvr>
  <p:transition spd="med">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smtClean="0">
                <a:solidFill>
                  <a:srgbClr val="3949AB"/>
                </a:solidFill>
              </a:rPr>
              <a:t>指针问题</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1</a:t>
            </a:r>
            <a:r>
              <a:rPr lang="zh-CN" altLang="en-US" sz="1600" dirty="0">
                <a:solidFill>
                  <a:schemeClr val="bg1"/>
                </a:solidFill>
              </a:rPr>
              <a:t>）</a:t>
            </a:r>
          </a:p>
        </p:txBody>
      </p:sp>
      <p:sp>
        <p:nvSpPr>
          <p:cNvPr id="8" name="矩形 7">
            <a:extLst>
              <a:ext uri="{FF2B5EF4-FFF2-40B4-BE49-F238E27FC236}">
                <a16:creationId xmlns:a16="http://schemas.microsoft.com/office/drawing/2014/main" id="{A89D297E-DD9C-41D9-BE84-5ABE6F8A111D}"/>
              </a:ext>
            </a:extLst>
          </p:cNvPr>
          <p:cNvSpPr/>
          <p:nvPr/>
        </p:nvSpPr>
        <p:spPr>
          <a:xfrm>
            <a:off x="1594292" y="830186"/>
            <a:ext cx="10145424" cy="4247317"/>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smtClean="0"/>
              <a:t>野指针问题</a:t>
            </a:r>
            <a:endParaRPr lang="en-US" altLang="zh-CN" dirty="0" smtClean="0"/>
          </a:p>
          <a:p>
            <a:pPr marL="742950" lvl="1" indent="-285750">
              <a:lnSpc>
                <a:spcPct val="150000"/>
              </a:lnSpc>
              <a:buFont typeface="Wingdings" panose="05000000000000000000" pitchFamily="2" charset="2"/>
              <a:buChar char="p"/>
            </a:pPr>
            <a:r>
              <a:rPr lang="zh-CN" altLang="en-US" dirty="0" smtClean="0"/>
              <a:t>内存的分配与释放必须匹配：有一次分配，必须有一次释放，不能多也不能少！</a:t>
            </a:r>
            <a:endParaRPr lang="en-US" altLang="zh-CN" dirty="0" smtClean="0"/>
          </a:p>
          <a:p>
            <a:pPr marL="742950" lvl="1" indent="-285750">
              <a:lnSpc>
                <a:spcPct val="150000"/>
              </a:lnSpc>
              <a:buFont typeface="Wingdings" panose="05000000000000000000" pitchFamily="2" charset="2"/>
              <a:buChar char="p"/>
            </a:pPr>
            <a:r>
              <a:rPr lang="zh-CN" altLang="en-US" dirty="0" smtClean="0"/>
              <a:t>如果分配与释放不匹配，就会形成野指针。</a:t>
            </a:r>
            <a:endParaRPr lang="en-US" altLang="zh-CN" dirty="0" smtClean="0"/>
          </a:p>
          <a:p>
            <a:pPr marL="285750" indent="-285750">
              <a:lnSpc>
                <a:spcPct val="150000"/>
              </a:lnSpc>
              <a:buFont typeface="Wingdings" panose="05000000000000000000" pitchFamily="2" charset="2"/>
              <a:buChar char="p"/>
            </a:pPr>
            <a:r>
              <a:rPr lang="zh-CN" altLang="en-US" dirty="0" smtClean="0"/>
              <a:t>野指针产生的原因</a:t>
            </a:r>
            <a:endParaRPr lang="en-US" altLang="zh-CN" dirty="0" smtClean="0"/>
          </a:p>
          <a:p>
            <a:pPr marL="742950" lvl="1" indent="-285750">
              <a:lnSpc>
                <a:spcPct val="150000"/>
              </a:lnSpc>
              <a:buFont typeface="Wingdings" panose="05000000000000000000" pitchFamily="2" charset="2"/>
              <a:buChar char="p"/>
            </a:pPr>
            <a:r>
              <a:rPr lang="zh-CN" altLang="en-US" dirty="0" smtClean="0"/>
              <a:t>指针定义时没有初始化：指向随机的内存空间；</a:t>
            </a:r>
            <a:endParaRPr lang="en-US" altLang="zh-CN" dirty="0" smtClean="0"/>
          </a:p>
          <a:p>
            <a:pPr marL="742950" lvl="1" indent="-285750">
              <a:lnSpc>
                <a:spcPct val="150000"/>
              </a:lnSpc>
              <a:buFont typeface="Wingdings" panose="05000000000000000000" pitchFamily="2" charset="2"/>
              <a:buChar char="p"/>
            </a:pPr>
            <a:r>
              <a:rPr lang="zh-CN" altLang="en-US" dirty="0" smtClean="0"/>
              <a:t>指针释放后没有置空：</a:t>
            </a:r>
            <a:r>
              <a:rPr lang="en-US" altLang="zh-CN" dirty="0" smtClean="0"/>
              <a:t>free(p)</a:t>
            </a:r>
            <a:r>
              <a:rPr lang="zh-CN" altLang="en-US" dirty="0" smtClean="0"/>
              <a:t>，只是释放内存，并不把</a:t>
            </a:r>
            <a:r>
              <a:rPr lang="en-US" altLang="zh-CN" dirty="0" smtClean="0"/>
              <a:t>p</a:t>
            </a:r>
            <a:r>
              <a:rPr lang="zh-CN" altLang="en-US" dirty="0" smtClean="0"/>
              <a:t>设置为空指针；</a:t>
            </a:r>
            <a:endParaRPr lang="en-US" altLang="zh-CN" dirty="0" smtClean="0"/>
          </a:p>
          <a:p>
            <a:pPr marL="742950" lvl="1" indent="-285750">
              <a:lnSpc>
                <a:spcPct val="150000"/>
              </a:lnSpc>
              <a:buFont typeface="Wingdings" panose="05000000000000000000" pitchFamily="2" charset="2"/>
              <a:buChar char="p"/>
            </a:pPr>
            <a:r>
              <a:rPr lang="zh-CN" altLang="en-US" dirty="0" smtClean="0"/>
              <a:t>指针超越变量作用域：局部变量在函数调用后被释放，因此返回函数内的局部变量会产生也指针。</a:t>
            </a:r>
            <a:endParaRPr lang="en-US" altLang="zh-CN" dirty="0" smtClean="0"/>
          </a:p>
          <a:p>
            <a:pPr marL="285750" indent="-285750">
              <a:lnSpc>
                <a:spcPct val="150000"/>
              </a:lnSpc>
              <a:buFont typeface="Wingdings" panose="05000000000000000000" pitchFamily="2" charset="2"/>
              <a:buChar char="p"/>
            </a:pPr>
            <a:r>
              <a:rPr lang="en-US" altLang="zh-CN" dirty="0" smtClean="0"/>
              <a:t>C++</a:t>
            </a:r>
            <a:r>
              <a:rPr lang="zh-CN" altLang="en-US" dirty="0" smtClean="0"/>
              <a:t>中强烈建议不要使用指针！</a:t>
            </a:r>
            <a:endParaRPr lang="en-US" altLang="zh-CN" dirty="0" smtClean="0"/>
          </a:p>
          <a:p>
            <a:pPr marL="742950" lvl="1" indent="-285750">
              <a:lnSpc>
                <a:spcPct val="150000"/>
              </a:lnSpc>
              <a:buFont typeface="Wingdings" panose="05000000000000000000" pitchFamily="2" charset="2"/>
              <a:buChar char="p"/>
            </a:pPr>
            <a:r>
              <a:rPr lang="en-US" altLang="zh-CN" dirty="0" smtClean="0"/>
              <a:t>C++</a:t>
            </a:r>
            <a:r>
              <a:rPr lang="zh-CN" altLang="en-US" dirty="0" smtClean="0"/>
              <a:t>中有智能指针作为替代，基本上解决了这些问题</a:t>
            </a:r>
            <a:r>
              <a:rPr lang="en-US" altLang="zh-CN" dirty="0" smtClean="0"/>
              <a:t>!</a:t>
            </a:r>
          </a:p>
        </p:txBody>
      </p:sp>
    </p:spTree>
    <p:extLst>
      <p:ext uri="{BB962C8B-B14F-4D97-AF65-F5344CB8AC3E}">
        <p14:creationId xmlns:p14="http://schemas.microsoft.com/office/powerpoint/2010/main" val="3245505213"/>
      </p:ext>
    </p:extLst>
  </p:cSld>
  <p:clrMapOvr>
    <a:masterClrMapping/>
  </p:clrMapOvr>
  <p:transition spd="med">
    <p:pull dir="u"/>
  </p:transition>
  <p:timing>
    <p:tnLst>
      <p:par>
        <p:cTn id="1" dur="indefinite" restart="never" nodeType="tmRoot"/>
      </p:par>
    </p:tnLst>
  </p:timing>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自定义 1">
      <a:majorFont>
        <a:latin typeface="Roboto"/>
        <a:ea typeface="Noto Sans CJK SC Regular"/>
        <a:cs typeface=""/>
      </a:majorFont>
      <a:minorFont>
        <a:latin typeface="Roboto"/>
        <a:ea typeface="Noto Sans CJK SC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16513</TotalTime>
  <Words>2924</Words>
  <Application>Microsoft Office PowerPoint</Application>
  <PresentationFormat>宽屏</PresentationFormat>
  <Paragraphs>355</Paragraphs>
  <Slides>31</Slides>
  <Notes>31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Noto Sans CJK SC Regular</vt:lpstr>
      <vt:lpstr>Roboto</vt:lpstr>
      <vt:lpstr>Arial</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Design Components</dc:title>
  <dc:subject>构成要素</dc:subject>
  <dc:creator>vincent wang</dc:creator>
  <cp:keywords>Material Design</cp:keywords>
  <dc:description>完成</dc:description>
  <cp:lastModifiedBy>admin</cp:lastModifiedBy>
  <cp:revision>2701</cp:revision>
  <cp:lastPrinted>2022-03-04T04:54:21Z</cp:lastPrinted>
  <dcterms:created xsi:type="dcterms:W3CDTF">2015-10-16T14:35:02Z</dcterms:created>
  <dcterms:modified xsi:type="dcterms:W3CDTF">2022-03-30T05:25:56Z</dcterms:modified>
  <cp:category>幻灯片</cp:category>
  <cp:version>0.4</cp:version>
</cp:coreProperties>
</file>