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8"/>
  </p:notesMasterIdLst>
  <p:handoutMasterIdLst>
    <p:handoutMasterId r:id="rId69"/>
  </p:handoutMasterIdLst>
  <p:sldIdLst>
    <p:sldId id="256" r:id="rId2"/>
    <p:sldId id="367" r:id="rId3"/>
    <p:sldId id="387" r:id="rId4"/>
    <p:sldId id="466" r:id="rId5"/>
    <p:sldId id="465" r:id="rId6"/>
    <p:sldId id="467" r:id="rId7"/>
    <p:sldId id="468" r:id="rId8"/>
    <p:sldId id="469" r:id="rId9"/>
    <p:sldId id="471" r:id="rId10"/>
    <p:sldId id="472" r:id="rId11"/>
    <p:sldId id="473" r:id="rId12"/>
    <p:sldId id="474" r:id="rId13"/>
    <p:sldId id="476" r:id="rId14"/>
    <p:sldId id="475" r:id="rId15"/>
    <p:sldId id="480" r:id="rId16"/>
    <p:sldId id="478" r:id="rId17"/>
    <p:sldId id="477" r:id="rId18"/>
    <p:sldId id="479" r:id="rId19"/>
    <p:sldId id="482" r:id="rId20"/>
    <p:sldId id="481" r:id="rId21"/>
    <p:sldId id="525" r:id="rId22"/>
    <p:sldId id="524" r:id="rId23"/>
    <p:sldId id="526" r:id="rId24"/>
    <p:sldId id="484" r:id="rId25"/>
    <p:sldId id="485" r:id="rId26"/>
    <p:sldId id="486" r:id="rId27"/>
    <p:sldId id="487" r:id="rId28"/>
    <p:sldId id="488" r:id="rId29"/>
    <p:sldId id="489" r:id="rId30"/>
    <p:sldId id="490" r:id="rId31"/>
    <p:sldId id="491" r:id="rId32"/>
    <p:sldId id="492" r:id="rId33"/>
    <p:sldId id="493" r:id="rId34"/>
    <p:sldId id="495" r:id="rId35"/>
    <p:sldId id="494" r:id="rId36"/>
    <p:sldId id="496" r:id="rId37"/>
    <p:sldId id="497" r:id="rId38"/>
    <p:sldId id="498" r:id="rId39"/>
    <p:sldId id="499" r:id="rId40"/>
    <p:sldId id="500" r:id="rId41"/>
    <p:sldId id="501" r:id="rId42"/>
    <p:sldId id="502" r:id="rId43"/>
    <p:sldId id="503" r:id="rId44"/>
    <p:sldId id="504" r:id="rId45"/>
    <p:sldId id="505" r:id="rId46"/>
    <p:sldId id="527" r:id="rId47"/>
    <p:sldId id="528" r:id="rId48"/>
    <p:sldId id="506" r:id="rId49"/>
    <p:sldId id="507" r:id="rId50"/>
    <p:sldId id="508" r:id="rId51"/>
    <p:sldId id="509" r:id="rId52"/>
    <p:sldId id="510" r:id="rId53"/>
    <p:sldId id="511" r:id="rId54"/>
    <p:sldId id="512" r:id="rId55"/>
    <p:sldId id="513" r:id="rId56"/>
    <p:sldId id="514" r:id="rId57"/>
    <p:sldId id="515" r:id="rId58"/>
    <p:sldId id="516" r:id="rId59"/>
    <p:sldId id="523" r:id="rId60"/>
    <p:sldId id="518" r:id="rId61"/>
    <p:sldId id="517" r:id="rId62"/>
    <p:sldId id="519" r:id="rId63"/>
    <p:sldId id="520" r:id="rId64"/>
    <p:sldId id="521" r:id="rId65"/>
    <p:sldId id="522" r:id="rId66"/>
    <p:sldId id="464" r:id="rId67"/>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BCD4"/>
    <a:srgbClr val="FAFAFA"/>
    <a:srgbClr val="757575"/>
    <a:srgbClr val="FF4081"/>
    <a:srgbClr val="424242"/>
    <a:srgbClr val="F9F9F9"/>
    <a:srgbClr val="B2B2B2"/>
    <a:srgbClr val="9DC2E8"/>
    <a:srgbClr val="9D9D9D"/>
    <a:srgbClr val="3949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26" autoAdjust="0"/>
    <p:restoredTop sz="88735" autoAdjust="0"/>
  </p:normalViewPr>
  <p:slideViewPr>
    <p:cSldViewPr snapToGrid="0">
      <p:cViewPr varScale="1">
        <p:scale>
          <a:sx n="87" d="100"/>
          <a:sy n="87" d="100"/>
        </p:scale>
        <p:origin x="1104" y="48"/>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3134" y="5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zh-CN" altLang="en-US" dirty="0">
              <a:latin typeface="Noto Sans CJK SC Regular" panose="020B0500000000000000" pitchFamily="34" charset="-122"/>
              <a:ea typeface="Noto Sans CJK SC Regular" panose="020B0500000000000000" pitchFamily="34" charset="-122"/>
            </a:endParaRPr>
          </a:p>
        </p:txBody>
      </p:sp>
      <p:sp>
        <p:nvSpPr>
          <p:cNvPr id="3" name="日期占位符 2"/>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CF29CAEA-BF89-4A1B-AF34-2476FF8DE7C1}" type="datetimeFigureOut">
              <a:rPr lang="zh-CN" altLang="en-US" smtClean="0">
                <a:latin typeface="Noto Sans CJK SC Regular" panose="020B0500000000000000" pitchFamily="34" charset="-122"/>
                <a:ea typeface="Noto Sans CJK SC Regular" panose="020B0500000000000000" pitchFamily="34" charset="-122"/>
              </a:rPr>
              <a:t>2022/4/13</a:t>
            </a:fld>
            <a:endParaRPr lang="zh-CN" altLang="en-US" dirty="0">
              <a:latin typeface="Noto Sans CJK SC Regular" panose="020B0500000000000000" pitchFamily="34" charset="-122"/>
              <a:ea typeface="Noto Sans CJK SC Regular" panose="020B0500000000000000" pitchFamily="34" charset="-122"/>
            </a:endParaRPr>
          </a:p>
        </p:txBody>
      </p:sp>
      <p:sp>
        <p:nvSpPr>
          <p:cNvPr id="4" name="页脚占位符 3"/>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endParaRPr lang="zh-CN" altLang="en-US" dirty="0">
              <a:latin typeface="Noto Sans CJK SC Regular" panose="020B0500000000000000" pitchFamily="34" charset="-122"/>
              <a:ea typeface="Noto Sans CJK SC Regular" panose="020B0500000000000000" pitchFamily="34" charset="-122"/>
            </a:endParaRPr>
          </a:p>
        </p:txBody>
      </p:sp>
      <p:sp>
        <p:nvSpPr>
          <p:cNvPr id="5" name="灯片编号占位符 4"/>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81AF5730-FBFB-4DAD-AB33-083553C60353}" type="slidenum">
              <a:rPr lang="zh-CN" altLang="en-US" smtClean="0">
                <a:latin typeface="Noto Sans CJK SC Regular" panose="020B0500000000000000" pitchFamily="34" charset="-122"/>
                <a:ea typeface="Noto Sans CJK SC Regular" panose="020B0500000000000000" pitchFamily="34" charset="-122"/>
              </a:rPr>
              <a:t>‹#›</a:t>
            </a:fld>
            <a:endParaRPr lang="zh-CN" altLang="en-US" dirty="0">
              <a:latin typeface="Noto Sans CJK SC Regular" panose="020B0500000000000000" pitchFamily="34" charset="-122"/>
              <a:ea typeface="Noto Sans CJK SC Regular" panose="020B0500000000000000" pitchFamily="34" charset="-122"/>
            </a:endParaRPr>
          </a:p>
        </p:txBody>
      </p:sp>
    </p:spTree>
    <p:extLst>
      <p:ext uri="{BB962C8B-B14F-4D97-AF65-F5344CB8AC3E}">
        <p14:creationId xmlns:p14="http://schemas.microsoft.com/office/powerpoint/2010/main" val="25789577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atin typeface="Noto Sans CJK SC Regular" panose="020B0500000000000000" pitchFamily="34" charset="-122"/>
                <a:ea typeface="Noto Sans CJK SC Regular" panose="020B0500000000000000" pitchFamily="34" charset="-122"/>
              </a:defRPr>
            </a:lvl1pPr>
          </a:lstStyle>
          <a:p>
            <a:endParaRPr lang="zh-CN" altLang="en-US" dirty="0"/>
          </a:p>
        </p:txBody>
      </p:sp>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atin typeface="Noto Sans CJK SC Regular" panose="020B0500000000000000" pitchFamily="34" charset="-122"/>
                <a:ea typeface="Noto Sans CJK SC Regular" panose="020B0500000000000000" pitchFamily="34" charset="-122"/>
              </a:defRPr>
            </a:lvl1pPr>
          </a:lstStyle>
          <a:p>
            <a:fld id="{253594A0-CE5D-4116-B7E3-2BBA6938E755}" type="datetimeFigureOut">
              <a:rPr lang="zh-CN" altLang="en-US" smtClean="0"/>
              <a:pPr/>
              <a:t>2022/4/13</a:t>
            </a:fld>
            <a:endParaRPr lang="zh-CN" altLang="en-US" dirty="0"/>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dirty="0"/>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atin typeface="Noto Sans CJK SC Regular" panose="020B0500000000000000" pitchFamily="34" charset="-122"/>
                <a:ea typeface="Noto Sans CJK SC Regular" panose="020B0500000000000000" pitchFamily="34" charset="-122"/>
              </a:defRPr>
            </a:lvl1pPr>
          </a:lstStyle>
          <a:p>
            <a:endParaRPr lang="zh-CN" altLang="en-US" dirty="0"/>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atin typeface="Noto Sans CJK SC Regular" panose="020B0500000000000000" pitchFamily="34" charset="-122"/>
                <a:ea typeface="Noto Sans CJK SC Regular" panose="020B0500000000000000" pitchFamily="34" charset="-122"/>
              </a:defRPr>
            </a:lvl1pPr>
          </a:lstStyle>
          <a:p>
            <a:fld id="{2106F641-BC5C-4E07-960C-1E6D52375F79}" type="slidenum">
              <a:rPr lang="zh-CN" altLang="en-US" smtClean="0"/>
              <a:pPr/>
              <a:t>‹#›</a:t>
            </a:fld>
            <a:endParaRPr lang="zh-CN" altLang="en-US" dirty="0"/>
          </a:p>
        </p:txBody>
      </p:sp>
    </p:spTree>
    <p:extLst>
      <p:ext uri="{BB962C8B-B14F-4D97-AF65-F5344CB8AC3E}">
        <p14:creationId xmlns:p14="http://schemas.microsoft.com/office/powerpoint/2010/main" val="3557225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Noto Sans CJK SC Regular" panose="020B0500000000000000" pitchFamily="34" charset="-122"/>
        <a:ea typeface="Noto Sans CJK SC Regular" panose="020B0500000000000000" pitchFamily="34" charset="-122"/>
        <a:cs typeface="+mn-cs"/>
      </a:defRPr>
    </a:lvl1pPr>
    <a:lvl2pPr marL="457200" algn="l" defTabSz="914400" rtl="0" eaLnBrk="1" latinLnBrk="0" hangingPunct="1">
      <a:defRPr sz="1200" kern="1200">
        <a:solidFill>
          <a:schemeClr val="tx1"/>
        </a:solidFill>
        <a:latin typeface="Noto Sans CJK SC Regular" panose="020B0500000000000000" pitchFamily="34" charset="-122"/>
        <a:ea typeface="Noto Sans CJK SC Regular" panose="020B0500000000000000" pitchFamily="34" charset="-122"/>
        <a:cs typeface="+mn-cs"/>
      </a:defRPr>
    </a:lvl2pPr>
    <a:lvl3pPr marL="914400" algn="l" defTabSz="914400" rtl="0" eaLnBrk="1" latinLnBrk="0" hangingPunct="1">
      <a:defRPr sz="1200" kern="1200">
        <a:solidFill>
          <a:schemeClr val="tx1"/>
        </a:solidFill>
        <a:latin typeface="Noto Sans CJK SC Regular" panose="020B0500000000000000" pitchFamily="34" charset="-122"/>
        <a:ea typeface="Noto Sans CJK SC Regular" panose="020B0500000000000000" pitchFamily="34" charset="-122"/>
        <a:cs typeface="+mn-cs"/>
      </a:defRPr>
    </a:lvl3pPr>
    <a:lvl4pPr marL="1371600" algn="l" defTabSz="914400" rtl="0" eaLnBrk="1" latinLnBrk="0" hangingPunct="1">
      <a:defRPr sz="1200" kern="1200">
        <a:solidFill>
          <a:schemeClr val="tx1"/>
        </a:solidFill>
        <a:latin typeface="Noto Sans CJK SC Regular" panose="020B0500000000000000" pitchFamily="34" charset="-122"/>
        <a:ea typeface="Noto Sans CJK SC Regular" panose="020B0500000000000000" pitchFamily="34" charset="-122"/>
        <a:cs typeface="+mn-cs"/>
      </a:defRPr>
    </a:lvl4pPr>
    <a:lvl5pPr marL="1828800" algn="l" defTabSz="914400" rtl="0" eaLnBrk="1" latinLnBrk="0" hangingPunct="1">
      <a:defRPr sz="1200" kern="1200">
        <a:solidFill>
          <a:schemeClr val="tx1"/>
        </a:solidFill>
        <a:latin typeface="Noto Sans CJK SC Regular" panose="020B0500000000000000" pitchFamily="34" charset="-122"/>
        <a:ea typeface="Noto Sans CJK SC Regular" panose="020B0500000000000000"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代码：使用</a:t>
            </a:r>
            <a:r>
              <a:rPr lang="en-US" altLang="zh-CN" dirty="0"/>
              <a:t>Vscode.exe</a:t>
            </a:r>
            <a:r>
              <a:rPr lang="zh-CN" altLang="en-US" dirty="0"/>
              <a:t>，首选项</a:t>
            </a:r>
            <a:r>
              <a:rPr lang="en-US" altLang="zh-CN" dirty="0"/>
              <a:t>-</a:t>
            </a:r>
            <a:r>
              <a:rPr lang="zh-CN" altLang="en-US" dirty="0"/>
              <a:t>颜色主题</a:t>
            </a:r>
            <a:r>
              <a:rPr lang="en-US" altLang="zh-CN" dirty="0"/>
              <a:t>-light+</a:t>
            </a:r>
            <a:r>
              <a:rPr lang="zh-CN" altLang="en-US" dirty="0"/>
              <a:t>，直接拷贝到</a:t>
            </a:r>
            <a:r>
              <a:rPr lang="en-US" altLang="zh-CN" dirty="0"/>
              <a:t>PPT</a:t>
            </a:r>
            <a:r>
              <a:rPr lang="zh-CN" altLang="en-US" dirty="0"/>
              <a:t>中。</a:t>
            </a:r>
            <a:endParaRPr lang="en-US" altLang="zh-CN" dirty="0"/>
          </a:p>
          <a:p>
            <a:pPr defTabSz="990752">
              <a:defRPr/>
            </a:pPr>
            <a:r>
              <a:rPr lang="zh-CN" altLang="en-US" dirty="0">
                <a:latin typeface="Arial" panose="020B0604020202020204" pitchFamily="34" charset="0"/>
              </a:rPr>
              <a:t>名字空间是相关名字的集会；标准库使用</a:t>
            </a:r>
            <a:r>
              <a:rPr lang="en-US" altLang="zh-CN" dirty="0">
                <a:latin typeface="Arial" panose="020B0604020202020204" pitchFamily="34" charset="0"/>
              </a:rPr>
              <a:t>std</a:t>
            </a:r>
            <a:r>
              <a:rPr lang="zh-CN" altLang="en-US" dirty="0">
                <a:latin typeface="Arial" panose="020B0604020202020204" pitchFamily="34" charset="0"/>
              </a:rPr>
              <a:t>来包含它定义的所有名字。</a:t>
            </a:r>
          </a:p>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2</a:t>
            </a:fld>
            <a:endParaRPr lang="zh-CN" altLang="en-US" dirty="0"/>
          </a:p>
        </p:txBody>
      </p:sp>
    </p:spTree>
    <p:extLst>
      <p:ext uri="{BB962C8B-B14F-4D97-AF65-F5344CB8AC3E}">
        <p14:creationId xmlns:p14="http://schemas.microsoft.com/office/powerpoint/2010/main" val="2101716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11</a:t>
            </a:fld>
            <a:endParaRPr lang="zh-CN" altLang="en-US" dirty="0"/>
          </a:p>
        </p:txBody>
      </p:sp>
    </p:spTree>
    <p:extLst>
      <p:ext uri="{BB962C8B-B14F-4D97-AF65-F5344CB8AC3E}">
        <p14:creationId xmlns:p14="http://schemas.microsoft.com/office/powerpoint/2010/main" val="982287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12</a:t>
            </a:fld>
            <a:endParaRPr lang="zh-CN" altLang="en-US" dirty="0"/>
          </a:p>
        </p:txBody>
      </p:sp>
    </p:spTree>
    <p:extLst>
      <p:ext uri="{BB962C8B-B14F-4D97-AF65-F5344CB8AC3E}">
        <p14:creationId xmlns:p14="http://schemas.microsoft.com/office/powerpoint/2010/main" val="2047071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13</a:t>
            </a:fld>
            <a:endParaRPr lang="zh-CN" altLang="en-US" dirty="0"/>
          </a:p>
        </p:txBody>
      </p:sp>
    </p:spTree>
    <p:extLst>
      <p:ext uri="{BB962C8B-B14F-4D97-AF65-F5344CB8AC3E}">
        <p14:creationId xmlns:p14="http://schemas.microsoft.com/office/powerpoint/2010/main" val="727335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14</a:t>
            </a:fld>
            <a:endParaRPr lang="zh-CN" altLang="en-US" dirty="0"/>
          </a:p>
        </p:txBody>
      </p:sp>
    </p:spTree>
    <p:extLst>
      <p:ext uri="{BB962C8B-B14F-4D97-AF65-F5344CB8AC3E}">
        <p14:creationId xmlns:p14="http://schemas.microsoft.com/office/powerpoint/2010/main" val="1741388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15</a:t>
            </a:fld>
            <a:endParaRPr lang="zh-CN" altLang="en-US" dirty="0"/>
          </a:p>
        </p:txBody>
      </p:sp>
    </p:spTree>
    <p:extLst>
      <p:ext uri="{BB962C8B-B14F-4D97-AF65-F5344CB8AC3E}">
        <p14:creationId xmlns:p14="http://schemas.microsoft.com/office/powerpoint/2010/main" val="2045322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16</a:t>
            </a:fld>
            <a:endParaRPr lang="zh-CN" altLang="en-US" dirty="0"/>
          </a:p>
        </p:txBody>
      </p:sp>
    </p:spTree>
    <p:extLst>
      <p:ext uri="{BB962C8B-B14F-4D97-AF65-F5344CB8AC3E}">
        <p14:creationId xmlns:p14="http://schemas.microsoft.com/office/powerpoint/2010/main" val="983557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17</a:t>
            </a:fld>
            <a:endParaRPr lang="zh-CN" altLang="en-US" dirty="0"/>
          </a:p>
        </p:txBody>
      </p:sp>
    </p:spTree>
    <p:extLst>
      <p:ext uri="{BB962C8B-B14F-4D97-AF65-F5344CB8AC3E}">
        <p14:creationId xmlns:p14="http://schemas.microsoft.com/office/powerpoint/2010/main" val="2384298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18</a:t>
            </a:fld>
            <a:endParaRPr lang="zh-CN" altLang="en-US" dirty="0"/>
          </a:p>
        </p:txBody>
      </p:sp>
    </p:spTree>
    <p:extLst>
      <p:ext uri="{BB962C8B-B14F-4D97-AF65-F5344CB8AC3E}">
        <p14:creationId xmlns:p14="http://schemas.microsoft.com/office/powerpoint/2010/main" val="7367967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19</a:t>
            </a:fld>
            <a:endParaRPr lang="zh-CN" altLang="en-US" dirty="0"/>
          </a:p>
        </p:txBody>
      </p:sp>
    </p:spTree>
    <p:extLst>
      <p:ext uri="{BB962C8B-B14F-4D97-AF65-F5344CB8AC3E}">
        <p14:creationId xmlns:p14="http://schemas.microsoft.com/office/powerpoint/2010/main" val="23771926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zh-CN" altLang="en-US" dirty="0"/>
              <a:t>第</a:t>
            </a:r>
            <a:r>
              <a:rPr lang="en-US" altLang="zh-CN" dirty="0"/>
              <a:t>5</a:t>
            </a:r>
            <a:r>
              <a:rPr lang="zh-CN" altLang="en-US" dirty="0"/>
              <a:t>次课结束</a:t>
            </a:r>
          </a:p>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20</a:t>
            </a:fld>
            <a:endParaRPr lang="zh-CN" altLang="en-US" dirty="0"/>
          </a:p>
        </p:txBody>
      </p:sp>
    </p:spTree>
    <p:extLst>
      <p:ext uri="{BB962C8B-B14F-4D97-AF65-F5344CB8AC3E}">
        <p14:creationId xmlns:p14="http://schemas.microsoft.com/office/powerpoint/2010/main" val="1441311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3</a:t>
            </a:fld>
            <a:endParaRPr lang="zh-CN" altLang="en-US" dirty="0"/>
          </a:p>
        </p:txBody>
      </p:sp>
    </p:spTree>
    <p:extLst>
      <p:ext uri="{BB962C8B-B14F-4D97-AF65-F5344CB8AC3E}">
        <p14:creationId xmlns:p14="http://schemas.microsoft.com/office/powerpoint/2010/main" val="40153061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zh-CN" altLang="en-US" dirty="0"/>
              <a:t>第</a:t>
            </a:r>
            <a:r>
              <a:rPr lang="en-US" altLang="zh-CN" dirty="0"/>
              <a:t>5</a:t>
            </a:r>
            <a:r>
              <a:rPr lang="zh-CN" altLang="en-US" dirty="0"/>
              <a:t>次课结束</a:t>
            </a:r>
          </a:p>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21</a:t>
            </a:fld>
            <a:endParaRPr lang="zh-CN" altLang="en-US" dirty="0"/>
          </a:p>
        </p:txBody>
      </p:sp>
    </p:spTree>
    <p:extLst>
      <p:ext uri="{BB962C8B-B14F-4D97-AF65-F5344CB8AC3E}">
        <p14:creationId xmlns:p14="http://schemas.microsoft.com/office/powerpoint/2010/main" val="15888535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zh-CN" altLang="en-US" dirty="0"/>
              <a:t>第</a:t>
            </a:r>
            <a:r>
              <a:rPr lang="en-US" altLang="zh-CN" dirty="0"/>
              <a:t>5</a:t>
            </a:r>
            <a:r>
              <a:rPr lang="zh-CN" altLang="en-US" dirty="0"/>
              <a:t>次课结束</a:t>
            </a:r>
          </a:p>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22</a:t>
            </a:fld>
            <a:endParaRPr lang="zh-CN" altLang="en-US" dirty="0"/>
          </a:p>
        </p:txBody>
      </p:sp>
    </p:spTree>
    <p:extLst>
      <p:ext uri="{BB962C8B-B14F-4D97-AF65-F5344CB8AC3E}">
        <p14:creationId xmlns:p14="http://schemas.microsoft.com/office/powerpoint/2010/main" val="13736334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zh-CN" altLang="en-US" dirty="0"/>
              <a:t>第</a:t>
            </a:r>
            <a:r>
              <a:rPr lang="en-US" altLang="zh-CN" dirty="0"/>
              <a:t>5</a:t>
            </a:r>
            <a:r>
              <a:rPr lang="zh-CN" altLang="en-US" dirty="0"/>
              <a:t>次课结束</a:t>
            </a:r>
          </a:p>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23</a:t>
            </a:fld>
            <a:endParaRPr lang="zh-CN" altLang="en-US" dirty="0"/>
          </a:p>
        </p:txBody>
      </p:sp>
    </p:spTree>
    <p:extLst>
      <p:ext uri="{BB962C8B-B14F-4D97-AF65-F5344CB8AC3E}">
        <p14:creationId xmlns:p14="http://schemas.microsoft.com/office/powerpoint/2010/main" val="18627557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24</a:t>
            </a:fld>
            <a:endParaRPr lang="zh-CN" altLang="en-US" dirty="0"/>
          </a:p>
        </p:txBody>
      </p:sp>
    </p:spTree>
    <p:extLst>
      <p:ext uri="{BB962C8B-B14F-4D97-AF65-F5344CB8AC3E}">
        <p14:creationId xmlns:p14="http://schemas.microsoft.com/office/powerpoint/2010/main" val="919693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25</a:t>
            </a:fld>
            <a:endParaRPr lang="zh-CN" altLang="en-US" dirty="0"/>
          </a:p>
        </p:txBody>
      </p:sp>
    </p:spTree>
    <p:extLst>
      <p:ext uri="{BB962C8B-B14F-4D97-AF65-F5344CB8AC3E}">
        <p14:creationId xmlns:p14="http://schemas.microsoft.com/office/powerpoint/2010/main" val="18323467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26</a:t>
            </a:fld>
            <a:endParaRPr lang="zh-CN" altLang="en-US" dirty="0"/>
          </a:p>
        </p:txBody>
      </p:sp>
    </p:spTree>
    <p:extLst>
      <p:ext uri="{BB962C8B-B14F-4D97-AF65-F5344CB8AC3E}">
        <p14:creationId xmlns:p14="http://schemas.microsoft.com/office/powerpoint/2010/main" val="1466000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27</a:t>
            </a:fld>
            <a:endParaRPr lang="zh-CN" altLang="en-US" dirty="0"/>
          </a:p>
        </p:txBody>
      </p:sp>
    </p:spTree>
    <p:extLst>
      <p:ext uri="{BB962C8B-B14F-4D97-AF65-F5344CB8AC3E}">
        <p14:creationId xmlns:p14="http://schemas.microsoft.com/office/powerpoint/2010/main" val="12429109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28</a:t>
            </a:fld>
            <a:endParaRPr lang="zh-CN" altLang="en-US" dirty="0"/>
          </a:p>
        </p:txBody>
      </p:sp>
    </p:spTree>
    <p:extLst>
      <p:ext uri="{BB962C8B-B14F-4D97-AF65-F5344CB8AC3E}">
        <p14:creationId xmlns:p14="http://schemas.microsoft.com/office/powerpoint/2010/main" val="26629521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rial" panose="020B0604020202020204" pitchFamily="34" charset="0"/>
              </a:rPr>
              <a:t>cords+3</a:t>
            </a:r>
            <a:r>
              <a:rPr lang="zh-CN" altLang="en-US" dirty="0">
                <a:latin typeface="Arial" panose="020B0604020202020204" pitchFamily="34" charset="0"/>
              </a:rPr>
              <a:t>表示不存在的元素；但是不影响算法的正确性。</a:t>
            </a:r>
            <a:endParaRPr lang="en-US" altLang="zh-CN" dirty="0">
              <a:latin typeface="Arial" panose="020B0604020202020204" pitchFamily="34" charset="0"/>
            </a:endParaRPr>
          </a:p>
          <a:p>
            <a:r>
              <a:rPr lang="zh-CN" altLang="en-US" dirty="0">
                <a:latin typeface="Arial" panose="020B0604020202020204" pitchFamily="34" charset="0"/>
              </a:rPr>
              <a:t>数组名</a:t>
            </a:r>
            <a:r>
              <a:rPr lang="en-US" altLang="zh-CN" dirty="0">
                <a:latin typeface="Arial" panose="020B0604020202020204" pitchFamily="34" charset="0"/>
              </a:rPr>
              <a:t>+</a:t>
            </a:r>
            <a:r>
              <a:rPr lang="zh-CN" altLang="en-US" dirty="0">
                <a:latin typeface="Arial" panose="020B0604020202020204" pitchFamily="34" charset="0"/>
              </a:rPr>
              <a:t>偏移 等价于 数组名</a:t>
            </a:r>
            <a:r>
              <a:rPr lang="en-US" altLang="zh-CN" dirty="0">
                <a:latin typeface="Arial" panose="020B0604020202020204" pitchFamily="34" charset="0"/>
              </a:rPr>
              <a:t>[</a:t>
            </a:r>
            <a:r>
              <a:rPr lang="zh-CN" altLang="en-US" dirty="0">
                <a:latin typeface="Arial" panose="020B0604020202020204" pitchFamily="34" charset="0"/>
              </a:rPr>
              <a:t>偏移</a:t>
            </a:r>
            <a:r>
              <a:rPr lang="en-US" altLang="zh-CN" dirty="0">
                <a:latin typeface="Arial" panose="020B0604020202020204" pitchFamily="34" charset="0"/>
              </a:rPr>
              <a:t>]</a:t>
            </a:r>
          </a:p>
          <a:p>
            <a:r>
              <a:rPr lang="zh-CN" altLang="en-US" dirty="0">
                <a:latin typeface="Arial" panose="020B0604020202020204" pitchFamily="34" charset="0"/>
              </a:rPr>
              <a:t>示例程序： </a:t>
            </a:r>
            <a:r>
              <a:rPr lang="en-US" altLang="zh-CN" dirty="0">
                <a:latin typeface="Arial" panose="020B0604020202020204" pitchFamily="34" charset="0"/>
              </a:rPr>
              <a:t>dfmain.cpp</a:t>
            </a:r>
            <a:endParaRPr lang="zh-CN" altLang="en-US" dirty="0">
              <a:latin typeface="Arial" panose="020B0604020202020204" pitchFamily="34" charset="0"/>
            </a:endParaRPr>
          </a:p>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29</a:t>
            </a:fld>
            <a:endParaRPr lang="zh-CN" altLang="en-US" dirty="0"/>
          </a:p>
        </p:txBody>
      </p:sp>
    </p:spTree>
    <p:extLst>
      <p:ext uri="{BB962C8B-B14F-4D97-AF65-F5344CB8AC3E}">
        <p14:creationId xmlns:p14="http://schemas.microsoft.com/office/powerpoint/2010/main" val="26433754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30</a:t>
            </a:fld>
            <a:endParaRPr lang="zh-CN" altLang="en-US" dirty="0"/>
          </a:p>
        </p:txBody>
      </p:sp>
    </p:spTree>
    <p:extLst>
      <p:ext uri="{BB962C8B-B14F-4D97-AF65-F5344CB8AC3E}">
        <p14:creationId xmlns:p14="http://schemas.microsoft.com/office/powerpoint/2010/main" val="1272883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4</a:t>
            </a:fld>
            <a:endParaRPr lang="zh-CN" altLang="en-US" dirty="0"/>
          </a:p>
        </p:txBody>
      </p:sp>
    </p:spTree>
    <p:extLst>
      <p:ext uri="{BB962C8B-B14F-4D97-AF65-F5344CB8AC3E}">
        <p14:creationId xmlns:p14="http://schemas.microsoft.com/office/powerpoint/2010/main" val="32045606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a:t>
            </a:r>
            <a:r>
              <a:rPr lang="en-US" altLang="zh-CN" dirty="0"/>
              <a:t>6</a:t>
            </a:r>
            <a:r>
              <a:rPr lang="zh-CN" altLang="en-US"/>
              <a:t>次结束</a:t>
            </a:r>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31</a:t>
            </a:fld>
            <a:endParaRPr lang="zh-CN" altLang="en-US" dirty="0"/>
          </a:p>
        </p:txBody>
      </p:sp>
    </p:spTree>
    <p:extLst>
      <p:ext uri="{BB962C8B-B14F-4D97-AF65-F5344CB8AC3E}">
        <p14:creationId xmlns:p14="http://schemas.microsoft.com/office/powerpoint/2010/main" val="11574765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32</a:t>
            </a:fld>
            <a:endParaRPr lang="zh-CN" altLang="en-US" dirty="0"/>
          </a:p>
        </p:txBody>
      </p:sp>
    </p:spTree>
    <p:extLst>
      <p:ext uri="{BB962C8B-B14F-4D97-AF65-F5344CB8AC3E}">
        <p14:creationId xmlns:p14="http://schemas.microsoft.com/office/powerpoint/2010/main" val="22888082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33</a:t>
            </a:fld>
            <a:endParaRPr lang="zh-CN" altLang="en-US" dirty="0"/>
          </a:p>
        </p:txBody>
      </p:sp>
    </p:spTree>
    <p:extLst>
      <p:ext uri="{BB962C8B-B14F-4D97-AF65-F5344CB8AC3E}">
        <p14:creationId xmlns:p14="http://schemas.microsoft.com/office/powerpoint/2010/main" val="40067580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34</a:t>
            </a:fld>
            <a:endParaRPr lang="zh-CN" altLang="en-US" dirty="0"/>
          </a:p>
        </p:txBody>
      </p:sp>
    </p:spTree>
    <p:extLst>
      <p:ext uri="{BB962C8B-B14F-4D97-AF65-F5344CB8AC3E}">
        <p14:creationId xmlns:p14="http://schemas.microsoft.com/office/powerpoint/2010/main" val="37374250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zh-CN" altLang="en-US" dirty="0">
                <a:latin typeface="Arial" panose="020B0604020202020204" pitchFamily="34" charset="0"/>
              </a:rPr>
              <a:t>其各自的语义？不言而明，因此不需要撰写文档。</a:t>
            </a:r>
          </a:p>
          <a:p>
            <a:endParaRPr lang="en-US" altLang="zh-CN" dirty="0"/>
          </a:p>
          <a:p>
            <a:endParaRPr lang="en-US" altLang="zh-CN" dirty="0"/>
          </a:p>
          <a:p>
            <a:r>
              <a:rPr lang="en-US" altLang="zh-CN" dirty="0"/>
              <a:t>T </a:t>
            </a:r>
            <a:r>
              <a:rPr lang="en-US" altLang="zh-CN" dirty="0" err="1"/>
              <a:t>a,b,c</a:t>
            </a:r>
            <a:r>
              <a:rPr lang="en-US" altLang="zh-CN" dirty="0"/>
              <a:t> ;</a:t>
            </a:r>
          </a:p>
          <a:p>
            <a:endParaRPr lang="en-US" altLang="zh-CN" dirty="0"/>
          </a:p>
          <a:p>
            <a:r>
              <a:rPr lang="en-US" altLang="zh-CN" dirty="0"/>
              <a:t>c = a;</a:t>
            </a:r>
          </a:p>
          <a:p>
            <a:endParaRPr lang="en-US" altLang="zh-CN"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35</a:t>
            </a:fld>
            <a:endParaRPr lang="zh-CN" altLang="en-US" dirty="0"/>
          </a:p>
        </p:txBody>
      </p:sp>
    </p:spTree>
    <p:extLst>
      <p:ext uri="{BB962C8B-B14F-4D97-AF65-F5344CB8AC3E}">
        <p14:creationId xmlns:p14="http://schemas.microsoft.com/office/powerpoint/2010/main" val="10137056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zh-CN" altLang="en-US" dirty="0">
                <a:latin typeface="Arial" panose="020B0604020202020204" pitchFamily="34" charset="0"/>
              </a:rPr>
              <a:t>其各自的语义？不言而明，因此不需要撰写文档。</a:t>
            </a:r>
          </a:p>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36</a:t>
            </a:fld>
            <a:endParaRPr lang="zh-CN" altLang="en-US" dirty="0"/>
          </a:p>
        </p:txBody>
      </p:sp>
    </p:spTree>
    <p:extLst>
      <p:ext uri="{BB962C8B-B14F-4D97-AF65-F5344CB8AC3E}">
        <p14:creationId xmlns:p14="http://schemas.microsoft.com/office/powerpoint/2010/main" val="34461109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37</a:t>
            </a:fld>
            <a:endParaRPr lang="zh-CN" altLang="en-US" dirty="0"/>
          </a:p>
        </p:txBody>
      </p:sp>
    </p:spTree>
    <p:extLst>
      <p:ext uri="{BB962C8B-B14F-4D97-AF65-F5344CB8AC3E}">
        <p14:creationId xmlns:p14="http://schemas.microsoft.com/office/powerpoint/2010/main" val="23290844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Arial" panose="020B0604020202020204" pitchFamily="34" charset="0"/>
              </a:rPr>
              <a:t>浅拷贝共享数据；而深拷贝独享数据。浅拷贝是问题的来源。</a:t>
            </a:r>
            <a:endParaRPr lang="en-US" altLang="zh-CN" dirty="0">
              <a:latin typeface="Arial" panose="020B0604020202020204" pitchFamily="34" charset="0"/>
            </a:endParaRPr>
          </a:p>
          <a:p>
            <a:r>
              <a:rPr lang="zh-CN" altLang="en-US" dirty="0" smtClean="0">
                <a:latin typeface="Arial" panose="020B0604020202020204" pitchFamily="34" charset="0"/>
              </a:rPr>
              <a:t>数据共享</a:t>
            </a:r>
            <a:r>
              <a:rPr lang="zh-CN" altLang="en-US" dirty="0">
                <a:latin typeface="Arial" panose="020B0604020202020204" pitchFamily="34" charset="0"/>
              </a:rPr>
              <a:t>是错误的重要来源之一！</a:t>
            </a:r>
            <a:endParaRPr lang="en-US" altLang="zh-CN" dirty="0">
              <a:latin typeface="Arial" panose="020B0604020202020204" pitchFamily="34" charset="0"/>
            </a:endParaRPr>
          </a:p>
          <a:p>
            <a:r>
              <a:rPr lang="zh-CN" altLang="en-US" dirty="0">
                <a:latin typeface="Arial" panose="020B0604020202020204" pitchFamily="34" charset="0"/>
              </a:rPr>
              <a:t>做出对象图。</a:t>
            </a:r>
            <a:endParaRPr lang="en-US" altLang="zh-CN" dirty="0">
              <a:latin typeface="Arial" panose="020B0604020202020204" pitchFamily="34" charset="0"/>
            </a:endParaRPr>
          </a:p>
          <a:p>
            <a:endParaRPr lang="zh-CN" altLang="en-US" dirty="0">
              <a:latin typeface="Arial" panose="020B0604020202020204" pitchFamily="34" charset="0"/>
            </a:endParaRPr>
          </a:p>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38</a:t>
            </a:fld>
            <a:endParaRPr lang="zh-CN" altLang="en-US" dirty="0"/>
          </a:p>
        </p:txBody>
      </p:sp>
    </p:spTree>
    <p:extLst>
      <p:ext uri="{BB962C8B-B14F-4D97-AF65-F5344CB8AC3E}">
        <p14:creationId xmlns:p14="http://schemas.microsoft.com/office/powerpoint/2010/main" val="3640115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39</a:t>
            </a:fld>
            <a:endParaRPr lang="zh-CN" altLang="en-US" dirty="0"/>
          </a:p>
        </p:txBody>
      </p:sp>
    </p:spTree>
    <p:extLst>
      <p:ext uri="{BB962C8B-B14F-4D97-AF65-F5344CB8AC3E}">
        <p14:creationId xmlns:p14="http://schemas.microsoft.com/office/powerpoint/2010/main" val="22852733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40</a:t>
            </a:fld>
            <a:endParaRPr lang="zh-CN" altLang="en-US" dirty="0"/>
          </a:p>
        </p:txBody>
      </p:sp>
    </p:spTree>
    <p:extLst>
      <p:ext uri="{BB962C8B-B14F-4D97-AF65-F5344CB8AC3E}">
        <p14:creationId xmlns:p14="http://schemas.microsoft.com/office/powerpoint/2010/main" val="2844236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5</a:t>
            </a:fld>
            <a:endParaRPr lang="zh-CN" altLang="en-US" dirty="0"/>
          </a:p>
        </p:txBody>
      </p:sp>
    </p:spTree>
    <p:extLst>
      <p:ext uri="{BB962C8B-B14F-4D97-AF65-F5344CB8AC3E}">
        <p14:creationId xmlns:p14="http://schemas.microsoft.com/office/powerpoint/2010/main" val="6616940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41</a:t>
            </a:fld>
            <a:endParaRPr lang="zh-CN" altLang="en-US" dirty="0"/>
          </a:p>
        </p:txBody>
      </p:sp>
    </p:spTree>
    <p:extLst>
      <p:ext uri="{BB962C8B-B14F-4D97-AF65-F5344CB8AC3E}">
        <p14:creationId xmlns:p14="http://schemas.microsoft.com/office/powerpoint/2010/main" val="816247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42</a:t>
            </a:fld>
            <a:endParaRPr lang="zh-CN" altLang="en-US" dirty="0"/>
          </a:p>
        </p:txBody>
      </p:sp>
    </p:spTree>
    <p:extLst>
      <p:ext uri="{BB962C8B-B14F-4D97-AF65-F5344CB8AC3E}">
        <p14:creationId xmlns:p14="http://schemas.microsoft.com/office/powerpoint/2010/main" val="29582189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43</a:t>
            </a:fld>
            <a:endParaRPr lang="zh-CN" altLang="en-US" dirty="0"/>
          </a:p>
        </p:txBody>
      </p:sp>
    </p:spTree>
    <p:extLst>
      <p:ext uri="{BB962C8B-B14F-4D97-AF65-F5344CB8AC3E}">
        <p14:creationId xmlns:p14="http://schemas.microsoft.com/office/powerpoint/2010/main" val="40575763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44</a:t>
            </a:fld>
            <a:endParaRPr lang="zh-CN" altLang="en-US" dirty="0"/>
          </a:p>
        </p:txBody>
      </p:sp>
    </p:spTree>
    <p:extLst>
      <p:ext uri="{BB962C8B-B14F-4D97-AF65-F5344CB8AC3E}">
        <p14:creationId xmlns:p14="http://schemas.microsoft.com/office/powerpoint/2010/main" val="29503735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45</a:t>
            </a:fld>
            <a:endParaRPr lang="zh-CN" altLang="en-US" dirty="0"/>
          </a:p>
        </p:txBody>
      </p:sp>
    </p:spTree>
    <p:extLst>
      <p:ext uri="{BB962C8B-B14F-4D97-AF65-F5344CB8AC3E}">
        <p14:creationId xmlns:p14="http://schemas.microsoft.com/office/powerpoint/2010/main" val="41424937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46</a:t>
            </a:fld>
            <a:endParaRPr lang="zh-CN" altLang="en-US" dirty="0"/>
          </a:p>
        </p:txBody>
      </p:sp>
    </p:spTree>
    <p:extLst>
      <p:ext uri="{BB962C8B-B14F-4D97-AF65-F5344CB8AC3E}">
        <p14:creationId xmlns:p14="http://schemas.microsoft.com/office/powerpoint/2010/main" val="29573101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47</a:t>
            </a:fld>
            <a:endParaRPr lang="zh-CN" altLang="en-US" dirty="0"/>
          </a:p>
        </p:txBody>
      </p:sp>
    </p:spTree>
    <p:extLst>
      <p:ext uri="{BB962C8B-B14F-4D97-AF65-F5344CB8AC3E}">
        <p14:creationId xmlns:p14="http://schemas.microsoft.com/office/powerpoint/2010/main" val="17360982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48</a:t>
            </a:fld>
            <a:endParaRPr lang="zh-CN" altLang="en-US" dirty="0"/>
          </a:p>
        </p:txBody>
      </p:sp>
    </p:spTree>
    <p:extLst>
      <p:ext uri="{BB962C8B-B14F-4D97-AF65-F5344CB8AC3E}">
        <p14:creationId xmlns:p14="http://schemas.microsoft.com/office/powerpoint/2010/main" val="25898539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49</a:t>
            </a:fld>
            <a:endParaRPr lang="zh-CN" altLang="en-US" dirty="0"/>
          </a:p>
        </p:txBody>
      </p:sp>
    </p:spTree>
    <p:extLst>
      <p:ext uri="{BB962C8B-B14F-4D97-AF65-F5344CB8AC3E}">
        <p14:creationId xmlns:p14="http://schemas.microsoft.com/office/powerpoint/2010/main" val="7741657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50</a:t>
            </a:fld>
            <a:endParaRPr lang="zh-CN" altLang="en-US" dirty="0"/>
          </a:p>
        </p:txBody>
      </p:sp>
    </p:spTree>
    <p:extLst>
      <p:ext uri="{BB962C8B-B14F-4D97-AF65-F5344CB8AC3E}">
        <p14:creationId xmlns:p14="http://schemas.microsoft.com/office/powerpoint/2010/main" val="702996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6</a:t>
            </a:fld>
            <a:endParaRPr lang="zh-CN" altLang="en-US" dirty="0"/>
          </a:p>
        </p:txBody>
      </p:sp>
    </p:spTree>
    <p:extLst>
      <p:ext uri="{BB962C8B-B14F-4D97-AF65-F5344CB8AC3E}">
        <p14:creationId xmlns:p14="http://schemas.microsoft.com/office/powerpoint/2010/main" val="3112685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51</a:t>
            </a:fld>
            <a:endParaRPr lang="zh-CN" altLang="en-US" dirty="0"/>
          </a:p>
        </p:txBody>
      </p:sp>
    </p:spTree>
    <p:extLst>
      <p:ext uri="{BB962C8B-B14F-4D97-AF65-F5344CB8AC3E}">
        <p14:creationId xmlns:p14="http://schemas.microsoft.com/office/powerpoint/2010/main" val="30284049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52</a:t>
            </a:fld>
            <a:endParaRPr lang="zh-CN" altLang="en-US" dirty="0"/>
          </a:p>
        </p:txBody>
      </p:sp>
    </p:spTree>
    <p:extLst>
      <p:ext uri="{BB962C8B-B14F-4D97-AF65-F5344CB8AC3E}">
        <p14:creationId xmlns:p14="http://schemas.microsoft.com/office/powerpoint/2010/main" val="4119140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53</a:t>
            </a:fld>
            <a:endParaRPr lang="zh-CN" altLang="en-US" dirty="0"/>
          </a:p>
        </p:txBody>
      </p:sp>
    </p:spTree>
    <p:extLst>
      <p:ext uri="{BB962C8B-B14F-4D97-AF65-F5344CB8AC3E}">
        <p14:creationId xmlns:p14="http://schemas.microsoft.com/office/powerpoint/2010/main" val="10411632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54</a:t>
            </a:fld>
            <a:endParaRPr lang="zh-CN" altLang="en-US" dirty="0"/>
          </a:p>
        </p:txBody>
      </p:sp>
    </p:spTree>
    <p:extLst>
      <p:ext uri="{BB962C8B-B14F-4D97-AF65-F5344CB8AC3E}">
        <p14:creationId xmlns:p14="http://schemas.microsoft.com/office/powerpoint/2010/main" val="1504341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55</a:t>
            </a:fld>
            <a:endParaRPr lang="zh-CN" altLang="en-US" dirty="0"/>
          </a:p>
        </p:txBody>
      </p:sp>
    </p:spTree>
    <p:extLst>
      <p:ext uri="{BB962C8B-B14F-4D97-AF65-F5344CB8AC3E}">
        <p14:creationId xmlns:p14="http://schemas.microsoft.com/office/powerpoint/2010/main" val="9609481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56</a:t>
            </a:fld>
            <a:endParaRPr lang="zh-CN" altLang="en-US" dirty="0"/>
          </a:p>
        </p:txBody>
      </p:sp>
    </p:spTree>
    <p:extLst>
      <p:ext uri="{BB962C8B-B14F-4D97-AF65-F5344CB8AC3E}">
        <p14:creationId xmlns:p14="http://schemas.microsoft.com/office/powerpoint/2010/main" val="323282826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Arial" panose="020B0604020202020204" pitchFamily="34" charset="0"/>
              </a:rPr>
              <a:t>把</a:t>
            </a:r>
            <a:r>
              <a:rPr lang="en-US" altLang="zh-CN" dirty="0">
                <a:latin typeface="Arial" panose="020B0604020202020204" pitchFamily="34" charset="0"/>
              </a:rPr>
              <a:t>str-</a:t>
            </a:r>
            <a:r>
              <a:rPr lang="en-US" altLang="zh-CN" dirty="0" err="1">
                <a:latin typeface="Arial" panose="020B0604020202020204" pitchFamily="34" charset="0"/>
              </a:rPr>
              <a:t>constructor.h</a:t>
            </a:r>
            <a:r>
              <a:rPr lang="zh-CN" altLang="en-US" dirty="0">
                <a:latin typeface="Arial" panose="020B0604020202020204" pitchFamily="34" charset="0"/>
              </a:rPr>
              <a:t>中更改：添加</a:t>
            </a:r>
            <a:r>
              <a:rPr lang="en-US" altLang="zh-CN" dirty="0">
                <a:latin typeface="Arial" panose="020B0604020202020204" pitchFamily="34" charset="0"/>
              </a:rPr>
              <a:t>explicit</a:t>
            </a:r>
            <a:r>
              <a:rPr lang="zh-CN" altLang="en-US" dirty="0">
                <a:latin typeface="Arial" panose="020B0604020202020204" pitchFamily="34" charset="0"/>
              </a:rPr>
              <a:t>在</a:t>
            </a:r>
            <a:r>
              <a:rPr lang="en-US" altLang="zh-CN" dirty="0">
                <a:latin typeface="Arial" panose="020B0604020202020204" pitchFamily="34" charset="0"/>
              </a:rPr>
              <a:t>Str(const char* cp)</a:t>
            </a:r>
            <a:r>
              <a:rPr lang="zh-CN" altLang="en-US" dirty="0">
                <a:latin typeface="Arial" panose="020B0604020202020204" pitchFamily="34" charset="0"/>
              </a:rPr>
              <a:t>之前。</a:t>
            </a:r>
            <a:endParaRPr lang="en-US" altLang="zh-CN" dirty="0">
              <a:latin typeface="Arial" panose="020B0604020202020204" pitchFamily="34" charset="0"/>
            </a:endParaRPr>
          </a:p>
          <a:p>
            <a:endParaRPr lang="zh-CN" altLang="en-US" dirty="0">
              <a:latin typeface="Arial" panose="020B0604020202020204" pitchFamily="34" charset="0"/>
            </a:endParaRPr>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57</a:t>
            </a:fld>
            <a:endParaRPr lang="zh-CN" altLang="en-US" dirty="0"/>
          </a:p>
        </p:txBody>
      </p:sp>
    </p:spTree>
    <p:extLst>
      <p:ext uri="{BB962C8B-B14F-4D97-AF65-F5344CB8AC3E}">
        <p14:creationId xmlns:p14="http://schemas.microsoft.com/office/powerpoint/2010/main" val="15452942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Arial" panose="020B0604020202020204" pitchFamily="34" charset="0"/>
              </a:rPr>
              <a:t>分析一下问题：好像这个转换有问题？至少输出时有问题！</a:t>
            </a:r>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58</a:t>
            </a:fld>
            <a:endParaRPr lang="zh-CN" altLang="en-US" dirty="0"/>
          </a:p>
        </p:txBody>
      </p:sp>
    </p:spTree>
    <p:extLst>
      <p:ext uri="{BB962C8B-B14F-4D97-AF65-F5344CB8AC3E}">
        <p14:creationId xmlns:p14="http://schemas.microsoft.com/office/powerpoint/2010/main" val="98650072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Arial" panose="020B0604020202020204" pitchFamily="34" charset="0"/>
              </a:rPr>
              <a:t>第</a:t>
            </a:r>
            <a:r>
              <a:rPr lang="en-US" altLang="zh-CN" dirty="0">
                <a:latin typeface="Arial" panose="020B0604020202020204" pitchFamily="34" charset="0"/>
              </a:rPr>
              <a:t>6</a:t>
            </a:r>
            <a:r>
              <a:rPr lang="zh-CN" altLang="en-US" dirty="0">
                <a:latin typeface="Arial" panose="020B0604020202020204" pitchFamily="34" charset="0"/>
              </a:rPr>
              <a:t>次</a:t>
            </a:r>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59</a:t>
            </a:fld>
            <a:endParaRPr lang="zh-CN" altLang="en-US" dirty="0"/>
          </a:p>
        </p:txBody>
      </p:sp>
    </p:spTree>
    <p:extLst>
      <p:ext uri="{BB962C8B-B14F-4D97-AF65-F5344CB8AC3E}">
        <p14:creationId xmlns:p14="http://schemas.microsoft.com/office/powerpoint/2010/main" val="261329531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Arial" panose="020B0604020202020204" pitchFamily="34" charset="0"/>
              </a:rPr>
              <a:t>分析一下问题：好像这个转换有问题？至少输出时有问题！</a:t>
            </a:r>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60</a:t>
            </a:fld>
            <a:endParaRPr lang="zh-CN" altLang="en-US" dirty="0"/>
          </a:p>
        </p:txBody>
      </p:sp>
    </p:spTree>
    <p:extLst>
      <p:ext uri="{BB962C8B-B14F-4D97-AF65-F5344CB8AC3E}">
        <p14:creationId xmlns:p14="http://schemas.microsoft.com/office/powerpoint/2010/main" val="2385296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7</a:t>
            </a:fld>
            <a:endParaRPr lang="zh-CN" altLang="en-US" dirty="0"/>
          </a:p>
        </p:txBody>
      </p:sp>
    </p:spTree>
    <p:extLst>
      <p:ext uri="{BB962C8B-B14F-4D97-AF65-F5344CB8AC3E}">
        <p14:creationId xmlns:p14="http://schemas.microsoft.com/office/powerpoint/2010/main" val="4282430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Arial" panose="020B0604020202020204" pitchFamily="34" charset="0"/>
              </a:rPr>
              <a:t>分析一下问题：好像这个转换有问题？至少输出时有问题！</a:t>
            </a:r>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61</a:t>
            </a:fld>
            <a:endParaRPr lang="zh-CN" altLang="en-US" dirty="0"/>
          </a:p>
        </p:txBody>
      </p:sp>
    </p:spTree>
    <p:extLst>
      <p:ext uri="{BB962C8B-B14F-4D97-AF65-F5344CB8AC3E}">
        <p14:creationId xmlns:p14="http://schemas.microsoft.com/office/powerpoint/2010/main" val="114808826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Arial" panose="020B0604020202020204" pitchFamily="34" charset="0"/>
            </a:endParaRPr>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62</a:t>
            </a:fld>
            <a:endParaRPr lang="zh-CN" altLang="en-US" dirty="0"/>
          </a:p>
        </p:txBody>
      </p:sp>
    </p:spTree>
    <p:extLst>
      <p:ext uri="{BB962C8B-B14F-4D97-AF65-F5344CB8AC3E}">
        <p14:creationId xmlns:p14="http://schemas.microsoft.com/office/powerpoint/2010/main" val="148361648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Arial" panose="020B0604020202020204" pitchFamily="34" charset="0"/>
            </a:endParaRPr>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63</a:t>
            </a:fld>
            <a:endParaRPr lang="zh-CN" altLang="en-US" dirty="0"/>
          </a:p>
        </p:txBody>
      </p:sp>
    </p:spTree>
    <p:extLst>
      <p:ext uri="{BB962C8B-B14F-4D97-AF65-F5344CB8AC3E}">
        <p14:creationId xmlns:p14="http://schemas.microsoft.com/office/powerpoint/2010/main" val="143857878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Arial" panose="020B0604020202020204" pitchFamily="34" charset="0"/>
            </a:endParaRPr>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64</a:t>
            </a:fld>
            <a:endParaRPr lang="zh-CN" altLang="en-US" dirty="0"/>
          </a:p>
        </p:txBody>
      </p:sp>
    </p:spTree>
    <p:extLst>
      <p:ext uri="{BB962C8B-B14F-4D97-AF65-F5344CB8AC3E}">
        <p14:creationId xmlns:p14="http://schemas.microsoft.com/office/powerpoint/2010/main" val="405153706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Arial" panose="020B0604020202020204" pitchFamily="34" charset="0"/>
              </a:rPr>
              <a:t>什么是对称？</a:t>
            </a:r>
            <a:endParaRPr lang="en-US" altLang="zh-CN" dirty="0">
              <a:latin typeface="Arial" panose="020B0604020202020204" pitchFamily="34" charset="0"/>
            </a:endParaRPr>
          </a:p>
          <a:p>
            <a:r>
              <a:rPr lang="zh-CN" altLang="en-US" dirty="0">
                <a:latin typeface="Arial" panose="020B0604020202020204" pitchFamily="34" charset="0"/>
              </a:rPr>
              <a:t>第</a:t>
            </a:r>
            <a:r>
              <a:rPr lang="en-US" altLang="zh-CN" dirty="0">
                <a:latin typeface="Arial" panose="020B0604020202020204" pitchFamily="34" charset="0"/>
              </a:rPr>
              <a:t>6</a:t>
            </a:r>
            <a:r>
              <a:rPr lang="zh-CN" altLang="en-US" dirty="0">
                <a:latin typeface="Arial" panose="020B0604020202020204" pitchFamily="34" charset="0"/>
              </a:rPr>
              <a:t>次课结束</a:t>
            </a:r>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65</a:t>
            </a:fld>
            <a:endParaRPr lang="zh-CN" altLang="en-US" dirty="0"/>
          </a:p>
        </p:txBody>
      </p:sp>
    </p:spTree>
    <p:extLst>
      <p:ext uri="{BB962C8B-B14F-4D97-AF65-F5344CB8AC3E}">
        <p14:creationId xmlns:p14="http://schemas.microsoft.com/office/powerpoint/2010/main" val="157080633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66</a:t>
            </a:fld>
            <a:endParaRPr lang="zh-CN" altLang="en-US" dirty="0"/>
          </a:p>
        </p:txBody>
      </p:sp>
    </p:spTree>
    <p:extLst>
      <p:ext uri="{BB962C8B-B14F-4D97-AF65-F5344CB8AC3E}">
        <p14:creationId xmlns:p14="http://schemas.microsoft.com/office/powerpoint/2010/main" val="3980391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8</a:t>
            </a:fld>
            <a:endParaRPr lang="zh-CN" altLang="en-US" dirty="0"/>
          </a:p>
        </p:txBody>
      </p:sp>
    </p:spTree>
    <p:extLst>
      <p:ext uri="{BB962C8B-B14F-4D97-AF65-F5344CB8AC3E}">
        <p14:creationId xmlns:p14="http://schemas.microsoft.com/office/powerpoint/2010/main" val="36139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9</a:t>
            </a:fld>
            <a:endParaRPr lang="zh-CN" altLang="en-US" dirty="0"/>
          </a:p>
        </p:txBody>
      </p:sp>
    </p:spTree>
    <p:extLst>
      <p:ext uri="{BB962C8B-B14F-4D97-AF65-F5344CB8AC3E}">
        <p14:creationId xmlns:p14="http://schemas.microsoft.com/office/powerpoint/2010/main" val="1675514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06F641-BC5C-4E07-960C-1E6D52375F79}" type="slidenum">
              <a:rPr lang="zh-CN" altLang="en-US" smtClean="0"/>
              <a:pPr/>
              <a:t>10</a:t>
            </a:fld>
            <a:endParaRPr lang="zh-CN" altLang="en-US" dirty="0"/>
          </a:p>
        </p:txBody>
      </p:sp>
    </p:spTree>
    <p:extLst>
      <p:ext uri="{BB962C8B-B14F-4D97-AF65-F5344CB8AC3E}">
        <p14:creationId xmlns:p14="http://schemas.microsoft.com/office/powerpoint/2010/main" val="31438460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F9F9F9"/>
        </a:solidFill>
        <a:effectLst/>
      </p:bgPr>
    </p:bg>
    <p:spTree>
      <p:nvGrpSpPr>
        <p:cNvPr id="1" name=""/>
        <p:cNvGrpSpPr/>
        <p:nvPr/>
      </p:nvGrpSpPr>
      <p:grpSpPr>
        <a:xfrm>
          <a:off x="0" y="0"/>
          <a:ext cx="0" cy="0"/>
          <a:chOff x="0" y="0"/>
          <a:chExt cx="0" cy="0"/>
        </a:xfrm>
      </p:grpSpPr>
      <p:sp>
        <p:nvSpPr>
          <p:cNvPr id="2" name="矩形 1"/>
          <p:cNvSpPr/>
          <p:nvPr userDrawn="1"/>
        </p:nvSpPr>
        <p:spPr>
          <a:xfrm>
            <a:off x="609600" y="6288190"/>
            <a:ext cx="645233" cy="568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8741" y="6326290"/>
            <a:ext cx="528467" cy="530020"/>
          </a:xfrm>
          <a:prstGeom prst="rect">
            <a:avLst/>
          </a:prstGeom>
        </p:spPr>
      </p:pic>
    </p:spTree>
    <p:extLst>
      <p:ext uri="{BB962C8B-B14F-4D97-AF65-F5344CB8AC3E}">
        <p14:creationId xmlns:p14="http://schemas.microsoft.com/office/powerpoint/2010/main" val="351679543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8773235"/>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949AB"/>
        </a:solidFill>
        <a:effectLst/>
      </p:bgPr>
    </p:bg>
    <p:spTree>
      <p:nvGrpSpPr>
        <p:cNvPr id="1" name=""/>
        <p:cNvGrpSpPr/>
        <p:nvPr/>
      </p:nvGrpSpPr>
      <p:grpSpPr>
        <a:xfrm>
          <a:off x="0" y="0"/>
          <a:ext cx="0" cy="0"/>
          <a:chOff x="0" y="0"/>
          <a:chExt cx="0" cy="0"/>
        </a:xfrm>
      </p:grpSpPr>
      <p:sp>
        <p:nvSpPr>
          <p:cNvPr id="6" name="矩形 5"/>
          <p:cNvSpPr/>
          <p:nvPr/>
        </p:nvSpPr>
        <p:spPr>
          <a:xfrm>
            <a:off x="3212839" y="2022948"/>
            <a:ext cx="5766322" cy="2185214"/>
          </a:xfrm>
          <a:prstGeom prst="rect">
            <a:avLst/>
          </a:prstGeom>
        </p:spPr>
        <p:txBody>
          <a:bodyPr wrap="none">
            <a:spAutoFit/>
          </a:bodyPr>
          <a:lstStyle/>
          <a:p>
            <a:r>
              <a:rPr lang="en-US" altLang="zh-CN" sz="2400" dirty="0">
                <a:solidFill>
                  <a:prstClr val="white"/>
                </a:solidFill>
              </a:rPr>
              <a:t>COMP130135</a:t>
            </a:r>
          </a:p>
          <a:p>
            <a:endParaRPr lang="en-US" altLang="zh-CN" sz="2400" dirty="0">
              <a:solidFill>
                <a:prstClr val="white"/>
              </a:solidFill>
            </a:endParaRPr>
          </a:p>
          <a:p>
            <a:pPr lvl="0"/>
            <a:r>
              <a:rPr lang="zh-CN" altLang="en-US" sz="4400" dirty="0">
                <a:solidFill>
                  <a:prstClr val="white"/>
                </a:solidFill>
              </a:rPr>
              <a:t>面向对象程序语言</a:t>
            </a:r>
            <a:r>
              <a:rPr lang="en-US" altLang="zh-CN" sz="4400" dirty="0">
                <a:solidFill>
                  <a:prstClr val="white"/>
                </a:solidFill>
              </a:rPr>
              <a:t>C++</a:t>
            </a:r>
          </a:p>
          <a:p>
            <a:pPr lvl="0" algn="ctr"/>
            <a:r>
              <a:rPr lang="zh-CN" altLang="en-US" sz="4400" dirty="0">
                <a:solidFill>
                  <a:prstClr val="white"/>
                </a:solidFill>
              </a:rPr>
              <a:t>面向对象</a:t>
            </a:r>
            <a:endParaRPr lang="en-US" altLang="zh-CN" sz="4400" dirty="0">
              <a:solidFill>
                <a:prstClr val="white"/>
              </a:solidFill>
            </a:endParaRPr>
          </a:p>
        </p:txBody>
      </p:sp>
      <p:pic>
        <p:nvPicPr>
          <p:cNvPr id="3" name="Picture 4" descr="logo">
            <a:extLst>
              <a:ext uri="{FF2B5EF4-FFF2-40B4-BE49-F238E27FC236}">
                <a16:creationId xmlns:a16="http://schemas.microsoft.com/office/drawing/2014/main" id="{37863A18-AB7B-4147-8B00-5788BD54EF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2764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5" descr="banner2">
            <a:extLst>
              <a:ext uri="{FF2B5EF4-FFF2-40B4-BE49-F238E27FC236}">
                <a16:creationId xmlns:a16="http://schemas.microsoft.com/office/drawing/2014/main" id="{2A0454C4-9A4B-4AEE-AADE-8D29068608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0"/>
            <a:ext cx="99234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D765CBAD-5011-4161-89A4-D3F0454ABC7E}"/>
              </a:ext>
            </a:extLst>
          </p:cNvPr>
          <p:cNvSpPr/>
          <p:nvPr/>
        </p:nvSpPr>
        <p:spPr>
          <a:xfrm>
            <a:off x="4298071" y="4694205"/>
            <a:ext cx="3595856" cy="1384995"/>
          </a:xfrm>
          <a:prstGeom prst="rect">
            <a:avLst/>
          </a:prstGeom>
        </p:spPr>
        <p:txBody>
          <a:bodyPr wrap="none">
            <a:spAutoFit/>
          </a:bodyPr>
          <a:lstStyle/>
          <a:p>
            <a:pPr lvl="0" algn="ctr"/>
            <a:r>
              <a:rPr lang="zh-CN" altLang="en-US" sz="2800" dirty="0">
                <a:solidFill>
                  <a:prstClr val="white"/>
                </a:solidFill>
              </a:rPr>
              <a:t>王雪平</a:t>
            </a:r>
          </a:p>
          <a:p>
            <a:pPr lvl="0" algn="ctr"/>
            <a:r>
              <a:rPr lang="en-US" altLang="zh-CN" sz="2800" dirty="0">
                <a:solidFill>
                  <a:prstClr val="white"/>
                </a:solidFill>
              </a:rPr>
              <a:t>wangxp@fudan.edu.cn</a:t>
            </a:r>
          </a:p>
          <a:p>
            <a:pPr lvl="0" algn="ctr"/>
            <a:r>
              <a:rPr lang="en-US" altLang="zh-CN" sz="2800" dirty="0" smtClean="0">
                <a:solidFill>
                  <a:prstClr val="white"/>
                </a:solidFill>
              </a:rPr>
              <a:t>2020/2/15</a:t>
            </a:r>
            <a:endParaRPr lang="en-US" altLang="zh-CN" sz="2800" dirty="0">
              <a:solidFill>
                <a:prstClr val="white"/>
              </a:solidFill>
            </a:endParaRPr>
          </a:p>
        </p:txBody>
      </p:sp>
    </p:spTree>
    <p:extLst>
      <p:ext uri="{BB962C8B-B14F-4D97-AF65-F5344CB8AC3E}">
        <p14:creationId xmlns:p14="http://schemas.microsoft.com/office/powerpoint/2010/main" val="35272174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2869696" cy="461665"/>
          </a:xfrm>
          <a:prstGeom prst="rect">
            <a:avLst/>
          </a:prstGeom>
          <a:noFill/>
        </p:spPr>
        <p:txBody>
          <a:bodyPr wrap="none" rtlCol="0">
            <a:spAutoFit/>
          </a:bodyPr>
          <a:lstStyle/>
          <a:p>
            <a:r>
              <a:rPr lang="en-US" altLang="zh-CN" sz="2400" dirty="0">
                <a:solidFill>
                  <a:srgbClr val="3949AB"/>
                </a:solidFill>
              </a:rPr>
              <a:t>struct</a:t>
            </a:r>
            <a:r>
              <a:rPr lang="zh-CN" altLang="en-US" sz="2400" dirty="0">
                <a:solidFill>
                  <a:srgbClr val="3949AB"/>
                </a:solidFill>
              </a:rPr>
              <a:t>和</a:t>
            </a:r>
            <a:r>
              <a:rPr lang="en-US" altLang="zh-CN" sz="2400" dirty="0">
                <a:solidFill>
                  <a:srgbClr val="3949AB"/>
                </a:solidFill>
              </a:rPr>
              <a:t>class</a:t>
            </a:r>
            <a:r>
              <a:rPr lang="zh-CN" altLang="en-US" sz="2400" dirty="0">
                <a:solidFill>
                  <a:srgbClr val="3949AB"/>
                </a:solidFill>
              </a:rPr>
              <a:t>的比较</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1" y="1073428"/>
            <a:ext cx="9841325"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类</a:t>
            </a:r>
            <a:r>
              <a:rPr lang="en-US" altLang="zh-CN" sz="2400" dirty="0">
                <a:latin typeface="+mn-ea"/>
              </a:rPr>
              <a:t>(class)</a:t>
            </a:r>
            <a:r>
              <a:rPr lang="zh-CN" altLang="en-US" sz="2400" dirty="0">
                <a:latin typeface="+mn-ea"/>
              </a:rPr>
              <a:t>和结构</a:t>
            </a:r>
            <a:r>
              <a:rPr lang="en-US" altLang="zh-CN" sz="2400" dirty="0">
                <a:latin typeface="+mn-ea"/>
              </a:rPr>
              <a:t>(struct)</a:t>
            </a:r>
            <a:r>
              <a:rPr lang="zh-CN" altLang="en-US" sz="2400" dirty="0">
                <a:latin typeface="+mn-ea"/>
              </a:rPr>
              <a:t>的异同</a:t>
            </a:r>
            <a:endParaRPr lang="en-US" altLang="zh-CN" sz="2400" dirty="0">
              <a:latin typeface="+mn-ea"/>
            </a:endParaRPr>
          </a:p>
        </p:txBody>
      </p:sp>
      <p:sp>
        <p:nvSpPr>
          <p:cNvPr id="2" name="矩形 1">
            <a:extLst>
              <a:ext uri="{FF2B5EF4-FFF2-40B4-BE49-F238E27FC236}">
                <a16:creationId xmlns:a16="http://schemas.microsoft.com/office/drawing/2014/main" id="{78DBC2B4-AD7E-4861-92E8-925FAAE295EF}"/>
              </a:ext>
            </a:extLst>
          </p:cNvPr>
          <p:cNvSpPr/>
          <p:nvPr/>
        </p:nvSpPr>
        <p:spPr>
          <a:xfrm>
            <a:off x="1298122" y="1756726"/>
            <a:ext cx="7877478" cy="369332"/>
          </a:xfrm>
          <a:prstGeom prst="rect">
            <a:avLst/>
          </a:prstGeom>
        </p:spPr>
        <p:txBody>
          <a:bodyPr wrap="none">
            <a:spAutoFit/>
          </a:bodyPr>
          <a:lstStyle/>
          <a:p>
            <a:r>
              <a:rPr lang="en-US" altLang="zh-CN" dirty="0">
                <a:solidFill>
                  <a:srgbClr val="0000FF"/>
                </a:solidFill>
                <a:latin typeface="Consolas" panose="020B0609020204030204" pitchFamily="49" charset="0"/>
              </a:rPr>
              <a:t>1</a:t>
            </a:r>
            <a:r>
              <a:rPr lang="zh-CN" altLang="en-US" dirty="0">
                <a:solidFill>
                  <a:srgbClr val="0000FF"/>
                </a:solidFill>
                <a:latin typeface="Consolas" panose="020B0609020204030204" pitchFamily="49" charset="0"/>
              </a:rPr>
              <a:t>）用户定义的类型可以是</a:t>
            </a:r>
            <a:r>
              <a:rPr lang="en-US" altLang="zh-CN" dirty="0">
                <a:solidFill>
                  <a:srgbClr val="0000FF"/>
                </a:solidFill>
                <a:latin typeface="Consolas" panose="020B0609020204030204" pitchFamily="49" charset="0"/>
              </a:rPr>
              <a:t>struct</a:t>
            </a:r>
            <a:r>
              <a:rPr lang="zh-CN" altLang="en-US" dirty="0">
                <a:solidFill>
                  <a:srgbClr val="0000FF"/>
                </a:solidFill>
                <a:latin typeface="Consolas" panose="020B0609020204030204" pitchFamily="49" charset="0"/>
              </a:rPr>
              <a:t>，也可以是</a:t>
            </a:r>
            <a:r>
              <a:rPr lang="en-US" altLang="zh-CN" dirty="0">
                <a:solidFill>
                  <a:srgbClr val="0000FF"/>
                </a:solidFill>
                <a:latin typeface="Consolas" panose="020B0609020204030204" pitchFamily="49" charset="0"/>
              </a:rPr>
              <a:t>class</a:t>
            </a:r>
            <a:r>
              <a:rPr lang="zh-CN" altLang="en-US" dirty="0">
                <a:solidFill>
                  <a:srgbClr val="0000FF"/>
                </a:solidFill>
                <a:latin typeface="Consolas" panose="020B0609020204030204" pitchFamily="49" charset="0"/>
              </a:rPr>
              <a:t>。推荐使用</a:t>
            </a:r>
            <a:r>
              <a:rPr lang="en-US" altLang="zh-CN" dirty="0">
                <a:solidFill>
                  <a:srgbClr val="0000FF"/>
                </a:solidFill>
                <a:latin typeface="Consolas" panose="020B0609020204030204" pitchFamily="49" charset="0"/>
              </a:rPr>
              <a:t>class</a:t>
            </a:r>
            <a:r>
              <a:rPr lang="zh-CN" altLang="en-US" dirty="0">
                <a:solidFill>
                  <a:srgbClr val="0000FF"/>
                </a:solidFill>
                <a:latin typeface="Consolas" panose="020B0609020204030204" pitchFamily="49" charset="0"/>
              </a:rPr>
              <a:t>类型。</a:t>
            </a:r>
            <a:endParaRPr lang="en-US" altLang="zh-CN" dirty="0">
              <a:solidFill>
                <a:srgbClr val="0000FF"/>
              </a:solidFill>
              <a:latin typeface="Consolas" panose="020B0609020204030204" pitchFamily="49" charset="0"/>
            </a:endParaRPr>
          </a:p>
        </p:txBody>
      </p:sp>
      <p:sp>
        <p:nvSpPr>
          <p:cNvPr id="16" name="内容占位符 4">
            <a:extLst>
              <a:ext uri="{FF2B5EF4-FFF2-40B4-BE49-F238E27FC236}">
                <a16:creationId xmlns:a16="http://schemas.microsoft.com/office/drawing/2014/main" id="{5A5E4858-99CB-449B-B4D7-4FDBB47B06C9}"/>
              </a:ext>
            </a:extLst>
          </p:cNvPr>
          <p:cNvSpPr txBox="1">
            <a:spLocks/>
          </p:cNvSpPr>
          <p:nvPr/>
        </p:nvSpPr>
        <p:spPr>
          <a:xfrm>
            <a:off x="6195539" y="2301925"/>
            <a:ext cx="2730096" cy="4419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a:buNone/>
            </a:pPr>
            <a:r>
              <a:rPr lang="en-US" altLang="zh-CN" sz="1400" dirty="0">
                <a:solidFill>
                  <a:srgbClr val="FF0000"/>
                </a:solidFill>
                <a:latin typeface="Consolas" panose="020B0609020204030204" pitchFamily="49" charset="0"/>
              </a:rPr>
              <a:t>class</a:t>
            </a:r>
            <a:r>
              <a:rPr lang="en-US" altLang="zh-CN" sz="1400" dirty="0">
                <a:latin typeface="Consolas" panose="020B0609020204030204" pitchFamily="49" charset="0"/>
              </a:rPr>
              <a:t> </a:t>
            </a:r>
            <a:r>
              <a:rPr lang="en-US" altLang="zh-CN" sz="1400" dirty="0" err="1">
                <a:latin typeface="Consolas" panose="020B0609020204030204" pitchFamily="49" charset="0"/>
              </a:rPr>
              <a:t>Student_info</a:t>
            </a:r>
            <a:r>
              <a:rPr lang="en-US" altLang="zh-CN" sz="1400" dirty="0">
                <a:latin typeface="Consolas" panose="020B0609020204030204" pitchFamily="49" charset="0"/>
              </a:rPr>
              <a:t>{</a:t>
            </a:r>
          </a:p>
          <a:p>
            <a:pPr>
              <a:buFont typeface="Monotype Sorts"/>
              <a:buNone/>
            </a:pPr>
            <a:r>
              <a:rPr lang="en-US" altLang="zh-CN" sz="1400" dirty="0">
                <a:solidFill>
                  <a:srgbClr val="FF0000"/>
                </a:solidFill>
                <a:latin typeface="Consolas" panose="020B0609020204030204" pitchFamily="49" charset="0"/>
              </a:rPr>
              <a:t>public:</a:t>
            </a:r>
          </a:p>
          <a:p>
            <a:pPr>
              <a:buFont typeface="Monotype Sorts"/>
              <a:buNone/>
            </a:pPr>
            <a:r>
              <a:rPr lang="en-US" altLang="zh-CN" sz="1400" dirty="0">
                <a:latin typeface="Consolas" panose="020B0609020204030204" pitchFamily="49" charset="0"/>
              </a:rPr>
              <a:t>	double grade() const;</a:t>
            </a:r>
          </a:p>
          <a:p>
            <a:pPr>
              <a:buFont typeface="Monotype Sorts"/>
              <a:buNone/>
            </a:pPr>
            <a:r>
              <a:rPr lang="en-US" altLang="zh-CN" sz="1400" dirty="0">
                <a:latin typeface="Consolas" panose="020B0609020204030204" pitchFamily="49" charset="0"/>
              </a:rPr>
              <a:t>	//</a:t>
            </a:r>
            <a:r>
              <a:rPr lang="en-US" altLang="zh-CN" sz="1400" dirty="0" err="1">
                <a:latin typeface="Consolas" panose="020B0609020204030204" pitchFamily="49" charset="0"/>
              </a:rPr>
              <a:t>etc</a:t>
            </a:r>
            <a:endParaRPr lang="en-US" altLang="zh-CN" sz="1400" dirty="0">
              <a:latin typeface="Consolas" panose="020B0609020204030204" pitchFamily="49" charset="0"/>
            </a:endParaRPr>
          </a:p>
          <a:p>
            <a:pPr>
              <a:buFont typeface="Monotype Sorts"/>
              <a:buNone/>
            </a:pPr>
            <a:r>
              <a:rPr lang="en-US" altLang="zh-CN" sz="1400" dirty="0">
                <a:latin typeface="Consolas" panose="020B0609020204030204" pitchFamily="49" charset="0"/>
              </a:rPr>
              <a:t>};</a:t>
            </a:r>
          </a:p>
          <a:p>
            <a:pPr>
              <a:buFont typeface="Monotype Sorts"/>
              <a:buNone/>
            </a:pPr>
            <a:r>
              <a:rPr lang="en-US" altLang="zh-CN" sz="1400" dirty="0">
                <a:solidFill>
                  <a:srgbClr val="FF0000"/>
                </a:solidFill>
                <a:latin typeface="Consolas" panose="020B0609020204030204" pitchFamily="49" charset="0"/>
              </a:rPr>
              <a:t>class</a:t>
            </a:r>
            <a:r>
              <a:rPr lang="en-US" altLang="zh-CN" sz="1400" dirty="0">
                <a:latin typeface="Consolas" panose="020B0609020204030204" pitchFamily="49" charset="0"/>
              </a:rPr>
              <a:t> </a:t>
            </a:r>
            <a:r>
              <a:rPr lang="en-US" altLang="zh-CN" sz="1400" dirty="0" err="1">
                <a:latin typeface="Consolas" panose="020B0609020204030204" pitchFamily="49" charset="0"/>
              </a:rPr>
              <a:t>Student_info</a:t>
            </a:r>
            <a:r>
              <a:rPr lang="en-US" altLang="zh-CN" sz="1400" dirty="0">
                <a:latin typeface="Consolas" panose="020B0609020204030204" pitchFamily="49" charset="0"/>
              </a:rPr>
              <a:t>{</a:t>
            </a:r>
          </a:p>
          <a:p>
            <a:pPr>
              <a:buFont typeface="Monotype Sorts"/>
              <a:buNone/>
            </a:pPr>
            <a:r>
              <a:rPr lang="en-US" altLang="zh-CN" sz="1400" dirty="0">
                <a:latin typeface="Consolas" panose="020B0609020204030204" pitchFamily="49" charset="0"/>
              </a:rPr>
              <a:t>	</a:t>
            </a:r>
          </a:p>
          <a:p>
            <a:pPr>
              <a:buFont typeface="Monotype Sorts"/>
              <a:buNone/>
            </a:pPr>
            <a:r>
              <a:rPr lang="en-US" altLang="zh-CN" sz="1400" dirty="0">
                <a:latin typeface="Consolas" panose="020B0609020204030204" pitchFamily="49" charset="0"/>
              </a:rPr>
              <a:t>    std::string name;</a:t>
            </a:r>
          </a:p>
          <a:p>
            <a:pPr>
              <a:buFont typeface="Monotype Sorts"/>
              <a:buNone/>
            </a:pPr>
            <a:r>
              <a:rPr lang="en-US" altLang="zh-CN" sz="1400" dirty="0">
                <a:latin typeface="Consolas" panose="020B0609020204030204" pitchFamily="49" charset="0"/>
              </a:rPr>
              <a:t>	//</a:t>
            </a:r>
            <a:r>
              <a:rPr lang="en-US" altLang="zh-CN" sz="1400" dirty="0" err="1">
                <a:latin typeface="Consolas" panose="020B0609020204030204" pitchFamily="49" charset="0"/>
              </a:rPr>
              <a:t>etc</a:t>
            </a:r>
            <a:endParaRPr lang="en-US" altLang="zh-CN" sz="1400" dirty="0">
              <a:latin typeface="Consolas" panose="020B0609020204030204" pitchFamily="49" charset="0"/>
            </a:endParaRPr>
          </a:p>
          <a:p>
            <a:pPr>
              <a:buFont typeface="Monotype Sorts"/>
              <a:buNone/>
            </a:pPr>
            <a:r>
              <a:rPr lang="en-US" altLang="zh-CN" sz="1400" dirty="0">
                <a:latin typeface="Consolas" panose="020B0609020204030204" pitchFamily="49" charset="0"/>
              </a:rPr>
              <a:t>public:</a:t>
            </a:r>
          </a:p>
          <a:p>
            <a:pPr>
              <a:buFont typeface="Monotype Sorts"/>
              <a:buNone/>
            </a:pPr>
            <a:r>
              <a:rPr lang="en-US" altLang="zh-CN" sz="1400" dirty="0">
                <a:latin typeface="Consolas" panose="020B0609020204030204" pitchFamily="49" charset="0"/>
              </a:rPr>
              <a:t>	double grade() const;</a:t>
            </a:r>
          </a:p>
          <a:p>
            <a:pPr>
              <a:buFont typeface="Monotype Sorts"/>
              <a:buNone/>
            </a:pPr>
            <a:r>
              <a:rPr lang="en-US" altLang="zh-CN" sz="1400" dirty="0">
                <a:latin typeface="Consolas" panose="020B0609020204030204" pitchFamily="49" charset="0"/>
              </a:rPr>
              <a:t>	//</a:t>
            </a:r>
            <a:r>
              <a:rPr lang="en-US" altLang="zh-CN" sz="1400" dirty="0" err="1">
                <a:latin typeface="Consolas" panose="020B0609020204030204" pitchFamily="49" charset="0"/>
              </a:rPr>
              <a:t>etc</a:t>
            </a:r>
            <a:endParaRPr lang="en-US" altLang="zh-CN" sz="1400" dirty="0">
              <a:latin typeface="Consolas" panose="020B0609020204030204" pitchFamily="49" charset="0"/>
            </a:endParaRPr>
          </a:p>
          <a:p>
            <a:pPr>
              <a:buFont typeface="Monotype Sorts"/>
              <a:buNone/>
            </a:pPr>
            <a:r>
              <a:rPr lang="en-US" altLang="zh-CN" sz="1400" dirty="0">
                <a:latin typeface="Consolas" panose="020B0609020204030204" pitchFamily="49" charset="0"/>
              </a:rPr>
              <a:t>};</a:t>
            </a:r>
          </a:p>
        </p:txBody>
      </p:sp>
      <p:sp>
        <p:nvSpPr>
          <p:cNvPr id="19" name="内容占位符 5">
            <a:extLst>
              <a:ext uri="{FF2B5EF4-FFF2-40B4-BE49-F238E27FC236}">
                <a16:creationId xmlns:a16="http://schemas.microsoft.com/office/drawing/2014/main" id="{C97AD9C0-A823-475C-BA79-CD033168665A}"/>
              </a:ext>
            </a:extLst>
          </p:cNvPr>
          <p:cNvSpPr txBox="1">
            <a:spLocks/>
          </p:cNvSpPr>
          <p:nvPr/>
        </p:nvSpPr>
        <p:spPr>
          <a:xfrm>
            <a:off x="8902345" y="2301925"/>
            <a:ext cx="2834730" cy="4419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a:buNone/>
            </a:pPr>
            <a:r>
              <a:rPr lang="en-US" altLang="zh-CN" sz="1400" dirty="0">
                <a:solidFill>
                  <a:srgbClr val="0000FF"/>
                </a:solidFill>
                <a:latin typeface="Consolas" panose="020B0609020204030204" pitchFamily="49" charset="0"/>
              </a:rPr>
              <a:t>struct </a:t>
            </a:r>
            <a:r>
              <a:rPr lang="en-US" altLang="zh-CN" sz="1400" dirty="0" err="1">
                <a:latin typeface="Consolas" panose="020B0609020204030204" pitchFamily="49" charset="0"/>
              </a:rPr>
              <a:t>Student_info</a:t>
            </a:r>
            <a:r>
              <a:rPr lang="en-US" altLang="zh-CN" sz="1400" dirty="0">
                <a:latin typeface="Consolas" panose="020B0609020204030204" pitchFamily="49" charset="0"/>
              </a:rPr>
              <a:t>{</a:t>
            </a:r>
          </a:p>
          <a:p>
            <a:pPr>
              <a:buFont typeface="Monotype Sorts"/>
              <a:buNone/>
            </a:pPr>
            <a:endParaRPr lang="en-US" altLang="zh-CN" sz="1400" dirty="0">
              <a:latin typeface="Consolas" panose="020B0609020204030204" pitchFamily="49" charset="0"/>
            </a:endParaRPr>
          </a:p>
          <a:p>
            <a:pPr>
              <a:buFont typeface="Monotype Sorts"/>
              <a:buNone/>
            </a:pPr>
            <a:r>
              <a:rPr lang="en-US" altLang="zh-CN" sz="1400" dirty="0">
                <a:latin typeface="Consolas" panose="020B0609020204030204" pitchFamily="49" charset="0"/>
              </a:rPr>
              <a:t>	double grade() const;</a:t>
            </a:r>
          </a:p>
          <a:p>
            <a:pPr>
              <a:buFont typeface="Monotype Sorts"/>
              <a:buNone/>
            </a:pPr>
            <a:r>
              <a:rPr lang="en-US" altLang="zh-CN" sz="1400" dirty="0">
                <a:latin typeface="Consolas" panose="020B0609020204030204" pitchFamily="49" charset="0"/>
              </a:rPr>
              <a:t>	//</a:t>
            </a:r>
            <a:r>
              <a:rPr lang="en-US" altLang="zh-CN" sz="1400" dirty="0" err="1">
                <a:latin typeface="Consolas" panose="020B0609020204030204" pitchFamily="49" charset="0"/>
              </a:rPr>
              <a:t>etc</a:t>
            </a:r>
            <a:endParaRPr lang="en-US" altLang="zh-CN" sz="1400" dirty="0">
              <a:latin typeface="Consolas" panose="020B0609020204030204" pitchFamily="49" charset="0"/>
            </a:endParaRPr>
          </a:p>
          <a:p>
            <a:pPr>
              <a:buFont typeface="Monotype Sorts"/>
              <a:buNone/>
            </a:pPr>
            <a:r>
              <a:rPr lang="en-US" altLang="zh-CN" sz="1400" dirty="0">
                <a:latin typeface="Consolas" panose="020B0609020204030204" pitchFamily="49" charset="0"/>
              </a:rPr>
              <a:t>};</a:t>
            </a:r>
            <a:endParaRPr lang="en-US" altLang="zh-CN" sz="1400" dirty="0">
              <a:solidFill>
                <a:srgbClr val="0000FF"/>
              </a:solidFill>
              <a:latin typeface="Consolas" panose="020B0609020204030204" pitchFamily="49" charset="0"/>
            </a:endParaRPr>
          </a:p>
          <a:p>
            <a:pPr>
              <a:buFont typeface="Monotype Sorts"/>
              <a:buNone/>
            </a:pPr>
            <a:r>
              <a:rPr lang="en-US" altLang="zh-CN" sz="1400" dirty="0">
                <a:solidFill>
                  <a:srgbClr val="0000FF"/>
                </a:solidFill>
                <a:latin typeface="Consolas" panose="020B0609020204030204" pitchFamily="49" charset="0"/>
              </a:rPr>
              <a:t>struct </a:t>
            </a:r>
            <a:r>
              <a:rPr lang="en-US" altLang="zh-CN" sz="1400" dirty="0" err="1">
                <a:latin typeface="Consolas" panose="020B0609020204030204" pitchFamily="49" charset="0"/>
              </a:rPr>
              <a:t>Student_info</a:t>
            </a:r>
            <a:r>
              <a:rPr lang="en-US" altLang="zh-CN" sz="1400" dirty="0">
                <a:latin typeface="Consolas" panose="020B0609020204030204" pitchFamily="49" charset="0"/>
              </a:rPr>
              <a:t>{</a:t>
            </a:r>
          </a:p>
          <a:p>
            <a:pPr>
              <a:buFont typeface="Monotype Sorts"/>
              <a:buNone/>
            </a:pPr>
            <a:r>
              <a:rPr lang="en-US" altLang="zh-CN" sz="1400" dirty="0">
                <a:solidFill>
                  <a:srgbClr val="FF0000"/>
                </a:solidFill>
                <a:latin typeface="Consolas" panose="020B0609020204030204" pitchFamily="49" charset="0"/>
              </a:rPr>
              <a:t>private:</a:t>
            </a:r>
          </a:p>
          <a:p>
            <a:pPr>
              <a:buFont typeface="Monotype Sorts"/>
              <a:buNone/>
            </a:pPr>
            <a:r>
              <a:rPr lang="en-US" altLang="zh-CN" sz="1400" dirty="0">
                <a:latin typeface="Consolas" panose="020B0609020204030204" pitchFamily="49" charset="0"/>
              </a:rPr>
              <a:t>	std::string name;</a:t>
            </a:r>
          </a:p>
          <a:p>
            <a:pPr>
              <a:buFont typeface="Monotype Sorts"/>
              <a:buNone/>
            </a:pPr>
            <a:r>
              <a:rPr lang="en-US" altLang="zh-CN" sz="1400" dirty="0">
                <a:latin typeface="Consolas" panose="020B0609020204030204" pitchFamily="49" charset="0"/>
              </a:rPr>
              <a:t>	//</a:t>
            </a:r>
            <a:r>
              <a:rPr lang="en-US" altLang="zh-CN" sz="1400" dirty="0" err="1">
                <a:latin typeface="Consolas" panose="020B0609020204030204" pitchFamily="49" charset="0"/>
              </a:rPr>
              <a:t>etc</a:t>
            </a:r>
            <a:endParaRPr lang="en-US" altLang="zh-CN" sz="1400" dirty="0">
              <a:latin typeface="Consolas" panose="020B0609020204030204" pitchFamily="49" charset="0"/>
            </a:endParaRPr>
          </a:p>
          <a:p>
            <a:pPr>
              <a:buFont typeface="Monotype Sorts"/>
              <a:buNone/>
            </a:pPr>
            <a:r>
              <a:rPr lang="en-US" altLang="zh-CN" sz="1400" dirty="0">
                <a:latin typeface="Consolas" panose="020B0609020204030204" pitchFamily="49" charset="0"/>
              </a:rPr>
              <a:t>public:</a:t>
            </a:r>
          </a:p>
          <a:p>
            <a:pPr>
              <a:buFont typeface="Monotype Sorts"/>
              <a:buNone/>
            </a:pPr>
            <a:r>
              <a:rPr lang="en-US" altLang="zh-CN" sz="1400" dirty="0">
                <a:latin typeface="Consolas" panose="020B0609020204030204" pitchFamily="49" charset="0"/>
              </a:rPr>
              <a:t>	double grade() const;</a:t>
            </a:r>
          </a:p>
          <a:p>
            <a:pPr>
              <a:buFont typeface="Monotype Sorts"/>
              <a:buNone/>
            </a:pPr>
            <a:r>
              <a:rPr lang="en-US" altLang="zh-CN" sz="1400" dirty="0">
                <a:latin typeface="Consolas" panose="020B0609020204030204" pitchFamily="49" charset="0"/>
              </a:rPr>
              <a:t>	//</a:t>
            </a:r>
            <a:r>
              <a:rPr lang="en-US" altLang="zh-CN" sz="1400" dirty="0" err="1">
                <a:latin typeface="Consolas" panose="020B0609020204030204" pitchFamily="49" charset="0"/>
              </a:rPr>
              <a:t>etc</a:t>
            </a:r>
            <a:endParaRPr lang="en-US" altLang="zh-CN" sz="1400" dirty="0">
              <a:latin typeface="Consolas" panose="020B0609020204030204" pitchFamily="49" charset="0"/>
            </a:endParaRPr>
          </a:p>
          <a:p>
            <a:pPr>
              <a:buFont typeface="Monotype Sorts"/>
              <a:buNone/>
            </a:pPr>
            <a:r>
              <a:rPr lang="en-US" altLang="zh-CN" sz="1400" dirty="0">
                <a:latin typeface="Consolas" panose="020B0609020204030204" pitchFamily="49" charset="0"/>
              </a:rPr>
              <a:t>};</a:t>
            </a:r>
            <a:endParaRPr lang="zh-CN" altLang="en-US" sz="1400" dirty="0">
              <a:latin typeface="Consolas" panose="020B0609020204030204" pitchFamily="49" charset="0"/>
            </a:endParaRPr>
          </a:p>
        </p:txBody>
      </p:sp>
      <p:sp>
        <p:nvSpPr>
          <p:cNvPr id="6" name="矩形 5">
            <a:extLst>
              <a:ext uri="{FF2B5EF4-FFF2-40B4-BE49-F238E27FC236}">
                <a16:creationId xmlns:a16="http://schemas.microsoft.com/office/drawing/2014/main" id="{DCFE9AE0-2D4C-49A1-BB26-A6ADD98B64BE}"/>
              </a:ext>
            </a:extLst>
          </p:cNvPr>
          <p:cNvSpPr/>
          <p:nvPr/>
        </p:nvSpPr>
        <p:spPr>
          <a:xfrm>
            <a:off x="1298122" y="2189413"/>
            <a:ext cx="4581098" cy="646331"/>
          </a:xfrm>
          <a:prstGeom prst="rect">
            <a:avLst/>
          </a:prstGeom>
        </p:spPr>
        <p:txBody>
          <a:bodyPr wrap="square">
            <a:spAutoFit/>
          </a:bodyPr>
          <a:lstStyle/>
          <a:p>
            <a:r>
              <a:rPr lang="en-US" altLang="zh-CN" dirty="0">
                <a:solidFill>
                  <a:srgbClr val="0000FF"/>
                </a:solidFill>
                <a:latin typeface="Consolas" panose="020B0609020204030204" pitchFamily="49" charset="0"/>
              </a:rPr>
              <a:t>2</a:t>
            </a:r>
            <a:r>
              <a:rPr lang="zh-CN" altLang="en-US" dirty="0">
                <a:solidFill>
                  <a:srgbClr val="0000FF"/>
                </a:solidFill>
                <a:latin typeface="Consolas" panose="020B0609020204030204" pitchFamily="49" charset="0"/>
              </a:rPr>
              <a:t>）</a:t>
            </a:r>
            <a:r>
              <a:rPr lang="en-US" altLang="zh-CN" dirty="0">
                <a:solidFill>
                  <a:srgbClr val="0000FF"/>
                </a:solidFill>
                <a:latin typeface="Consolas" panose="020B0609020204030204" pitchFamily="49" charset="0"/>
              </a:rPr>
              <a:t>struct</a:t>
            </a:r>
            <a:r>
              <a:rPr lang="zh-CN" altLang="en-US" dirty="0">
                <a:solidFill>
                  <a:srgbClr val="0000FF"/>
                </a:solidFill>
                <a:latin typeface="Consolas" panose="020B0609020204030204" pitchFamily="49" charset="0"/>
              </a:rPr>
              <a:t>和</a:t>
            </a:r>
            <a:r>
              <a:rPr lang="en-US" altLang="zh-CN" dirty="0">
                <a:solidFill>
                  <a:srgbClr val="0000FF"/>
                </a:solidFill>
                <a:latin typeface="Consolas" panose="020B0609020204030204" pitchFamily="49" charset="0"/>
              </a:rPr>
              <a:t>class</a:t>
            </a:r>
            <a:r>
              <a:rPr lang="zh-CN" altLang="en-US" dirty="0">
                <a:solidFill>
                  <a:srgbClr val="0000FF"/>
                </a:solidFill>
                <a:latin typeface="Consolas" panose="020B0609020204030204" pitchFamily="49" charset="0"/>
              </a:rPr>
              <a:t>默认的保护标签不一样：</a:t>
            </a:r>
            <a:r>
              <a:rPr lang="en-US" altLang="zh-CN" dirty="0">
                <a:solidFill>
                  <a:srgbClr val="0000FF"/>
                </a:solidFill>
                <a:latin typeface="Consolas" panose="020B0609020204030204" pitchFamily="49" charset="0"/>
              </a:rPr>
              <a:t>struct</a:t>
            </a:r>
            <a:r>
              <a:rPr lang="zh-CN" altLang="en-US" dirty="0">
                <a:solidFill>
                  <a:srgbClr val="0000FF"/>
                </a:solidFill>
                <a:latin typeface="Consolas" panose="020B0609020204030204" pitchFamily="49" charset="0"/>
              </a:rPr>
              <a:t>是公有保护；</a:t>
            </a:r>
            <a:r>
              <a:rPr lang="en-US" altLang="zh-CN" dirty="0">
                <a:solidFill>
                  <a:srgbClr val="0000FF"/>
                </a:solidFill>
                <a:latin typeface="Consolas" panose="020B0609020204030204" pitchFamily="49" charset="0"/>
              </a:rPr>
              <a:t>class</a:t>
            </a:r>
            <a:r>
              <a:rPr lang="zh-CN" altLang="en-US" dirty="0">
                <a:solidFill>
                  <a:srgbClr val="0000FF"/>
                </a:solidFill>
                <a:latin typeface="Consolas" panose="020B0609020204030204" pitchFamily="49" charset="0"/>
              </a:rPr>
              <a:t>是私有保护</a:t>
            </a:r>
            <a:endParaRPr lang="en-US" altLang="zh-CN" dirty="0">
              <a:solidFill>
                <a:srgbClr val="0000FF"/>
              </a:solidFill>
              <a:latin typeface="Consolas" panose="020B0609020204030204" pitchFamily="49" charset="0"/>
            </a:endParaRPr>
          </a:p>
        </p:txBody>
      </p:sp>
      <p:sp>
        <p:nvSpPr>
          <p:cNvPr id="8" name="矩形 7">
            <a:extLst>
              <a:ext uri="{FF2B5EF4-FFF2-40B4-BE49-F238E27FC236}">
                <a16:creationId xmlns:a16="http://schemas.microsoft.com/office/drawing/2014/main" id="{E61EC39B-70FC-40F3-A7AA-CEA28B76F777}"/>
              </a:ext>
            </a:extLst>
          </p:cNvPr>
          <p:cNvSpPr/>
          <p:nvPr/>
        </p:nvSpPr>
        <p:spPr>
          <a:xfrm>
            <a:off x="1298122" y="2985026"/>
            <a:ext cx="4764446" cy="369332"/>
          </a:xfrm>
          <a:prstGeom prst="rect">
            <a:avLst/>
          </a:prstGeom>
        </p:spPr>
        <p:txBody>
          <a:bodyPr wrap="none">
            <a:spAutoFit/>
          </a:bodyPr>
          <a:lstStyle/>
          <a:p>
            <a:r>
              <a:rPr lang="en-US" altLang="zh-CN" dirty="0">
                <a:solidFill>
                  <a:srgbClr val="0000FF"/>
                </a:solidFill>
                <a:latin typeface="Consolas" panose="020B0609020204030204" pitchFamily="49" charset="0"/>
              </a:rPr>
              <a:t>3</a:t>
            </a:r>
            <a:r>
              <a:rPr lang="zh-CN" altLang="en-US" dirty="0">
                <a:solidFill>
                  <a:srgbClr val="0000FF"/>
                </a:solidFill>
                <a:latin typeface="Consolas" panose="020B0609020204030204" pitchFamily="49" charset="0"/>
              </a:rPr>
              <a:t>）通常简单的数据类型，使用</a:t>
            </a:r>
            <a:r>
              <a:rPr lang="en-US" altLang="zh-CN" dirty="0">
                <a:solidFill>
                  <a:srgbClr val="0000FF"/>
                </a:solidFill>
                <a:latin typeface="Consolas" panose="020B0609020204030204" pitchFamily="49" charset="0"/>
              </a:rPr>
              <a:t>struct</a:t>
            </a:r>
            <a:r>
              <a:rPr lang="zh-CN" altLang="en-US" dirty="0">
                <a:solidFill>
                  <a:srgbClr val="0000FF"/>
                </a:solidFill>
                <a:latin typeface="Consolas" panose="020B0609020204030204" pitchFamily="49" charset="0"/>
              </a:rPr>
              <a:t>表示。</a:t>
            </a:r>
            <a:endParaRPr lang="en-US" altLang="zh-CN" dirty="0">
              <a:solidFill>
                <a:srgbClr val="0000FF"/>
              </a:solidFill>
              <a:latin typeface="Consolas" panose="020B0609020204030204" pitchFamily="49" charset="0"/>
            </a:endParaRPr>
          </a:p>
        </p:txBody>
      </p:sp>
      <p:pic>
        <p:nvPicPr>
          <p:cNvPr id="20" name="图片 19">
            <a:extLst>
              <a:ext uri="{FF2B5EF4-FFF2-40B4-BE49-F238E27FC236}">
                <a16:creationId xmlns:a16="http://schemas.microsoft.com/office/drawing/2014/main" id="{14259A3E-FE5F-4BE2-9448-01071476B687}"/>
              </a:ext>
            </a:extLst>
          </p:cNvPr>
          <p:cNvPicPr>
            <a:picLocks noChangeAspect="1"/>
          </p:cNvPicPr>
          <p:nvPr/>
        </p:nvPicPr>
        <p:blipFill>
          <a:blip r:embed="rId3"/>
          <a:stretch>
            <a:fillRect/>
          </a:stretch>
        </p:blipFill>
        <p:spPr>
          <a:xfrm>
            <a:off x="8428216" y="3897987"/>
            <a:ext cx="552011" cy="327810"/>
          </a:xfrm>
          <a:prstGeom prst="rect">
            <a:avLst/>
          </a:prstGeom>
        </p:spPr>
      </p:pic>
      <p:pic>
        <p:nvPicPr>
          <p:cNvPr id="21" name="图片 20">
            <a:extLst>
              <a:ext uri="{FF2B5EF4-FFF2-40B4-BE49-F238E27FC236}">
                <a16:creationId xmlns:a16="http://schemas.microsoft.com/office/drawing/2014/main" id="{903DD792-3298-424F-978F-2A96E76ECDA7}"/>
              </a:ext>
            </a:extLst>
          </p:cNvPr>
          <p:cNvPicPr>
            <a:picLocks noChangeAspect="1"/>
          </p:cNvPicPr>
          <p:nvPr/>
        </p:nvPicPr>
        <p:blipFill>
          <a:blip r:embed="rId3"/>
          <a:stretch>
            <a:fillRect/>
          </a:stretch>
        </p:blipFill>
        <p:spPr>
          <a:xfrm>
            <a:off x="8444138" y="2289825"/>
            <a:ext cx="552011" cy="327810"/>
          </a:xfrm>
          <a:prstGeom prst="rect">
            <a:avLst/>
          </a:prstGeom>
        </p:spPr>
      </p:pic>
    </p:spTree>
    <p:extLst>
      <p:ext uri="{BB962C8B-B14F-4D97-AF65-F5344CB8AC3E}">
        <p14:creationId xmlns:p14="http://schemas.microsoft.com/office/powerpoint/2010/main" val="1790608204"/>
      </p:ext>
    </p:extLst>
  </p:cSld>
  <p:clrMapOvr>
    <a:masterClrMapping/>
  </p:clrMapOvr>
  <p:transition spd="med">
    <p:pull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1723549" cy="461665"/>
          </a:xfrm>
          <a:prstGeom prst="rect">
            <a:avLst/>
          </a:prstGeom>
          <a:noFill/>
        </p:spPr>
        <p:txBody>
          <a:bodyPr wrap="none" rtlCol="0">
            <a:spAutoFit/>
          </a:bodyPr>
          <a:lstStyle/>
          <a:p>
            <a:r>
              <a:rPr lang="zh-CN" altLang="en-US" sz="2400" dirty="0">
                <a:solidFill>
                  <a:srgbClr val="3949AB"/>
                </a:solidFill>
              </a:rPr>
              <a:t>访问器函数</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1" y="1073428"/>
            <a:ext cx="9841325"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访问器函数</a:t>
            </a:r>
            <a:endParaRPr lang="en-US" altLang="zh-CN" sz="2400" dirty="0">
              <a:latin typeface="+mn-ea"/>
            </a:endParaRPr>
          </a:p>
        </p:txBody>
      </p:sp>
      <p:sp>
        <p:nvSpPr>
          <p:cNvPr id="5" name="矩形 4">
            <a:extLst>
              <a:ext uri="{FF2B5EF4-FFF2-40B4-BE49-F238E27FC236}">
                <a16:creationId xmlns:a16="http://schemas.microsoft.com/office/drawing/2014/main" id="{558E952D-1EFC-46C8-B730-DFE7DD7BFC3C}"/>
              </a:ext>
            </a:extLst>
          </p:cNvPr>
          <p:cNvSpPr/>
          <p:nvPr/>
        </p:nvSpPr>
        <p:spPr>
          <a:xfrm>
            <a:off x="1505803" y="1734489"/>
            <a:ext cx="5140656" cy="2462213"/>
          </a:xfrm>
          <a:prstGeom prst="rect">
            <a:avLst/>
          </a:prstGeom>
        </p:spPr>
        <p:txBody>
          <a:bodyPr wrap="square">
            <a:spAutoFit/>
          </a:bodyPr>
          <a:lstStyle/>
          <a:p>
            <a:r>
              <a:rPr lang="en-US" altLang="zh-CN" sz="1400" dirty="0">
                <a:solidFill>
                  <a:srgbClr val="8000FF"/>
                </a:solidFill>
                <a:highlight>
                  <a:srgbClr val="FFFFFF"/>
                </a:highlight>
                <a:latin typeface="Consolas" panose="020B0609020204030204" pitchFamily="49" charset="0"/>
              </a:rPr>
              <a:t>class</a:t>
            </a:r>
            <a:r>
              <a:rPr lang="en-US" altLang="zh-CN" sz="1400" dirty="0">
                <a:solidFill>
                  <a:srgbClr val="000000"/>
                </a:solidFill>
                <a:highlight>
                  <a:srgbClr val="FFFFFF"/>
                </a:highlight>
                <a:latin typeface="Consolas" panose="020B0609020204030204" pitchFamily="49" charset="0"/>
              </a:rPr>
              <a:t> </a:t>
            </a:r>
            <a:r>
              <a:rPr lang="en-US" altLang="zh-CN" sz="1400" dirty="0" err="1">
                <a:solidFill>
                  <a:srgbClr val="000000"/>
                </a:solidFill>
                <a:highlight>
                  <a:srgbClr val="FFFFFF"/>
                </a:highlight>
                <a:latin typeface="Consolas" panose="020B0609020204030204" pitchFamily="49" charset="0"/>
              </a:rPr>
              <a:t>Student_info</a:t>
            </a:r>
            <a:r>
              <a:rPr lang="en-US" altLang="zh-CN" sz="1400" b="1" dirty="0">
                <a:solidFill>
                  <a:srgbClr val="000080"/>
                </a:solidFill>
                <a:highlight>
                  <a:srgbClr val="FFFFFF"/>
                </a:highlight>
                <a:latin typeface="Consolas" panose="020B0609020204030204" pitchFamily="49" charset="0"/>
              </a:rPr>
              <a:t>{</a:t>
            </a:r>
            <a:endParaRPr lang="en-US" altLang="zh-CN" sz="1400" dirty="0">
              <a:solidFill>
                <a:srgbClr val="000000"/>
              </a:solidFill>
              <a:highlight>
                <a:srgbClr val="FFFFFF"/>
              </a:highlight>
              <a:latin typeface="Consolas" panose="020B0609020204030204" pitchFamily="49" charset="0"/>
            </a:endParaRPr>
          </a:p>
          <a:p>
            <a:r>
              <a:rPr lang="en-US" altLang="zh-CN" sz="1400" dirty="0">
                <a:solidFill>
                  <a:srgbClr val="8000FF"/>
                </a:solidFill>
                <a:highlight>
                  <a:srgbClr val="FFFFFF"/>
                </a:highlight>
                <a:latin typeface="Consolas" panose="020B0609020204030204" pitchFamily="49" charset="0"/>
              </a:rPr>
              <a:t>public</a:t>
            </a:r>
            <a:r>
              <a:rPr lang="en-US" altLang="zh-CN" sz="1400" b="1" dirty="0">
                <a:solidFill>
                  <a:srgbClr val="000080"/>
                </a:solidFill>
                <a:highlight>
                  <a:srgbClr val="FFFFFF"/>
                </a:highlight>
                <a:latin typeface="Consolas" panose="020B0609020204030204" pitchFamily="49" charset="0"/>
              </a:rPr>
              <a:t>:</a:t>
            </a:r>
            <a:endParaRPr lang="en-US" altLang="zh-CN" sz="1400" dirty="0">
              <a:solidFill>
                <a:srgbClr val="000000"/>
              </a:solidFill>
              <a:highlight>
                <a:srgbClr val="FFFFFF"/>
              </a:highlight>
              <a:latin typeface="Consolas" panose="020B0609020204030204" pitchFamily="49" charset="0"/>
            </a:endParaRPr>
          </a:p>
          <a:p>
            <a:r>
              <a:rPr lang="zh-CN" altLang="en-US" sz="1400" dirty="0">
                <a:solidFill>
                  <a:srgbClr val="000000"/>
                </a:solidFill>
                <a:highlight>
                  <a:srgbClr val="FFFFFF"/>
                </a:highlight>
                <a:latin typeface="Consolas" panose="020B0609020204030204" pitchFamily="49" charset="0"/>
              </a:rPr>
              <a:t>	</a:t>
            </a:r>
            <a:r>
              <a:rPr lang="en-US" altLang="zh-CN" sz="1400" dirty="0">
                <a:solidFill>
                  <a:srgbClr val="008000"/>
                </a:solidFill>
                <a:highlight>
                  <a:srgbClr val="FFFFFF"/>
                </a:highlight>
                <a:latin typeface="Consolas" panose="020B0609020204030204" pitchFamily="49" charset="0"/>
              </a:rPr>
              <a:t>//</a:t>
            </a:r>
            <a:r>
              <a:rPr lang="zh-CN" altLang="en-US" sz="1400" dirty="0">
                <a:solidFill>
                  <a:srgbClr val="008000"/>
                </a:solidFill>
                <a:highlight>
                  <a:srgbClr val="FFFFFF"/>
                </a:highlight>
                <a:latin typeface="Consolas" panose="020B0609020204030204" pitchFamily="49" charset="0"/>
              </a:rPr>
              <a:t>接口	</a:t>
            </a:r>
          </a:p>
          <a:p>
            <a:r>
              <a:rPr lang="en-US" altLang="zh-CN" sz="1400" dirty="0">
                <a:solidFill>
                  <a:srgbClr val="000000"/>
                </a:solidFill>
                <a:highlight>
                  <a:srgbClr val="FFFFFF"/>
                </a:highlight>
                <a:latin typeface="Consolas" panose="020B0609020204030204" pitchFamily="49" charset="0"/>
              </a:rPr>
              <a:t>	</a:t>
            </a:r>
            <a:r>
              <a:rPr lang="en-US" altLang="zh-CN" sz="1400" dirty="0">
                <a:solidFill>
                  <a:srgbClr val="8000FF"/>
                </a:solidFill>
                <a:highlight>
                  <a:srgbClr val="FFFFFF"/>
                </a:highlight>
                <a:latin typeface="Consolas" panose="020B0609020204030204" pitchFamily="49" charset="0"/>
              </a:rPr>
              <a:t>double</a:t>
            </a:r>
            <a:r>
              <a:rPr lang="en-US" altLang="zh-CN" sz="1400" dirty="0">
                <a:solidFill>
                  <a:srgbClr val="000000"/>
                </a:solidFill>
                <a:highlight>
                  <a:srgbClr val="FFFFFF"/>
                </a:highlight>
                <a:latin typeface="Consolas" panose="020B0609020204030204" pitchFamily="49" charset="0"/>
              </a:rPr>
              <a:t> grade</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 </a:t>
            </a:r>
            <a:r>
              <a:rPr lang="en-US" altLang="zh-CN" sz="1400" dirty="0">
                <a:solidFill>
                  <a:srgbClr val="8000FF"/>
                </a:solidFill>
                <a:highlight>
                  <a:srgbClr val="FFFFFF"/>
                </a:highlight>
                <a:latin typeface="Consolas" panose="020B0609020204030204" pitchFamily="49" charset="0"/>
              </a:rPr>
              <a:t>const</a:t>
            </a:r>
            <a:r>
              <a:rPr lang="en-US" altLang="zh-CN" sz="1400" b="1" dirty="0">
                <a:solidFill>
                  <a:srgbClr val="000080"/>
                </a:solidFill>
                <a:highlight>
                  <a:srgbClr val="FFFFFF"/>
                </a:highlight>
                <a:latin typeface="Consolas" panose="020B0609020204030204" pitchFamily="49" charset="0"/>
              </a:rPr>
              <a:t>;</a:t>
            </a:r>
            <a:endParaRPr lang="en-US" altLang="zh-CN" sz="1400" dirty="0">
              <a:solidFill>
                <a:srgbClr val="000000"/>
              </a:solidFill>
              <a:highlight>
                <a:srgbClr val="FFFFFF"/>
              </a:highlight>
              <a:latin typeface="Consolas" panose="020B0609020204030204" pitchFamily="49" charset="0"/>
            </a:endParaRPr>
          </a:p>
          <a:p>
            <a:r>
              <a:rPr lang="en-US" altLang="zh-CN" sz="1400" dirty="0">
                <a:solidFill>
                  <a:srgbClr val="000000"/>
                </a:solidFill>
                <a:highlight>
                  <a:srgbClr val="FFFFFF"/>
                </a:highlight>
                <a:latin typeface="Consolas" panose="020B0609020204030204" pitchFamily="49" charset="0"/>
              </a:rPr>
              <a:t>	std</a:t>
            </a:r>
            <a:r>
              <a:rPr lang="en-US" altLang="zh-CN" sz="1400" b="1" dirty="0">
                <a:solidFill>
                  <a:srgbClr val="000080"/>
                </a:solidFill>
                <a:highlight>
                  <a:srgbClr val="FFFFFF"/>
                </a:highlight>
                <a:latin typeface="Consolas" panose="020B0609020204030204" pitchFamily="49" charset="0"/>
              </a:rPr>
              <a:t>::</a:t>
            </a:r>
            <a:r>
              <a:rPr lang="en-US" altLang="zh-CN" sz="1400" dirty="0" err="1">
                <a:solidFill>
                  <a:srgbClr val="000000"/>
                </a:solidFill>
                <a:highlight>
                  <a:srgbClr val="FFFFFF"/>
                </a:highlight>
                <a:latin typeface="Consolas" panose="020B0609020204030204" pitchFamily="49" charset="0"/>
              </a:rPr>
              <a:t>istream</a:t>
            </a:r>
            <a:r>
              <a:rPr lang="en-US" altLang="zh-CN" sz="1400" dirty="0">
                <a:solidFill>
                  <a:srgbClr val="000000"/>
                </a:solidFill>
                <a:highlight>
                  <a:srgbClr val="FFFFFF"/>
                </a:highlight>
                <a:latin typeface="Consolas" panose="020B0609020204030204" pitchFamily="49" charset="0"/>
              </a:rPr>
              <a:t> </a:t>
            </a:r>
            <a:r>
              <a:rPr lang="en-US" altLang="zh-CN" sz="1400" b="1" dirty="0">
                <a:solidFill>
                  <a:srgbClr val="000080"/>
                </a:solidFill>
                <a:highlight>
                  <a:srgbClr val="FFFFFF"/>
                </a:highlight>
                <a:latin typeface="Consolas" panose="020B0609020204030204" pitchFamily="49" charset="0"/>
              </a:rPr>
              <a:t>&amp;</a:t>
            </a:r>
            <a:r>
              <a:rPr lang="en-US" altLang="zh-CN" sz="1400" dirty="0">
                <a:solidFill>
                  <a:srgbClr val="000000"/>
                </a:solidFill>
                <a:highlight>
                  <a:srgbClr val="FFFFFF"/>
                </a:highlight>
                <a:latin typeface="Consolas" panose="020B0609020204030204" pitchFamily="49" charset="0"/>
              </a:rPr>
              <a:t> read</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std</a:t>
            </a:r>
            <a:r>
              <a:rPr lang="en-US" altLang="zh-CN" sz="1400" b="1" dirty="0">
                <a:solidFill>
                  <a:srgbClr val="000080"/>
                </a:solidFill>
                <a:highlight>
                  <a:srgbClr val="FFFFFF"/>
                </a:highlight>
                <a:latin typeface="Consolas" panose="020B0609020204030204" pitchFamily="49" charset="0"/>
              </a:rPr>
              <a:t>::</a:t>
            </a:r>
            <a:r>
              <a:rPr lang="en-US" altLang="zh-CN" sz="1400" dirty="0" err="1">
                <a:solidFill>
                  <a:srgbClr val="000000"/>
                </a:solidFill>
                <a:highlight>
                  <a:srgbClr val="FFFFFF"/>
                </a:highlight>
                <a:latin typeface="Consolas" panose="020B0609020204030204" pitchFamily="49" charset="0"/>
              </a:rPr>
              <a:t>istream</a:t>
            </a:r>
            <a:r>
              <a:rPr lang="en-US" altLang="zh-CN" sz="1400" dirty="0">
                <a:solidFill>
                  <a:srgbClr val="000000"/>
                </a:solidFill>
                <a:highlight>
                  <a:srgbClr val="FFFFFF"/>
                </a:highlight>
                <a:latin typeface="Consolas" panose="020B0609020204030204" pitchFamily="49" charset="0"/>
              </a:rPr>
              <a:t> </a:t>
            </a:r>
            <a:r>
              <a:rPr lang="en-US" altLang="zh-CN" sz="1400" b="1" dirty="0">
                <a:solidFill>
                  <a:srgbClr val="000080"/>
                </a:solidFill>
                <a:highlight>
                  <a:srgbClr val="FFFFFF"/>
                </a:highlight>
                <a:latin typeface="Consolas" panose="020B0609020204030204" pitchFamily="49" charset="0"/>
              </a:rPr>
              <a:t>&amp;);</a:t>
            </a:r>
            <a:endParaRPr lang="en-US" altLang="zh-CN" sz="1400" dirty="0">
              <a:solidFill>
                <a:srgbClr val="000000"/>
              </a:solidFill>
              <a:highlight>
                <a:srgbClr val="FFFFFF"/>
              </a:highlight>
              <a:latin typeface="Consolas" panose="020B0609020204030204" pitchFamily="49" charset="0"/>
            </a:endParaRPr>
          </a:p>
          <a:p>
            <a:r>
              <a:rPr lang="en-US" altLang="zh-CN" sz="1400" dirty="0">
                <a:solidFill>
                  <a:srgbClr val="000000"/>
                </a:solidFill>
                <a:highlight>
                  <a:srgbClr val="FFFFFF"/>
                </a:highlight>
                <a:latin typeface="Consolas" panose="020B0609020204030204" pitchFamily="49" charset="0"/>
              </a:rPr>
              <a:t>	std</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string </a:t>
            </a:r>
            <a:r>
              <a:rPr lang="en-US" altLang="zh-CN" sz="1400" dirty="0" err="1">
                <a:solidFill>
                  <a:srgbClr val="000000"/>
                </a:solidFill>
                <a:highlight>
                  <a:srgbClr val="FFFFFF"/>
                </a:highlight>
                <a:latin typeface="Consolas" panose="020B0609020204030204" pitchFamily="49" charset="0"/>
              </a:rPr>
              <a:t>getname</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 </a:t>
            </a:r>
            <a:r>
              <a:rPr lang="en-US" altLang="zh-CN" sz="1400" dirty="0">
                <a:solidFill>
                  <a:srgbClr val="8000FF"/>
                </a:solidFill>
                <a:highlight>
                  <a:srgbClr val="FFFFFF"/>
                </a:highlight>
                <a:latin typeface="Consolas" panose="020B0609020204030204" pitchFamily="49" charset="0"/>
              </a:rPr>
              <a:t>const</a:t>
            </a:r>
            <a:r>
              <a:rPr lang="en-US" altLang="zh-CN" sz="1400" b="1" dirty="0">
                <a:solidFill>
                  <a:srgbClr val="000080"/>
                </a:solidFill>
                <a:highlight>
                  <a:srgbClr val="FFFFFF"/>
                </a:highlight>
                <a:latin typeface="Consolas" panose="020B0609020204030204" pitchFamily="49" charset="0"/>
              </a:rPr>
              <a:t>{</a:t>
            </a:r>
            <a:r>
              <a:rPr lang="en-US" altLang="zh-CN" sz="1400" b="1" dirty="0">
                <a:solidFill>
                  <a:srgbClr val="0000FF"/>
                </a:solidFill>
                <a:highlight>
                  <a:srgbClr val="FFFFFF"/>
                </a:highlight>
                <a:latin typeface="Consolas" panose="020B0609020204030204" pitchFamily="49" charset="0"/>
              </a:rPr>
              <a:t>return</a:t>
            </a:r>
            <a:r>
              <a:rPr lang="en-US" altLang="zh-CN" sz="1400" dirty="0">
                <a:solidFill>
                  <a:srgbClr val="000000"/>
                </a:solidFill>
                <a:highlight>
                  <a:srgbClr val="FFFFFF"/>
                </a:highlight>
                <a:latin typeface="Consolas" panose="020B0609020204030204" pitchFamily="49" charset="0"/>
              </a:rPr>
              <a:t> name</a:t>
            </a:r>
            <a:r>
              <a:rPr lang="en-US" altLang="zh-CN" sz="1400" b="1" dirty="0">
                <a:solidFill>
                  <a:srgbClr val="000080"/>
                </a:solidFill>
                <a:highlight>
                  <a:srgbClr val="FFFFFF"/>
                </a:highlight>
                <a:latin typeface="Consolas" panose="020B0609020204030204" pitchFamily="49" charset="0"/>
              </a:rPr>
              <a:t>;}</a:t>
            </a:r>
            <a:endParaRPr lang="en-US" altLang="zh-CN" sz="1400" dirty="0">
              <a:solidFill>
                <a:srgbClr val="000000"/>
              </a:solidFill>
              <a:highlight>
                <a:srgbClr val="FFFFFF"/>
              </a:highlight>
              <a:latin typeface="Consolas" panose="020B0609020204030204" pitchFamily="49" charset="0"/>
            </a:endParaRPr>
          </a:p>
          <a:p>
            <a:r>
              <a:rPr lang="en-US" altLang="zh-CN" sz="1400" dirty="0">
                <a:solidFill>
                  <a:srgbClr val="8000FF"/>
                </a:solidFill>
                <a:highlight>
                  <a:srgbClr val="FFFFFF"/>
                </a:highlight>
                <a:latin typeface="Consolas" panose="020B0609020204030204" pitchFamily="49" charset="0"/>
              </a:rPr>
              <a:t>private</a:t>
            </a:r>
            <a:r>
              <a:rPr lang="en-US" altLang="zh-CN" sz="1400" b="1" dirty="0">
                <a:solidFill>
                  <a:srgbClr val="000080"/>
                </a:solidFill>
                <a:highlight>
                  <a:srgbClr val="FFFFFF"/>
                </a:highlight>
                <a:latin typeface="Consolas" panose="020B0609020204030204" pitchFamily="49" charset="0"/>
              </a:rPr>
              <a:t>:</a:t>
            </a:r>
            <a:endParaRPr lang="en-US" altLang="zh-CN" sz="1400" dirty="0">
              <a:solidFill>
                <a:srgbClr val="000000"/>
              </a:solidFill>
              <a:highlight>
                <a:srgbClr val="FFFFFF"/>
              </a:highlight>
              <a:latin typeface="Consolas" panose="020B0609020204030204" pitchFamily="49" charset="0"/>
            </a:endParaRPr>
          </a:p>
          <a:p>
            <a:r>
              <a:rPr lang="en-US" altLang="zh-CN" sz="1400" dirty="0">
                <a:solidFill>
                  <a:srgbClr val="000000"/>
                </a:solidFill>
                <a:highlight>
                  <a:srgbClr val="FFFFFF"/>
                </a:highlight>
                <a:latin typeface="Consolas" panose="020B0609020204030204" pitchFamily="49" charset="0"/>
              </a:rPr>
              <a:t>	std</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string name</a:t>
            </a:r>
            <a:r>
              <a:rPr lang="en-US" altLang="zh-CN" sz="1400" b="1" dirty="0">
                <a:solidFill>
                  <a:srgbClr val="000080"/>
                </a:solidFill>
                <a:highlight>
                  <a:srgbClr val="FFFFFF"/>
                </a:highlight>
                <a:latin typeface="Consolas" panose="020B0609020204030204" pitchFamily="49" charset="0"/>
              </a:rPr>
              <a:t>;</a:t>
            </a:r>
            <a:endParaRPr lang="en-US" altLang="zh-CN" sz="1400" dirty="0">
              <a:solidFill>
                <a:srgbClr val="000000"/>
              </a:solidFill>
              <a:highlight>
                <a:srgbClr val="FFFFFF"/>
              </a:highlight>
              <a:latin typeface="Consolas" panose="020B0609020204030204" pitchFamily="49" charset="0"/>
            </a:endParaRPr>
          </a:p>
          <a:p>
            <a:r>
              <a:rPr lang="en-US" altLang="zh-CN" sz="1400" dirty="0">
                <a:solidFill>
                  <a:srgbClr val="000000"/>
                </a:solidFill>
                <a:highlight>
                  <a:srgbClr val="FFFFFF"/>
                </a:highlight>
                <a:latin typeface="Consolas" panose="020B0609020204030204" pitchFamily="49" charset="0"/>
              </a:rPr>
              <a:t>	</a:t>
            </a:r>
            <a:r>
              <a:rPr lang="en-US" altLang="zh-CN" sz="1400" dirty="0">
                <a:solidFill>
                  <a:srgbClr val="8000FF"/>
                </a:solidFill>
                <a:highlight>
                  <a:srgbClr val="FFFFFF"/>
                </a:highlight>
                <a:latin typeface="Consolas" panose="020B0609020204030204" pitchFamily="49" charset="0"/>
              </a:rPr>
              <a:t>double</a:t>
            </a:r>
            <a:r>
              <a:rPr lang="en-US" altLang="zh-CN" sz="1400" dirty="0">
                <a:solidFill>
                  <a:srgbClr val="000000"/>
                </a:solidFill>
                <a:highlight>
                  <a:srgbClr val="FFFFFF"/>
                </a:highlight>
                <a:latin typeface="Consolas" panose="020B0609020204030204" pitchFamily="49" charset="0"/>
              </a:rPr>
              <a:t> midterm</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 </a:t>
            </a:r>
            <a:r>
              <a:rPr lang="en-US" altLang="zh-CN" sz="1400" dirty="0">
                <a:solidFill>
                  <a:srgbClr val="8000FF"/>
                </a:solidFill>
                <a:highlight>
                  <a:srgbClr val="FFFFFF"/>
                </a:highlight>
                <a:latin typeface="Consolas" panose="020B0609020204030204" pitchFamily="49" charset="0"/>
              </a:rPr>
              <a:t>final</a:t>
            </a:r>
            <a:r>
              <a:rPr lang="en-US" altLang="zh-CN" sz="1400" b="1" dirty="0">
                <a:solidFill>
                  <a:srgbClr val="000080"/>
                </a:solidFill>
                <a:highlight>
                  <a:srgbClr val="FFFFFF"/>
                </a:highlight>
                <a:latin typeface="Consolas" panose="020B0609020204030204" pitchFamily="49" charset="0"/>
              </a:rPr>
              <a:t>;</a:t>
            </a:r>
            <a:endParaRPr lang="en-US" altLang="zh-CN" sz="1400" dirty="0">
              <a:solidFill>
                <a:srgbClr val="000000"/>
              </a:solidFill>
              <a:highlight>
                <a:srgbClr val="FFFFFF"/>
              </a:highlight>
              <a:latin typeface="Consolas" panose="020B0609020204030204" pitchFamily="49" charset="0"/>
            </a:endParaRPr>
          </a:p>
          <a:p>
            <a:r>
              <a:rPr lang="en-US" altLang="zh-CN" sz="1400" dirty="0">
                <a:solidFill>
                  <a:srgbClr val="000000"/>
                </a:solidFill>
                <a:highlight>
                  <a:srgbClr val="FFFFFF"/>
                </a:highlight>
                <a:latin typeface="Consolas" panose="020B0609020204030204" pitchFamily="49" charset="0"/>
              </a:rPr>
              <a:t>	std</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vector</a:t>
            </a:r>
            <a:r>
              <a:rPr lang="en-US" altLang="zh-CN" sz="1400" b="1" dirty="0">
                <a:solidFill>
                  <a:srgbClr val="000080"/>
                </a:solidFill>
                <a:highlight>
                  <a:srgbClr val="FFFFFF"/>
                </a:highlight>
                <a:latin typeface="Consolas" panose="020B0609020204030204" pitchFamily="49" charset="0"/>
              </a:rPr>
              <a:t>&lt;</a:t>
            </a:r>
            <a:r>
              <a:rPr lang="en-US" altLang="zh-CN" sz="1400" dirty="0">
                <a:solidFill>
                  <a:srgbClr val="8000FF"/>
                </a:solidFill>
                <a:highlight>
                  <a:srgbClr val="FFFFFF"/>
                </a:highlight>
                <a:latin typeface="Consolas" panose="020B0609020204030204" pitchFamily="49" charset="0"/>
              </a:rPr>
              <a:t>double</a:t>
            </a:r>
            <a:r>
              <a:rPr lang="en-US" altLang="zh-CN" sz="1400" b="1" dirty="0">
                <a:solidFill>
                  <a:srgbClr val="000080"/>
                </a:solidFill>
                <a:highlight>
                  <a:srgbClr val="FFFFFF"/>
                </a:highlight>
                <a:latin typeface="Consolas" panose="020B0609020204030204" pitchFamily="49" charset="0"/>
              </a:rPr>
              <a:t>&gt;</a:t>
            </a:r>
            <a:r>
              <a:rPr lang="en-US" altLang="zh-CN" sz="1400" dirty="0">
                <a:solidFill>
                  <a:srgbClr val="000000"/>
                </a:solidFill>
                <a:highlight>
                  <a:srgbClr val="FFFFFF"/>
                </a:highlight>
                <a:latin typeface="Consolas" panose="020B0609020204030204" pitchFamily="49" charset="0"/>
              </a:rPr>
              <a:t> homework</a:t>
            </a:r>
            <a:r>
              <a:rPr lang="en-US" altLang="zh-CN" sz="1400" b="1" dirty="0">
                <a:solidFill>
                  <a:srgbClr val="000080"/>
                </a:solidFill>
                <a:highlight>
                  <a:srgbClr val="FFFFFF"/>
                </a:highlight>
                <a:latin typeface="Consolas" panose="020B0609020204030204" pitchFamily="49" charset="0"/>
              </a:rPr>
              <a:t>;</a:t>
            </a:r>
            <a:endParaRPr lang="en-US" altLang="zh-CN" sz="1400" dirty="0">
              <a:solidFill>
                <a:srgbClr val="000000"/>
              </a:solidFill>
              <a:highlight>
                <a:srgbClr val="FFFFFF"/>
              </a:highlight>
              <a:latin typeface="Consolas" panose="020B0609020204030204" pitchFamily="49" charset="0"/>
            </a:endParaRPr>
          </a:p>
          <a:p>
            <a:r>
              <a:rPr lang="en-US" altLang="zh-CN" sz="1400" b="1" dirty="0">
                <a:solidFill>
                  <a:srgbClr val="000080"/>
                </a:solidFill>
                <a:highlight>
                  <a:srgbClr val="FFFFFF"/>
                </a:highlight>
                <a:latin typeface="Consolas" panose="020B0609020204030204" pitchFamily="49" charset="0"/>
              </a:rPr>
              <a:t>};</a:t>
            </a:r>
            <a:endParaRPr lang="zh-CN" altLang="en-US" sz="1400" dirty="0">
              <a:solidFill>
                <a:srgbClr val="000000"/>
              </a:solidFill>
              <a:highlight>
                <a:srgbClr val="FFFFFF"/>
              </a:highlight>
              <a:latin typeface="Consolas" panose="020B0609020204030204" pitchFamily="49" charset="0"/>
            </a:endParaRPr>
          </a:p>
        </p:txBody>
      </p:sp>
      <p:sp>
        <p:nvSpPr>
          <p:cNvPr id="7" name="矩形 6">
            <a:extLst>
              <a:ext uri="{FF2B5EF4-FFF2-40B4-BE49-F238E27FC236}">
                <a16:creationId xmlns:a16="http://schemas.microsoft.com/office/drawing/2014/main" id="{0B69F520-A564-42C6-80C1-01F4EA5F1A47}"/>
              </a:ext>
            </a:extLst>
          </p:cNvPr>
          <p:cNvSpPr/>
          <p:nvPr/>
        </p:nvSpPr>
        <p:spPr>
          <a:xfrm>
            <a:off x="6623715" y="1734489"/>
            <a:ext cx="4703927" cy="2462213"/>
          </a:xfrm>
          <a:prstGeom prst="rect">
            <a:avLst/>
          </a:prstGeom>
        </p:spPr>
        <p:txBody>
          <a:bodyPr wrap="square">
            <a:spAutoFit/>
          </a:bodyPr>
          <a:lstStyle/>
          <a:p>
            <a:r>
              <a:rPr lang="en-US" altLang="zh-CN" sz="1400" dirty="0">
                <a:solidFill>
                  <a:srgbClr val="8000FF"/>
                </a:solidFill>
                <a:highlight>
                  <a:srgbClr val="FFFFFF"/>
                </a:highlight>
                <a:latin typeface="Consolas" panose="020B0609020204030204" pitchFamily="49" charset="0"/>
              </a:rPr>
              <a:t>class</a:t>
            </a:r>
            <a:r>
              <a:rPr lang="en-US" altLang="zh-CN" sz="1400" dirty="0">
                <a:solidFill>
                  <a:srgbClr val="000000"/>
                </a:solidFill>
                <a:highlight>
                  <a:srgbClr val="FFFFFF"/>
                </a:highlight>
                <a:latin typeface="Consolas" panose="020B0609020204030204" pitchFamily="49" charset="0"/>
              </a:rPr>
              <a:t> </a:t>
            </a:r>
            <a:r>
              <a:rPr lang="en-US" altLang="zh-CN" sz="1400" dirty="0" err="1">
                <a:solidFill>
                  <a:srgbClr val="000000"/>
                </a:solidFill>
                <a:highlight>
                  <a:srgbClr val="FFFFFF"/>
                </a:highlight>
                <a:latin typeface="Consolas" panose="020B0609020204030204" pitchFamily="49" charset="0"/>
              </a:rPr>
              <a:t>Student_info</a:t>
            </a:r>
            <a:r>
              <a:rPr lang="en-US" altLang="zh-CN" sz="1400" b="1" dirty="0">
                <a:solidFill>
                  <a:srgbClr val="000080"/>
                </a:solidFill>
                <a:highlight>
                  <a:srgbClr val="FFFFFF"/>
                </a:highlight>
                <a:latin typeface="Consolas" panose="020B0609020204030204" pitchFamily="49" charset="0"/>
              </a:rPr>
              <a:t>{</a:t>
            </a:r>
            <a:endParaRPr lang="en-US" altLang="zh-CN" sz="1400" dirty="0">
              <a:solidFill>
                <a:srgbClr val="000000"/>
              </a:solidFill>
              <a:highlight>
                <a:srgbClr val="FFFFFF"/>
              </a:highlight>
              <a:latin typeface="Consolas" panose="020B0609020204030204" pitchFamily="49" charset="0"/>
            </a:endParaRPr>
          </a:p>
          <a:p>
            <a:r>
              <a:rPr lang="en-US" altLang="zh-CN" sz="1400" dirty="0">
                <a:solidFill>
                  <a:srgbClr val="8000FF"/>
                </a:solidFill>
                <a:highlight>
                  <a:srgbClr val="FFFFFF"/>
                </a:highlight>
                <a:latin typeface="Consolas" panose="020B0609020204030204" pitchFamily="49" charset="0"/>
              </a:rPr>
              <a:t>public</a:t>
            </a:r>
            <a:r>
              <a:rPr lang="en-US" altLang="zh-CN" sz="1400" b="1" dirty="0">
                <a:solidFill>
                  <a:srgbClr val="000080"/>
                </a:solidFill>
                <a:highlight>
                  <a:srgbClr val="FFFFFF"/>
                </a:highlight>
                <a:latin typeface="Consolas" panose="020B0609020204030204" pitchFamily="49" charset="0"/>
              </a:rPr>
              <a:t>:</a:t>
            </a:r>
            <a:endParaRPr lang="en-US" altLang="zh-CN" sz="1400" dirty="0">
              <a:solidFill>
                <a:srgbClr val="000000"/>
              </a:solidFill>
              <a:highlight>
                <a:srgbClr val="FFFFFF"/>
              </a:highlight>
              <a:latin typeface="Consolas" panose="020B0609020204030204" pitchFamily="49" charset="0"/>
            </a:endParaRPr>
          </a:p>
          <a:p>
            <a:r>
              <a:rPr lang="zh-CN" altLang="en-US" sz="1400" dirty="0">
                <a:solidFill>
                  <a:srgbClr val="000000"/>
                </a:solidFill>
                <a:highlight>
                  <a:srgbClr val="FFFFFF"/>
                </a:highlight>
                <a:latin typeface="Consolas" panose="020B0609020204030204" pitchFamily="49" charset="0"/>
              </a:rPr>
              <a:t>	</a:t>
            </a:r>
            <a:r>
              <a:rPr lang="en-US" altLang="zh-CN" sz="1400" dirty="0">
                <a:solidFill>
                  <a:srgbClr val="008000"/>
                </a:solidFill>
                <a:highlight>
                  <a:srgbClr val="FFFFFF"/>
                </a:highlight>
                <a:latin typeface="Consolas" panose="020B0609020204030204" pitchFamily="49" charset="0"/>
              </a:rPr>
              <a:t>//</a:t>
            </a:r>
            <a:r>
              <a:rPr lang="zh-CN" altLang="en-US" sz="1400" dirty="0">
                <a:solidFill>
                  <a:srgbClr val="008000"/>
                </a:solidFill>
                <a:highlight>
                  <a:srgbClr val="FFFFFF"/>
                </a:highlight>
                <a:latin typeface="Consolas" panose="020B0609020204030204" pitchFamily="49" charset="0"/>
              </a:rPr>
              <a:t>接口	</a:t>
            </a:r>
          </a:p>
          <a:p>
            <a:r>
              <a:rPr lang="en-US" altLang="zh-CN" sz="1400" dirty="0">
                <a:solidFill>
                  <a:srgbClr val="000000"/>
                </a:solidFill>
                <a:highlight>
                  <a:srgbClr val="FFFFFF"/>
                </a:highlight>
                <a:latin typeface="Consolas" panose="020B0609020204030204" pitchFamily="49" charset="0"/>
              </a:rPr>
              <a:t>	</a:t>
            </a:r>
            <a:r>
              <a:rPr lang="en-US" altLang="zh-CN" sz="1400" dirty="0">
                <a:solidFill>
                  <a:srgbClr val="8000FF"/>
                </a:solidFill>
                <a:highlight>
                  <a:srgbClr val="FFFFFF"/>
                </a:highlight>
                <a:latin typeface="Consolas" panose="020B0609020204030204" pitchFamily="49" charset="0"/>
              </a:rPr>
              <a:t>double</a:t>
            </a:r>
            <a:r>
              <a:rPr lang="en-US" altLang="zh-CN" sz="1400" dirty="0">
                <a:solidFill>
                  <a:srgbClr val="000000"/>
                </a:solidFill>
                <a:highlight>
                  <a:srgbClr val="FFFFFF"/>
                </a:highlight>
                <a:latin typeface="Consolas" panose="020B0609020204030204" pitchFamily="49" charset="0"/>
              </a:rPr>
              <a:t> grade</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 </a:t>
            </a:r>
            <a:r>
              <a:rPr lang="en-US" altLang="zh-CN" sz="1400" dirty="0">
                <a:solidFill>
                  <a:srgbClr val="8000FF"/>
                </a:solidFill>
                <a:highlight>
                  <a:srgbClr val="FFFFFF"/>
                </a:highlight>
                <a:latin typeface="Consolas" panose="020B0609020204030204" pitchFamily="49" charset="0"/>
              </a:rPr>
              <a:t>const</a:t>
            </a:r>
            <a:r>
              <a:rPr lang="en-US" altLang="zh-CN" sz="1400" b="1" dirty="0">
                <a:solidFill>
                  <a:srgbClr val="000080"/>
                </a:solidFill>
                <a:highlight>
                  <a:srgbClr val="FFFFFF"/>
                </a:highlight>
                <a:latin typeface="Consolas" panose="020B0609020204030204" pitchFamily="49" charset="0"/>
              </a:rPr>
              <a:t>;</a:t>
            </a:r>
            <a:endParaRPr lang="en-US" altLang="zh-CN" sz="1400" dirty="0">
              <a:solidFill>
                <a:srgbClr val="000000"/>
              </a:solidFill>
              <a:highlight>
                <a:srgbClr val="FFFFFF"/>
              </a:highlight>
              <a:latin typeface="Consolas" panose="020B0609020204030204" pitchFamily="49" charset="0"/>
            </a:endParaRPr>
          </a:p>
          <a:p>
            <a:r>
              <a:rPr lang="en-US" altLang="zh-CN" sz="1400" dirty="0">
                <a:solidFill>
                  <a:srgbClr val="000000"/>
                </a:solidFill>
                <a:highlight>
                  <a:srgbClr val="FFFFFF"/>
                </a:highlight>
                <a:latin typeface="Consolas" panose="020B0609020204030204" pitchFamily="49" charset="0"/>
              </a:rPr>
              <a:t>	std</a:t>
            </a:r>
            <a:r>
              <a:rPr lang="en-US" altLang="zh-CN" sz="1400" b="1" dirty="0">
                <a:solidFill>
                  <a:srgbClr val="000080"/>
                </a:solidFill>
                <a:highlight>
                  <a:srgbClr val="FFFFFF"/>
                </a:highlight>
                <a:latin typeface="Consolas" panose="020B0609020204030204" pitchFamily="49" charset="0"/>
              </a:rPr>
              <a:t>::</a:t>
            </a:r>
            <a:r>
              <a:rPr lang="en-US" altLang="zh-CN" sz="1400" dirty="0" err="1">
                <a:solidFill>
                  <a:srgbClr val="000000"/>
                </a:solidFill>
                <a:highlight>
                  <a:srgbClr val="FFFFFF"/>
                </a:highlight>
                <a:latin typeface="Consolas" panose="020B0609020204030204" pitchFamily="49" charset="0"/>
              </a:rPr>
              <a:t>istream</a:t>
            </a:r>
            <a:r>
              <a:rPr lang="en-US" altLang="zh-CN" sz="1400" dirty="0">
                <a:solidFill>
                  <a:srgbClr val="000000"/>
                </a:solidFill>
                <a:highlight>
                  <a:srgbClr val="FFFFFF"/>
                </a:highlight>
                <a:latin typeface="Consolas" panose="020B0609020204030204" pitchFamily="49" charset="0"/>
              </a:rPr>
              <a:t> </a:t>
            </a:r>
            <a:r>
              <a:rPr lang="en-US" altLang="zh-CN" sz="1400" b="1" dirty="0">
                <a:solidFill>
                  <a:srgbClr val="000080"/>
                </a:solidFill>
                <a:highlight>
                  <a:srgbClr val="FFFFFF"/>
                </a:highlight>
                <a:latin typeface="Consolas" panose="020B0609020204030204" pitchFamily="49" charset="0"/>
              </a:rPr>
              <a:t>&amp;</a:t>
            </a:r>
            <a:r>
              <a:rPr lang="en-US" altLang="zh-CN" sz="1400" dirty="0">
                <a:solidFill>
                  <a:srgbClr val="000000"/>
                </a:solidFill>
                <a:highlight>
                  <a:srgbClr val="FFFFFF"/>
                </a:highlight>
                <a:latin typeface="Consolas" panose="020B0609020204030204" pitchFamily="49" charset="0"/>
              </a:rPr>
              <a:t> read</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std</a:t>
            </a:r>
            <a:r>
              <a:rPr lang="en-US" altLang="zh-CN" sz="1400" b="1" dirty="0">
                <a:solidFill>
                  <a:srgbClr val="000080"/>
                </a:solidFill>
                <a:highlight>
                  <a:srgbClr val="FFFFFF"/>
                </a:highlight>
                <a:latin typeface="Consolas" panose="020B0609020204030204" pitchFamily="49" charset="0"/>
              </a:rPr>
              <a:t>::</a:t>
            </a:r>
            <a:r>
              <a:rPr lang="en-US" altLang="zh-CN" sz="1400" dirty="0" err="1">
                <a:solidFill>
                  <a:srgbClr val="000000"/>
                </a:solidFill>
                <a:highlight>
                  <a:srgbClr val="FFFFFF"/>
                </a:highlight>
                <a:latin typeface="Consolas" panose="020B0609020204030204" pitchFamily="49" charset="0"/>
              </a:rPr>
              <a:t>istream</a:t>
            </a:r>
            <a:r>
              <a:rPr lang="en-US" altLang="zh-CN" sz="1400" dirty="0">
                <a:solidFill>
                  <a:srgbClr val="000000"/>
                </a:solidFill>
                <a:highlight>
                  <a:srgbClr val="FFFFFF"/>
                </a:highlight>
                <a:latin typeface="Consolas" panose="020B0609020204030204" pitchFamily="49" charset="0"/>
              </a:rPr>
              <a:t> </a:t>
            </a:r>
            <a:r>
              <a:rPr lang="en-US" altLang="zh-CN" sz="1400" b="1" dirty="0">
                <a:solidFill>
                  <a:srgbClr val="000080"/>
                </a:solidFill>
                <a:highlight>
                  <a:srgbClr val="FFFFFF"/>
                </a:highlight>
                <a:latin typeface="Consolas" panose="020B0609020204030204" pitchFamily="49" charset="0"/>
              </a:rPr>
              <a:t>&amp;);</a:t>
            </a:r>
            <a:endParaRPr lang="en-US" altLang="zh-CN" sz="1400" dirty="0">
              <a:solidFill>
                <a:srgbClr val="000000"/>
              </a:solidFill>
              <a:highlight>
                <a:srgbClr val="FFFFFF"/>
              </a:highlight>
              <a:latin typeface="Consolas" panose="020B0609020204030204" pitchFamily="49" charset="0"/>
            </a:endParaRPr>
          </a:p>
          <a:p>
            <a:endParaRPr lang="zh-CN" altLang="en-US" sz="1400" dirty="0">
              <a:solidFill>
                <a:srgbClr val="000000"/>
              </a:solidFill>
              <a:highlight>
                <a:srgbClr val="FFFFFF"/>
              </a:highlight>
              <a:latin typeface="Consolas" panose="020B0609020204030204" pitchFamily="49" charset="0"/>
            </a:endParaRPr>
          </a:p>
          <a:p>
            <a:r>
              <a:rPr lang="en-US" altLang="zh-CN" sz="1400" dirty="0">
                <a:solidFill>
                  <a:srgbClr val="8000FF"/>
                </a:solidFill>
                <a:highlight>
                  <a:srgbClr val="FFFFFF"/>
                </a:highlight>
                <a:latin typeface="Consolas" panose="020B0609020204030204" pitchFamily="49" charset="0"/>
              </a:rPr>
              <a:t>private</a:t>
            </a:r>
            <a:r>
              <a:rPr lang="en-US" altLang="zh-CN" sz="1400" b="1" dirty="0">
                <a:solidFill>
                  <a:srgbClr val="000080"/>
                </a:solidFill>
                <a:highlight>
                  <a:srgbClr val="FFFFFF"/>
                </a:highlight>
                <a:latin typeface="Consolas" panose="020B0609020204030204" pitchFamily="49" charset="0"/>
              </a:rPr>
              <a:t>:</a:t>
            </a:r>
            <a:endParaRPr lang="en-US" altLang="zh-CN" sz="1400" dirty="0">
              <a:solidFill>
                <a:srgbClr val="000000"/>
              </a:solidFill>
              <a:highlight>
                <a:srgbClr val="FFFFFF"/>
              </a:highlight>
              <a:latin typeface="Consolas" panose="020B0609020204030204" pitchFamily="49" charset="0"/>
            </a:endParaRPr>
          </a:p>
          <a:p>
            <a:r>
              <a:rPr lang="en-US" altLang="zh-CN" sz="1400" dirty="0">
                <a:solidFill>
                  <a:srgbClr val="000000"/>
                </a:solidFill>
                <a:highlight>
                  <a:srgbClr val="FFFFFF"/>
                </a:highlight>
                <a:latin typeface="Consolas" panose="020B0609020204030204" pitchFamily="49" charset="0"/>
              </a:rPr>
              <a:t>	std</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string name</a:t>
            </a:r>
            <a:r>
              <a:rPr lang="en-US" altLang="zh-CN" sz="1400" b="1" dirty="0">
                <a:solidFill>
                  <a:srgbClr val="000080"/>
                </a:solidFill>
                <a:highlight>
                  <a:srgbClr val="FFFFFF"/>
                </a:highlight>
                <a:latin typeface="Consolas" panose="020B0609020204030204" pitchFamily="49" charset="0"/>
              </a:rPr>
              <a:t>;</a:t>
            </a:r>
            <a:endParaRPr lang="en-US" altLang="zh-CN" sz="1400" dirty="0">
              <a:solidFill>
                <a:srgbClr val="000000"/>
              </a:solidFill>
              <a:highlight>
                <a:srgbClr val="FFFFFF"/>
              </a:highlight>
              <a:latin typeface="Consolas" panose="020B0609020204030204" pitchFamily="49" charset="0"/>
            </a:endParaRPr>
          </a:p>
          <a:p>
            <a:r>
              <a:rPr lang="en-US" altLang="zh-CN" sz="1400" dirty="0">
                <a:solidFill>
                  <a:srgbClr val="000000"/>
                </a:solidFill>
                <a:highlight>
                  <a:srgbClr val="FFFFFF"/>
                </a:highlight>
                <a:latin typeface="Consolas" panose="020B0609020204030204" pitchFamily="49" charset="0"/>
              </a:rPr>
              <a:t>	</a:t>
            </a:r>
            <a:r>
              <a:rPr lang="en-US" altLang="zh-CN" sz="1400" dirty="0">
                <a:solidFill>
                  <a:srgbClr val="8000FF"/>
                </a:solidFill>
                <a:highlight>
                  <a:srgbClr val="FFFFFF"/>
                </a:highlight>
                <a:latin typeface="Consolas" panose="020B0609020204030204" pitchFamily="49" charset="0"/>
              </a:rPr>
              <a:t>double</a:t>
            </a:r>
            <a:r>
              <a:rPr lang="en-US" altLang="zh-CN" sz="1400" dirty="0">
                <a:solidFill>
                  <a:srgbClr val="000000"/>
                </a:solidFill>
                <a:highlight>
                  <a:srgbClr val="FFFFFF"/>
                </a:highlight>
                <a:latin typeface="Consolas" panose="020B0609020204030204" pitchFamily="49" charset="0"/>
              </a:rPr>
              <a:t> midterm</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 </a:t>
            </a:r>
            <a:r>
              <a:rPr lang="en-US" altLang="zh-CN" sz="1400" dirty="0">
                <a:solidFill>
                  <a:srgbClr val="8000FF"/>
                </a:solidFill>
                <a:highlight>
                  <a:srgbClr val="FFFFFF"/>
                </a:highlight>
                <a:latin typeface="Consolas" panose="020B0609020204030204" pitchFamily="49" charset="0"/>
              </a:rPr>
              <a:t>final</a:t>
            </a:r>
            <a:r>
              <a:rPr lang="en-US" altLang="zh-CN" sz="1400" b="1" dirty="0">
                <a:solidFill>
                  <a:srgbClr val="000080"/>
                </a:solidFill>
                <a:highlight>
                  <a:srgbClr val="FFFFFF"/>
                </a:highlight>
                <a:latin typeface="Consolas" panose="020B0609020204030204" pitchFamily="49" charset="0"/>
              </a:rPr>
              <a:t>;</a:t>
            </a:r>
            <a:endParaRPr lang="en-US" altLang="zh-CN" sz="1400" dirty="0">
              <a:solidFill>
                <a:srgbClr val="000000"/>
              </a:solidFill>
              <a:highlight>
                <a:srgbClr val="FFFFFF"/>
              </a:highlight>
              <a:latin typeface="Consolas" panose="020B0609020204030204" pitchFamily="49" charset="0"/>
            </a:endParaRPr>
          </a:p>
          <a:p>
            <a:r>
              <a:rPr lang="en-US" altLang="zh-CN" sz="1400" dirty="0">
                <a:solidFill>
                  <a:srgbClr val="000000"/>
                </a:solidFill>
                <a:highlight>
                  <a:srgbClr val="FFFFFF"/>
                </a:highlight>
                <a:latin typeface="Consolas" panose="020B0609020204030204" pitchFamily="49" charset="0"/>
              </a:rPr>
              <a:t>	std</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vector</a:t>
            </a:r>
            <a:r>
              <a:rPr lang="en-US" altLang="zh-CN" sz="1400" b="1" dirty="0">
                <a:solidFill>
                  <a:srgbClr val="000080"/>
                </a:solidFill>
                <a:highlight>
                  <a:srgbClr val="FFFFFF"/>
                </a:highlight>
                <a:latin typeface="Consolas" panose="020B0609020204030204" pitchFamily="49" charset="0"/>
              </a:rPr>
              <a:t>&lt;</a:t>
            </a:r>
            <a:r>
              <a:rPr lang="en-US" altLang="zh-CN" sz="1400" dirty="0">
                <a:solidFill>
                  <a:srgbClr val="8000FF"/>
                </a:solidFill>
                <a:highlight>
                  <a:srgbClr val="FFFFFF"/>
                </a:highlight>
                <a:latin typeface="Consolas" panose="020B0609020204030204" pitchFamily="49" charset="0"/>
              </a:rPr>
              <a:t>double</a:t>
            </a:r>
            <a:r>
              <a:rPr lang="en-US" altLang="zh-CN" sz="1400" b="1" dirty="0">
                <a:solidFill>
                  <a:srgbClr val="000080"/>
                </a:solidFill>
                <a:highlight>
                  <a:srgbClr val="FFFFFF"/>
                </a:highlight>
                <a:latin typeface="Consolas" panose="020B0609020204030204" pitchFamily="49" charset="0"/>
              </a:rPr>
              <a:t>&gt;</a:t>
            </a:r>
            <a:r>
              <a:rPr lang="en-US" altLang="zh-CN" sz="1400" dirty="0">
                <a:solidFill>
                  <a:srgbClr val="000000"/>
                </a:solidFill>
                <a:highlight>
                  <a:srgbClr val="FFFFFF"/>
                </a:highlight>
                <a:latin typeface="Consolas" panose="020B0609020204030204" pitchFamily="49" charset="0"/>
              </a:rPr>
              <a:t> homework</a:t>
            </a:r>
            <a:r>
              <a:rPr lang="en-US" altLang="zh-CN" sz="1400" b="1" dirty="0">
                <a:solidFill>
                  <a:srgbClr val="000080"/>
                </a:solidFill>
                <a:highlight>
                  <a:srgbClr val="FFFFFF"/>
                </a:highlight>
                <a:latin typeface="Consolas" panose="020B0609020204030204" pitchFamily="49" charset="0"/>
              </a:rPr>
              <a:t>;</a:t>
            </a:r>
            <a:endParaRPr lang="en-US" altLang="zh-CN" sz="1400" dirty="0">
              <a:solidFill>
                <a:srgbClr val="000000"/>
              </a:solidFill>
              <a:highlight>
                <a:srgbClr val="FFFFFF"/>
              </a:highlight>
              <a:latin typeface="Consolas" panose="020B0609020204030204" pitchFamily="49" charset="0"/>
            </a:endParaRPr>
          </a:p>
          <a:p>
            <a:r>
              <a:rPr lang="en-US" altLang="zh-CN" sz="1400" b="1" dirty="0">
                <a:solidFill>
                  <a:srgbClr val="000080"/>
                </a:solidFill>
                <a:highlight>
                  <a:srgbClr val="FFFFFF"/>
                </a:highlight>
                <a:latin typeface="Consolas" panose="020B0609020204030204" pitchFamily="49" charset="0"/>
              </a:rPr>
              <a:t>};</a:t>
            </a:r>
            <a:endParaRPr lang="zh-CN" altLang="en-US" sz="1400" dirty="0">
              <a:solidFill>
                <a:srgbClr val="000000"/>
              </a:solidFill>
              <a:highlight>
                <a:srgbClr val="FFFFFF"/>
              </a:highlight>
              <a:latin typeface="Consolas" panose="020B0609020204030204" pitchFamily="49" charset="0"/>
            </a:endParaRPr>
          </a:p>
        </p:txBody>
      </p:sp>
      <p:sp>
        <p:nvSpPr>
          <p:cNvPr id="9" name="矩形 8">
            <a:extLst>
              <a:ext uri="{FF2B5EF4-FFF2-40B4-BE49-F238E27FC236}">
                <a16:creationId xmlns:a16="http://schemas.microsoft.com/office/drawing/2014/main" id="{EC6BDD53-F6D4-49F5-BE88-38C367E16ED6}"/>
              </a:ext>
            </a:extLst>
          </p:cNvPr>
          <p:cNvSpPr/>
          <p:nvPr/>
        </p:nvSpPr>
        <p:spPr>
          <a:xfrm>
            <a:off x="1423916" y="4755192"/>
            <a:ext cx="5072417" cy="1477328"/>
          </a:xfrm>
          <a:prstGeom prst="rect">
            <a:avLst/>
          </a:prstGeom>
        </p:spPr>
        <p:txBody>
          <a:bodyPr wrap="square">
            <a:spAutoFit/>
          </a:bodyPr>
          <a:lstStyle/>
          <a:p>
            <a:r>
              <a:rPr lang="en-US" altLang="zh-CN" dirty="0"/>
              <a:t>1</a:t>
            </a:r>
            <a:r>
              <a:rPr lang="zh-CN" altLang="en-US" dirty="0"/>
              <a:t>）象getname这样的函数常常叫做访问器函数，允许访问隐藏的数据。</a:t>
            </a:r>
            <a:endParaRPr lang="en-US" altLang="zh-CN" dirty="0"/>
          </a:p>
          <a:p>
            <a:r>
              <a:rPr lang="en-US" altLang="zh-CN" dirty="0"/>
              <a:t>2</a:t>
            </a:r>
            <a:r>
              <a:rPr lang="zh-CN" altLang="en-US" dirty="0"/>
              <a:t>）只有当访问器是类的抽象接口的一部分时，才应该提供访问器。</a:t>
            </a:r>
            <a:endParaRPr lang="en-US" altLang="zh-CN" dirty="0"/>
          </a:p>
          <a:p>
            <a:r>
              <a:rPr lang="en-US" altLang="zh-CN" dirty="0"/>
              <a:t>3</a:t>
            </a:r>
            <a:r>
              <a:rPr lang="zh-CN" altLang="en-US" dirty="0"/>
              <a:t>）有时，也称为</a:t>
            </a:r>
            <a:r>
              <a:rPr lang="en-US" altLang="zh-CN" dirty="0"/>
              <a:t>getter/setter</a:t>
            </a:r>
            <a:r>
              <a:rPr lang="zh-CN" altLang="en-US" dirty="0"/>
              <a:t>函数。</a:t>
            </a:r>
          </a:p>
        </p:txBody>
      </p:sp>
      <p:sp>
        <p:nvSpPr>
          <p:cNvPr id="2" name="矩形 1">
            <a:extLst>
              <a:ext uri="{FF2B5EF4-FFF2-40B4-BE49-F238E27FC236}">
                <a16:creationId xmlns:a16="http://schemas.microsoft.com/office/drawing/2014/main" id="{C67DB7E7-FE73-4567-8E19-B4CB4FF5BB20}"/>
              </a:ext>
            </a:extLst>
          </p:cNvPr>
          <p:cNvSpPr/>
          <p:nvPr/>
        </p:nvSpPr>
        <p:spPr>
          <a:xfrm>
            <a:off x="7360413" y="4958834"/>
            <a:ext cx="2282352" cy="646331"/>
          </a:xfrm>
          <a:prstGeom prst="rect">
            <a:avLst/>
          </a:prstGeom>
        </p:spPr>
        <p:txBody>
          <a:bodyPr wrap="square">
            <a:spAutoFit/>
          </a:bodyPr>
          <a:lstStyle/>
          <a:p>
            <a:r>
              <a:rPr lang="en-US" altLang="zh-CN" dirty="0">
                <a:solidFill>
                  <a:srgbClr val="00B050"/>
                </a:solidFill>
              </a:rPr>
              <a:t>Getter/setter</a:t>
            </a:r>
            <a:r>
              <a:rPr lang="zh-CN" altLang="en-US" dirty="0">
                <a:solidFill>
                  <a:srgbClr val="00B050"/>
                </a:solidFill>
              </a:rPr>
              <a:t>函数在</a:t>
            </a:r>
            <a:r>
              <a:rPr lang="en-US" altLang="zh-CN" dirty="0">
                <a:solidFill>
                  <a:srgbClr val="00B050"/>
                </a:solidFill>
              </a:rPr>
              <a:t>Java</a:t>
            </a:r>
            <a:r>
              <a:rPr lang="zh-CN" altLang="en-US" dirty="0">
                <a:solidFill>
                  <a:srgbClr val="00B050"/>
                </a:solidFill>
              </a:rPr>
              <a:t>语言中很普遍！</a:t>
            </a:r>
          </a:p>
        </p:txBody>
      </p:sp>
    </p:spTree>
    <p:extLst>
      <p:ext uri="{BB962C8B-B14F-4D97-AF65-F5344CB8AC3E}">
        <p14:creationId xmlns:p14="http://schemas.microsoft.com/office/powerpoint/2010/main" val="1427385557"/>
      </p:ext>
    </p:extLst>
  </p:cSld>
  <p:clrMapOvr>
    <a:masterClrMapping/>
  </p:clrMapOvr>
  <p:transition spd="med">
    <p:pull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1415772" cy="461665"/>
          </a:xfrm>
          <a:prstGeom prst="rect">
            <a:avLst/>
          </a:prstGeom>
          <a:noFill/>
        </p:spPr>
        <p:txBody>
          <a:bodyPr wrap="none" rtlCol="0">
            <a:spAutoFit/>
          </a:bodyPr>
          <a:lstStyle/>
          <a:p>
            <a:r>
              <a:rPr lang="zh-CN" altLang="en-US" sz="2400" dirty="0">
                <a:solidFill>
                  <a:srgbClr val="3949AB"/>
                </a:solidFill>
              </a:rPr>
              <a:t>内联函数</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1" y="1073428"/>
            <a:ext cx="9841325"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函数的声明与定义</a:t>
            </a:r>
            <a:endParaRPr lang="en-US" altLang="zh-CN" sz="2400" dirty="0">
              <a:latin typeface="+mn-ea"/>
            </a:endParaRPr>
          </a:p>
        </p:txBody>
      </p:sp>
      <p:sp>
        <p:nvSpPr>
          <p:cNvPr id="5" name="矩形 4">
            <a:extLst>
              <a:ext uri="{FF2B5EF4-FFF2-40B4-BE49-F238E27FC236}">
                <a16:creationId xmlns:a16="http://schemas.microsoft.com/office/drawing/2014/main" id="{558E952D-1EFC-46C8-B730-DFE7DD7BFC3C}"/>
              </a:ext>
            </a:extLst>
          </p:cNvPr>
          <p:cNvSpPr/>
          <p:nvPr/>
        </p:nvSpPr>
        <p:spPr>
          <a:xfrm>
            <a:off x="1505803" y="1734489"/>
            <a:ext cx="5140656" cy="2462213"/>
          </a:xfrm>
          <a:prstGeom prst="rect">
            <a:avLst/>
          </a:prstGeom>
        </p:spPr>
        <p:txBody>
          <a:bodyPr wrap="square">
            <a:spAutoFit/>
          </a:bodyPr>
          <a:lstStyle/>
          <a:p>
            <a:r>
              <a:rPr lang="en-US" altLang="zh-CN" sz="1400" dirty="0">
                <a:solidFill>
                  <a:srgbClr val="8000FF"/>
                </a:solidFill>
                <a:highlight>
                  <a:srgbClr val="FFFFFF"/>
                </a:highlight>
                <a:latin typeface="Consolas" panose="020B0609020204030204" pitchFamily="49" charset="0"/>
              </a:rPr>
              <a:t>class</a:t>
            </a:r>
            <a:r>
              <a:rPr lang="en-US" altLang="zh-CN" sz="1400" dirty="0">
                <a:solidFill>
                  <a:srgbClr val="000000"/>
                </a:solidFill>
                <a:highlight>
                  <a:srgbClr val="FFFFFF"/>
                </a:highlight>
                <a:latin typeface="Consolas" panose="020B0609020204030204" pitchFamily="49" charset="0"/>
              </a:rPr>
              <a:t> </a:t>
            </a:r>
            <a:r>
              <a:rPr lang="en-US" altLang="zh-CN" sz="1400" dirty="0" err="1">
                <a:solidFill>
                  <a:srgbClr val="000000"/>
                </a:solidFill>
                <a:highlight>
                  <a:srgbClr val="FFFFFF"/>
                </a:highlight>
                <a:latin typeface="Consolas" panose="020B0609020204030204" pitchFamily="49" charset="0"/>
              </a:rPr>
              <a:t>Student_info</a:t>
            </a:r>
            <a:r>
              <a:rPr lang="en-US" altLang="zh-CN" sz="1400" b="1" dirty="0">
                <a:solidFill>
                  <a:srgbClr val="000080"/>
                </a:solidFill>
                <a:highlight>
                  <a:srgbClr val="FFFFFF"/>
                </a:highlight>
                <a:latin typeface="Consolas" panose="020B0609020204030204" pitchFamily="49" charset="0"/>
              </a:rPr>
              <a:t>{</a:t>
            </a:r>
            <a:endParaRPr lang="en-US" altLang="zh-CN" sz="1400" dirty="0">
              <a:solidFill>
                <a:srgbClr val="000000"/>
              </a:solidFill>
              <a:highlight>
                <a:srgbClr val="FFFFFF"/>
              </a:highlight>
              <a:latin typeface="Consolas" panose="020B0609020204030204" pitchFamily="49" charset="0"/>
            </a:endParaRPr>
          </a:p>
          <a:p>
            <a:r>
              <a:rPr lang="en-US" altLang="zh-CN" sz="1400" dirty="0">
                <a:solidFill>
                  <a:srgbClr val="8000FF"/>
                </a:solidFill>
                <a:highlight>
                  <a:srgbClr val="FFFFFF"/>
                </a:highlight>
                <a:latin typeface="Consolas" panose="020B0609020204030204" pitchFamily="49" charset="0"/>
              </a:rPr>
              <a:t>public</a:t>
            </a:r>
            <a:r>
              <a:rPr lang="en-US" altLang="zh-CN" sz="1400" b="1" dirty="0">
                <a:solidFill>
                  <a:srgbClr val="000080"/>
                </a:solidFill>
                <a:highlight>
                  <a:srgbClr val="FFFFFF"/>
                </a:highlight>
                <a:latin typeface="Consolas" panose="020B0609020204030204" pitchFamily="49" charset="0"/>
              </a:rPr>
              <a:t>:</a:t>
            </a:r>
            <a:endParaRPr lang="en-US" altLang="zh-CN" sz="1400" dirty="0">
              <a:solidFill>
                <a:srgbClr val="000000"/>
              </a:solidFill>
              <a:highlight>
                <a:srgbClr val="FFFFFF"/>
              </a:highlight>
              <a:latin typeface="Consolas" panose="020B0609020204030204" pitchFamily="49" charset="0"/>
            </a:endParaRPr>
          </a:p>
          <a:p>
            <a:r>
              <a:rPr lang="zh-CN" altLang="en-US" sz="1400" dirty="0">
                <a:solidFill>
                  <a:srgbClr val="000000"/>
                </a:solidFill>
                <a:highlight>
                  <a:srgbClr val="FFFFFF"/>
                </a:highlight>
                <a:latin typeface="Consolas" panose="020B0609020204030204" pitchFamily="49" charset="0"/>
              </a:rPr>
              <a:t>	</a:t>
            </a:r>
            <a:r>
              <a:rPr lang="en-US" altLang="zh-CN" sz="1400" dirty="0">
                <a:solidFill>
                  <a:srgbClr val="008000"/>
                </a:solidFill>
                <a:highlight>
                  <a:srgbClr val="FFFFFF"/>
                </a:highlight>
                <a:latin typeface="Consolas" panose="020B0609020204030204" pitchFamily="49" charset="0"/>
              </a:rPr>
              <a:t>//</a:t>
            </a:r>
            <a:r>
              <a:rPr lang="zh-CN" altLang="en-US" sz="1400" dirty="0">
                <a:solidFill>
                  <a:srgbClr val="008000"/>
                </a:solidFill>
                <a:highlight>
                  <a:srgbClr val="FFFFFF"/>
                </a:highlight>
                <a:latin typeface="Consolas" panose="020B0609020204030204" pitchFamily="49" charset="0"/>
              </a:rPr>
              <a:t>接口	</a:t>
            </a:r>
          </a:p>
          <a:p>
            <a:r>
              <a:rPr lang="en-US" altLang="zh-CN" sz="1400" dirty="0">
                <a:solidFill>
                  <a:srgbClr val="000000"/>
                </a:solidFill>
                <a:highlight>
                  <a:srgbClr val="FFFFFF"/>
                </a:highlight>
                <a:latin typeface="Consolas" panose="020B0609020204030204" pitchFamily="49" charset="0"/>
              </a:rPr>
              <a:t>	</a:t>
            </a:r>
            <a:r>
              <a:rPr lang="en-US" altLang="zh-CN" sz="1400" dirty="0">
                <a:solidFill>
                  <a:srgbClr val="8000FF"/>
                </a:solidFill>
                <a:highlight>
                  <a:srgbClr val="FFFFFF"/>
                </a:highlight>
                <a:latin typeface="Consolas" panose="020B0609020204030204" pitchFamily="49" charset="0"/>
              </a:rPr>
              <a:t>double</a:t>
            </a:r>
            <a:r>
              <a:rPr lang="en-US" altLang="zh-CN" sz="1400" dirty="0">
                <a:solidFill>
                  <a:srgbClr val="000000"/>
                </a:solidFill>
                <a:highlight>
                  <a:srgbClr val="FFFFFF"/>
                </a:highlight>
                <a:latin typeface="Consolas" panose="020B0609020204030204" pitchFamily="49" charset="0"/>
              </a:rPr>
              <a:t> grade</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 </a:t>
            </a:r>
            <a:r>
              <a:rPr lang="en-US" altLang="zh-CN" sz="1400" dirty="0">
                <a:solidFill>
                  <a:srgbClr val="8000FF"/>
                </a:solidFill>
                <a:highlight>
                  <a:srgbClr val="FFFFFF"/>
                </a:highlight>
                <a:latin typeface="Consolas" panose="020B0609020204030204" pitchFamily="49" charset="0"/>
              </a:rPr>
              <a:t>const</a:t>
            </a:r>
            <a:r>
              <a:rPr lang="en-US" altLang="zh-CN" sz="1400" b="1" dirty="0">
                <a:solidFill>
                  <a:srgbClr val="000080"/>
                </a:solidFill>
                <a:highlight>
                  <a:srgbClr val="FFFFFF"/>
                </a:highlight>
                <a:latin typeface="Consolas" panose="020B0609020204030204" pitchFamily="49" charset="0"/>
              </a:rPr>
              <a:t>;</a:t>
            </a:r>
            <a:endParaRPr lang="en-US" altLang="zh-CN" sz="1400" dirty="0">
              <a:solidFill>
                <a:srgbClr val="000000"/>
              </a:solidFill>
              <a:highlight>
                <a:srgbClr val="FFFFFF"/>
              </a:highlight>
              <a:latin typeface="Consolas" panose="020B0609020204030204" pitchFamily="49" charset="0"/>
            </a:endParaRPr>
          </a:p>
          <a:p>
            <a:r>
              <a:rPr lang="en-US" altLang="zh-CN" sz="1400" dirty="0">
                <a:solidFill>
                  <a:srgbClr val="000000"/>
                </a:solidFill>
                <a:highlight>
                  <a:srgbClr val="FFFFFF"/>
                </a:highlight>
                <a:latin typeface="Consolas" panose="020B0609020204030204" pitchFamily="49" charset="0"/>
              </a:rPr>
              <a:t>	std</a:t>
            </a:r>
            <a:r>
              <a:rPr lang="en-US" altLang="zh-CN" sz="1400" b="1" dirty="0">
                <a:solidFill>
                  <a:srgbClr val="000080"/>
                </a:solidFill>
                <a:highlight>
                  <a:srgbClr val="FFFFFF"/>
                </a:highlight>
                <a:latin typeface="Consolas" panose="020B0609020204030204" pitchFamily="49" charset="0"/>
              </a:rPr>
              <a:t>::</a:t>
            </a:r>
            <a:r>
              <a:rPr lang="en-US" altLang="zh-CN" sz="1400" dirty="0" err="1">
                <a:solidFill>
                  <a:srgbClr val="000000"/>
                </a:solidFill>
                <a:highlight>
                  <a:srgbClr val="FFFFFF"/>
                </a:highlight>
                <a:latin typeface="Consolas" panose="020B0609020204030204" pitchFamily="49" charset="0"/>
              </a:rPr>
              <a:t>istream</a:t>
            </a:r>
            <a:r>
              <a:rPr lang="en-US" altLang="zh-CN" sz="1400" dirty="0">
                <a:solidFill>
                  <a:srgbClr val="000000"/>
                </a:solidFill>
                <a:highlight>
                  <a:srgbClr val="FFFFFF"/>
                </a:highlight>
                <a:latin typeface="Consolas" panose="020B0609020204030204" pitchFamily="49" charset="0"/>
              </a:rPr>
              <a:t> </a:t>
            </a:r>
            <a:r>
              <a:rPr lang="en-US" altLang="zh-CN" sz="1400" b="1" dirty="0">
                <a:solidFill>
                  <a:srgbClr val="000080"/>
                </a:solidFill>
                <a:highlight>
                  <a:srgbClr val="FFFFFF"/>
                </a:highlight>
                <a:latin typeface="Consolas" panose="020B0609020204030204" pitchFamily="49" charset="0"/>
              </a:rPr>
              <a:t>&amp;</a:t>
            </a:r>
            <a:r>
              <a:rPr lang="en-US" altLang="zh-CN" sz="1400" dirty="0">
                <a:solidFill>
                  <a:srgbClr val="000000"/>
                </a:solidFill>
                <a:highlight>
                  <a:srgbClr val="FFFFFF"/>
                </a:highlight>
                <a:latin typeface="Consolas" panose="020B0609020204030204" pitchFamily="49" charset="0"/>
              </a:rPr>
              <a:t> read</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std</a:t>
            </a:r>
            <a:r>
              <a:rPr lang="en-US" altLang="zh-CN" sz="1400" b="1" dirty="0">
                <a:solidFill>
                  <a:srgbClr val="000080"/>
                </a:solidFill>
                <a:highlight>
                  <a:srgbClr val="FFFFFF"/>
                </a:highlight>
                <a:latin typeface="Consolas" panose="020B0609020204030204" pitchFamily="49" charset="0"/>
              </a:rPr>
              <a:t>::</a:t>
            </a:r>
            <a:r>
              <a:rPr lang="en-US" altLang="zh-CN" sz="1400" dirty="0" err="1">
                <a:solidFill>
                  <a:srgbClr val="000000"/>
                </a:solidFill>
                <a:highlight>
                  <a:srgbClr val="FFFFFF"/>
                </a:highlight>
                <a:latin typeface="Consolas" panose="020B0609020204030204" pitchFamily="49" charset="0"/>
              </a:rPr>
              <a:t>istream</a:t>
            </a:r>
            <a:r>
              <a:rPr lang="en-US" altLang="zh-CN" sz="1400" dirty="0">
                <a:solidFill>
                  <a:srgbClr val="000000"/>
                </a:solidFill>
                <a:highlight>
                  <a:srgbClr val="FFFFFF"/>
                </a:highlight>
                <a:latin typeface="Consolas" panose="020B0609020204030204" pitchFamily="49" charset="0"/>
              </a:rPr>
              <a:t> </a:t>
            </a:r>
            <a:r>
              <a:rPr lang="en-US" altLang="zh-CN" sz="1400" b="1" dirty="0">
                <a:solidFill>
                  <a:srgbClr val="000080"/>
                </a:solidFill>
                <a:highlight>
                  <a:srgbClr val="FFFFFF"/>
                </a:highlight>
                <a:latin typeface="Consolas" panose="020B0609020204030204" pitchFamily="49" charset="0"/>
              </a:rPr>
              <a:t>&amp;);</a:t>
            </a:r>
            <a:endParaRPr lang="en-US" altLang="zh-CN" sz="1400" dirty="0">
              <a:solidFill>
                <a:srgbClr val="000000"/>
              </a:solidFill>
              <a:highlight>
                <a:srgbClr val="FFFFFF"/>
              </a:highlight>
              <a:latin typeface="Consolas" panose="020B0609020204030204" pitchFamily="49" charset="0"/>
            </a:endParaRPr>
          </a:p>
          <a:p>
            <a:r>
              <a:rPr lang="en-US" altLang="zh-CN" sz="1400" dirty="0">
                <a:solidFill>
                  <a:srgbClr val="000000"/>
                </a:solidFill>
                <a:highlight>
                  <a:srgbClr val="FFFFFF"/>
                </a:highlight>
                <a:latin typeface="Consolas" panose="020B0609020204030204" pitchFamily="49" charset="0"/>
              </a:rPr>
              <a:t>	std</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string </a:t>
            </a:r>
            <a:r>
              <a:rPr lang="en-US" altLang="zh-CN" sz="1400" dirty="0" err="1">
                <a:solidFill>
                  <a:srgbClr val="000000"/>
                </a:solidFill>
                <a:highlight>
                  <a:srgbClr val="FFFFFF"/>
                </a:highlight>
                <a:latin typeface="Consolas" panose="020B0609020204030204" pitchFamily="49" charset="0"/>
              </a:rPr>
              <a:t>getname</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 </a:t>
            </a:r>
            <a:r>
              <a:rPr lang="en-US" altLang="zh-CN" sz="1400" dirty="0">
                <a:solidFill>
                  <a:srgbClr val="8000FF"/>
                </a:solidFill>
                <a:highlight>
                  <a:srgbClr val="FFFFFF"/>
                </a:highlight>
                <a:latin typeface="Consolas" panose="020B0609020204030204" pitchFamily="49" charset="0"/>
              </a:rPr>
              <a:t>const</a:t>
            </a:r>
            <a:r>
              <a:rPr lang="en-US" altLang="zh-CN" sz="1400" b="1" dirty="0">
                <a:solidFill>
                  <a:srgbClr val="000080"/>
                </a:solidFill>
                <a:highlight>
                  <a:srgbClr val="FFFFFF"/>
                </a:highlight>
                <a:latin typeface="Consolas" panose="020B0609020204030204" pitchFamily="49" charset="0"/>
              </a:rPr>
              <a:t>{</a:t>
            </a:r>
            <a:r>
              <a:rPr lang="en-US" altLang="zh-CN" sz="1400" b="1" dirty="0">
                <a:solidFill>
                  <a:srgbClr val="0000FF"/>
                </a:solidFill>
                <a:highlight>
                  <a:srgbClr val="FFFFFF"/>
                </a:highlight>
                <a:latin typeface="Consolas" panose="020B0609020204030204" pitchFamily="49" charset="0"/>
              </a:rPr>
              <a:t>return</a:t>
            </a:r>
            <a:r>
              <a:rPr lang="en-US" altLang="zh-CN" sz="1400" dirty="0">
                <a:solidFill>
                  <a:srgbClr val="000000"/>
                </a:solidFill>
                <a:highlight>
                  <a:srgbClr val="FFFFFF"/>
                </a:highlight>
                <a:latin typeface="Consolas" panose="020B0609020204030204" pitchFamily="49" charset="0"/>
              </a:rPr>
              <a:t> name</a:t>
            </a:r>
            <a:r>
              <a:rPr lang="en-US" altLang="zh-CN" sz="1400" b="1" dirty="0">
                <a:solidFill>
                  <a:srgbClr val="000080"/>
                </a:solidFill>
                <a:highlight>
                  <a:srgbClr val="FFFFFF"/>
                </a:highlight>
                <a:latin typeface="Consolas" panose="020B0609020204030204" pitchFamily="49" charset="0"/>
              </a:rPr>
              <a:t>;}</a:t>
            </a:r>
            <a:endParaRPr lang="en-US" altLang="zh-CN" sz="1400" dirty="0">
              <a:solidFill>
                <a:srgbClr val="000000"/>
              </a:solidFill>
              <a:highlight>
                <a:srgbClr val="FFFFFF"/>
              </a:highlight>
              <a:latin typeface="Consolas" panose="020B0609020204030204" pitchFamily="49" charset="0"/>
            </a:endParaRPr>
          </a:p>
          <a:p>
            <a:r>
              <a:rPr lang="en-US" altLang="zh-CN" sz="1400" dirty="0">
                <a:solidFill>
                  <a:srgbClr val="8000FF"/>
                </a:solidFill>
                <a:highlight>
                  <a:srgbClr val="FFFFFF"/>
                </a:highlight>
                <a:latin typeface="Consolas" panose="020B0609020204030204" pitchFamily="49" charset="0"/>
              </a:rPr>
              <a:t>private</a:t>
            </a:r>
            <a:r>
              <a:rPr lang="en-US" altLang="zh-CN" sz="1400" b="1" dirty="0">
                <a:solidFill>
                  <a:srgbClr val="000080"/>
                </a:solidFill>
                <a:highlight>
                  <a:srgbClr val="FFFFFF"/>
                </a:highlight>
                <a:latin typeface="Consolas" panose="020B0609020204030204" pitchFamily="49" charset="0"/>
              </a:rPr>
              <a:t>:</a:t>
            </a:r>
            <a:endParaRPr lang="en-US" altLang="zh-CN" sz="1400" dirty="0">
              <a:solidFill>
                <a:srgbClr val="000000"/>
              </a:solidFill>
              <a:highlight>
                <a:srgbClr val="FFFFFF"/>
              </a:highlight>
              <a:latin typeface="Consolas" panose="020B0609020204030204" pitchFamily="49" charset="0"/>
            </a:endParaRPr>
          </a:p>
          <a:p>
            <a:r>
              <a:rPr lang="en-US" altLang="zh-CN" sz="1400" dirty="0">
                <a:solidFill>
                  <a:srgbClr val="000000"/>
                </a:solidFill>
                <a:highlight>
                  <a:srgbClr val="FFFFFF"/>
                </a:highlight>
                <a:latin typeface="Consolas" panose="020B0609020204030204" pitchFamily="49" charset="0"/>
              </a:rPr>
              <a:t>	std</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string name</a:t>
            </a:r>
            <a:r>
              <a:rPr lang="en-US" altLang="zh-CN" sz="1400" b="1" dirty="0">
                <a:solidFill>
                  <a:srgbClr val="000080"/>
                </a:solidFill>
                <a:highlight>
                  <a:srgbClr val="FFFFFF"/>
                </a:highlight>
                <a:latin typeface="Consolas" panose="020B0609020204030204" pitchFamily="49" charset="0"/>
              </a:rPr>
              <a:t>;</a:t>
            </a:r>
            <a:endParaRPr lang="en-US" altLang="zh-CN" sz="1400" dirty="0">
              <a:solidFill>
                <a:srgbClr val="000000"/>
              </a:solidFill>
              <a:highlight>
                <a:srgbClr val="FFFFFF"/>
              </a:highlight>
              <a:latin typeface="Consolas" panose="020B0609020204030204" pitchFamily="49" charset="0"/>
            </a:endParaRPr>
          </a:p>
          <a:p>
            <a:r>
              <a:rPr lang="en-US" altLang="zh-CN" sz="1400" dirty="0">
                <a:solidFill>
                  <a:srgbClr val="000000"/>
                </a:solidFill>
                <a:highlight>
                  <a:srgbClr val="FFFFFF"/>
                </a:highlight>
                <a:latin typeface="Consolas" panose="020B0609020204030204" pitchFamily="49" charset="0"/>
              </a:rPr>
              <a:t>	</a:t>
            </a:r>
            <a:r>
              <a:rPr lang="en-US" altLang="zh-CN" sz="1400" dirty="0">
                <a:solidFill>
                  <a:srgbClr val="8000FF"/>
                </a:solidFill>
                <a:highlight>
                  <a:srgbClr val="FFFFFF"/>
                </a:highlight>
                <a:latin typeface="Consolas" panose="020B0609020204030204" pitchFamily="49" charset="0"/>
              </a:rPr>
              <a:t>double</a:t>
            </a:r>
            <a:r>
              <a:rPr lang="en-US" altLang="zh-CN" sz="1400" dirty="0">
                <a:solidFill>
                  <a:srgbClr val="000000"/>
                </a:solidFill>
                <a:highlight>
                  <a:srgbClr val="FFFFFF"/>
                </a:highlight>
                <a:latin typeface="Consolas" panose="020B0609020204030204" pitchFamily="49" charset="0"/>
              </a:rPr>
              <a:t> midterm</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 </a:t>
            </a:r>
            <a:r>
              <a:rPr lang="en-US" altLang="zh-CN" sz="1400" dirty="0">
                <a:solidFill>
                  <a:srgbClr val="8000FF"/>
                </a:solidFill>
                <a:highlight>
                  <a:srgbClr val="FFFFFF"/>
                </a:highlight>
                <a:latin typeface="Consolas" panose="020B0609020204030204" pitchFamily="49" charset="0"/>
              </a:rPr>
              <a:t>final</a:t>
            </a:r>
            <a:r>
              <a:rPr lang="en-US" altLang="zh-CN" sz="1400" b="1" dirty="0">
                <a:solidFill>
                  <a:srgbClr val="000080"/>
                </a:solidFill>
                <a:highlight>
                  <a:srgbClr val="FFFFFF"/>
                </a:highlight>
                <a:latin typeface="Consolas" panose="020B0609020204030204" pitchFamily="49" charset="0"/>
              </a:rPr>
              <a:t>;</a:t>
            </a:r>
            <a:endParaRPr lang="en-US" altLang="zh-CN" sz="1400" dirty="0">
              <a:solidFill>
                <a:srgbClr val="000000"/>
              </a:solidFill>
              <a:highlight>
                <a:srgbClr val="FFFFFF"/>
              </a:highlight>
              <a:latin typeface="Consolas" panose="020B0609020204030204" pitchFamily="49" charset="0"/>
            </a:endParaRPr>
          </a:p>
          <a:p>
            <a:r>
              <a:rPr lang="en-US" altLang="zh-CN" sz="1400" dirty="0">
                <a:solidFill>
                  <a:srgbClr val="000000"/>
                </a:solidFill>
                <a:highlight>
                  <a:srgbClr val="FFFFFF"/>
                </a:highlight>
                <a:latin typeface="Consolas" panose="020B0609020204030204" pitchFamily="49" charset="0"/>
              </a:rPr>
              <a:t>	std</a:t>
            </a:r>
            <a:r>
              <a:rPr lang="en-US" altLang="zh-CN" sz="1400" b="1" dirty="0">
                <a:solidFill>
                  <a:srgbClr val="000080"/>
                </a:solidFill>
                <a:highlight>
                  <a:srgbClr val="FFFFFF"/>
                </a:highlight>
                <a:latin typeface="Consolas" panose="020B0609020204030204" pitchFamily="49" charset="0"/>
              </a:rPr>
              <a:t>::</a:t>
            </a:r>
            <a:r>
              <a:rPr lang="en-US" altLang="zh-CN" sz="1400" dirty="0">
                <a:solidFill>
                  <a:srgbClr val="000000"/>
                </a:solidFill>
                <a:highlight>
                  <a:srgbClr val="FFFFFF"/>
                </a:highlight>
                <a:latin typeface="Consolas" panose="020B0609020204030204" pitchFamily="49" charset="0"/>
              </a:rPr>
              <a:t>vector</a:t>
            </a:r>
            <a:r>
              <a:rPr lang="en-US" altLang="zh-CN" sz="1400" b="1" dirty="0">
                <a:solidFill>
                  <a:srgbClr val="000080"/>
                </a:solidFill>
                <a:highlight>
                  <a:srgbClr val="FFFFFF"/>
                </a:highlight>
                <a:latin typeface="Consolas" panose="020B0609020204030204" pitchFamily="49" charset="0"/>
              </a:rPr>
              <a:t>&lt;</a:t>
            </a:r>
            <a:r>
              <a:rPr lang="en-US" altLang="zh-CN" sz="1400" dirty="0">
                <a:solidFill>
                  <a:srgbClr val="8000FF"/>
                </a:solidFill>
                <a:highlight>
                  <a:srgbClr val="FFFFFF"/>
                </a:highlight>
                <a:latin typeface="Consolas" panose="020B0609020204030204" pitchFamily="49" charset="0"/>
              </a:rPr>
              <a:t>double</a:t>
            </a:r>
            <a:r>
              <a:rPr lang="en-US" altLang="zh-CN" sz="1400" b="1" dirty="0">
                <a:solidFill>
                  <a:srgbClr val="000080"/>
                </a:solidFill>
                <a:highlight>
                  <a:srgbClr val="FFFFFF"/>
                </a:highlight>
                <a:latin typeface="Consolas" panose="020B0609020204030204" pitchFamily="49" charset="0"/>
              </a:rPr>
              <a:t>&gt;</a:t>
            </a:r>
            <a:r>
              <a:rPr lang="en-US" altLang="zh-CN" sz="1400" dirty="0">
                <a:solidFill>
                  <a:srgbClr val="000000"/>
                </a:solidFill>
                <a:highlight>
                  <a:srgbClr val="FFFFFF"/>
                </a:highlight>
                <a:latin typeface="Consolas" panose="020B0609020204030204" pitchFamily="49" charset="0"/>
              </a:rPr>
              <a:t> homework</a:t>
            </a:r>
            <a:r>
              <a:rPr lang="en-US" altLang="zh-CN" sz="1400" b="1" dirty="0">
                <a:solidFill>
                  <a:srgbClr val="000080"/>
                </a:solidFill>
                <a:highlight>
                  <a:srgbClr val="FFFFFF"/>
                </a:highlight>
                <a:latin typeface="Consolas" panose="020B0609020204030204" pitchFamily="49" charset="0"/>
              </a:rPr>
              <a:t>;</a:t>
            </a:r>
            <a:endParaRPr lang="en-US" altLang="zh-CN" sz="1400" dirty="0">
              <a:solidFill>
                <a:srgbClr val="000000"/>
              </a:solidFill>
              <a:highlight>
                <a:srgbClr val="FFFFFF"/>
              </a:highlight>
              <a:latin typeface="Consolas" panose="020B0609020204030204" pitchFamily="49" charset="0"/>
            </a:endParaRPr>
          </a:p>
          <a:p>
            <a:r>
              <a:rPr lang="en-US" altLang="zh-CN" sz="1400" b="1" dirty="0">
                <a:solidFill>
                  <a:srgbClr val="000080"/>
                </a:solidFill>
                <a:highlight>
                  <a:srgbClr val="FFFFFF"/>
                </a:highlight>
                <a:latin typeface="Consolas" panose="020B0609020204030204" pitchFamily="49" charset="0"/>
              </a:rPr>
              <a:t>};</a:t>
            </a:r>
            <a:endParaRPr lang="zh-CN" altLang="en-US" sz="1400" dirty="0">
              <a:solidFill>
                <a:srgbClr val="000000"/>
              </a:solidFill>
              <a:highlight>
                <a:srgbClr val="FFFFFF"/>
              </a:highlight>
              <a:latin typeface="Consolas" panose="020B0609020204030204" pitchFamily="49" charset="0"/>
            </a:endParaRPr>
          </a:p>
        </p:txBody>
      </p:sp>
      <p:sp>
        <p:nvSpPr>
          <p:cNvPr id="2" name="矩形 1">
            <a:extLst>
              <a:ext uri="{FF2B5EF4-FFF2-40B4-BE49-F238E27FC236}">
                <a16:creationId xmlns:a16="http://schemas.microsoft.com/office/drawing/2014/main" id="{392D99DB-A48E-43BF-859D-FD711156BA0C}"/>
              </a:ext>
            </a:extLst>
          </p:cNvPr>
          <p:cNvSpPr/>
          <p:nvPr/>
        </p:nvSpPr>
        <p:spPr>
          <a:xfrm>
            <a:off x="1437563" y="4700601"/>
            <a:ext cx="6628264" cy="1477328"/>
          </a:xfrm>
          <a:prstGeom prst="rect">
            <a:avLst/>
          </a:prstGeom>
        </p:spPr>
        <p:txBody>
          <a:bodyPr wrap="square">
            <a:spAutoFit/>
          </a:bodyPr>
          <a:lstStyle/>
          <a:p>
            <a:r>
              <a:rPr lang="en-US" altLang="zh-CN" dirty="0"/>
              <a:t>1</a:t>
            </a:r>
            <a:r>
              <a:rPr lang="zh-CN" altLang="en-US" dirty="0"/>
              <a:t>）成员函数的定义可以在类定义中，或在类定义的外部。</a:t>
            </a:r>
            <a:endParaRPr lang="en-US" altLang="zh-CN" dirty="0"/>
          </a:p>
          <a:p>
            <a:r>
              <a:rPr lang="en-US" altLang="zh-CN" dirty="0"/>
              <a:t>2</a:t>
            </a:r>
            <a:r>
              <a:rPr lang="zh-CN" altLang="en-US" dirty="0"/>
              <a:t>）定义在类定义中的成员函数自动成为内联函数</a:t>
            </a:r>
            <a:r>
              <a:rPr lang="en-US" altLang="zh-CN" dirty="0"/>
              <a:t>(inline function)</a:t>
            </a:r>
            <a:r>
              <a:rPr lang="zh-CN" altLang="en-US" dirty="0"/>
              <a:t>，如上述的</a:t>
            </a:r>
            <a:r>
              <a:rPr lang="en-US" altLang="zh-CN" dirty="0" err="1"/>
              <a:t>getname</a:t>
            </a:r>
            <a:r>
              <a:rPr lang="zh-CN" altLang="en-US" dirty="0"/>
              <a:t>函数。</a:t>
            </a:r>
            <a:endParaRPr lang="en-US" altLang="zh-CN" dirty="0"/>
          </a:p>
          <a:p>
            <a:r>
              <a:rPr lang="en-US" altLang="zh-CN" dirty="0"/>
              <a:t>3</a:t>
            </a:r>
            <a:r>
              <a:rPr lang="zh-CN" altLang="en-US" dirty="0"/>
              <a:t>）定义在类定义外部的成员函数，如果其前面加上关键字</a:t>
            </a:r>
            <a:r>
              <a:rPr lang="en-US" altLang="zh-CN" dirty="0"/>
              <a:t>inline</a:t>
            </a:r>
            <a:r>
              <a:rPr lang="zh-CN" altLang="en-US" dirty="0"/>
              <a:t>，则也是该类的内联函数。</a:t>
            </a:r>
          </a:p>
        </p:txBody>
      </p:sp>
      <p:sp>
        <p:nvSpPr>
          <p:cNvPr id="6" name="矩形 5">
            <a:extLst>
              <a:ext uri="{FF2B5EF4-FFF2-40B4-BE49-F238E27FC236}">
                <a16:creationId xmlns:a16="http://schemas.microsoft.com/office/drawing/2014/main" id="{587E50C8-A0F5-410C-B2F1-2AA464A46C66}"/>
              </a:ext>
            </a:extLst>
          </p:cNvPr>
          <p:cNvSpPr/>
          <p:nvPr/>
        </p:nvSpPr>
        <p:spPr>
          <a:xfrm>
            <a:off x="6770300" y="2780312"/>
            <a:ext cx="646331" cy="369332"/>
          </a:xfrm>
          <a:prstGeom prst="rect">
            <a:avLst/>
          </a:prstGeom>
        </p:spPr>
        <p:txBody>
          <a:bodyPr wrap="none">
            <a:spAutoFit/>
          </a:bodyPr>
          <a:lstStyle/>
          <a:p>
            <a:r>
              <a:rPr lang="zh-CN" altLang="en-US" dirty="0">
                <a:solidFill>
                  <a:srgbClr val="00B050"/>
                </a:solidFill>
              </a:rPr>
              <a:t>定义</a:t>
            </a:r>
          </a:p>
        </p:txBody>
      </p:sp>
      <p:sp>
        <p:nvSpPr>
          <p:cNvPr id="12" name="矩形 11">
            <a:extLst>
              <a:ext uri="{FF2B5EF4-FFF2-40B4-BE49-F238E27FC236}">
                <a16:creationId xmlns:a16="http://schemas.microsoft.com/office/drawing/2014/main" id="{433B6364-2AD6-44CA-AB71-4CC99BC18D78}"/>
              </a:ext>
            </a:extLst>
          </p:cNvPr>
          <p:cNvSpPr/>
          <p:nvPr/>
        </p:nvSpPr>
        <p:spPr>
          <a:xfrm>
            <a:off x="6745280" y="2495983"/>
            <a:ext cx="646331" cy="369332"/>
          </a:xfrm>
          <a:prstGeom prst="rect">
            <a:avLst/>
          </a:prstGeom>
        </p:spPr>
        <p:txBody>
          <a:bodyPr wrap="none">
            <a:spAutoFit/>
          </a:bodyPr>
          <a:lstStyle/>
          <a:p>
            <a:r>
              <a:rPr lang="zh-CN" altLang="en-US" dirty="0">
                <a:solidFill>
                  <a:srgbClr val="00B050"/>
                </a:solidFill>
              </a:rPr>
              <a:t>申明</a:t>
            </a:r>
          </a:p>
        </p:txBody>
      </p:sp>
      <p:sp>
        <p:nvSpPr>
          <p:cNvPr id="13" name="矩形 12">
            <a:extLst>
              <a:ext uri="{FF2B5EF4-FFF2-40B4-BE49-F238E27FC236}">
                <a16:creationId xmlns:a16="http://schemas.microsoft.com/office/drawing/2014/main" id="{0FEFA391-A41E-4204-890C-1C44519CEF66}"/>
              </a:ext>
            </a:extLst>
          </p:cNvPr>
          <p:cNvSpPr/>
          <p:nvPr/>
        </p:nvSpPr>
        <p:spPr>
          <a:xfrm>
            <a:off x="6747552" y="2238951"/>
            <a:ext cx="646331" cy="369332"/>
          </a:xfrm>
          <a:prstGeom prst="rect">
            <a:avLst/>
          </a:prstGeom>
        </p:spPr>
        <p:txBody>
          <a:bodyPr wrap="none">
            <a:spAutoFit/>
          </a:bodyPr>
          <a:lstStyle/>
          <a:p>
            <a:r>
              <a:rPr lang="zh-CN" altLang="en-US" dirty="0">
                <a:solidFill>
                  <a:srgbClr val="00B050"/>
                </a:solidFill>
              </a:rPr>
              <a:t>申明</a:t>
            </a:r>
          </a:p>
        </p:txBody>
      </p:sp>
      <p:sp>
        <p:nvSpPr>
          <p:cNvPr id="14" name="矩形 13">
            <a:extLst>
              <a:ext uri="{FF2B5EF4-FFF2-40B4-BE49-F238E27FC236}">
                <a16:creationId xmlns:a16="http://schemas.microsoft.com/office/drawing/2014/main" id="{771E4065-A5DC-43E6-8BC9-6BDFA95161A0}"/>
              </a:ext>
            </a:extLst>
          </p:cNvPr>
          <p:cNvSpPr/>
          <p:nvPr/>
        </p:nvSpPr>
        <p:spPr>
          <a:xfrm rot="21214687">
            <a:off x="7664227" y="1774211"/>
            <a:ext cx="2912788" cy="646331"/>
          </a:xfrm>
          <a:prstGeom prst="rect">
            <a:avLst/>
          </a:prstGeom>
        </p:spPr>
        <p:txBody>
          <a:bodyPr wrap="square">
            <a:spAutoFit/>
          </a:bodyPr>
          <a:lstStyle/>
          <a:p>
            <a:r>
              <a:rPr lang="zh-CN" altLang="en-US" dirty="0">
                <a:solidFill>
                  <a:srgbClr val="00B050"/>
                </a:solidFill>
              </a:rPr>
              <a:t>申明：只明确了接口，含名字、参数及返回值。</a:t>
            </a:r>
          </a:p>
        </p:txBody>
      </p:sp>
      <p:sp>
        <p:nvSpPr>
          <p:cNvPr id="15" name="矩形 14">
            <a:extLst>
              <a:ext uri="{FF2B5EF4-FFF2-40B4-BE49-F238E27FC236}">
                <a16:creationId xmlns:a16="http://schemas.microsoft.com/office/drawing/2014/main" id="{BD933E3A-2C70-4459-B0EC-C9BEA2448537}"/>
              </a:ext>
            </a:extLst>
          </p:cNvPr>
          <p:cNvSpPr/>
          <p:nvPr/>
        </p:nvSpPr>
        <p:spPr>
          <a:xfrm rot="21214687">
            <a:off x="7775151" y="2531276"/>
            <a:ext cx="3082394" cy="646331"/>
          </a:xfrm>
          <a:prstGeom prst="rect">
            <a:avLst/>
          </a:prstGeom>
        </p:spPr>
        <p:txBody>
          <a:bodyPr wrap="square">
            <a:spAutoFit/>
          </a:bodyPr>
          <a:lstStyle/>
          <a:p>
            <a:r>
              <a:rPr lang="zh-CN" altLang="en-US" dirty="0">
                <a:solidFill>
                  <a:srgbClr val="00B050"/>
                </a:solidFill>
              </a:rPr>
              <a:t>定义：完整地描述函数的功能，说明了每一步的功能。</a:t>
            </a:r>
          </a:p>
        </p:txBody>
      </p:sp>
      <p:sp>
        <p:nvSpPr>
          <p:cNvPr id="16" name="矩形 15">
            <a:extLst>
              <a:ext uri="{FF2B5EF4-FFF2-40B4-BE49-F238E27FC236}">
                <a16:creationId xmlns:a16="http://schemas.microsoft.com/office/drawing/2014/main" id="{F956181C-BE7C-41E5-BCC5-427DFD4520FD}"/>
              </a:ext>
            </a:extLst>
          </p:cNvPr>
          <p:cNvSpPr/>
          <p:nvPr/>
        </p:nvSpPr>
        <p:spPr>
          <a:xfrm rot="21214687">
            <a:off x="8469566" y="4542722"/>
            <a:ext cx="2930853" cy="1477328"/>
          </a:xfrm>
          <a:prstGeom prst="rect">
            <a:avLst/>
          </a:prstGeom>
        </p:spPr>
        <p:txBody>
          <a:bodyPr wrap="square">
            <a:spAutoFit/>
          </a:bodyPr>
          <a:lstStyle/>
          <a:p>
            <a:r>
              <a:rPr lang="zh-CN" altLang="en-US" dirty="0">
                <a:solidFill>
                  <a:srgbClr val="00B050"/>
                </a:solidFill>
              </a:rPr>
              <a:t>内联函数的好处：通过编译器在编译阶段直接复写代码，把函数调用改成了相应的代码执行，因此执行上避免了函数调用的开销。</a:t>
            </a:r>
          </a:p>
        </p:txBody>
      </p:sp>
    </p:spTree>
    <p:extLst>
      <p:ext uri="{BB962C8B-B14F-4D97-AF65-F5344CB8AC3E}">
        <p14:creationId xmlns:p14="http://schemas.microsoft.com/office/powerpoint/2010/main" val="612110507"/>
      </p:ext>
    </p:extLst>
  </p:cSld>
  <p:clrMapOvr>
    <a:masterClrMapping/>
  </p:clrMapOvr>
  <p:transition spd="med">
    <p:pull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2646878" cy="461665"/>
          </a:xfrm>
          <a:prstGeom prst="rect">
            <a:avLst/>
          </a:prstGeom>
          <a:noFill/>
        </p:spPr>
        <p:txBody>
          <a:bodyPr wrap="none" rtlCol="0">
            <a:spAutoFit/>
          </a:bodyPr>
          <a:lstStyle/>
          <a:p>
            <a:r>
              <a:rPr lang="zh-CN" altLang="en-US" sz="2400" dirty="0">
                <a:solidFill>
                  <a:srgbClr val="3949AB"/>
                </a:solidFill>
              </a:rPr>
              <a:t>检测对象是否为空</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1" y="1073428"/>
            <a:ext cx="4644321"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检测对象是否为空</a:t>
            </a:r>
            <a:endParaRPr lang="en-US" altLang="zh-CN" sz="2400" dirty="0">
              <a:latin typeface="+mn-ea"/>
            </a:endParaRPr>
          </a:p>
        </p:txBody>
      </p:sp>
      <p:sp>
        <p:nvSpPr>
          <p:cNvPr id="8" name="矩形 7">
            <a:extLst>
              <a:ext uri="{FF2B5EF4-FFF2-40B4-BE49-F238E27FC236}">
                <a16:creationId xmlns:a16="http://schemas.microsoft.com/office/drawing/2014/main" id="{AF73B352-E36F-4866-AF7B-29A894CBB557}"/>
              </a:ext>
            </a:extLst>
          </p:cNvPr>
          <p:cNvSpPr/>
          <p:nvPr/>
        </p:nvSpPr>
        <p:spPr>
          <a:xfrm>
            <a:off x="6296167" y="1964982"/>
            <a:ext cx="4553804" cy="1477328"/>
          </a:xfrm>
          <a:prstGeom prst="rect">
            <a:avLst/>
          </a:prstGeom>
        </p:spPr>
        <p:txBody>
          <a:bodyPr wrap="square">
            <a:spAutoFit/>
          </a:bodyPr>
          <a:lstStyle/>
          <a:p>
            <a:r>
              <a:rPr lang="en-US" altLang="zh-CN" dirty="0">
                <a:solidFill>
                  <a:srgbClr val="8000FF"/>
                </a:solidFill>
                <a:highlight>
                  <a:srgbClr val="FFFFFF"/>
                </a:highlight>
                <a:latin typeface="Courier New" panose="02070309020205020404" pitchFamily="49" charset="0"/>
              </a:rPr>
              <a:t>class</a:t>
            </a:r>
            <a:r>
              <a:rPr lang="en-US" altLang="zh-CN" dirty="0">
                <a:solidFill>
                  <a:srgbClr val="000000"/>
                </a:solidFill>
                <a:highlight>
                  <a:srgbClr val="FFFFFF"/>
                </a:highlight>
                <a:latin typeface="Courier New" panose="02070309020205020404" pitchFamily="49" charset="0"/>
              </a:rPr>
              <a:t> </a:t>
            </a:r>
            <a:r>
              <a:rPr lang="en-US" altLang="zh-CN" dirty="0" err="1">
                <a:solidFill>
                  <a:srgbClr val="000000"/>
                </a:solidFill>
                <a:highlight>
                  <a:srgbClr val="FFFFFF"/>
                </a:highlight>
                <a:latin typeface="Courier New" panose="02070309020205020404" pitchFamily="49" charset="0"/>
              </a:rPr>
              <a:t>Student_info</a:t>
            </a:r>
            <a:r>
              <a:rPr lang="en-US" altLang="zh-CN" b="1" dirty="0">
                <a:solidFill>
                  <a:srgbClr val="000080"/>
                </a:solidFill>
                <a:highlight>
                  <a:srgbClr val="FFFFFF"/>
                </a:highlight>
                <a:latin typeface="Courier New" panose="02070309020205020404" pitchFamily="49" charset="0"/>
              </a:rPr>
              <a:t>{</a:t>
            </a:r>
            <a:endParaRPr lang="en-US" altLang="zh-CN" dirty="0">
              <a:solidFill>
                <a:srgbClr val="000000"/>
              </a:solidFill>
              <a:highlight>
                <a:srgbClr val="FFFFFF"/>
              </a:highlight>
              <a:latin typeface="Courier New" panose="02070309020205020404" pitchFamily="49" charset="0"/>
            </a:endParaRPr>
          </a:p>
          <a:p>
            <a:r>
              <a:rPr lang="en-US" altLang="zh-CN" dirty="0">
                <a:solidFill>
                  <a:srgbClr val="000000"/>
                </a:solidFill>
                <a:highlight>
                  <a:srgbClr val="FFFFFF"/>
                </a:highlight>
                <a:latin typeface="Courier New" panose="02070309020205020404" pitchFamily="49" charset="0"/>
              </a:rPr>
              <a:t>Public</a:t>
            </a:r>
            <a:r>
              <a:rPr lang="en-US" altLang="zh-CN" b="1" dirty="0">
                <a:solidFill>
                  <a:srgbClr val="000080"/>
                </a:solidFill>
                <a:highlight>
                  <a:srgbClr val="FFFFFF"/>
                </a:highlight>
                <a:latin typeface="Courier New" panose="02070309020205020404" pitchFamily="49" charset="0"/>
              </a:rPr>
              <a:t>:</a:t>
            </a:r>
            <a:r>
              <a:rPr lang="en-US" altLang="zh-CN" dirty="0">
                <a:solidFill>
                  <a:srgbClr val="000000"/>
                </a:solidFill>
                <a:highlight>
                  <a:srgbClr val="FFFFFF"/>
                </a:highlight>
                <a:latin typeface="Courier New" panose="02070309020205020404" pitchFamily="49" charset="0"/>
              </a:rPr>
              <a:t>	</a:t>
            </a:r>
          </a:p>
          <a:p>
            <a:r>
              <a:rPr lang="en-US" altLang="zh-CN" dirty="0">
                <a:solidFill>
                  <a:srgbClr val="8000FF"/>
                </a:solidFill>
                <a:highlight>
                  <a:srgbClr val="FFFFFF"/>
                </a:highlight>
                <a:latin typeface="Courier New" panose="02070309020205020404" pitchFamily="49" charset="0"/>
              </a:rPr>
              <a:t>   bool</a:t>
            </a:r>
            <a:r>
              <a:rPr lang="en-US" altLang="zh-CN" dirty="0">
                <a:solidFill>
                  <a:srgbClr val="000000"/>
                </a:solidFill>
                <a:highlight>
                  <a:srgbClr val="FFFFFF"/>
                </a:highlight>
                <a:latin typeface="Courier New" panose="02070309020205020404" pitchFamily="49" charset="0"/>
              </a:rPr>
              <a:t> valid</a:t>
            </a:r>
            <a:r>
              <a:rPr lang="en-US" altLang="zh-CN" b="1" dirty="0">
                <a:solidFill>
                  <a:srgbClr val="000080"/>
                </a:solidFill>
                <a:highlight>
                  <a:srgbClr val="FFFFFF"/>
                </a:highlight>
                <a:latin typeface="Courier New" panose="02070309020205020404" pitchFamily="49" charset="0"/>
              </a:rPr>
              <a:t>()</a:t>
            </a:r>
            <a:r>
              <a:rPr lang="en-US" altLang="zh-CN" dirty="0">
                <a:solidFill>
                  <a:srgbClr val="8000FF"/>
                </a:solidFill>
                <a:highlight>
                  <a:srgbClr val="FFFFFF"/>
                </a:highlight>
                <a:latin typeface="Courier New" panose="02070309020205020404" pitchFamily="49" charset="0"/>
              </a:rPr>
              <a:t>const</a:t>
            </a:r>
            <a:r>
              <a:rPr lang="en-US" altLang="zh-CN" dirty="0">
                <a:solidFill>
                  <a:srgbClr val="000000"/>
                </a:solidFill>
                <a:highlight>
                  <a:srgbClr val="FFFFFF"/>
                </a:highlight>
                <a:latin typeface="Courier New" panose="02070309020205020404" pitchFamily="49" charset="0"/>
              </a:rPr>
              <a:t> </a:t>
            </a:r>
          </a:p>
          <a:p>
            <a:r>
              <a:rPr lang="en-US" altLang="zh-CN" b="1" dirty="0">
                <a:solidFill>
                  <a:srgbClr val="000000"/>
                </a:solidFill>
                <a:highlight>
                  <a:srgbClr val="FFFFFF"/>
                </a:highlight>
                <a:latin typeface="Courier New" panose="02070309020205020404" pitchFamily="49" charset="0"/>
              </a:rPr>
              <a:t>   </a:t>
            </a:r>
            <a:r>
              <a:rPr lang="en-US" altLang="zh-CN" b="1" dirty="0">
                <a:solidFill>
                  <a:srgbClr val="000080"/>
                </a:solidFill>
                <a:highlight>
                  <a:srgbClr val="FFFFFF"/>
                </a:highlight>
                <a:latin typeface="Courier New" panose="02070309020205020404" pitchFamily="49" charset="0"/>
              </a:rPr>
              <a:t>{</a:t>
            </a:r>
            <a:r>
              <a:rPr lang="en-US" altLang="zh-CN" b="1" dirty="0">
                <a:solidFill>
                  <a:srgbClr val="0000FF"/>
                </a:solidFill>
                <a:highlight>
                  <a:srgbClr val="FFFFFF"/>
                </a:highlight>
                <a:latin typeface="Courier New" panose="02070309020205020404" pitchFamily="49" charset="0"/>
              </a:rPr>
              <a:t>return</a:t>
            </a:r>
            <a:r>
              <a:rPr lang="en-US" altLang="zh-CN" dirty="0">
                <a:solidFill>
                  <a:srgbClr val="000000"/>
                </a:solidFill>
                <a:highlight>
                  <a:srgbClr val="FFFFFF"/>
                </a:highlight>
                <a:latin typeface="Courier New" panose="02070309020205020404" pitchFamily="49" charset="0"/>
              </a:rPr>
              <a:t> </a:t>
            </a:r>
            <a:r>
              <a:rPr lang="en-US" altLang="zh-CN" dirty="0" err="1">
                <a:solidFill>
                  <a:srgbClr val="000000"/>
                </a:solidFill>
                <a:highlight>
                  <a:srgbClr val="FFFFFF"/>
                </a:highlight>
                <a:latin typeface="Courier New" panose="02070309020205020404" pitchFamily="49" charset="0"/>
              </a:rPr>
              <a:t>homework</a:t>
            </a:r>
            <a:r>
              <a:rPr lang="en-US" altLang="zh-CN" b="1" dirty="0" err="1">
                <a:solidFill>
                  <a:srgbClr val="000080"/>
                </a:solidFill>
                <a:highlight>
                  <a:srgbClr val="FFFFFF"/>
                </a:highlight>
                <a:latin typeface="Courier New" panose="02070309020205020404" pitchFamily="49" charset="0"/>
              </a:rPr>
              <a:t>.</a:t>
            </a:r>
            <a:r>
              <a:rPr lang="en-US" altLang="zh-CN" dirty="0" err="1">
                <a:solidFill>
                  <a:srgbClr val="000000"/>
                </a:solidFill>
                <a:highlight>
                  <a:srgbClr val="FFFFFF"/>
                </a:highlight>
                <a:latin typeface="Courier New" panose="02070309020205020404" pitchFamily="49" charset="0"/>
              </a:rPr>
              <a:t>empty</a:t>
            </a:r>
            <a:r>
              <a:rPr lang="en-US" altLang="zh-CN" b="1" dirty="0">
                <a:solidFill>
                  <a:srgbClr val="000080"/>
                </a:solidFill>
                <a:highlight>
                  <a:srgbClr val="FFFFFF"/>
                </a:highlight>
                <a:latin typeface="Courier New" panose="02070309020205020404" pitchFamily="49" charset="0"/>
              </a:rPr>
              <a:t>();}</a:t>
            </a:r>
            <a:endParaRPr lang="en-US" altLang="zh-CN" dirty="0">
              <a:solidFill>
                <a:srgbClr val="000000"/>
              </a:solidFill>
              <a:highlight>
                <a:srgbClr val="FFFFFF"/>
              </a:highlight>
              <a:latin typeface="Courier New" panose="02070309020205020404" pitchFamily="49" charset="0"/>
            </a:endParaRPr>
          </a:p>
          <a:p>
            <a:r>
              <a:rPr lang="en-US" altLang="zh-CN" b="1" dirty="0">
                <a:solidFill>
                  <a:srgbClr val="000080"/>
                </a:solidFill>
                <a:highlight>
                  <a:srgbClr val="FFFFFF"/>
                </a:highlight>
                <a:latin typeface="Courier New" panose="02070309020205020404" pitchFamily="49" charset="0"/>
              </a:rPr>
              <a:t>}</a:t>
            </a:r>
            <a:endParaRPr lang="zh-CN" altLang="en-US" dirty="0"/>
          </a:p>
        </p:txBody>
      </p:sp>
      <p:sp>
        <p:nvSpPr>
          <p:cNvPr id="10" name="矩形 9">
            <a:extLst>
              <a:ext uri="{FF2B5EF4-FFF2-40B4-BE49-F238E27FC236}">
                <a16:creationId xmlns:a16="http://schemas.microsoft.com/office/drawing/2014/main" id="{A7970D38-2AA8-4B99-9A87-1E1336A09E0F}"/>
              </a:ext>
            </a:extLst>
          </p:cNvPr>
          <p:cNvSpPr/>
          <p:nvPr/>
        </p:nvSpPr>
        <p:spPr>
          <a:xfrm>
            <a:off x="1614985" y="1971048"/>
            <a:ext cx="4062483" cy="923330"/>
          </a:xfrm>
          <a:prstGeom prst="rect">
            <a:avLst/>
          </a:prstGeom>
        </p:spPr>
        <p:txBody>
          <a:bodyPr wrap="square">
            <a:spAutoFit/>
          </a:bodyPr>
          <a:lstStyle/>
          <a:p>
            <a:r>
              <a:rPr lang="en-US" altLang="zh-CN" dirty="0" err="1">
                <a:solidFill>
                  <a:srgbClr val="000000"/>
                </a:solidFill>
                <a:highlight>
                  <a:srgbClr val="FFFFFF"/>
                </a:highlight>
                <a:latin typeface="Courier New" panose="02070309020205020404" pitchFamily="49" charset="0"/>
              </a:rPr>
              <a:t>Student_info</a:t>
            </a:r>
            <a:r>
              <a:rPr lang="en-US" altLang="zh-CN" dirty="0">
                <a:solidFill>
                  <a:srgbClr val="000000"/>
                </a:solidFill>
                <a:highlight>
                  <a:srgbClr val="FFFFFF"/>
                </a:highlight>
                <a:latin typeface="Courier New" panose="02070309020205020404" pitchFamily="49" charset="0"/>
              </a:rPr>
              <a:t> s</a:t>
            </a:r>
            <a:r>
              <a:rPr lang="en-US" altLang="zh-CN" b="1" dirty="0">
                <a:solidFill>
                  <a:srgbClr val="000080"/>
                </a:solidFill>
                <a:highlight>
                  <a:srgbClr val="FFFFFF"/>
                </a:highlight>
                <a:latin typeface="Courier New" panose="02070309020205020404" pitchFamily="49" charset="0"/>
              </a:rPr>
              <a:t>;</a:t>
            </a:r>
            <a:endParaRPr lang="en-US" altLang="zh-CN" dirty="0">
              <a:solidFill>
                <a:srgbClr val="000000"/>
              </a:solidFill>
              <a:highlight>
                <a:srgbClr val="FFFFFF"/>
              </a:highlight>
              <a:latin typeface="Courier New" panose="02070309020205020404" pitchFamily="49" charset="0"/>
            </a:endParaRPr>
          </a:p>
          <a:p>
            <a:r>
              <a:rPr lang="en-US" altLang="zh-CN" dirty="0" err="1">
                <a:solidFill>
                  <a:srgbClr val="000000"/>
                </a:solidFill>
                <a:highlight>
                  <a:srgbClr val="FFFFFF"/>
                </a:highlight>
                <a:latin typeface="Courier New" panose="02070309020205020404" pitchFamily="49" charset="0"/>
              </a:rPr>
              <a:t>cout</a:t>
            </a:r>
            <a:r>
              <a:rPr lang="en-US" altLang="zh-CN" dirty="0">
                <a:solidFill>
                  <a:srgbClr val="000000"/>
                </a:solidFill>
                <a:highlight>
                  <a:srgbClr val="FFFFFF"/>
                </a:highlight>
                <a:latin typeface="Courier New" panose="02070309020205020404" pitchFamily="49" charset="0"/>
              </a:rPr>
              <a:t> </a:t>
            </a:r>
            <a:r>
              <a:rPr lang="en-US" altLang="zh-CN" b="1" dirty="0">
                <a:solidFill>
                  <a:srgbClr val="000080"/>
                </a:solidFill>
                <a:highlight>
                  <a:srgbClr val="FFFFFF"/>
                </a:highlight>
                <a:latin typeface="Courier New" panose="02070309020205020404" pitchFamily="49" charset="0"/>
              </a:rPr>
              <a:t>&lt;&lt;</a:t>
            </a:r>
            <a:r>
              <a:rPr lang="en-US" altLang="zh-CN" dirty="0">
                <a:solidFill>
                  <a:srgbClr val="000000"/>
                </a:solidFill>
                <a:highlight>
                  <a:srgbClr val="FFFFFF"/>
                </a:highlight>
                <a:latin typeface="Courier New" panose="02070309020205020404" pitchFamily="49" charset="0"/>
              </a:rPr>
              <a:t> </a:t>
            </a:r>
            <a:r>
              <a:rPr lang="en-US" altLang="zh-CN" dirty="0" err="1">
                <a:solidFill>
                  <a:srgbClr val="000000"/>
                </a:solidFill>
                <a:highlight>
                  <a:srgbClr val="FFFFFF"/>
                </a:highlight>
                <a:latin typeface="Courier New" panose="02070309020205020404" pitchFamily="49" charset="0"/>
              </a:rPr>
              <a:t>s</a:t>
            </a:r>
            <a:r>
              <a:rPr lang="en-US" altLang="zh-CN" b="1" dirty="0" err="1">
                <a:solidFill>
                  <a:srgbClr val="000080"/>
                </a:solidFill>
                <a:highlight>
                  <a:srgbClr val="FFFFFF"/>
                </a:highlight>
                <a:latin typeface="Courier New" panose="02070309020205020404" pitchFamily="49" charset="0"/>
              </a:rPr>
              <a:t>.</a:t>
            </a:r>
            <a:r>
              <a:rPr lang="en-US" altLang="zh-CN" dirty="0" err="1">
                <a:solidFill>
                  <a:srgbClr val="000000"/>
                </a:solidFill>
                <a:highlight>
                  <a:srgbClr val="FFFFFF"/>
                </a:highlight>
                <a:latin typeface="Courier New" panose="02070309020205020404" pitchFamily="49" charset="0"/>
              </a:rPr>
              <a:t>grade</a:t>
            </a:r>
            <a:r>
              <a:rPr lang="en-US" altLang="zh-CN" b="1" dirty="0">
                <a:solidFill>
                  <a:srgbClr val="000080"/>
                </a:solidFill>
                <a:highlight>
                  <a:srgbClr val="FFFFFF"/>
                </a:highlight>
                <a:latin typeface="Courier New" panose="02070309020205020404" pitchFamily="49" charset="0"/>
              </a:rPr>
              <a:t>()</a:t>
            </a:r>
            <a:r>
              <a:rPr lang="en-US" altLang="zh-CN" dirty="0">
                <a:solidFill>
                  <a:srgbClr val="000000"/>
                </a:solidFill>
                <a:highlight>
                  <a:srgbClr val="FFFFFF"/>
                </a:highlight>
                <a:latin typeface="Courier New" panose="02070309020205020404" pitchFamily="49" charset="0"/>
              </a:rPr>
              <a:t> </a:t>
            </a:r>
            <a:r>
              <a:rPr lang="en-US" altLang="zh-CN" b="1" dirty="0">
                <a:solidFill>
                  <a:srgbClr val="000080"/>
                </a:solidFill>
                <a:highlight>
                  <a:srgbClr val="FFFFFF"/>
                </a:highlight>
                <a:latin typeface="Courier New" panose="02070309020205020404" pitchFamily="49" charset="0"/>
              </a:rPr>
              <a:t>&lt;&lt;</a:t>
            </a:r>
            <a:r>
              <a:rPr lang="en-US" altLang="zh-CN" dirty="0">
                <a:solidFill>
                  <a:srgbClr val="000000"/>
                </a:solidFill>
                <a:highlight>
                  <a:srgbClr val="FFFFFF"/>
                </a:highlight>
                <a:latin typeface="Courier New" panose="02070309020205020404" pitchFamily="49" charset="0"/>
              </a:rPr>
              <a:t> </a:t>
            </a:r>
            <a:r>
              <a:rPr lang="en-US" altLang="zh-CN" dirty="0" err="1">
                <a:solidFill>
                  <a:srgbClr val="000000"/>
                </a:solidFill>
                <a:highlight>
                  <a:srgbClr val="FFFFFF"/>
                </a:highlight>
                <a:latin typeface="Courier New" panose="02070309020205020404" pitchFamily="49" charset="0"/>
              </a:rPr>
              <a:t>endl</a:t>
            </a:r>
            <a:r>
              <a:rPr lang="en-US" altLang="zh-CN" b="1" dirty="0">
                <a:solidFill>
                  <a:srgbClr val="000080"/>
                </a:solidFill>
                <a:highlight>
                  <a:srgbClr val="FFFFFF"/>
                </a:highlight>
                <a:latin typeface="Courier New" panose="02070309020205020404" pitchFamily="49" charset="0"/>
              </a:rPr>
              <a:t>;</a:t>
            </a:r>
            <a:endParaRPr lang="en-US" altLang="zh-CN" dirty="0">
              <a:solidFill>
                <a:srgbClr val="000000"/>
              </a:solidFill>
              <a:highlight>
                <a:srgbClr val="FFFFFF"/>
              </a:highlight>
              <a:latin typeface="Courier New" panose="02070309020205020404" pitchFamily="49" charset="0"/>
            </a:endParaRPr>
          </a:p>
          <a:p>
            <a:r>
              <a:rPr lang="zh-CN" altLang="en-US" dirty="0">
                <a:solidFill>
                  <a:srgbClr val="000000"/>
                </a:solidFill>
                <a:highlight>
                  <a:srgbClr val="FFFFFF"/>
                </a:highlight>
                <a:latin typeface="Courier New" panose="02070309020205020404" pitchFamily="49" charset="0"/>
              </a:rPr>
              <a:t>（因为</a:t>
            </a:r>
            <a:r>
              <a:rPr lang="en-US" altLang="zh-CN" dirty="0">
                <a:solidFill>
                  <a:srgbClr val="000000"/>
                </a:solidFill>
                <a:highlight>
                  <a:srgbClr val="FFFFFF"/>
                </a:highlight>
                <a:latin typeface="Courier New" panose="02070309020205020404" pitchFamily="49" charset="0"/>
              </a:rPr>
              <a:t>homework</a:t>
            </a:r>
            <a:r>
              <a:rPr lang="zh-CN" altLang="en-US" dirty="0">
                <a:solidFill>
                  <a:srgbClr val="000000"/>
                </a:solidFill>
                <a:highlight>
                  <a:srgbClr val="FFFFFF"/>
                </a:highlight>
                <a:latin typeface="Courier New" panose="02070309020205020404" pitchFamily="49" charset="0"/>
              </a:rPr>
              <a:t>为空）：</a:t>
            </a:r>
            <a:endParaRPr lang="zh-CN" altLang="en-US" dirty="0"/>
          </a:p>
        </p:txBody>
      </p:sp>
      <p:sp>
        <p:nvSpPr>
          <p:cNvPr id="9" name="矩形: 同侧圆角 5">
            <a:extLst>
              <a:ext uri="{FF2B5EF4-FFF2-40B4-BE49-F238E27FC236}">
                <a16:creationId xmlns:a16="http://schemas.microsoft.com/office/drawing/2014/main" id="{2A86BAD5-6396-4CC8-9BC6-4400D4B8EDB6}"/>
              </a:ext>
            </a:extLst>
          </p:cNvPr>
          <p:cNvSpPr>
            <a:spLocks noChangeAspect="1"/>
          </p:cNvSpPr>
          <p:nvPr/>
        </p:nvSpPr>
        <p:spPr>
          <a:xfrm>
            <a:off x="6180628" y="1073428"/>
            <a:ext cx="4644321"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提供成员函数检测是否为空</a:t>
            </a:r>
            <a:endParaRPr lang="en-US" altLang="zh-CN" sz="2400" dirty="0">
              <a:latin typeface="+mn-ea"/>
            </a:endParaRPr>
          </a:p>
        </p:txBody>
      </p:sp>
      <p:sp>
        <p:nvSpPr>
          <p:cNvPr id="2" name="矩形 1">
            <a:extLst>
              <a:ext uri="{FF2B5EF4-FFF2-40B4-BE49-F238E27FC236}">
                <a16:creationId xmlns:a16="http://schemas.microsoft.com/office/drawing/2014/main" id="{2330E697-CD3E-4BC5-8682-8F52381F81BF}"/>
              </a:ext>
            </a:extLst>
          </p:cNvPr>
          <p:cNvSpPr/>
          <p:nvPr/>
        </p:nvSpPr>
        <p:spPr>
          <a:xfrm>
            <a:off x="1655928" y="3460677"/>
            <a:ext cx="4117075" cy="646331"/>
          </a:xfrm>
          <a:prstGeom prst="rect">
            <a:avLst/>
          </a:prstGeom>
        </p:spPr>
        <p:txBody>
          <a:bodyPr wrap="square">
            <a:spAutoFit/>
          </a:bodyPr>
          <a:lstStyle/>
          <a:p>
            <a:r>
              <a:rPr lang="zh-CN" altLang="en-US" dirty="0"/>
              <a:t>一种方式：直接检查homework成员。</a:t>
            </a:r>
          </a:p>
          <a:p>
            <a:r>
              <a:rPr lang="zh-CN" altLang="en-US" dirty="0"/>
              <a:t>缺点：破坏封装性，需要更多的细节。</a:t>
            </a:r>
          </a:p>
        </p:txBody>
      </p:sp>
    </p:spTree>
    <p:extLst>
      <p:ext uri="{BB962C8B-B14F-4D97-AF65-F5344CB8AC3E}">
        <p14:creationId xmlns:p14="http://schemas.microsoft.com/office/powerpoint/2010/main" val="724922162"/>
      </p:ext>
    </p:extLst>
  </p:cSld>
  <p:clrMapOvr>
    <a:masterClrMapping/>
  </p:clrMapOvr>
  <p:transition spd="med">
    <p:pull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2223686" cy="461665"/>
          </a:xfrm>
          <a:prstGeom prst="rect">
            <a:avLst/>
          </a:prstGeom>
          <a:noFill/>
        </p:spPr>
        <p:txBody>
          <a:bodyPr wrap="none" rtlCol="0">
            <a:spAutoFit/>
          </a:bodyPr>
          <a:lstStyle/>
          <a:p>
            <a:r>
              <a:rPr lang="en-US" altLang="zh-CN" sz="2400" dirty="0" err="1">
                <a:solidFill>
                  <a:srgbClr val="3949AB"/>
                </a:solidFill>
              </a:rPr>
              <a:t>Student_info</a:t>
            </a:r>
            <a:r>
              <a:rPr lang="zh-CN" altLang="en-US" sz="2400" dirty="0">
                <a:solidFill>
                  <a:srgbClr val="3949AB"/>
                </a:solidFill>
              </a:rPr>
              <a:t>类</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1" y="1073428"/>
            <a:ext cx="9841325"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en-US" altLang="zh-CN" sz="2400" dirty="0" err="1">
                <a:latin typeface="+mn-ea"/>
              </a:rPr>
              <a:t>Student_info</a:t>
            </a:r>
            <a:r>
              <a:rPr lang="zh-CN" altLang="en-US" sz="2400" dirty="0">
                <a:latin typeface="+mn-ea"/>
              </a:rPr>
              <a:t>类</a:t>
            </a:r>
            <a:endParaRPr lang="en-US" altLang="zh-CN" sz="2400" dirty="0">
              <a:latin typeface="+mn-ea"/>
            </a:endParaRPr>
          </a:p>
        </p:txBody>
      </p:sp>
      <p:sp>
        <p:nvSpPr>
          <p:cNvPr id="17" name="矩形 16">
            <a:extLst>
              <a:ext uri="{FF2B5EF4-FFF2-40B4-BE49-F238E27FC236}">
                <a16:creationId xmlns:a16="http://schemas.microsoft.com/office/drawing/2014/main" id="{CC455FF6-01A8-4428-8A9E-97EF8DE9CEF1}"/>
              </a:ext>
            </a:extLst>
          </p:cNvPr>
          <p:cNvSpPr/>
          <p:nvPr/>
        </p:nvSpPr>
        <p:spPr>
          <a:xfrm>
            <a:off x="1574041" y="1716797"/>
            <a:ext cx="8552597" cy="3416320"/>
          </a:xfrm>
          <a:prstGeom prst="rect">
            <a:avLst/>
          </a:prstGeom>
        </p:spPr>
        <p:txBody>
          <a:bodyPr wrap="square">
            <a:spAutoFit/>
          </a:bodyPr>
          <a:lstStyle/>
          <a:p>
            <a:r>
              <a:rPr lang="en-US" altLang="zh-CN" dirty="0">
                <a:solidFill>
                  <a:srgbClr val="8000FF"/>
                </a:solidFill>
                <a:highlight>
                  <a:srgbClr val="FFFFFF"/>
                </a:highlight>
                <a:latin typeface="Courier New" panose="02070309020205020404" pitchFamily="49" charset="0"/>
              </a:rPr>
              <a:t>class</a:t>
            </a:r>
            <a:r>
              <a:rPr lang="en-US" altLang="zh-CN" dirty="0">
                <a:solidFill>
                  <a:srgbClr val="000000"/>
                </a:solidFill>
                <a:highlight>
                  <a:srgbClr val="FFFFFF"/>
                </a:highlight>
                <a:latin typeface="Courier New" panose="02070309020205020404" pitchFamily="49" charset="0"/>
              </a:rPr>
              <a:t> </a:t>
            </a:r>
            <a:r>
              <a:rPr lang="en-US" altLang="zh-CN" dirty="0" err="1">
                <a:solidFill>
                  <a:srgbClr val="000000"/>
                </a:solidFill>
                <a:highlight>
                  <a:srgbClr val="FFFFFF"/>
                </a:highlight>
                <a:latin typeface="Courier New" panose="02070309020205020404" pitchFamily="49" charset="0"/>
              </a:rPr>
              <a:t>Student_info</a:t>
            </a:r>
            <a:r>
              <a:rPr lang="en-US" altLang="zh-CN" b="1" dirty="0">
                <a:solidFill>
                  <a:srgbClr val="000080"/>
                </a:solidFill>
                <a:highlight>
                  <a:srgbClr val="FFFFFF"/>
                </a:highlight>
                <a:latin typeface="Courier New" panose="02070309020205020404" pitchFamily="49" charset="0"/>
              </a:rPr>
              <a:t>{</a:t>
            </a:r>
            <a:endParaRPr lang="en-US" altLang="zh-CN" dirty="0">
              <a:solidFill>
                <a:srgbClr val="000000"/>
              </a:solidFill>
              <a:highlight>
                <a:srgbClr val="FFFFFF"/>
              </a:highlight>
              <a:latin typeface="Courier New" panose="02070309020205020404" pitchFamily="49" charset="0"/>
            </a:endParaRPr>
          </a:p>
          <a:p>
            <a:r>
              <a:rPr lang="en-US" altLang="zh-CN" dirty="0">
                <a:solidFill>
                  <a:srgbClr val="8000FF"/>
                </a:solidFill>
                <a:highlight>
                  <a:srgbClr val="FFFFFF"/>
                </a:highlight>
                <a:latin typeface="Courier New" panose="02070309020205020404" pitchFamily="49" charset="0"/>
              </a:rPr>
              <a:t>public</a:t>
            </a:r>
            <a:r>
              <a:rPr lang="en-US" altLang="zh-CN" b="1" dirty="0">
                <a:solidFill>
                  <a:srgbClr val="000080"/>
                </a:solidFill>
                <a:highlight>
                  <a:srgbClr val="FFFFFF"/>
                </a:highlight>
                <a:latin typeface="Courier New" panose="02070309020205020404" pitchFamily="49" charset="0"/>
              </a:rPr>
              <a:t>:</a:t>
            </a:r>
            <a:endParaRPr lang="en-US" altLang="zh-CN" dirty="0">
              <a:solidFill>
                <a:srgbClr val="000000"/>
              </a:solidFill>
              <a:highlight>
                <a:srgbClr val="FFFFFF"/>
              </a:highlight>
              <a:latin typeface="Courier New" panose="02070309020205020404" pitchFamily="49" charset="0"/>
            </a:endParaRPr>
          </a:p>
          <a:p>
            <a:r>
              <a:rPr lang="en-US" altLang="zh-CN" dirty="0">
                <a:solidFill>
                  <a:srgbClr val="000000"/>
                </a:solidFill>
                <a:highlight>
                  <a:srgbClr val="FFFFFF"/>
                </a:highlight>
                <a:latin typeface="Courier New" panose="02070309020205020404" pitchFamily="49" charset="0"/>
              </a:rPr>
              <a:t>	</a:t>
            </a:r>
            <a:r>
              <a:rPr lang="en-US" altLang="zh-CN" dirty="0">
                <a:solidFill>
                  <a:srgbClr val="8000FF"/>
                </a:solidFill>
                <a:highlight>
                  <a:srgbClr val="FFFFFF"/>
                </a:highlight>
                <a:latin typeface="Courier New" panose="02070309020205020404" pitchFamily="49" charset="0"/>
              </a:rPr>
              <a:t>double</a:t>
            </a:r>
            <a:r>
              <a:rPr lang="en-US" altLang="zh-CN" dirty="0">
                <a:solidFill>
                  <a:srgbClr val="000000"/>
                </a:solidFill>
                <a:highlight>
                  <a:srgbClr val="FFFFFF"/>
                </a:highlight>
                <a:latin typeface="Courier New" panose="02070309020205020404" pitchFamily="49" charset="0"/>
              </a:rPr>
              <a:t> grade</a:t>
            </a:r>
            <a:r>
              <a:rPr lang="en-US" altLang="zh-CN" b="1" dirty="0">
                <a:solidFill>
                  <a:srgbClr val="000080"/>
                </a:solidFill>
                <a:highlight>
                  <a:srgbClr val="FFFFFF"/>
                </a:highlight>
                <a:latin typeface="Courier New" panose="02070309020205020404" pitchFamily="49" charset="0"/>
              </a:rPr>
              <a:t>()</a:t>
            </a:r>
            <a:r>
              <a:rPr lang="en-US" altLang="zh-CN" dirty="0">
                <a:solidFill>
                  <a:srgbClr val="000000"/>
                </a:solidFill>
                <a:highlight>
                  <a:srgbClr val="FFFFFF"/>
                </a:highlight>
                <a:latin typeface="Courier New" panose="02070309020205020404" pitchFamily="49" charset="0"/>
              </a:rPr>
              <a:t> </a:t>
            </a:r>
            <a:r>
              <a:rPr lang="en-US" altLang="zh-CN" dirty="0">
                <a:solidFill>
                  <a:srgbClr val="8000FF"/>
                </a:solidFill>
                <a:highlight>
                  <a:srgbClr val="FFFFFF"/>
                </a:highlight>
                <a:latin typeface="Courier New" panose="02070309020205020404" pitchFamily="49" charset="0"/>
              </a:rPr>
              <a:t>const</a:t>
            </a:r>
            <a:r>
              <a:rPr lang="en-US" altLang="zh-CN" b="1" dirty="0">
                <a:solidFill>
                  <a:srgbClr val="000080"/>
                </a:solidFill>
                <a:highlight>
                  <a:srgbClr val="FFFFFF"/>
                </a:highlight>
                <a:latin typeface="Courier New" panose="02070309020205020404" pitchFamily="49" charset="0"/>
              </a:rPr>
              <a:t>;</a:t>
            </a:r>
            <a:endParaRPr lang="en-US" altLang="zh-CN" dirty="0">
              <a:solidFill>
                <a:srgbClr val="000000"/>
              </a:solidFill>
              <a:highlight>
                <a:srgbClr val="FFFFFF"/>
              </a:highlight>
              <a:latin typeface="Courier New" panose="02070309020205020404" pitchFamily="49" charset="0"/>
            </a:endParaRPr>
          </a:p>
          <a:p>
            <a:r>
              <a:rPr lang="en-US" altLang="zh-CN" dirty="0">
                <a:solidFill>
                  <a:srgbClr val="000000"/>
                </a:solidFill>
                <a:highlight>
                  <a:srgbClr val="FFFFFF"/>
                </a:highlight>
                <a:latin typeface="Courier New" panose="02070309020205020404" pitchFamily="49" charset="0"/>
              </a:rPr>
              <a:t>	std</a:t>
            </a:r>
            <a:r>
              <a:rPr lang="en-US" altLang="zh-CN" b="1" dirty="0">
                <a:solidFill>
                  <a:srgbClr val="000080"/>
                </a:solidFill>
                <a:highlight>
                  <a:srgbClr val="FFFFFF"/>
                </a:highlight>
                <a:latin typeface="Courier New" panose="02070309020205020404" pitchFamily="49" charset="0"/>
              </a:rPr>
              <a:t>::</a:t>
            </a:r>
            <a:r>
              <a:rPr lang="en-US" altLang="zh-CN" dirty="0" err="1">
                <a:solidFill>
                  <a:srgbClr val="000000"/>
                </a:solidFill>
                <a:highlight>
                  <a:srgbClr val="FFFFFF"/>
                </a:highlight>
                <a:latin typeface="Courier New" panose="02070309020205020404" pitchFamily="49" charset="0"/>
              </a:rPr>
              <a:t>istream</a:t>
            </a:r>
            <a:r>
              <a:rPr lang="en-US" altLang="zh-CN" dirty="0">
                <a:solidFill>
                  <a:srgbClr val="000000"/>
                </a:solidFill>
                <a:highlight>
                  <a:srgbClr val="FFFFFF"/>
                </a:highlight>
                <a:latin typeface="Courier New" panose="02070309020205020404" pitchFamily="49" charset="0"/>
              </a:rPr>
              <a:t> </a:t>
            </a:r>
            <a:r>
              <a:rPr lang="en-US" altLang="zh-CN" b="1" dirty="0">
                <a:solidFill>
                  <a:srgbClr val="000080"/>
                </a:solidFill>
                <a:highlight>
                  <a:srgbClr val="FFFFFF"/>
                </a:highlight>
                <a:latin typeface="Courier New" panose="02070309020205020404" pitchFamily="49" charset="0"/>
              </a:rPr>
              <a:t>&amp;</a:t>
            </a:r>
            <a:r>
              <a:rPr lang="en-US" altLang="zh-CN" dirty="0">
                <a:solidFill>
                  <a:srgbClr val="000000"/>
                </a:solidFill>
                <a:highlight>
                  <a:srgbClr val="FFFFFF"/>
                </a:highlight>
                <a:latin typeface="Courier New" panose="02070309020205020404" pitchFamily="49" charset="0"/>
              </a:rPr>
              <a:t> read</a:t>
            </a:r>
            <a:r>
              <a:rPr lang="en-US" altLang="zh-CN" b="1" dirty="0">
                <a:solidFill>
                  <a:srgbClr val="000080"/>
                </a:solidFill>
                <a:highlight>
                  <a:srgbClr val="FFFFFF"/>
                </a:highlight>
                <a:latin typeface="Courier New" panose="02070309020205020404" pitchFamily="49" charset="0"/>
              </a:rPr>
              <a:t>(</a:t>
            </a:r>
            <a:r>
              <a:rPr lang="en-US" altLang="zh-CN" dirty="0">
                <a:solidFill>
                  <a:srgbClr val="000000"/>
                </a:solidFill>
                <a:highlight>
                  <a:srgbClr val="FFFFFF"/>
                </a:highlight>
                <a:latin typeface="Courier New" panose="02070309020205020404" pitchFamily="49" charset="0"/>
              </a:rPr>
              <a:t>std</a:t>
            </a:r>
            <a:r>
              <a:rPr lang="en-US" altLang="zh-CN" b="1" dirty="0">
                <a:solidFill>
                  <a:srgbClr val="000080"/>
                </a:solidFill>
                <a:highlight>
                  <a:srgbClr val="FFFFFF"/>
                </a:highlight>
                <a:latin typeface="Courier New" panose="02070309020205020404" pitchFamily="49" charset="0"/>
              </a:rPr>
              <a:t>::</a:t>
            </a:r>
            <a:r>
              <a:rPr lang="en-US" altLang="zh-CN" dirty="0" err="1">
                <a:solidFill>
                  <a:srgbClr val="000000"/>
                </a:solidFill>
                <a:highlight>
                  <a:srgbClr val="FFFFFF"/>
                </a:highlight>
                <a:latin typeface="Courier New" panose="02070309020205020404" pitchFamily="49" charset="0"/>
              </a:rPr>
              <a:t>istream</a:t>
            </a:r>
            <a:r>
              <a:rPr lang="en-US" altLang="zh-CN" dirty="0">
                <a:solidFill>
                  <a:srgbClr val="000000"/>
                </a:solidFill>
                <a:highlight>
                  <a:srgbClr val="FFFFFF"/>
                </a:highlight>
                <a:latin typeface="Courier New" panose="02070309020205020404" pitchFamily="49" charset="0"/>
              </a:rPr>
              <a:t> </a:t>
            </a:r>
            <a:r>
              <a:rPr lang="en-US" altLang="zh-CN" b="1" dirty="0">
                <a:solidFill>
                  <a:srgbClr val="000080"/>
                </a:solidFill>
                <a:highlight>
                  <a:srgbClr val="FFFFFF"/>
                </a:highlight>
                <a:latin typeface="Courier New" panose="02070309020205020404" pitchFamily="49" charset="0"/>
              </a:rPr>
              <a:t>&amp;);</a:t>
            </a:r>
            <a:endParaRPr lang="en-US" altLang="zh-CN" dirty="0">
              <a:solidFill>
                <a:srgbClr val="000000"/>
              </a:solidFill>
              <a:highlight>
                <a:srgbClr val="FFFFFF"/>
              </a:highlight>
              <a:latin typeface="Courier New" panose="02070309020205020404" pitchFamily="49" charset="0"/>
            </a:endParaRPr>
          </a:p>
          <a:p>
            <a:r>
              <a:rPr lang="en-US" altLang="zh-CN" dirty="0">
                <a:solidFill>
                  <a:srgbClr val="000000"/>
                </a:solidFill>
                <a:highlight>
                  <a:srgbClr val="FFFFFF"/>
                </a:highlight>
                <a:latin typeface="Courier New" panose="02070309020205020404" pitchFamily="49" charset="0"/>
              </a:rPr>
              <a:t>	</a:t>
            </a:r>
            <a:r>
              <a:rPr lang="en-US" altLang="zh-CN" dirty="0">
                <a:solidFill>
                  <a:srgbClr val="8000FF"/>
                </a:solidFill>
                <a:highlight>
                  <a:srgbClr val="FFFFFF"/>
                </a:highlight>
                <a:latin typeface="Courier New" panose="02070309020205020404" pitchFamily="49" charset="0"/>
              </a:rPr>
              <a:t>bool</a:t>
            </a:r>
            <a:r>
              <a:rPr lang="en-US" altLang="zh-CN" dirty="0">
                <a:solidFill>
                  <a:srgbClr val="000000"/>
                </a:solidFill>
                <a:highlight>
                  <a:srgbClr val="FFFFFF"/>
                </a:highlight>
                <a:latin typeface="Courier New" panose="02070309020205020404" pitchFamily="49" charset="0"/>
              </a:rPr>
              <a:t> valid</a:t>
            </a:r>
            <a:r>
              <a:rPr lang="en-US" altLang="zh-CN" b="1" dirty="0">
                <a:solidFill>
                  <a:srgbClr val="000080"/>
                </a:solidFill>
                <a:highlight>
                  <a:srgbClr val="FFFFFF"/>
                </a:highlight>
                <a:latin typeface="Courier New" panose="02070309020205020404" pitchFamily="49" charset="0"/>
              </a:rPr>
              <a:t>()</a:t>
            </a:r>
            <a:r>
              <a:rPr lang="en-US" altLang="zh-CN" dirty="0">
                <a:solidFill>
                  <a:srgbClr val="8000FF"/>
                </a:solidFill>
                <a:highlight>
                  <a:srgbClr val="FFFFFF"/>
                </a:highlight>
                <a:latin typeface="Courier New" panose="02070309020205020404" pitchFamily="49" charset="0"/>
              </a:rPr>
              <a:t>const</a:t>
            </a:r>
            <a:r>
              <a:rPr lang="en-US" altLang="zh-CN" dirty="0">
                <a:solidFill>
                  <a:srgbClr val="000000"/>
                </a:solidFill>
                <a:highlight>
                  <a:srgbClr val="FFFFFF"/>
                </a:highlight>
                <a:latin typeface="Courier New" panose="02070309020205020404" pitchFamily="49" charset="0"/>
              </a:rPr>
              <a:t> </a:t>
            </a:r>
            <a:r>
              <a:rPr lang="en-US" altLang="zh-CN" b="1" dirty="0">
                <a:solidFill>
                  <a:srgbClr val="000080"/>
                </a:solidFill>
                <a:highlight>
                  <a:srgbClr val="FFFFFF"/>
                </a:highlight>
                <a:latin typeface="Courier New" panose="02070309020205020404" pitchFamily="49" charset="0"/>
              </a:rPr>
              <a:t>{</a:t>
            </a:r>
            <a:r>
              <a:rPr lang="en-US" altLang="zh-CN" b="1" dirty="0">
                <a:solidFill>
                  <a:srgbClr val="0000FF"/>
                </a:solidFill>
                <a:highlight>
                  <a:srgbClr val="FFFFFF"/>
                </a:highlight>
                <a:latin typeface="Courier New" panose="02070309020205020404" pitchFamily="49" charset="0"/>
              </a:rPr>
              <a:t>return</a:t>
            </a:r>
            <a:r>
              <a:rPr lang="en-US" altLang="zh-CN" dirty="0">
                <a:solidFill>
                  <a:srgbClr val="000000"/>
                </a:solidFill>
                <a:highlight>
                  <a:srgbClr val="FFFFFF"/>
                </a:highlight>
                <a:latin typeface="Courier New" panose="02070309020205020404" pitchFamily="49" charset="0"/>
              </a:rPr>
              <a:t> </a:t>
            </a:r>
            <a:r>
              <a:rPr lang="en-US" altLang="zh-CN" dirty="0" err="1">
                <a:solidFill>
                  <a:srgbClr val="000000"/>
                </a:solidFill>
                <a:highlight>
                  <a:srgbClr val="FFFFFF"/>
                </a:highlight>
                <a:latin typeface="Courier New" panose="02070309020205020404" pitchFamily="49" charset="0"/>
              </a:rPr>
              <a:t>homework</a:t>
            </a:r>
            <a:r>
              <a:rPr lang="en-US" altLang="zh-CN" b="1" dirty="0" err="1">
                <a:solidFill>
                  <a:srgbClr val="000080"/>
                </a:solidFill>
                <a:highlight>
                  <a:srgbClr val="FFFFFF"/>
                </a:highlight>
                <a:latin typeface="Courier New" panose="02070309020205020404" pitchFamily="49" charset="0"/>
              </a:rPr>
              <a:t>.</a:t>
            </a:r>
            <a:r>
              <a:rPr lang="en-US" altLang="zh-CN" dirty="0" err="1">
                <a:solidFill>
                  <a:srgbClr val="000000"/>
                </a:solidFill>
                <a:highlight>
                  <a:srgbClr val="FFFFFF"/>
                </a:highlight>
                <a:latin typeface="Courier New" panose="02070309020205020404" pitchFamily="49" charset="0"/>
              </a:rPr>
              <a:t>empty</a:t>
            </a:r>
            <a:r>
              <a:rPr lang="en-US" altLang="zh-CN" b="1" dirty="0">
                <a:solidFill>
                  <a:srgbClr val="000080"/>
                </a:solidFill>
                <a:highlight>
                  <a:srgbClr val="FFFFFF"/>
                </a:highlight>
                <a:latin typeface="Courier New" panose="02070309020205020404" pitchFamily="49" charset="0"/>
              </a:rPr>
              <a:t>();}</a:t>
            </a:r>
            <a:endParaRPr lang="en-US" altLang="zh-CN" dirty="0">
              <a:solidFill>
                <a:srgbClr val="000000"/>
              </a:solidFill>
              <a:highlight>
                <a:srgbClr val="FFFFFF"/>
              </a:highlight>
              <a:latin typeface="Courier New" panose="02070309020205020404" pitchFamily="49" charset="0"/>
            </a:endParaRPr>
          </a:p>
          <a:p>
            <a:r>
              <a:rPr lang="en-US" altLang="zh-CN" dirty="0">
                <a:solidFill>
                  <a:srgbClr val="000000"/>
                </a:solidFill>
                <a:highlight>
                  <a:srgbClr val="FFFFFF"/>
                </a:highlight>
                <a:latin typeface="Courier New" panose="02070309020205020404" pitchFamily="49" charset="0"/>
              </a:rPr>
              <a:t>	std</a:t>
            </a:r>
            <a:r>
              <a:rPr lang="en-US" altLang="zh-CN" b="1" dirty="0">
                <a:solidFill>
                  <a:srgbClr val="000080"/>
                </a:solidFill>
                <a:highlight>
                  <a:srgbClr val="FFFFFF"/>
                </a:highlight>
                <a:latin typeface="Courier New" panose="02070309020205020404" pitchFamily="49" charset="0"/>
              </a:rPr>
              <a:t>::</a:t>
            </a:r>
            <a:r>
              <a:rPr lang="en-US" altLang="zh-CN" dirty="0">
                <a:solidFill>
                  <a:srgbClr val="000000"/>
                </a:solidFill>
                <a:highlight>
                  <a:srgbClr val="FFFFFF"/>
                </a:highlight>
                <a:latin typeface="Courier New" panose="02070309020205020404" pitchFamily="49" charset="0"/>
              </a:rPr>
              <a:t>string name</a:t>
            </a:r>
            <a:r>
              <a:rPr lang="en-US" altLang="zh-CN" b="1" dirty="0">
                <a:solidFill>
                  <a:srgbClr val="000080"/>
                </a:solidFill>
                <a:highlight>
                  <a:srgbClr val="FFFFFF"/>
                </a:highlight>
                <a:latin typeface="Courier New" panose="02070309020205020404" pitchFamily="49" charset="0"/>
              </a:rPr>
              <a:t>()</a:t>
            </a:r>
            <a:r>
              <a:rPr lang="en-US" altLang="zh-CN" dirty="0">
                <a:solidFill>
                  <a:srgbClr val="000000"/>
                </a:solidFill>
                <a:highlight>
                  <a:srgbClr val="FFFFFF"/>
                </a:highlight>
                <a:latin typeface="Courier New" panose="02070309020205020404" pitchFamily="49" charset="0"/>
              </a:rPr>
              <a:t> </a:t>
            </a:r>
            <a:r>
              <a:rPr lang="en-US" altLang="zh-CN" dirty="0">
                <a:solidFill>
                  <a:srgbClr val="8000FF"/>
                </a:solidFill>
                <a:highlight>
                  <a:srgbClr val="FFFFFF"/>
                </a:highlight>
                <a:latin typeface="Courier New" panose="02070309020205020404" pitchFamily="49" charset="0"/>
              </a:rPr>
              <a:t>const</a:t>
            </a:r>
            <a:r>
              <a:rPr lang="en-US" altLang="zh-CN" b="1" dirty="0">
                <a:solidFill>
                  <a:srgbClr val="000080"/>
                </a:solidFill>
                <a:highlight>
                  <a:srgbClr val="FFFFFF"/>
                </a:highlight>
                <a:latin typeface="Courier New" panose="02070309020205020404" pitchFamily="49" charset="0"/>
              </a:rPr>
              <a:t>{</a:t>
            </a:r>
            <a:r>
              <a:rPr lang="en-US" altLang="zh-CN" b="1" dirty="0">
                <a:solidFill>
                  <a:srgbClr val="0000FF"/>
                </a:solidFill>
                <a:highlight>
                  <a:srgbClr val="FFFFFF"/>
                </a:highlight>
                <a:latin typeface="Courier New" panose="02070309020205020404" pitchFamily="49" charset="0"/>
              </a:rPr>
              <a:t>return</a:t>
            </a:r>
            <a:r>
              <a:rPr lang="en-US" altLang="zh-CN" dirty="0">
                <a:solidFill>
                  <a:srgbClr val="000000"/>
                </a:solidFill>
                <a:highlight>
                  <a:srgbClr val="FFFFFF"/>
                </a:highlight>
                <a:latin typeface="Courier New" panose="02070309020205020404" pitchFamily="49" charset="0"/>
              </a:rPr>
              <a:t> n</a:t>
            </a:r>
            <a:r>
              <a:rPr lang="en-US" altLang="zh-CN" b="1" dirty="0">
                <a:solidFill>
                  <a:srgbClr val="000080"/>
                </a:solidFill>
                <a:highlight>
                  <a:srgbClr val="FFFFFF"/>
                </a:highlight>
                <a:latin typeface="Courier New" panose="02070309020205020404" pitchFamily="49" charset="0"/>
              </a:rPr>
              <a:t>;}</a:t>
            </a:r>
            <a:endParaRPr lang="en-US" altLang="zh-CN" dirty="0">
              <a:solidFill>
                <a:srgbClr val="000000"/>
              </a:solidFill>
              <a:highlight>
                <a:srgbClr val="FFFFFF"/>
              </a:highlight>
              <a:latin typeface="Courier New" panose="02070309020205020404" pitchFamily="49" charset="0"/>
            </a:endParaRPr>
          </a:p>
          <a:p>
            <a:r>
              <a:rPr lang="en-US" altLang="zh-CN" dirty="0">
                <a:solidFill>
                  <a:srgbClr val="8000FF"/>
                </a:solidFill>
                <a:highlight>
                  <a:srgbClr val="FFFFFF"/>
                </a:highlight>
                <a:latin typeface="Courier New" panose="02070309020205020404" pitchFamily="49" charset="0"/>
              </a:rPr>
              <a:t>private</a:t>
            </a:r>
            <a:r>
              <a:rPr lang="en-US" altLang="zh-CN" b="1" dirty="0">
                <a:solidFill>
                  <a:srgbClr val="000080"/>
                </a:solidFill>
                <a:highlight>
                  <a:srgbClr val="FFFFFF"/>
                </a:highlight>
                <a:latin typeface="Courier New" panose="02070309020205020404" pitchFamily="49" charset="0"/>
              </a:rPr>
              <a:t>:</a:t>
            </a:r>
            <a:endParaRPr lang="en-US" altLang="zh-CN" dirty="0">
              <a:solidFill>
                <a:srgbClr val="000000"/>
              </a:solidFill>
              <a:highlight>
                <a:srgbClr val="FFFFFF"/>
              </a:highlight>
              <a:latin typeface="Courier New" panose="02070309020205020404" pitchFamily="49" charset="0"/>
            </a:endParaRPr>
          </a:p>
          <a:p>
            <a:r>
              <a:rPr lang="en-US" altLang="zh-CN" dirty="0">
                <a:solidFill>
                  <a:srgbClr val="000000"/>
                </a:solidFill>
                <a:highlight>
                  <a:srgbClr val="FFFFFF"/>
                </a:highlight>
                <a:latin typeface="Courier New" panose="02070309020205020404" pitchFamily="49" charset="0"/>
              </a:rPr>
              <a:t>	std</a:t>
            </a:r>
            <a:r>
              <a:rPr lang="en-US" altLang="zh-CN" b="1" dirty="0">
                <a:solidFill>
                  <a:srgbClr val="000080"/>
                </a:solidFill>
                <a:highlight>
                  <a:srgbClr val="FFFFFF"/>
                </a:highlight>
                <a:latin typeface="Courier New" panose="02070309020205020404" pitchFamily="49" charset="0"/>
              </a:rPr>
              <a:t>::</a:t>
            </a:r>
            <a:r>
              <a:rPr lang="en-US" altLang="zh-CN" dirty="0">
                <a:solidFill>
                  <a:srgbClr val="000000"/>
                </a:solidFill>
                <a:highlight>
                  <a:srgbClr val="FFFFFF"/>
                </a:highlight>
                <a:latin typeface="Courier New" panose="02070309020205020404" pitchFamily="49" charset="0"/>
              </a:rPr>
              <a:t>string n</a:t>
            </a:r>
            <a:r>
              <a:rPr lang="en-US" altLang="zh-CN" b="1" dirty="0">
                <a:solidFill>
                  <a:srgbClr val="000080"/>
                </a:solidFill>
                <a:highlight>
                  <a:srgbClr val="FFFFFF"/>
                </a:highlight>
                <a:latin typeface="Courier New" panose="02070309020205020404" pitchFamily="49" charset="0"/>
              </a:rPr>
              <a:t>;</a:t>
            </a:r>
            <a:endParaRPr lang="en-US" altLang="zh-CN" dirty="0">
              <a:solidFill>
                <a:srgbClr val="000000"/>
              </a:solidFill>
              <a:highlight>
                <a:srgbClr val="FFFFFF"/>
              </a:highlight>
              <a:latin typeface="Courier New" panose="02070309020205020404" pitchFamily="49" charset="0"/>
            </a:endParaRPr>
          </a:p>
          <a:p>
            <a:r>
              <a:rPr lang="en-US" altLang="zh-CN" dirty="0">
                <a:solidFill>
                  <a:srgbClr val="000000"/>
                </a:solidFill>
                <a:highlight>
                  <a:srgbClr val="FFFFFF"/>
                </a:highlight>
                <a:latin typeface="Courier New" panose="02070309020205020404" pitchFamily="49" charset="0"/>
              </a:rPr>
              <a:t>	</a:t>
            </a:r>
            <a:r>
              <a:rPr lang="en-US" altLang="zh-CN" dirty="0">
                <a:solidFill>
                  <a:srgbClr val="8000FF"/>
                </a:solidFill>
                <a:highlight>
                  <a:srgbClr val="FFFFFF"/>
                </a:highlight>
                <a:latin typeface="Courier New" panose="02070309020205020404" pitchFamily="49" charset="0"/>
              </a:rPr>
              <a:t>double</a:t>
            </a:r>
            <a:r>
              <a:rPr lang="en-US" altLang="zh-CN" dirty="0">
                <a:solidFill>
                  <a:srgbClr val="000000"/>
                </a:solidFill>
                <a:highlight>
                  <a:srgbClr val="FFFFFF"/>
                </a:highlight>
                <a:latin typeface="Courier New" panose="02070309020205020404" pitchFamily="49" charset="0"/>
              </a:rPr>
              <a:t> midterm</a:t>
            </a:r>
            <a:r>
              <a:rPr lang="en-US" altLang="zh-CN" b="1" dirty="0">
                <a:solidFill>
                  <a:srgbClr val="000080"/>
                </a:solidFill>
                <a:highlight>
                  <a:srgbClr val="FFFFFF"/>
                </a:highlight>
                <a:latin typeface="Courier New" panose="02070309020205020404" pitchFamily="49" charset="0"/>
              </a:rPr>
              <a:t>,</a:t>
            </a:r>
            <a:r>
              <a:rPr lang="en-US" altLang="zh-CN" dirty="0">
                <a:solidFill>
                  <a:srgbClr val="000000"/>
                </a:solidFill>
                <a:highlight>
                  <a:srgbClr val="FFFFFF"/>
                </a:highlight>
                <a:latin typeface="Courier New" panose="02070309020205020404" pitchFamily="49" charset="0"/>
              </a:rPr>
              <a:t> </a:t>
            </a:r>
            <a:r>
              <a:rPr lang="en-US" altLang="zh-CN" dirty="0">
                <a:solidFill>
                  <a:srgbClr val="8000FF"/>
                </a:solidFill>
                <a:highlight>
                  <a:srgbClr val="FFFFFF"/>
                </a:highlight>
                <a:latin typeface="Courier New" panose="02070309020205020404" pitchFamily="49" charset="0"/>
              </a:rPr>
              <a:t>final</a:t>
            </a:r>
            <a:r>
              <a:rPr lang="en-US" altLang="zh-CN" b="1" dirty="0">
                <a:solidFill>
                  <a:srgbClr val="000080"/>
                </a:solidFill>
                <a:highlight>
                  <a:srgbClr val="FFFFFF"/>
                </a:highlight>
                <a:latin typeface="Courier New" panose="02070309020205020404" pitchFamily="49" charset="0"/>
              </a:rPr>
              <a:t>;</a:t>
            </a:r>
            <a:endParaRPr lang="en-US" altLang="zh-CN" dirty="0">
              <a:solidFill>
                <a:srgbClr val="000000"/>
              </a:solidFill>
              <a:highlight>
                <a:srgbClr val="FFFFFF"/>
              </a:highlight>
              <a:latin typeface="Courier New" panose="02070309020205020404" pitchFamily="49" charset="0"/>
            </a:endParaRPr>
          </a:p>
          <a:p>
            <a:r>
              <a:rPr lang="en-US" altLang="zh-CN" dirty="0">
                <a:solidFill>
                  <a:srgbClr val="000000"/>
                </a:solidFill>
                <a:highlight>
                  <a:srgbClr val="FFFFFF"/>
                </a:highlight>
                <a:latin typeface="Courier New" panose="02070309020205020404" pitchFamily="49" charset="0"/>
              </a:rPr>
              <a:t>	std</a:t>
            </a:r>
            <a:r>
              <a:rPr lang="en-US" altLang="zh-CN" b="1" dirty="0">
                <a:solidFill>
                  <a:srgbClr val="000080"/>
                </a:solidFill>
                <a:highlight>
                  <a:srgbClr val="FFFFFF"/>
                </a:highlight>
                <a:latin typeface="Courier New" panose="02070309020205020404" pitchFamily="49" charset="0"/>
              </a:rPr>
              <a:t>::</a:t>
            </a:r>
            <a:r>
              <a:rPr lang="en-US" altLang="zh-CN" dirty="0">
                <a:solidFill>
                  <a:srgbClr val="000000"/>
                </a:solidFill>
                <a:highlight>
                  <a:srgbClr val="FFFFFF"/>
                </a:highlight>
                <a:latin typeface="Courier New" panose="02070309020205020404" pitchFamily="49" charset="0"/>
              </a:rPr>
              <a:t>vector</a:t>
            </a:r>
            <a:r>
              <a:rPr lang="en-US" altLang="zh-CN" b="1" dirty="0">
                <a:solidFill>
                  <a:srgbClr val="000080"/>
                </a:solidFill>
                <a:highlight>
                  <a:srgbClr val="FFFFFF"/>
                </a:highlight>
                <a:latin typeface="Courier New" panose="02070309020205020404" pitchFamily="49" charset="0"/>
              </a:rPr>
              <a:t>&lt;</a:t>
            </a:r>
            <a:r>
              <a:rPr lang="en-US" altLang="zh-CN" dirty="0">
                <a:solidFill>
                  <a:srgbClr val="8000FF"/>
                </a:solidFill>
                <a:highlight>
                  <a:srgbClr val="FFFFFF"/>
                </a:highlight>
                <a:latin typeface="Courier New" panose="02070309020205020404" pitchFamily="49" charset="0"/>
              </a:rPr>
              <a:t>double</a:t>
            </a:r>
            <a:r>
              <a:rPr lang="en-US" altLang="zh-CN" b="1" dirty="0">
                <a:solidFill>
                  <a:srgbClr val="000080"/>
                </a:solidFill>
                <a:highlight>
                  <a:srgbClr val="FFFFFF"/>
                </a:highlight>
                <a:latin typeface="Courier New" panose="02070309020205020404" pitchFamily="49" charset="0"/>
              </a:rPr>
              <a:t>&gt;</a:t>
            </a:r>
            <a:r>
              <a:rPr lang="en-US" altLang="zh-CN" dirty="0">
                <a:solidFill>
                  <a:srgbClr val="000000"/>
                </a:solidFill>
                <a:highlight>
                  <a:srgbClr val="FFFFFF"/>
                </a:highlight>
                <a:latin typeface="Courier New" panose="02070309020205020404" pitchFamily="49" charset="0"/>
              </a:rPr>
              <a:t> homework</a:t>
            </a:r>
            <a:r>
              <a:rPr lang="en-US" altLang="zh-CN" b="1" dirty="0">
                <a:solidFill>
                  <a:srgbClr val="000080"/>
                </a:solidFill>
                <a:highlight>
                  <a:srgbClr val="FFFFFF"/>
                </a:highlight>
                <a:latin typeface="Courier New" panose="02070309020205020404" pitchFamily="49" charset="0"/>
              </a:rPr>
              <a:t>;</a:t>
            </a:r>
            <a:endParaRPr lang="en-US" altLang="zh-CN" dirty="0">
              <a:solidFill>
                <a:srgbClr val="000000"/>
              </a:solidFill>
              <a:highlight>
                <a:srgbClr val="FFFFFF"/>
              </a:highlight>
              <a:latin typeface="Courier New" panose="02070309020205020404" pitchFamily="49" charset="0"/>
            </a:endParaRPr>
          </a:p>
          <a:p>
            <a:r>
              <a:rPr lang="en-US" altLang="zh-CN" b="1" dirty="0">
                <a:solidFill>
                  <a:srgbClr val="000080"/>
                </a:solidFill>
                <a:highlight>
                  <a:srgbClr val="FFFFFF"/>
                </a:highlight>
                <a:latin typeface="Courier New" panose="02070309020205020404" pitchFamily="49" charset="0"/>
              </a:rPr>
              <a:t>};</a:t>
            </a:r>
            <a:endParaRPr lang="zh-CN" altLang="en-US" dirty="0">
              <a:solidFill>
                <a:srgbClr val="000000"/>
              </a:solidFill>
              <a:highlight>
                <a:srgbClr val="FFFFFF"/>
              </a:highlight>
              <a:latin typeface="Courier New" panose="02070309020205020404" pitchFamily="49" charset="0"/>
            </a:endParaRPr>
          </a:p>
          <a:p>
            <a:r>
              <a:rPr lang="en-US" altLang="zh-CN" dirty="0">
                <a:solidFill>
                  <a:srgbClr val="8000FF"/>
                </a:solidFill>
                <a:highlight>
                  <a:srgbClr val="FFFFFF"/>
                </a:highlight>
                <a:latin typeface="Courier New" panose="02070309020205020404" pitchFamily="49" charset="0"/>
              </a:rPr>
              <a:t>bool</a:t>
            </a:r>
            <a:r>
              <a:rPr lang="en-US" altLang="zh-CN" dirty="0">
                <a:solidFill>
                  <a:srgbClr val="000000"/>
                </a:solidFill>
                <a:highlight>
                  <a:srgbClr val="FFFFFF"/>
                </a:highlight>
                <a:latin typeface="Courier New" panose="02070309020205020404" pitchFamily="49" charset="0"/>
              </a:rPr>
              <a:t> compare</a:t>
            </a:r>
            <a:r>
              <a:rPr lang="en-US" altLang="zh-CN" b="1" dirty="0">
                <a:solidFill>
                  <a:srgbClr val="000080"/>
                </a:solidFill>
                <a:highlight>
                  <a:srgbClr val="FFFFFF"/>
                </a:highlight>
                <a:latin typeface="Courier New" panose="02070309020205020404" pitchFamily="49" charset="0"/>
              </a:rPr>
              <a:t>(</a:t>
            </a:r>
            <a:r>
              <a:rPr lang="en-US" altLang="zh-CN" dirty="0">
                <a:solidFill>
                  <a:srgbClr val="8000FF"/>
                </a:solidFill>
                <a:highlight>
                  <a:srgbClr val="FFFFFF"/>
                </a:highlight>
                <a:latin typeface="Courier New" panose="02070309020205020404" pitchFamily="49" charset="0"/>
              </a:rPr>
              <a:t>const</a:t>
            </a:r>
            <a:r>
              <a:rPr lang="en-US" altLang="zh-CN" dirty="0">
                <a:solidFill>
                  <a:srgbClr val="000000"/>
                </a:solidFill>
                <a:highlight>
                  <a:srgbClr val="FFFFFF"/>
                </a:highlight>
                <a:latin typeface="Courier New" panose="02070309020205020404" pitchFamily="49" charset="0"/>
              </a:rPr>
              <a:t> </a:t>
            </a:r>
            <a:r>
              <a:rPr lang="en-US" altLang="zh-CN" dirty="0" err="1">
                <a:solidFill>
                  <a:srgbClr val="000000"/>
                </a:solidFill>
                <a:highlight>
                  <a:srgbClr val="FFFFFF"/>
                </a:highlight>
                <a:latin typeface="Courier New" panose="02070309020205020404" pitchFamily="49" charset="0"/>
              </a:rPr>
              <a:t>Student_info</a:t>
            </a:r>
            <a:r>
              <a:rPr lang="en-US" altLang="zh-CN" dirty="0">
                <a:solidFill>
                  <a:srgbClr val="000000"/>
                </a:solidFill>
                <a:highlight>
                  <a:srgbClr val="FFFFFF"/>
                </a:highlight>
                <a:latin typeface="Courier New" panose="02070309020205020404" pitchFamily="49" charset="0"/>
              </a:rPr>
              <a:t> </a:t>
            </a:r>
            <a:r>
              <a:rPr lang="en-US" altLang="zh-CN" b="1" dirty="0">
                <a:solidFill>
                  <a:srgbClr val="000080"/>
                </a:solidFill>
                <a:highlight>
                  <a:srgbClr val="FFFFFF"/>
                </a:highlight>
                <a:latin typeface="Courier New" panose="02070309020205020404" pitchFamily="49" charset="0"/>
              </a:rPr>
              <a:t>&amp;</a:t>
            </a:r>
            <a:r>
              <a:rPr lang="en-US" altLang="zh-CN" dirty="0">
                <a:solidFill>
                  <a:srgbClr val="000000"/>
                </a:solidFill>
                <a:highlight>
                  <a:srgbClr val="FFFFFF"/>
                </a:highlight>
                <a:latin typeface="Courier New" panose="02070309020205020404" pitchFamily="49" charset="0"/>
              </a:rPr>
              <a:t>x</a:t>
            </a:r>
            <a:r>
              <a:rPr lang="en-US" altLang="zh-CN" b="1" dirty="0">
                <a:solidFill>
                  <a:srgbClr val="000080"/>
                </a:solidFill>
                <a:highlight>
                  <a:srgbClr val="FFFFFF"/>
                </a:highlight>
                <a:latin typeface="Courier New" panose="02070309020205020404" pitchFamily="49" charset="0"/>
              </a:rPr>
              <a:t>,</a:t>
            </a:r>
            <a:r>
              <a:rPr lang="en-US" altLang="zh-CN" dirty="0">
                <a:solidFill>
                  <a:srgbClr val="000000"/>
                </a:solidFill>
                <a:highlight>
                  <a:srgbClr val="FFFFFF"/>
                </a:highlight>
                <a:latin typeface="Courier New" panose="02070309020205020404" pitchFamily="49" charset="0"/>
              </a:rPr>
              <a:t> </a:t>
            </a:r>
            <a:r>
              <a:rPr lang="en-US" altLang="zh-CN" dirty="0">
                <a:solidFill>
                  <a:srgbClr val="8000FF"/>
                </a:solidFill>
                <a:highlight>
                  <a:srgbClr val="FFFFFF"/>
                </a:highlight>
                <a:latin typeface="Courier New" panose="02070309020205020404" pitchFamily="49" charset="0"/>
              </a:rPr>
              <a:t>const</a:t>
            </a:r>
            <a:r>
              <a:rPr lang="en-US" altLang="zh-CN" dirty="0">
                <a:solidFill>
                  <a:srgbClr val="000000"/>
                </a:solidFill>
                <a:highlight>
                  <a:srgbClr val="FFFFFF"/>
                </a:highlight>
                <a:latin typeface="Courier New" panose="02070309020205020404" pitchFamily="49" charset="0"/>
              </a:rPr>
              <a:t> </a:t>
            </a:r>
            <a:r>
              <a:rPr lang="en-US" altLang="zh-CN" dirty="0" err="1">
                <a:solidFill>
                  <a:srgbClr val="000000"/>
                </a:solidFill>
                <a:highlight>
                  <a:srgbClr val="FFFFFF"/>
                </a:highlight>
                <a:latin typeface="Courier New" panose="02070309020205020404" pitchFamily="49" charset="0"/>
              </a:rPr>
              <a:t>Student_info</a:t>
            </a:r>
            <a:r>
              <a:rPr lang="en-US" altLang="zh-CN" dirty="0">
                <a:solidFill>
                  <a:srgbClr val="000000"/>
                </a:solidFill>
                <a:highlight>
                  <a:srgbClr val="FFFFFF"/>
                </a:highlight>
                <a:latin typeface="Courier New" panose="02070309020205020404" pitchFamily="49" charset="0"/>
              </a:rPr>
              <a:t> </a:t>
            </a:r>
            <a:r>
              <a:rPr lang="en-US" altLang="zh-CN" b="1" dirty="0">
                <a:solidFill>
                  <a:srgbClr val="000080"/>
                </a:solidFill>
                <a:highlight>
                  <a:srgbClr val="FFFFFF"/>
                </a:highlight>
                <a:latin typeface="Courier New" panose="02070309020205020404" pitchFamily="49" charset="0"/>
              </a:rPr>
              <a:t>&amp;</a:t>
            </a:r>
            <a:r>
              <a:rPr lang="en-US" altLang="zh-CN" dirty="0">
                <a:solidFill>
                  <a:srgbClr val="000000"/>
                </a:solidFill>
                <a:highlight>
                  <a:srgbClr val="FFFFFF"/>
                </a:highlight>
                <a:latin typeface="Courier New" panose="02070309020205020404" pitchFamily="49" charset="0"/>
              </a:rPr>
              <a:t>y</a:t>
            </a:r>
            <a:r>
              <a:rPr lang="en-US" altLang="zh-CN" b="1" dirty="0">
                <a:solidFill>
                  <a:srgbClr val="000080"/>
                </a:solidFill>
                <a:highlight>
                  <a:srgbClr val="FFFFFF"/>
                </a:highlight>
                <a:latin typeface="Courier New" panose="02070309020205020404" pitchFamily="49" charset="0"/>
              </a:rPr>
              <a:t>);</a:t>
            </a:r>
            <a:endParaRPr lang="en-US" altLang="zh-CN" dirty="0">
              <a:solidFill>
                <a:srgbClr val="000000"/>
              </a:solidFill>
              <a:highlight>
                <a:srgbClr val="FFFFFF"/>
              </a:highlight>
              <a:latin typeface="Courier New" panose="02070309020205020404" pitchFamily="49" charset="0"/>
            </a:endParaRPr>
          </a:p>
        </p:txBody>
      </p:sp>
      <p:sp>
        <p:nvSpPr>
          <p:cNvPr id="26" name="矩形 25">
            <a:extLst>
              <a:ext uri="{FF2B5EF4-FFF2-40B4-BE49-F238E27FC236}">
                <a16:creationId xmlns:a16="http://schemas.microsoft.com/office/drawing/2014/main" id="{828921AD-BB36-40C1-8A48-86D01C4F7083}"/>
              </a:ext>
            </a:extLst>
          </p:cNvPr>
          <p:cNvSpPr/>
          <p:nvPr/>
        </p:nvSpPr>
        <p:spPr>
          <a:xfrm>
            <a:off x="1512274" y="5322516"/>
            <a:ext cx="1739579" cy="769441"/>
          </a:xfrm>
          <a:prstGeom prst="rect">
            <a:avLst/>
          </a:prstGeom>
        </p:spPr>
        <p:txBody>
          <a:bodyPr wrap="none">
            <a:spAutoFit/>
          </a:bodyPr>
          <a:lstStyle/>
          <a:p>
            <a:r>
              <a:rPr lang="en-US" altLang="zh-CN" sz="4400" b="1" dirty="0">
                <a:solidFill>
                  <a:srgbClr val="01BCD4"/>
                </a:solidFill>
                <a:latin typeface="Consolas" panose="020B0609020204030204" pitchFamily="49" charset="0"/>
              </a:rPr>
              <a:t>class</a:t>
            </a:r>
            <a:endParaRPr lang="zh-CN" altLang="en-US" sz="4400" b="1" dirty="0">
              <a:solidFill>
                <a:srgbClr val="01BCD4"/>
              </a:solidFill>
            </a:endParaRPr>
          </a:p>
        </p:txBody>
      </p:sp>
      <p:pic>
        <p:nvPicPr>
          <p:cNvPr id="27" name="图片 26">
            <a:extLst>
              <a:ext uri="{FF2B5EF4-FFF2-40B4-BE49-F238E27FC236}">
                <a16:creationId xmlns:a16="http://schemas.microsoft.com/office/drawing/2014/main" id="{7627A66C-6CC7-4F46-9731-16F4719B4332}"/>
              </a:ext>
            </a:extLst>
          </p:cNvPr>
          <p:cNvPicPr>
            <a:picLocks noChangeAspect="1"/>
          </p:cNvPicPr>
          <p:nvPr/>
        </p:nvPicPr>
        <p:blipFill>
          <a:blip r:embed="rId3"/>
          <a:stretch>
            <a:fillRect/>
          </a:stretch>
        </p:blipFill>
        <p:spPr>
          <a:xfrm>
            <a:off x="3351249" y="5447208"/>
            <a:ext cx="1125682" cy="668482"/>
          </a:xfrm>
          <a:prstGeom prst="rect">
            <a:avLst/>
          </a:prstGeom>
        </p:spPr>
      </p:pic>
      <p:sp>
        <p:nvSpPr>
          <p:cNvPr id="28" name="矩形 27">
            <a:extLst>
              <a:ext uri="{FF2B5EF4-FFF2-40B4-BE49-F238E27FC236}">
                <a16:creationId xmlns:a16="http://schemas.microsoft.com/office/drawing/2014/main" id="{C23A5A2C-4F4B-4382-BF27-B83AF24E971A}"/>
              </a:ext>
            </a:extLst>
          </p:cNvPr>
          <p:cNvSpPr/>
          <p:nvPr/>
        </p:nvSpPr>
        <p:spPr>
          <a:xfrm>
            <a:off x="4927423" y="5322516"/>
            <a:ext cx="1313180" cy="769441"/>
          </a:xfrm>
          <a:prstGeom prst="rect">
            <a:avLst/>
          </a:prstGeom>
        </p:spPr>
        <p:txBody>
          <a:bodyPr wrap="none">
            <a:spAutoFit/>
          </a:bodyPr>
          <a:lstStyle/>
          <a:p>
            <a:r>
              <a:rPr lang="zh-CN" altLang="en-US" sz="4400" b="1" dirty="0">
                <a:solidFill>
                  <a:srgbClr val="01BCD4"/>
                </a:solidFill>
              </a:rPr>
              <a:t>属性</a:t>
            </a:r>
          </a:p>
        </p:txBody>
      </p:sp>
      <p:pic>
        <p:nvPicPr>
          <p:cNvPr id="29" name="图片 28">
            <a:extLst>
              <a:ext uri="{FF2B5EF4-FFF2-40B4-BE49-F238E27FC236}">
                <a16:creationId xmlns:a16="http://schemas.microsoft.com/office/drawing/2014/main" id="{E18C14DD-2D1E-44DF-91A6-C28897B4D7D6}"/>
              </a:ext>
            </a:extLst>
          </p:cNvPr>
          <p:cNvPicPr>
            <a:picLocks noChangeAspect="1"/>
          </p:cNvPicPr>
          <p:nvPr/>
        </p:nvPicPr>
        <p:blipFill>
          <a:blip r:embed="rId4"/>
          <a:stretch>
            <a:fillRect/>
          </a:stretch>
        </p:blipFill>
        <p:spPr>
          <a:xfrm>
            <a:off x="6801031" y="5280954"/>
            <a:ext cx="845128" cy="845128"/>
          </a:xfrm>
          <a:prstGeom prst="rect">
            <a:avLst/>
          </a:prstGeom>
        </p:spPr>
      </p:pic>
      <p:sp>
        <p:nvSpPr>
          <p:cNvPr id="30" name="矩形 29">
            <a:extLst>
              <a:ext uri="{FF2B5EF4-FFF2-40B4-BE49-F238E27FC236}">
                <a16:creationId xmlns:a16="http://schemas.microsoft.com/office/drawing/2014/main" id="{D88B0266-2CDC-44A8-99AA-943F8EFF75B7}"/>
              </a:ext>
            </a:extLst>
          </p:cNvPr>
          <p:cNvSpPr/>
          <p:nvPr/>
        </p:nvSpPr>
        <p:spPr>
          <a:xfrm>
            <a:off x="8197096" y="5322516"/>
            <a:ext cx="1313180" cy="769441"/>
          </a:xfrm>
          <a:prstGeom prst="rect">
            <a:avLst/>
          </a:prstGeom>
        </p:spPr>
        <p:txBody>
          <a:bodyPr wrap="none">
            <a:spAutoFit/>
          </a:bodyPr>
          <a:lstStyle/>
          <a:p>
            <a:r>
              <a:rPr lang="zh-CN" altLang="en-US" sz="4400" b="1" dirty="0">
                <a:solidFill>
                  <a:srgbClr val="01BCD4"/>
                </a:solidFill>
              </a:rPr>
              <a:t>方法</a:t>
            </a:r>
          </a:p>
        </p:txBody>
      </p:sp>
      <p:sp>
        <p:nvSpPr>
          <p:cNvPr id="31" name="右大括号 30">
            <a:extLst>
              <a:ext uri="{FF2B5EF4-FFF2-40B4-BE49-F238E27FC236}">
                <a16:creationId xmlns:a16="http://schemas.microsoft.com/office/drawing/2014/main" id="{CBA3AE8D-5087-41CE-BD2D-1A3975D7D2A4}"/>
              </a:ext>
            </a:extLst>
          </p:cNvPr>
          <p:cNvSpPr/>
          <p:nvPr/>
        </p:nvSpPr>
        <p:spPr>
          <a:xfrm rot="5400000">
            <a:off x="7074660" y="4200302"/>
            <a:ext cx="374069" cy="4239491"/>
          </a:xfrm>
          <a:prstGeom prst="rightBrace">
            <a:avLst>
              <a:gd name="adj1" fmla="val 8333"/>
              <a:gd name="adj2" fmla="val 523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BE01AF40-DE52-4D47-8666-CFA71DC961F9}"/>
              </a:ext>
            </a:extLst>
          </p:cNvPr>
          <p:cNvSpPr/>
          <p:nvPr/>
        </p:nvSpPr>
        <p:spPr>
          <a:xfrm>
            <a:off x="4905063" y="6488668"/>
            <a:ext cx="4801314" cy="369332"/>
          </a:xfrm>
          <a:prstGeom prst="rect">
            <a:avLst/>
          </a:prstGeom>
        </p:spPr>
        <p:txBody>
          <a:bodyPr wrap="none">
            <a:spAutoFit/>
          </a:bodyPr>
          <a:lstStyle/>
          <a:p>
            <a:r>
              <a:rPr lang="zh-CN" altLang="en-US" dirty="0">
                <a:solidFill>
                  <a:srgbClr val="00B050"/>
                </a:solidFill>
              </a:rPr>
              <a:t>属性和方法构成类的两个不可分割的有机整体</a:t>
            </a:r>
          </a:p>
        </p:txBody>
      </p:sp>
    </p:spTree>
    <p:extLst>
      <p:ext uri="{BB962C8B-B14F-4D97-AF65-F5344CB8AC3E}">
        <p14:creationId xmlns:p14="http://schemas.microsoft.com/office/powerpoint/2010/main" val="389321780"/>
      </p:ext>
    </p:extLst>
  </p:cSld>
  <p:clrMapOvr>
    <a:masterClrMapping/>
  </p:clrMapOvr>
  <p:transition spd="med">
    <p:pull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2031325" cy="461665"/>
          </a:xfrm>
          <a:prstGeom prst="rect">
            <a:avLst/>
          </a:prstGeom>
          <a:noFill/>
        </p:spPr>
        <p:txBody>
          <a:bodyPr wrap="none" rtlCol="0">
            <a:spAutoFit/>
          </a:bodyPr>
          <a:lstStyle/>
          <a:p>
            <a:r>
              <a:rPr lang="zh-CN" altLang="en-US" sz="2400" dirty="0">
                <a:solidFill>
                  <a:srgbClr val="3949AB"/>
                </a:solidFill>
              </a:rPr>
              <a:t>对象创建过程</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1" y="1073428"/>
            <a:ext cx="9841325"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对象的创建过程</a:t>
            </a:r>
            <a:endParaRPr lang="en-US" altLang="zh-CN" sz="2400" dirty="0">
              <a:latin typeface="+mn-ea"/>
            </a:endParaRPr>
          </a:p>
        </p:txBody>
      </p:sp>
      <p:sp>
        <p:nvSpPr>
          <p:cNvPr id="2" name="矩形 1">
            <a:extLst>
              <a:ext uri="{FF2B5EF4-FFF2-40B4-BE49-F238E27FC236}">
                <a16:creationId xmlns:a16="http://schemas.microsoft.com/office/drawing/2014/main" id="{71B62DDA-87CB-4F33-9381-474A64242C2A}"/>
              </a:ext>
            </a:extLst>
          </p:cNvPr>
          <p:cNvSpPr/>
          <p:nvPr/>
        </p:nvSpPr>
        <p:spPr>
          <a:xfrm>
            <a:off x="1601337" y="1696071"/>
            <a:ext cx="9194042" cy="1200329"/>
          </a:xfrm>
          <a:prstGeom prst="rect">
            <a:avLst/>
          </a:prstGeom>
        </p:spPr>
        <p:txBody>
          <a:bodyPr wrap="square">
            <a:spAutoFit/>
          </a:bodyPr>
          <a:lstStyle/>
          <a:p>
            <a:r>
              <a:rPr lang="zh-CN" altLang="en-US" dirty="0"/>
              <a:t>当创建一个新的对象时，系统会按照如下的步骤进行</a:t>
            </a:r>
          </a:p>
          <a:p>
            <a:r>
              <a:rPr lang="en-US" altLang="zh-CN" dirty="0"/>
              <a:t>1</a:t>
            </a:r>
            <a:r>
              <a:rPr lang="zh-CN" altLang="en-US" dirty="0"/>
              <a:t>）系统会分配内存空间，以保存这个对象；</a:t>
            </a:r>
          </a:p>
          <a:p>
            <a:r>
              <a:rPr lang="en-US" altLang="zh-CN" dirty="0"/>
              <a:t>2</a:t>
            </a:r>
            <a:r>
              <a:rPr lang="zh-CN" altLang="en-US" dirty="0"/>
              <a:t>）根据构造函数的初始化列表，初始化这个对象；</a:t>
            </a:r>
          </a:p>
          <a:p>
            <a:r>
              <a:rPr lang="en-US" altLang="zh-CN" dirty="0"/>
              <a:t>3</a:t>
            </a:r>
            <a:r>
              <a:rPr lang="zh-CN" altLang="en-US" dirty="0"/>
              <a:t>）执行构造函数的函数体。</a:t>
            </a:r>
          </a:p>
        </p:txBody>
      </p:sp>
      <p:sp>
        <p:nvSpPr>
          <p:cNvPr id="7" name="矩形 6">
            <a:extLst>
              <a:ext uri="{FF2B5EF4-FFF2-40B4-BE49-F238E27FC236}">
                <a16:creationId xmlns:a16="http://schemas.microsoft.com/office/drawing/2014/main" id="{02B991BC-E66F-4FC1-8AA7-5211DAF2D695}"/>
              </a:ext>
            </a:extLst>
          </p:cNvPr>
          <p:cNvSpPr/>
          <p:nvPr/>
        </p:nvSpPr>
        <p:spPr>
          <a:xfrm>
            <a:off x="1266615" y="4030527"/>
            <a:ext cx="1888659" cy="954107"/>
          </a:xfrm>
          <a:prstGeom prst="rect">
            <a:avLst/>
          </a:prstGeom>
        </p:spPr>
        <p:txBody>
          <a:bodyPr wrap="none">
            <a:spAutoFit/>
          </a:bodyPr>
          <a:lstStyle/>
          <a:p>
            <a:r>
              <a:rPr lang="zh-CN" altLang="en-US" sz="2800" b="1" dirty="0">
                <a:solidFill>
                  <a:srgbClr val="01BCD4"/>
                </a:solidFill>
                <a:latin typeface="Consolas" panose="020B0609020204030204" pitchFamily="49" charset="0"/>
              </a:rPr>
              <a:t>分配空间</a:t>
            </a:r>
            <a:endParaRPr lang="en-US" altLang="zh-CN" sz="2800" b="1" dirty="0">
              <a:solidFill>
                <a:srgbClr val="01BCD4"/>
              </a:solidFill>
              <a:latin typeface="Consolas" panose="020B0609020204030204" pitchFamily="49" charset="0"/>
            </a:endParaRPr>
          </a:p>
          <a:p>
            <a:r>
              <a:rPr lang="en-US" altLang="zh-CN" sz="2800" b="1" dirty="0">
                <a:solidFill>
                  <a:srgbClr val="01BCD4"/>
                </a:solidFill>
                <a:latin typeface="Consolas" panose="020B0609020204030204" pitchFamily="49" charset="0"/>
              </a:rPr>
              <a:t>  </a:t>
            </a:r>
            <a:r>
              <a:rPr lang="zh-CN" altLang="en-US" sz="2800" b="1" dirty="0">
                <a:solidFill>
                  <a:srgbClr val="01BCD4"/>
                </a:solidFill>
                <a:latin typeface="Consolas" panose="020B0609020204030204" pitchFamily="49" charset="0"/>
              </a:rPr>
              <a:t>使用</a:t>
            </a:r>
            <a:r>
              <a:rPr lang="en-US" altLang="zh-CN" sz="2800" b="1" dirty="0">
                <a:solidFill>
                  <a:srgbClr val="01BCD4"/>
                </a:solidFill>
                <a:latin typeface="Consolas" panose="020B0609020204030204" pitchFamily="49" charset="0"/>
              </a:rPr>
              <a:t>new</a:t>
            </a:r>
            <a:endParaRPr lang="zh-CN" altLang="en-US" sz="2800" b="1" dirty="0">
              <a:solidFill>
                <a:srgbClr val="01BCD4"/>
              </a:solidFill>
            </a:endParaRPr>
          </a:p>
        </p:txBody>
      </p:sp>
      <p:sp>
        <p:nvSpPr>
          <p:cNvPr id="8" name="矩形 7">
            <a:extLst>
              <a:ext uri="{FF2B5EF4-FFF2-40B4-BE49-F238E27FC236}">
                <a16:creationId xmlns:a16="http://schemas.microsoft.com/office/drawing/2014/main" id="{25A37469-1A88-4D3E-9505-414D33DBE945}"/>
              </a:ext>
            </a:extLst>
          </p:cNvPr>
          <p:cNvSpPr/>
          <p:nvPr/>
        </p:nvSpPr>
        <p:spPr>
          <a:xfrm>
            <a:off x="4053032" y="4030527"/>
            <a:ext cx="2896947" cy="954107"/>
          </a:xfrm>
          <a:prstGeom prst="rect">
            <a:avLst/>
          </a:prstGeom>
        </p:spPr>
        <p:txBody>
          <a:bodyPr wrap="none">
            <a:spAutoFit/>
          </a:bodyPr>
          <a:lstStyle/>
          <a:p>
            <a:r>
              <a:rPr lang="zh-CN" altLang="en-US" sz="2800" b="1" dirty="0">
                <a:solidFill>
                  <a:srgbClr val="01BCD4"/>
                </a:solidFill>
              </a:rPr>
              <a:t>初始化对象</a:t>
            </a:r>
            <a:endParaRPr lang="en-US" altLang="zh-CN" sz="2800" b="1" dirty="0">
              <a:solidFill>
                <a:srgbClr val="01BCD4"/>
              </a:solidFill>
            </a:endParaRPr>
          </a:p>
          <a:p>
            <a:r>
              <a:rPr lang="en-US" altLang="zh-CN" sz="2800" b="1" dirty="0">
                <a:solidFill>
                  <a:srgbClr val="01BCD4"/>
                </a:solidFill>
              </a:rPr>
              <a:t>  </a:t>
            </a:r>
            <a:r>
              <a:rPr lang="zh-CN" altLang="en-US" sz="2800" b="1" dirty="0">
                <a:solidFill>
                  <a:srgbClr val="01BCD4"/>
                </a:solidFill>
              </a:rPr>
              <a:t>使用初始化列表</a:t>
            </a:r>
          </a:p>
        </p:txBody>
      </p:sp>
      <p:sp>
        <p:nvSpPr>
          <p:cNvPr id="9" name="矩形 8">
            <a:extLst>
              <a:ext uri="{FF2B5EF4-FFF2-40B4-BE49-F238E27FC236}">
                <a16:creationId xmlns:a16="http://schemas.microsoft.com/office/drawing/2014/main" id="{1AD7D72A-74E7-456E-B879-18C7707460A0}"/>
              </a:ext>
            </a:extLst>
          </p:cNvPr>
          <p:cNvSpPr/>
          <p:nvPr/>
        </p:nvSpPr>
        <p:spPr>
          <a:xfrm>
            <a:off x="7617372" y="4030527"/>
            <a:ext cx="2339102" cy="954107"/>
          </a:xfrm>
          <a:prstGeom prst="rect">
            <a:avLst/>
          </a:prstGeom>
        </p:spPr>
        <p:txBody>
          <a:bodyPr wrap="none">
            <a:spAutoFit/>
          </a:bodyPr>
          <a:lstStyle/>
          <a:p>
            <a:r>
              <a:rPr lang="zh-CN" altLang="en-US" sz="2800" b="1" dirty="0">
                <a:solidFill>
                  <a:srgbClr val="01BCD4"/>
                </a:solidFill>
              </a:rPr>
              <a:t>执行构造函数</a:t>
            </a:r>
            <a:endParaRPr lang="en-US" altLang="zh-CN" sz="2800" b="1" dirty="0">
              <a:solidFill>
                <a:srgbClr val="01BCD4"/>
              </a:solidFill>
            </a:endParaRPr>
          </a:p>
          <a:p>
            <a:r>
              <a:rPr lang="en-US" altLang="zh-CN" sz="2800" b="1" dirty="0">
                <a:solidFill>
                  <a:srgbClr val="01BCD4"/>
                </a:solidFill>
              </a:rPr>
              <a:t>   </a:t>
            </a:r>
            <a:r>
              <a:rPr lang="zh-CN" altLang="en-US" sz="2800" b="1" dirty="0">
                <a:solidFill>
                  <a:srgbClr val="01BCD4"/>
                </a:solidFill>
              </a:rPr>
              <a:t>执行函数</a:t>
            </a:r>
          </a:p>
        </p:txBody>
      </p:sp>
      <p:sp>
        <p:nvSpPr>
          <p:cNvPr id="5" name="箭头: 右 4">
            <a:extLst>
              <a:ext uri="{FF2B5EF4-FFF2-40B4-BE49-F238E27FC236}">
                <a16:creationId xmlns:a16="http://schemas.microsoft.com/office/drawing/2014/main" id="{470CA950-9592-4A73-985C-C71F1D661503}"/>
              </a:ext>
            </a:extLst>
          </p:cNvPr>
          <p:cNvSpPr/>
          <p:nvPr/>
        </p:nvSpPr>
        <p:spPr>
          <a:xfrm>
            <a:off x="3074624" y="417195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右 11">
            <a:extLst>
              <a:ext uri="{FF2B5EF4-FFF2-40B4-BE49-F238E27FC236}">
                <a16:creationId xmlns:a16="http://schemas.microsoft.com/office/drawing/2014/main" id="{72197C2E-67A9-4FA0-935B-900F4A609F81}"/>
              </a:ext>
            </a:extLst>
          </p:cNvPr>
          <p:cNvSpPr/>
          <p:nvPr/>
        </p:nvSpPr>
        <p:spPr>
          <a:xfrm>
            <a:off x="6638964" y="408081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72575389"/>
      </p:ext>
    </p:extLst>
  </p:cSld>
  <p:clrMapOvr>
    <a:masterClrMapping/>
  </p:clrMapOvr>
  <p:transition spd="med">
    <p:pull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1415772" cy="461665"/>
          </a:xfrm>
          <a:prstGeom prst="rect">
            <a:avLst/>
          </a:prstGeom>
          <a:noFill/>
        </p:spPr>
        <p:txBody>
          <a:bodyPr wrap="none" rtlCol="0">
            <a:spAutoFit/>
          </a:bodyPr>
          <a:lstStyle/>
          <a:p>
            <a:r>
              <a:rPr lang="zh-CN" altLang="en-US" sz="2400" dirty="0">
                <a:solidFill>
                  <a:srgbClr val="3949AB"/>
                </a:solidFill>
              </a:rPr>
              <a:t>构造函数</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1" y="1073428"/>
            <a:ext cx="9841325"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如何构造一个</a:t>
            </a:r>
            <a:r>
              <a:rPr lang="en-US" altLang="zh-CN" sz="2400" dirty="0" err="1">
                <a:latin typeface="+mn-ea"/>
              </a:rPr>
              <a:t>Student_info</a:t>
            </a:r>
            <a:r>
              <a:rPr lang="zh-CN" altLang="en-US" sz="2400" dirty="0">
                <a:latin typeface="+mn-ea"/>
              </a:rPr>
              <a:t>对象</a:t>
            </a:r>
            <a:endParaRPr lang="en-US" altLang="zh-CN" sz="2400" dirty="0">
              <a:latin typeface="+mn-ea"/>
            </a:endParaRPr>
          </a:p>
        </p:txBody>
      </p:sp>
      <p:sp>
        <p:nvSpPr>
          <p:cNvPr id="2" name="矩形 1">
            <a:extLst>
              <a:ext uri="{FF2B5EF4-FFF2-40B4-BE49-F238E27FC236}">
                <a16:creationId xmlns:a16="http://schemas.microsoft.com/office/drawing/2014/main" id="{71B62DDA-87CB-4F33-9381-474A64242C2A}"/>
              </a:ext>
            </a:extLst>
          </p:cNvPr>
          <p:cNvSpPr/>
          <p:nvPr/>
        </p:nvSpPr>
        <p:spPr>
          <a:xfrm>
            <a:off x="1601338" y="1696071"/>
            <a:ext cx="7337946" cy="1200329"/>
          </a:xfrm>
          <a:prstGeom prst="rect">
            <a:avLst/>
          </a:prstGeom>
        </p:spPr>
        <p:txBody>
          <a:bodyPr wrap="square">
            <a:spAutoFit/>
          </a:bodyPr>
          <a:lstStyle/>
          <a:p>
            <a:r>
              <a:rPr lang="en-US" altLang="zh-CN" dirty="0"/>
              <a:t>C++</a:t>
            </a:r>
            <a:r>
              <a:rPr lang="zh-CN" altLang="en-US" dirty="0"/>
              <a:t>中，通过构造函数来构造一个具体的对象。</a:t>
            </a:r>
            <a:endParaRPr lang="en-US" altLang="zh-CN" dirty="0"/>
          </a:p>
          <a:p>
            <a:r>
              <a:rPr lang="en-US" altLang="zh-CN" dirty="0"/>
              <a:t>1</a:t>
            </a:r>
            <a:r>
              <a:rPr lang="zh-CN" altLang="en-US" dirty="0"/>
              <a:t>）构造函数是特殊的成员函数，定义了对象如何初始化。</a:t>
            </a:r>
          </a:p>
          <a:p>
            <a:r>
              <a:rPr lang="en-US" altLang="zh-CN" dirty="0"/>
              <a:t>2</a:t>
            </a:r>
            <a:r>
              <a:rPr lang="zh-CN" altLang="en-US" dirty="0"/>
              <a:t>）其名字和类的名字相同，没有返回值。</a:t>
            </a:r>
          </a:p>
          <a:p>
            <a:r>
              <a:rPr lang="en-US" altLang="zh-CN" dirty="0"/>
              <a:t>3</a:t>
            </a:r>
            <a:r>
              <a:rPr lang="zh-CN" altLang="en-US" dirty="0"/>
              <a:t>）一个类可以定义多个构造函数，只要参数个数或者类型不同。</a:t>
            </a:r>
          </a:p>
        </p:txBody>
      </p:sp>
      <p:sp>
        <p:nvSpPr>
          <p:cNvPr id="5" name="矩形 4">
            <a:extLst>
              <a:ext uri="{FF2B5EF4-FFF2-40B4-BE49-F238E27FC236}">
                <a16:creationId xmlns:a16="http://schemas.microsoft.com/office/drawing/2014/main" id="{98CED153-390C-40F5-B0B0-8B70E955290E}"/>
              </a:ext>
            </a:extLst>
          </p:cNvPr>
          <p:cNvSpPr/>
          <p:nvPr/>
        </p:nvSpPr>
        <p:spPr>
          <a:xfrm>
            <a:off x="1874292" y="3113416"/>
            <a:ext cx="6096000" cy="1477328"/>
          </a:xfrm>
          <a:prstGeom prst="rect">
            <a:avLst/>
          </a:prstGeom>
        </p:spPr>
        <p:txBody>
          <a:bodyPr>
            <a:spAutoFit/>
          </a:bodyPr>
          <a:lstStyle/>
          <a:p>
            <a:r>
              <a:rPr lang="en-US" altLang="zh-CN" dirty="0">
                <a:solidFill>
                  <a:srgbClr val="8000FF"/>
                </a:solidFill>
                <a:highlight>
                  <a:srgbClr val="FFFFFF"/>
                </a:highlight>
                <a:latin typeface="Courier New" panose="02070309020205020404" pitchFamily="49" charset="0"/>
              </a:rPr>
              <a:t>class</a:t>
            </a:r>
            <a:r>
              <a:rPr lang="en-US" altLang="zh-CN" dirty="0">
                <a:solidFill>
                  <a:srgbClr val="000000"/>
                </a:solidFill>
                <a:highlight>
                  <a:srgbClr val="FFFFFF"/>
                </a:highlight>
                <a:latin typeface="Courier New" panose="02070309020205020404" pitchFamily="49" charset="0"/>
              </a:rPr>
              <a:t> </a:t>
            </a:r>
            <a:r>
              <a:rPr lang="en-US" altLang="zh-CN" dirty="0" err="1">
                <a:solidFill>
                  <a:srgbClr val="000000"/>
                </a:solidFill>
                <a:highlight>
                  <a:srgbClr val="FFFFFF"/>
                </a:highlight>
                <a:latin typeface="Courier New" panose="02070309020205020404" pitchFamily="49" charset="0"/>
              </a:rPr>
              <a:t>Student_info</a:t>
            </a:r>
            <a:r>
              <a:rPr lang="en-US" altLang="zh-CN" b="1" dirty="0">
                <a:solidFill>
                  <a:srgbClr val="000080"/>
                </a:solidFill>
                <a:highlight>
                  <a:srgbClr val="FFFFFF"/>
                </a:highlight>
                <a:latin typeface="Courier New" panose="02070309020205020404" pitchFamily="49" charset="0"/>
              </a:rPr>
              <a:t>{</a:t>
            </a:r>
            <a:endParaRPr lang="en-US" altLang="zh-CN" dirty="0">
              <a:solidFill>
                <a:srgbClr val="000000"/>
              </a:solidFill>
              <a:highlight>
                <a:srgbClr val="FFFFFF"/>
              </a:highlight>
              <a:latin typeface="Courier New" panose="02070309020205020404" pitchFamily="49" charset="0"/>
            </a:endParaRPr>
          </a:p>
          <a:p>
            <a:r>
              <a:rPr lang="en-US" altLang="zh-CN" dirty="0">
                <a:solidFill>
                  <a:srgbClr val="8000FF"/>
                </a:solidFill>
                <a:highlight>
                  <a:srgbClr val="FFFFFF"/>
                </a:highlight>
                <a:latin typeface="Courier New" panose="02070309020205020404" pitchFamily="49" charset="0"/>
              </a:rPr>
              <a:t>public</a:t>
            </a:r>
            <a:r>
              <a:rPr lang="en-US" altLang="zh-CN" b="1" dirty="0">
                <a:solidFill>
                  <a:srgbClr val="000080"/>
                </a:solidFill>
                <a:highlight>
                  <a:srgbClr val="FFFFFF"/>
                </a:highlight>
                <a:latin typeface="Courier New" panose="02070309020205020404" pitchFamily="49" charset="0"/>
              </a:rPr>
              <a:t>:</a:t>
            </a:r>
            <a:endParaRPr lang="en-US" altLang="zh-CN" dirty="0">
              <a:solidFill>
                <a:srgbClr val="000000"/>
              </a:solidFill>
              <a:highlight>
                <a:srgbClr val="FFFFFF"/>
              </a:highlight>
              <a:latin typeface="Courier New" panose="02070309020205020404" pitchFamily="49" charset="0"/>
            </a:endParaRPr>
          </a:p>
          <a:p>
            <a:r>
              <a:rPr lang="en-US" altLang="zh-CN" dirty="0">
                <a:solidFill>
                  <a:srgbClr val="000000"/>
                </a:solidFill>
                <a:highlight>
                  <a:srgbClr val="FFFFFF"/>
                </a:highlight>
                <a:latin typeface="Courier New" panose="02070309020205020404" pitchFamily="49" charset="0"/>
              </a:rPr>
              <a:t>	</a:t>
            </a:r>
            <a:r>
              <a:rPr lang="en-US" altLang="zh-CN" dirty="0" err="1">
                <a:solidFill>
                  <a:srgbClr val="000000"/>
                </a:solidFill>
                <a:highlight>
                  <a:srgbClr val="FFFFFF"/>
                </a:highlight>
                <a:latin typeface="Courier New" panose="02070309020205020404" pitchFamily="49" charset="0"/>
              </a:rPr>
              <a:t>Student_info</a:t>
            </a:r>
            <a:r>
              <a:rPr lang="en-US" altLang="zh-CN" b="1" dirty="0">
                <a:solidFill>
                  <a:srgbClr val="000080"/>
                </a:solidFill>
                <a:highlight>
                  <a:srgbClr val="FFFFFF"/>
                </a:highlight>
                <a:latin typeface="Courier New" panose="02070309020205020404" pitchFamily="49" charset="0"/>
              </a:rPr>
              <a:t>();</a:t>
            </a:r>
            <a:endParaRPr lang="en-US" altLang="zh-CN" dirty="0">
              <a:solidFill>
                <a:srgbClr val="000000"/>
              </a:solidFill>
              <a:highlight>
                <a:srgbClr val="FFFFFF"/>
              </a:highlight>
              <a:latin typeface="Courier New" panose="02070309020205020404" pitchFamily="49" charset="0"/>
            </a:endParaRPr>
          </a:p>
          <a:p>
            <a:r>
              <a:rPr lang="en-US" altLang="zh-CN" dirty="0">
                <a:solidFill>
                  <a:srgbClr val="000000"/>
                </a:solidFill>
                <a:highlight>
                  <a:srgbClr val="FFFFFF"/>
                </a:highlight>
                <a:latin typeface="Courier New" panose="02070309020205020404" pitchFamily="49" charset="0"/>
              </a:rPr>
              <a:t>	</a:t>
            </a:r>
            <a:r>
              <a:rPr lang="en-US" altLang="zh-CN" dirty="0" err="1">
                <a:solidFill>
                  <a:srgbClr val="000000"/>
                </a:solidFill>
                <a:highlight>
                  <a:srgbClr val="FFFFFF"/>
                </a:highlight>
                <a:latin typeface="Courier New" panose="02070309020205020404" pitchFamily="49" charset="0"/>
              </a:rPr>
              <a:t>Student_info</a:t>
            </a:r>
            <a:r>
              <a:rPr lang="en-US" altLang="zh-CN" b="1" dirty="0">
                <a:solidFill>
                  <a:srgbClr val="000080"/>
                </a:solidFill>
                <a:highlight>
                  <a:srgbClr val="FFFFFF"/>
                </a:highlight>
                <a:latin typeface="Courier New" panose="02070309020205020404" pitchFamily="49" charset="0"/>
              </a:rPr>
              <a:t>(</a:t>
            </a:r>
            <a:r>
              <a:rPr lang="en-US" altLang="zh-CN" dirty="0">
                <a:solidFill>
                  <a:srgbClr val="000000"/>
                </a:solidFill>
                <a:highlight>
                  <a:srgbClr val="FFFFFF"/>
                </a:highlight>
                <a:latin typeface="Courier New" panose="02070309020205020404" pitchFamily="49" charset="0"/>
              </a:rPr>
              <a:t>std</a:t>
            </a:r>
            <a:r>
              <a:rPr lang="en-US" altLang="zh-CN" b="1" dirty="0">
                <a:solidFill>
                  <a:srgbClr val="000080"/>
                </a:solidFill>
                <a:highlight>
                  <a:srgbClr val="FFFFFF"/>
                </a:highlight>
                <a:latin typeface="Courier New" panose="02070309020205020404" pitchFamily="49" charset="0"/>
              </a:rPr>
              <a:t>::</a:t>
            </a:r>
            <a:r>
              <a:rPr lang="en-US" altLang="zh-CN" dirty="0" err="1">
                <a:solidFill>
                  <a:srgbClr val="000000"/>
                </a:solidFill>
                <a:highlight>
                  <a:srgbClr val="FFFFFF"/>
                </a:highlight>
                <a:latin typeface="Courier New" panose="02070309020205020404" pitchFamily="49" charset="0"/>
              </a:rPr>
              <a:t>istream</a:t>
            </a:r>
            <a:r>
              <a:rPr lang="en-US" altLang="zh-CN" b="1" dirty="0">
                <a:solidFill>
                  <a:srgbClr val="000080"/>
                </a:solidFill>
                <a:highlight>
                  <a:srgbClr val="FFFFFF"/>
                </a:highlight>
                <a:latin typeface="Courier New" panose="02070309020205020404" pitchFamily="49" charset="0"/>
              </a:rPr>
              <a:t>&amp;);</a:t>
            </a:r>
            <a:endParaRPr lang="en-US" altLang="zh-CN" dirty="0">
              <a:solidFill>
                <a:srgbClr val="000000"/>
              </a:solidFill>
              <a:highlight>
                <a:srgbClr val="FFFFFF"/>
              </a:highlight>
              <a:latin typeface="Courier New" panose="02070309020205020404" pitchFamily="49" charset="0"/>
            </a:endParaRPr>
          </a:p>
          <a:p>
            <a:r>
              <a:rPr lang="en-US" altLang="zh-CN" b="1" dirty="0">
                <a:solidFill>
                  <a:srgbClr val="000080"/>
                </a:solidFill>
                <a:highlight>
                  <a:srgbClr val="FFFFFF"/>
                </a:highlight>
                <a:latin typeface="Courier New" panose="02070309020205020404" pitchFamily="49" charset="0"/>
              </a:rPr>
              <a:t>};</a:t>
            </a:r>
            <a:endParaRPr lang="zh-CN" altLang="en-US" dirty="0">
              <a:solidFill>
                <a:srgbClr val="000000"/>
              </a:solidFill>
              <a:highlight>
                <a:srgbClr val="FFFFFF"/>
              </a:highlight>
              <a:latin typeface="Courier New" panose="02070309020205020404" pitchFamily="49" charset="0"/>
            </a:endParaRPr>
          </a:p>
        </p:txBody>
      </p:sp>
      <p:sp>
        <p:nvSpPr>
          <p:cNvPr id="6" name="矩形 5">
            <a:extLst>
              <a:ext uri="{FF2B5EF4-FFF2-40B4-BE49-F238E27FC236}">
                <a16:creationId xmlns:a16="http://schemas.microsoft.com/office/drawing/2014/main" id="{91524284-CC49-40CC-8995-9A14474D408D}"/>
              </a:ext>
            </a:extLst>
          </p:cNvPr>
          <p:cNvSpPr/>
          <p:nvPr/>
        </p:nvSpPr>
        <p:spPr>
          <a:xfrm>
            <a:off x="1765109" y="4809782"/>
            <a:ext cx="6150591" cy="923330"/>
          </a:xfrm>
          <a:prstGeom prst="rect">
            <a:avLst/>
          </a:prstGeom>
        </p:spPr>
        <p:txBody>
          <a:bodyPr wrap="square">
            <a:spAutoFit/>
          </a:bodyPr>
          <a:lstStyle/>
          <a:p>
            <a:r>
              <a:rPr lang="zh-CN" altLang="en-US" dirty="0">
                <a:solidFill>
                  <a:srgbClr val="000000"/>
                </a:solidFill>
                <a:highlight>
                  <a:srgbClr val="FFFFFF"/>
                </a:highlight>
                <a:latin typeface="Courier New" panose="02070309020205020404" pitchFamily="49" charset="0"/>
              </a:rPr>
              <a:t>定义对象：</a:t>
            </a:r>
          </a:p>
          <a:p>
            <a:r>
              <a:rPr lang="en-US" altLang="zh-CN" dirty="0" err="1">
                <a:solidFill>
                  <a:srgbClr val="000000"/>
                </a:solidFill>
                <a:highlight>
                  <a:srgbClr val="FFFFFF"/>
                </a:highlight>
                <a:latin typeface="Courier New" panose="02070309020205020404" pitchFamily="49" charset="0"/>
              </a:rPr>
              <a:t>Student_info</a:t>
            </a:r>
            <a:r>
              <a:rPr lang="en-US" altLang="zh-CN" dirty="0">
                <a:solidFill>
                  <a:srgbClr val="000000"/>
                </a:solidFill>
                <a:highlight>
                  <a:srgbClr val="FFFFFF"/>
                </a:highlight>
                <a:latin typeface="Courier New" panose="02070309020205020404" pitchFamily="49" charset="0"/>
              </a:rPr>
              <a:t> s1</a:t>
            </a:r>
            <a:r>
              <a:rPr lang="en-US" altLang="zh-CN" b="1" dirty="0">
                <a:solidFill>
                  <a:srgbClr val="000080"/>
                </a:solidFill>
                <a:highlight>
                  <a:srgbClr val="FFFFFF"/>
                </a:highlight>
                <a:latin typeface="Courier New" panose="02070309020205020404" pitchFamily="49" charset="0"/>
              </a:rPr>
              <a:t>;</a:t>
            </a:r>
            <a:endParaRPr lang="en-US" altLang="zh-CN" dirty="0">
              <a:solidFill>
                <a:srgbClr val="000000"/>
              </a:solidFill>
              <a:highlight>
                <a:srgbClr val="FFFFFF"/>
              </a:highlight>
              <a:latin typeface="Courier New" panose="02070309020205020404" pitchFamily="49" charset="0"/>
            </a:endParaRPr>
          </a:p>
          <a:p>
            <a:r>
              <a:rPr lang="en-US" altLang="zh-CN" dirty="0" err="1">
                <a:solidFill>
                  <a:srgbClr val="000000"/>
                </a:solidFill>
                <a:highlight>
                  <a:srgbClr val="FFFFFF"/>
                </a:highlight>
                <a:latin typeface="Courier New" panose="02070309020205020404" pitchFamily="49" charset="0"/>
              </a:rPr>
              <a:t>Student_info</a:t>
            </a:r>
            <a:r>
              <a:rPr lang="en-US" altLang="zh-CN" dirty="0">
                <a:solidFill>
                  <a:srgbClr val="000000"/>
                </a:solidFill>
                <a:highlight>
                  <a:srgbClr val="FFFFFF"/>
                </a:highlight>
                <a:latin typeface="Courier New" panose="02070309020205020404" pitchFamily="49" charset="0"/>
              </a:rPr>
              <a:t> s2</a:t>
            </a:r>
            <a:r>
              <a:rPr lang="en-US" altLang="zh-CN" b="1" dirty="0">
                <a:solidFill>
                  <a:srgbClr val="000080"/>
                </a:solidFill>
                <a:highlight>
                  <a:srgbClr val="FFFFFF"/>
                </a:highlight>
                <a:latin typeface="Courier New" panose="02070309020205020404" pitchFamily="49" charset="0"/>
              </a:rPr>
              <a:t>(</a:t>
            </a:r>
            <a:r>
              <a:rPr lang="en-US" altLang="zh-CN" dirty="0" err="1">
                <a:solidFill>
                  <a:srgbClr val="000000"/>
                </a:solidFill>
                <a:highlight>
                  <a:srgbClr val="FFFFFF"/>
                </a:highlight>
                <a:latin typeface="Courier New" panose="02070309020205020404" pitchFamily="49" charset="0"/>
              </a:rPr>
              <a:t>cin</a:t>
            </a:r>
            <a:r>
              <a:rPr lang="en-US" altLang="zh-CN" b="1" dirty="0">
                <a:solidFill>
                  <a:srgbClr val="000080"/>
                </a:solidFill>
                <a:highlight>
                  <a:srgbClr val="FFFFFF"/>
                </a:highlight>
                <a:latin typeface="Courier New" panose="02070309020205020404" pitchFamily="49" charset="0"/>
              </a:rPr>
              <a:t>);</a:t>
            </a:r>
            <a:endParaRPr lang="en-US" altLang="zh-CN"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045780042"/>
      </p:ext>
    </p:extLst>
  </p:cSld>
  <p:clrMapOvr>
    <a:masterClrMapping/>
  </p:clrMapOvr>
  <p:transition spd="med">
    <p:pull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1415772" cy="461665"/>
          </a:xfrm>
          <a:prstGeom prst="rect">
            <a:avLst/>
          </a:prstGeom>
          <a:noFill/>
        </p:spPr>
        <p:txBody>
          <a:bodyPr wrap="none" rtlCol="0">
            <a:spAutoFit/>
          </a:bodyPr>
          <a:lstStyle/>
          <a:p>
            <a:r>
              <a:rPr lang="zh-CN" altLang="en-US" sz="2400" dirty="0">
                <a:solidFill>
                  <a:srgbClr val="3949AB"/>
                </a:solidFill>
              </a:rPr>
              <a:t>构造函数</a:t>
            </a:r>
          </a:p>
        </p:txBody>
      </p:sp>
      <p:sp>
        <p:nvSpPr>
          <p:cNvPr id="3" name="矩形 2"/>
          <p:cNvSpPr/>
          <p:nvPr/>
        </p:nvSpPr>
        <p:spPr>
          <a:xfrm>
            <a:off x="0"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1" y="1073428"/>
            <a:ext cx="9841325"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构造函数的限制</a:t>
            </a:r>
            <a:endParaRPr lang="en-US" altLang="zh-CN" sz="2400" dirty="0">
              <a:latin typeface="+mn-ea"/>
            </a:endParaRPr>
          </a:p>
        </p:txBody>
      </p:sp>
      <p:sp>
        <p:nvSpPr>
          <p:cNvPr id="2" name="矩形 1">
            <a:extLst>
              <a:ext uri="{FF2B5EF4-FFF2-40B4-BE49-F238E27FC236}">
                <a16:creationId xmlns:a16="http://schemas.microsoft.com/office/drawing/2014/main" id="{71B62DDA-87CB-4F33-9381-474A64242C2A}"/>
              </a:ext>
            </a:extLst>
          </p:cNvPr>
          <p:cNvSpPr/>
          <p:nvPr/>
        </p:nvSpPr>
        <p:spPr>
          <a:xfrm>
            <a:off x="1601337" y="1696071"/>
            <a:ext cx="8934735" cy="1477328"/>
          </a:xfrm>
          <a:prstGeom prst="rect">
            <a:avLst/>
          </a:prstGeom>
        </p:spPr>
        <p:txBody>
          <a:bodyPr wrap="square">
            <a:spAutoFit/>
          </a:bodyPr>
          <a:lstStyle/>
          <a:p>
            <a:r>
              <a:rPr lang="en-US" altLang="zh-CN" dirty="0"/>
              <a:t>1</a:t>
            </a:r>
            <a:r>
              <a:rPr lang="zh-CN" altLang="en-US" dirty="0"/>
              <a:t>）构造函数的名字和类的名字相同，没有返回值。</a:t>
            </a:r>
          </a:p>
          <a:p>
            <a:r>
              <a:rPr lang="en-US" altLang="zh-CN" dirty="0"/>
              <a:t>2</a:t>
            </a:r>
            <a:r>
              <a:rPr lang="zh-CN" altLang="en-US" dirty="0"/>
              <a:t>）</a:t>
            </a:r>
            <a:r>
              <a:rPr lang="zh-CN" altLang="en-US" strike="sngStrike" dirty="0">
                <a:solidFill>
                  <a:srgbClr val="FF0000"/>
                </a:solidFill>
              </a:rPr>
              <a:t>不能显式的调用一个构造函数</a:t>
            </a:r>
            <a:r>
              <a:rPr lang="zh-CN" altLang="en-US" dirty="0"/>
              <a:t>；创建类的一个对象时，会自动调用适当的构造函数；</a:t>
            </a:r>
          </a:p>
          <a:p>
            <a:r>
              <a:rPr lang="en-US" altLang="zh-CN" dirty="0"/>
              <a:t>3</a:t>
            </a:r>
            <a:r>
              <a:rPr lang="zh-CN" altLang="en-US" dirty="0"/>
              <a:t>）如果类中没有定义任何构造函数，那么编译器自动合成一个构造函数。</a:t>
            </a:r>
          </a:p>
          <a:p>
            <a:r>
              <a:rPr lang="en-US" altLang="zh-CN" dirty="0"/>
              <a:t>4</a:t>
            </a:r>
            <a:r>
              <a:rPr lang="zh-CN" altLang="en-US" dirty="0"/>
              <a:t>）构造函数重载：一个类可以定义多个构造函数，只要参数个数或者类型不同，确切地说，只要函数的签名不一样就可以。</a:t>
            </a:r>
          </a:p>
        </p:txBody>
      </p:sp>
      <p:sp>
        <p:nvSpPr>
          <p:cNvPr id="7" name="矩形 6">
            <a:extLst>
              <a:ext uri="{FF2B5EF4-FFF2-40B4-BE49-F238E27FC236}">
                <a16:creationId xmlns:a16="http://schemas.microsoft.com/office/drawing/2014/main" id="{D3EC2891-E8DB-4B26-AB87-4A2602777842}"/>
              </a:ext>
            </a:extLst>
          </p:cNvPr>
          <p:cNvSpPr/>
          <p:nvPr/>
        </p:nvSpPr>
        <p:spPr>
          <a:xfrm>
            <a:off x="1642281" y="4837078"/>
            <a:ext cx="7692787" cy="646331"/>
          </a:xfrm>
          <a:prstGeom prst="rect">
            <a:avLst/>
          </a:prstGeom>
        </p:spPr>
        <p:txBody>
          <a:bodyPr wrap="square">
            <a:spAutoFit/>
          </a:bodyPr>
          <a:lstStyle/>
          <a:p>
            <a:r>
              <a:rPr lang="zh-CN" altLang="en-US" b="1" dirty="0">
                <a:solidFill>
                  <a:srgbClr val="00B050"/>
                </a:solidFill>
              </a:rPr>
              <a:t>编程习惯：</a:t>
            </a:r>
          </a:p>
          <a:p>
            <a:r>
              <a:rPr lang="zh-CN" altLang="en-US" dirty="0"/>
              <a:t>从任何一个构造函数退出前，确保每个数据成员都有一个有意义的值。</a:t>
            </a:r>
          </a:p>
        </p:txBody>
      </p:sp>
    </p:spTree>
    <p:extLst>
      <p:ext uri="{BB962C8B-B14F-4D97-AF65-F5344CB8AC3E}">
        <p14:creationId xmlns:p14="http://schemas.microsoft.com/office/powerpoint/2010/main" val="2336674565"/>
      </p:ext>
    </p:extLst>
  </p:cSld>
  <p:clrMapOvr>
    <a:masterClrMapping/>
  </p:clrMapOvr>
  <p:transition spd="med">
    <p:pull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2339102" cy="461665"/>
          </a:xfrm>
          <a:prstGeom prst="rect">
            <a:avLst/>
          </a:prstGeom>
          <a:noFill/>
        </p:spPr>
        <p:txBody>
          <a:bodyPr wrap="none" rtlCol="0">
            <a:spAutoFit/>
          </a:bodyPr>
          <a:lstStyle/>
          <a:p>
            <a:r>
              <a:rPr lang="zh-CN" altLang="en-US" sz="2400" dirty="0">
                <a:solidFill>
                  <a:srgbClr val="3949AB"/>
                </a:solidFill>
              </a:rPr>
              <a:t>对象初始化规则</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1" y="1073428"/>
            <a:ext cx="9841325"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构造函数的限制</a:t>
            </a:r>
            <a:endParaRPr lang="en-US" altLang="zh-CN" sz="2400" dirty="0">
              <a:latin typeface="+mn-ea"/>
            </a:endParaRPr>
          </a:p>
        </p:txBody>
      </p:sp>
      <p:sp>
        <p:nvSpPr>
          <p:cNvPr id="2" name="矩形 1">
            <a:extLst>
              <a:ext uri="{FF2B5EF4-FFF2-40B4-BE49-F238E27FC236}">
                <a16:creationId xmlns:a16="http://schemas.microsoft.com/office/drawing/2014/main" id="{71B62DDA-87CB-4F33-9381-474A64242C2A}"/>
              </a:ext>
            </a:extLst>
          </p:cNvPr>
          <p:cNvSpPr/>
          <p:nvPr/>
        </p:nvSpPr>
        <p:spPr>
          <a:xfrm>
            <a:off x="1601337" y="1696071"/>
            <a:ext cx="9194042" cy="1754326"/>
          </a:xfrm>
          <a:prstGeom prst="rect">
            <a:avLst/>
          </a:prstGeom>
        </p:spPr>
        <p:txBody>
          <a:bodyPr wrap="square">
            <a:spAutoFit/>
          </a:bodyPr>
          <a:lstStyle/>
          <a:p>
            <a:r>
              <a:rPr lang="en-US" altLang="zh-CN" dirty="0"/>
              <a:t>1</a:t>
            </a:r>
            <a:r>
              <a:rPr lang="zh-CN" altLang="en-US" dirty="0"/>
              <a:t>）若一个类定义了一个或多个构造函数，那么在初始化时，会选择合适的构造函数，完成这个类对象的初始化；</a:t>
            </a:r>
          </a:p>
          <a:p>
            <a:r>
              <a:rPr lang="en-US" altLang="zh-CN" dirty="0"/>
              <a:t>2</a:t>
            </a:r>
            <a:r>
              <a:rPr lang="zh-CN" altLang="en-US" dirty="0"/>
              <a:t>）若一个对象的类型是内置类型的话，那么值初始会把它设置为</a:t>
            </a:r>
            <a:r>
              <a:rPr lang="en-US" altLang="zh-CN" dirty="0"/>
              <a:t>0</a:t>
            </a:r>
            <a:r>
              <a:rPr lang="zh-CN" altLang="en-US" dirty="0"/>
              <a:t>，而默认初始化会提供一个不明确的值；</a:t>
            </a:r>
          </a:p>
          <a:p>
            <a:r>
              <a:rPr lang="en-US" altLang="zh-CN" dirty="0"/>
              <a:t>3</a:t>
            </a:r>
            <a:r>
              <a:rPr lang="zh-CN" altLang="en-US" dirty="0"/>
              <a:t>）若一个对象的类没有定义任何构造函数，那么对这个对象进行值初始化或默认初始化就会对它的每个数据成员进行 ，整个过程递归进行。</a:t>
            </a:r>
          </a:p>
        </p:txBody>
      </p:sp>
      <p:sp>
        <p:nvSpPr>
          <p:cNvPr id="7" name="矩形 6">
            <a:extLst>
              <a:ext uri="{FF2B5EF4-FFF2-40B4-BE49-F238E27FC236}">
                <a16:creationId xmlns:a16="http://schemas.microsoft.com/office/drawing/2014/main" id="{D3EC2891-E8DB-4B26-AB87-4A2602777842}"/>
              </a:ext>
            </a:extLst>
          </p:cNvPr>
          <p:cNvSpPr/>
          <p:nvPr/>
        </p:nvSpPr>
        <p:spPr>
          <a:xfrm>
            <a:off x="1642281" y="4837078"/>
            <a:ext cx="7692787" cy="646331"/>
          </a:xfrm>
          <a:prstGeom prst="rect">
            <a:avLst/>
          </a:prstGeom>
        </p:spPr>
        <p:txBody>
          <a:bodyPr wrap="square">
            <a:spAutoFit/>
          </a:bodyPr>
          <a:lstStyle/>
          <a:p>
            <a:r>
              <a:rPr lang="zh-CN" altLang="en-US" b="1" dirty="0">
                <a:solidFill>
                  <a:srgbClr val="00B050"/>
                </a:solidFill>
              </a:rPr>
              <a:t>编程习惯：</a:t>
            </a:r>
          </a:p>
          <a:p>
            <a:r>
              <a:rPr lang="zh-CN" altLang="en-US" dirty="0"/>
              <a:t>从任何一个构造函数退出前，确保每个数据成员都有一个有意义的值。</a:t>
            </a:r>
          </a:p>
        </p:txBody>
      </p:sp>
    </p:spTree>
    <p:extLst>
      <p:ext uri="{BB962C8B-B14F-4D97-AF65-F5344CB8AC3E}">
        <p14:creationId xmlns:p14="http://schemas.microsoft.com/office/powerpoint/2010/main" val="2153858068"/>
      </p:ext>
    </p:extLst>
  </p:cSld>
  <p:clrMapOvr>
    <a:masterClrMapping/>
  </p:clrMapOvr>
  <p:transition spd="med">
    <p:pull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2031325" cy="461665"/>
          </a:xfrm>
          <a:prstGeom prst="rect">
            <a:avLst/>
          </a:prstGeom>
          <a:noFill/>
        </p:spPr>
        <p:txBody>
          <a:bodyPr wrap="none" rtlCol="0">
            <a:spAutoFit/>
          </a:bodyPr>
          <a:lstStyle/>
          <a:p>
            <a:r>
              <a:rPr lang="zh-CN" altLang="en-US" sz="2400" dirty="0">
                <a:solidFill>
                  <a:srgbClr val="3949AB"/>
                </a:solidFill>
              </a:rPr>
              <a:t>默认构造函数</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1" y="1073428"/>
            <a:ext cx="9841325"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默认构造函数</a:t>
            </a:r>
            <a:endParaRPr lang="en-US" altLang="zh-CN" sz="2400" dirty="0">
              <a:latin typeface="+mn-ea"/>
            </a:endParaRPr>
          </a:p>
        </p:txBody>
      </p:sp>
      <p:sp>
        <p:nvSpPr>
          <p:cNvPr id="2" name="矩形 1">
            <a:extLst>
              <a:ext uri="{FF2B5EF4-FFF2-40B4-BE49-F238E27FC236}">
                <a16:creationId xmlns:a16="http://schemas.microsoft.com/office/drawing/2014/main" id="{71B62DDA-87CB-4F33-9381-474A64242C2A}"/>
              </a:ext>
            </a:extLst>
          </p:cNvPr>
          <p:cNvSpPr/>
          <p:nvPr/>
        </p:nvSpPr>
        <p:spPr>
          <a:xfrm>
            <a:off x="1601337" y="1696071"/>
            <a:ext cx="8934735" cy="1477328"/>
          </a:xfrm>
          <a:prstGeom prst="rect">
            <a:avLst/>
          </a:prstGeom>
        </p:spPr>
        <p:txBody>
          <a:bodyPr wrap="square">
            <a:spAutoFit/>
          </a:bodyPr>
          <a:lstStyle/>
          <a:p>
            <a:r>
              <a:rPr lang="zh-CN" altLang="en-US" dirty="0"/>
              <a:t>默认构造函数：</a:t>
            </a:r>
            <a:endParaRPr lang="en-US" altLang="zh-CN" dirty="0"/>
          </a:p>
          <a:p>
            <a:r>
              <a:rPr lang="en-US" altLang="zh-CN" dirty="0"/>
              <a:t>1</a:t>
            </a:r>
            <a:r>
              <a:rPr lang="zh-CN" altLang="en-US" dirty="0"/>
              <a:t>）不带有任何参数的构造函数；或者</a:t>
            </a:r>
            <a:endParaRPr lang="en-US" altLang="zh-CN" dirty="0"/>
          </a:p>
          <a:p>
            <a:r>
              <a:rPr lang="en-US" altLang="zh-CN" dirty="0"/>
              <a:t>2</a:t>
            </a:r>
            <a:r>
              <a:rPr lang="zh-CN" altLang="en-US" dirty="0"/>
              <a:t>）所有参数都是默认值参数的构造函数；</a:t>
            </a:r>
            <a:endParaRPr lang="en-US" altLang="zh-CN" dirty="0"/>
          </a:p>
          <a:p>
            <a:endParaRPr lang="en-US" altLang="zh-CN" dirty="0"/>
          </a:p>
          <a:p>
            <a:r>
              <a:rPr lang="zh-CN" altLang="en-US" dirty="0"/>
              <a:t>默认构造函数的任务是确保对象的数据成员被适当地初始化。</a:t>
            </a:r>
          </a:p>
        </p:txBody>
      </p:sp>
      <p:sp>
        <p:nvSpPr>
          <p:cNvPr id="5" name="矩形 4">
            <a:extLst>
              <a:ext uri="{FF2B5EF4-FFF2-40B4-BE49-F238E27FC236}">
                <a16:creationId xmlns:a16="http://schemas.microsoft.com/office/drawing/2014/main" id="{FDE5301B-33CB-4585-ADA5-C23970F8DE66}"/>
              </a:ext>
            </a:extLst>
          </p:cNvPr>
          <p:cNvSpPr/>
          <p:nvPr/>
        </p:nvSpPr>
        <p:spPr>
          <a:xfrm>
            <a:off x="2174543" y="3241807"/>
            <a:ext cx="7133230" cy="1754326"/>
          </a:xfrm>
          <a:prstGeom prst="rect">
            <a:avLst/>
          </a:prstGeom>
        </p:spPr>
        <p:txBody>
          <a:bodyPr wrap="square">
            <a:spAutoFit/>
          </a:bodyPr>
          <a:lstStyle/>
          <a:p>
            <a:r>
              <a:rPr lang="en-US" altLang="zh-CN" dirty="0" err="1">
                <a:solidFill>
                  <a:srgbClr val="000000"/>
                </a:solidFill>
                <a:latin typeface="Consolas" panose="020B0609020204030204" pitchFamily="49" charset="0"/>
              </a:rPr>
              <a:t>Student_info</a:t>
            </a:r>
            <a:r>
              <a:rPr lang="en-US" altLang="zh-CN" dirty="0">
                <a:solidFill>
                  <a:srgbClr val="000000"/>
                </a:solidFill>
                <a:latin typeface="Consolas" panose="020B0609020204030204" pitchFamily="49" charset="0"/>
              </a:rPr>
              <a:t>: </a:t>
            </a:r>
            <a:r>
              <a:rPr lang="zh-CN" altLang="en-US" dirty="0">
                <a:solidFill>
                  <a:srgbClr val="000000"/>
                </a:solidFill>
                <a:latin typeface="Consolas" panose="020B0609020204030204" pitchFamily="49" charset="0"/>
              </a:rPr>
              <a:t>初始化表示还没有读取一条记录</a:t>
            </a:r>
          </a:p>
          <a:p>
            <a:r>
              <a:rPr lang="en-US" altLang="zh-CN" dirty="0">
                <a:solidFill>
                  <a:srgbClr val="000000"/>
                </a:solidFill>
                <a:latin typeface="Consolas" panose="020B0609020204030204" pitchFamily="49" charset="0"/>
              </a:rPr>
              <a:t>homework</a:t>
            </a:r>
            <a:r>
              <a:rPr lang="zh-CN" altLang="en-US" dirty="0">
                <a:solidFill>
                  <a:srgbClr val="000000"/>
                </a:solidFill>
                <a:latin typeface="Consolas" panose="020B0609020204030204" pitchFamily="49" charset="0"/>
              </a:rPr>
              <a:t>为空</a:t>
            </a:r>
          </a:p>
          <a:p>
            <a:r>
              <a:rPr lang="en-US" altLang="zh-CN" dirty="0">
                <a:solidFill>
                  <a:srgbClr val="000000"/>
                </a:solidFill>
                <a:latin typeface="Consolas" panose="020B0609020204030204" pitchFamily="49" charset="0"/>
              </a:rPr>
              <a:t>n</a:t>
            </a:r>
            <a:r>
              <a:rPr lang="zh-CN" altLang="en-US" dirty="0">
                <a:solidFill>
                  <a:srgbClr val="000000"/>
                </a:solidFill>
                <a:latin typeface="Consolas" panose="020B0609020204030204" pitchFamily="49" charset="0"/>
              </a:rPr>
              <a:t>为空</a:t>
            </a:r>
            <a:r>
              <a:rPr lang="en-US" altLang="zh-CN" dirty="0">
                <a:solidFill>
                  <a:srgbClr val="000000"/>
                </a:solidFill>
                <a:latin typeface="Consolas" panose="020B0609020204030204" pitchFamily="49" charset="0"/>
              </a:rPr>
              <a:t>string</a:t>
            </a:r>
          </a:p>
          <a:p>
            <a:r>
              <a:rPr lang="en-US" altLang="zh-CN" dirty="0">
                <a:solidFill>
                  <a:srgbClr val="000000"/>
                </a:solidFill>
                <a:latin typeface="Consolas" panose="020B0609020204030204" pitchFamily="49" charset="0"/>
              </a:rPr>
              <a:t>midterm</a:t>
            </a:r>
            <a:r>
              <a:rPr lang="zh-CN" altLang="en-US" dirty="0">
                <a:solidFill>
                  <a:srgbClr val="000000"/>
                </a:solidFill>
                <a:latin typeface="Consolas" panose="020B0609020204030204" pitchFamily="49" charset="0"/>
              </a:rPr>
              <a:t>和</a:t>
            </a:r>
            <a:r>
              <a:rPr lang="en-US" altLang="zh-CN" dirty="0">
                <a:solidFill>
                  <a:srgbClr val="000000"/>
                </a:solidFill>
                <a:latin typeface="Consolas" panose="020B0609020204030204" pitchFamily="49" charset="0"/>
              </a:rPr>
              <a:t>final</a:t>
            </a:r>
            <a:r>
              <a:rPr lang="zh-CN" altLang="en-US" dirty="0">
                <a:solidFill>
                  <a:srgbClr val="000000"/>
                </a:solidFill>
                <a:latin typeface="Consolas" panose="020B0609020204030204" pitchFamily="49" charset="0"/>
              </a:rPr>
              <a:t>为</a:t>
            </a:r>
            <a:r>
              <a:rPr lang="en-US" altLang="zh-CN" dirty="0">
                <a:solidFill>
                  <a:srgbClr val="000000"/>
                </a:solidFill>
                <a:latin typeface="Consolas" panose="020B0609020204030204" pitchFamily="49" charset="0"/>
              </a:rPr>
              <a:t>0</a:t>
            </a:r>
          </a:p>
          <a:p>
            <a:r>
              <a:rPr lang="en-US" altLang="zh-CN" dirty="0">
                <a:solidFill>
                  <a:srgbClr val="000000"/>
                </a:solidFill>
                <a:latin typeface="Consolas" panose="020B0609020204030204" pitchFamily="49" charset="0"/>
              </a:rPr>
              <a:t/>
            </a:r>
            <a:br>
              <a:rPr lang="en-US" altLang="zh-CN" dirty="0">
                <a:solidFill>
                  <a:srgbClr val="000000"/>
                </a:solidFill>
                <a:latin typeface="Consolas" panose="020B0609020204030204" pitchFamily="49" charset="0"/>
              </a:rPr>
            </a:br>
            <a:r>
              <a:rPr lang="en-US" altLang="zh-CN" dirty="0" err="1">
                <a:solidFill>
                  <a:srgbClr val="795E26"/>
                </a:solidFill>
                <a:latin typeface="Consolas" panose="020B0609020204030204" pitchFamily="49" charset="0"/>
              </a:rPr>
              <a:t>Student_info</a:t>
            </a:r>
            <a:r>
              <a:rPr lang="en-US" altLang="zh-CN" dirty="0">
                <a:solidFill>
                  <a:srgbClr val="795E26"/>
                </a:solidFill>
                <a:latin typeface="Consolas" panose="020B0609020204030204" pitchFamily="49" charset="0"/>
              </a:rPr>
              <a:t>::</a:t>
            </a:r>
            <a:r>
              <a:rPr lang="en-US" altLang="zh-CN" dirty="0" err="1">
                <a:solidFill>
                  <a:srgbClr val="795E26"/>
                </a:solidFill>
                <a:latin typeface="Consolas" panose="020B0609020204030204" pitchFamily="49" charset="0"/>
              </a:rPr>
              <a:t>Student_info</a:t>
            </a:r>
            <a:r>
              <a:rPr lang="en-US" altLang="zh-CN" dirty="0">
                <a:solidFill>
                  <a:srgbClr val="000000"/>
                </a:solidFill>
                <a:latin typeface="Consolas" panose="020B0609020204030204" pitchFamily="49" charset="0"/>
              </a:rPr>
              <a:t>() : </a:t>
            </a:r>
            <a:r>
              <a:rPr lang="en-US" altLang="zh-CN" dirty="0">
                <a:solidFill>
                  <a:srgbClr val="795E26"/>
                </a:solidFill>
                <a:latin typeface="Consolas" panose="020B0609020204030204" pitchFamily="49" charset="0"/>
              </a:rPr>
              <a:t>midterm</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0</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final</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0</a:t>
            </a:r>
            <a:r>
              <a:rPr lang="en-US" altLang="zh-CN"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287295250"/>
      </p:ext>
    </p:extLst>
  </p:cSld>
  <p:clrMapOvr>
    <a:masterClrMapping/>
  </p:clrMapOvr>
  <p:transition spd="med">
    <p:pull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1500732" cy="461665"/>
          </a:xfrm>
          <a:prstGeom prst="rect">
            <a:avLst/>
          </a:prstGeom>
          <a:noFill/>
        </p:spPr>
        <p:txBody>
          <a:bodyPr wrap="none" rtlCol="0">
            <a:spAutoFit/>
          </a:bodyPr>
          <a:lstStyle/>
          <a:p>
            <a:r>
              <a:rPr lang="zh-CN" altLang="en-US" sz="2400" dirty="0">
                <a:solidFill>
                  <a:srgbClr val="3949AB"/>
                </a:solidFill>
              </a:rPr>
              <a:t>主要内容 </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2" name="矩形 11">
            <a:extLst>
              <a:ext uri="{FF2B5EF4-FFF2-40B4-BE49-F238E27FC236}">
                <a16:creationId xmlns:a16="http://schemas.microsoft.com/office/drawing/2014/main" id="{4EE63495-2C34-4F25-A776-1028608DA21E}"/>
              </a:ext>
            </a:extLst>
          </p:cNvPr>
          <p:cNvSpPr/>
          <p:nvPr/>
        </p:nvSpPr>
        <p:spPr>
          <a:xfrm>
            <a:off x="1344687" y="1036544"/>
            <a:ext cx="4544783" cy="498341"/>
          </a:xfrm>
          <a:prstGeom prst="rect">
            <a:avLst/>
          </a:prstGeom>
          <a:solidFill>
            <a:srgbClr val="11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latin typeface="+mn-ea"/>
              </a:rPr>
              <a:t>1. </a:t>
            </a:r>
            <a:r>
              <a:rPr lang="zh-CN" altLang="en-US" sz="2400" dirty="0">
                <a:latin typeface="+mn-ea"/>
              </a:rPr>
              <a:t>定义新类型</a:t>
            </a:r>
            <a:r>
              <a:rPr lang="en-US" altLang="zh-CN" sz="2400" dirty="0">
                <a:latin typeface="+mn-ea"/>
              </a:rPr>
              <a:t>--</a:t>
            </a:r>
            <a:r>
              <a:rPr lang="zh-CN" altLang="en-US" sz="2400" dirty="0">
                <a:latin typeface="+mn-ea"/>
              </a:rPr>
              <a:t>类</a:t>
            </a:r>
          </a:p>
        </p:txBody>
      </p:sp>
      <p:sp>
        <p:nvSpPr>
          <p:cNvPr id="13" name="矩形 12">
            <a:extLst>
              <a:ext uri="{FF2B5EF4-FFF2-40B4-BE49-F238E27FC236}">
                <a16:creationId xmlns:a16="http://schemas.microsoft.com/office/drawing/2014/main" id="{F3760937-CFC5-42FD-BDE9-AB85529D5A9A}"/>
              </a:ext>
            </a:extLst>
          </p:cNvPr>
          <p:cNvSpPr/>
          <p:nvPr/>
        </p:nvSpPr>
        <p:spPr>
          <a:xfrm>
            <a:off x="1350130" y="1564501"/>
            <a:ext cx="4544783" cy="498341"/>
          </a:xfrm>
          <a:prstGeom prst="rect">
            <a:avLst/>
          </a:prstGeom>
          <a:solidFill>
            <a:srgbClr val="11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latin typeface="+mn-ea"/>
              </a:rPr>
              <a:t>2. </a:t>
            </a:r>
            <a:r>
              <a:rPr lang="zh-CN" altLang="en-US" sz="2400" dirty="0">
                <a:latin typeface="+mn-ea"/>
              </a:rPr>
              <a:t>内存管理</a:t>
            </a:r>
          </a:p>
        </p:txBody>
      </p:sp>
      <p:sp>
        <p:nvSpPr>
          <p:cNvPr id="14" name="矩形 13">
            <a:extLst>
              <a:ext uri="{FF2B5EF4-FFF2-40B4-BE49-F238E27FC236}">
                <a16:creationId xmlns:a16="http://schemas.microsoft.com/office/drawing/2014/main" id="{E48130E5-EFFD-4F5D-845D-EBED85C5F42B}"/>
              </a:ext>
            </a:extLst>
          </p:cNvPr>
          <p:cNvSpPr/>
          <p:nvPr/>
        </p:nvSpPr>
        <p:spPr>
          <a:xfrm>
            <a:off x="1366459" y="2103343"/>
            <a:ext cx="4544783" cy="498341"/>
          </a:xfrm>
          <a:prstGeom prst="rect">
            <a:avLst/>
          </a:prstGeom>
          <a:solidFill>
            <a:srgbClr val="11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latin typeface="+mn-ea"/>
              </a:rPr>
              <a:t>3. </a:t>
            </a:r>
            <a:r>
              <a:rPr lang="zh-CN" altLang="en-US" sz="2400" dirty="0">
                <a:latin typeface="楷体_GB2312"/>
                <a:ea typeface="楷体_GB2312"/>
                <a:cs typeface="楷体_GB2312"/>
              </a:rPr>
              <a:t>定义抽象数据类型</a:t>
            </a:r>
            <a:endParaRPr lang="en-US" altLang="zh-CN" sz="2400" dirty="0">
              <a:latin typeface="楷体_GB2312"/>
              <a:ea typeface="楷体_GB2312"/>
              <a:cs typeface="楷体_GB2312"/>
            </a:endParaRPr>
          </a:p>
        </p:txBody>
      </p:sp>
      <p:sp>
        <p:nvSpPr>
          <p:cNvPr id="24" name="矩形 23">
            <a:extLst>
              <a:ext uri="{FF2B5EF4-FFF2-40B4-BE49-F238E27FC236}">
                <a16:creationId xmlns:a16="http://schemas.microsoft.com/office/drawing/2014/main" id="{FC9EED23-63E0-4C4B-B801-A8CC45F9EC3D}"/>
              </a:ext>
            </a:extLst>
          </p:cNvPr>
          <p:cNvSpPr/>
          <p:nvPr/>
        </p:nvSpPr>
        <p:spPr>
          <a:xfrm>
            <a:off x="1366455" y="2642184"/>
            <a:ext cx="4544783" cy="498341"/>
          </a:xfrm>
          <a:prstGeom prst="rect">
            <a:avLst/>
          </a:prstGeom>
          <a:solidFill>
            <a:srgbClr val="11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latin typeface="+mn-ea"/>
              </a:rPr>
              <a:t>4. </a:t>
            </a:r>
            <a:r>
              <a:rPr lang="zh-CN" altLang="en-US" sz="2400" dirty="0">
                <a:latin typeface="+mn-ea"/>
              </a:rPr>
              <a:t>具有数值特性的类</a:t>
            </a:r>
          </a:p>
        </p:txBody>
      </p:sp>
      <p:sp>
        <p:nvSpPr>
          <p:cNvPr id="10" name="矩形 9">
            <a:extLst>
              <a:ext uri="{FF2B5EF4-FFF2-40B4-BE49-F238E27FC236}">
                <a16:creationId xmlns:a16="http://schemas.microsoft.com/office/drawing/2014/main" id="{624F56AC-82BD-4A09-9909-3EA130921BF8}"/>
              </a:ext>
            </a:extLst>
          </p:cNvPr>
          <p:cNvSpPr/>
          <p:nvPr/>
        </p:nvSpPr>
        <p:spPr>
          <a:xfrm>
            <a:off x="1382668" y="3183690"/>
            <a:ext cx="4544783" cy="498341"/>
          </a:xfrm>
          <a:prstGeom prst="rect">
            <a:avLst/>
          </a:prstGeom>
          <a:solidFill>
            <a:srgbClr val="11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latin typeface="+mn-ea"/>
              </a:rPr>
              <a:t>5. </a:t>
            </a:r>
            <a:r>
              <a:rPr lang="zh-CN" altLang="en-US" sz="2400" dirty="0">
                <a:latin typeface="+mn-ea"/>
              </a:rPr>
              <a:t>继承</a:t>
            </a:r>
          </a:p>
        </p:txBody>
      </p:sp>
      <p:sp>
        <p:nvSpPr>
          <p:cNvPr id="11" name="矩形 10">
            <a:extLst>
              <a:ext uri="{FF2B5EF4-FFF2-40B4-BE49-F238E27FC236}">
                <a16:creationId xmlns:a16="http://schemas.microsoft.com/office/drawing/2014/main" id="{17378E31-69A3-4AFD-9F04-601C81F61D37}"/>
              </a:ext>
            </a:extLst>
          </p:cNvPr>
          <p:cNvSpPr/>
          <p:nvPr/>
        </p:nvSpPr>
        <p:spPr>
          <a:xfrm>
            <a:off x="1418337" y="3744652"/>
            <a:ext cx="4544783" cy="498341"/>
          </a:xfrm>
          <a:prstGeom prst="rect">
            <a:avLst/>
          </a:prstGeom>
          <a:solidFill>
            <a:srgbClr val="11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latin typeface="+mn-ea"/>
              </a:rPr>
              <a:t>6. </a:t>
            </a:r>
            <a:r>
              <a:rPr lang="zh-CN" altLang="en-US" sz="2400" dirty="0">
                <a:latin typeface="+mn-ea"/>
              </a:rPr>
              <a:t>多态</a:t>
            </a:r>
          </a:p>
        </p:txBody>
      </p:sp>
    </p:spTree>
    <p:extLst>
      <p:ext uri="{BB962C8B-B14F-4D97-AF65-F5344CB8AC3E}">
        <p14:creationId xmlns:p14="http://schemas.microsoft.com/office/powerpoint/2010/main" val="904088753"/>
      </p:ext>
    </p:extLst>
  </p:cSld>
  <p:clrMapOvr>
    <a:masterClrMapping/>
  </p:clrMapOvr>
  <p:transition spd="med">
    <p:pull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3057247" cy="461665"/>
          </a:xfrm>
          <a:prstGeom prst="rect">
            <a:avLst/>
          </a:prstGeom>
          <a:noFill/>
        </p:spPr>
        <p:txBody>
          <a:bodyPr wrap="none" rtlCol="0">
            <a:spAutoFit/>
          </a:bodyPr>
          <a:lstStyle/>
          <a:p>
            <a:r>
              <a:rPr lang="zh-CN" altLang="en-US" sz="2400" dirty="0">
                <a:solidFill>
                  <a:srgbClr val="3949AB"/>
                </a:solidFill>
              </a:rPr>
              <a:t>构造函数</a:t>
            </a:r>
            <a:r>
              <a:rPr lang="en-US" altLang="zh-CN" sz="2400" dirty="0">
                <a:solidFill>
                  <a:srgbClr val="3949AB"/>
                </a:solidFill>
              </a:rPr>
              <a:t>-</a:t>
            </a:r>
            <a:r>
              <a:rPr lang="zh-CN" altLang="en-US" sz="2400" dirty="0">
                <a:solidFill>
                  <a:srgbClr val="3949AB"/>
                </a:solidFill>
              </a:rPr>
              <a:t>初始化列表</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1" y="1073428"/>
            <a:ext cx="9841325"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默认构造函数</a:t>
            </a:r>
            <a:endParaRPr lang="en-US" altLang="zh-CN" sz="2400" dirty="0">
              <a:latin typeface="+mn-ea"/>
            </a:endParaRPr>
          </a:p>
        </p:txBody>
      </p:sp>
      <p:sp>
        <p:nvSpPr>
          <p:cNvPr id="2" name="矩形 1">
            <a:extLst>
              <a:ext uri="{FF2B5EF4-FFF2-40B4-BE49-F238E27FC236}">
                <a16:creationId xmlns:a16="http://schemas.microsoft.com/office/drawing/2014/main" id="{71B62DDA-87CB-4F33-9381-474A64242C2A}"/>
              </a:ext>
            </a:extLst>
          </p:cNvPr>
          <p:cNvSpPr/>
          <p:nvPr/>
        </p:nvSpPr>
        <p:spPr>
          <a:xfrm>
            <a:off x="1533097" y="2351164"/>
            <a:ext cx="9603476" cy="1477328"/>
          </a:xfrm>
          <a:prstGeom prst="rect">
            <a:avLst/>
          </a:prstGeom>
        </p:spPr>
        <p:txBody>
          <a:bodyPr wrap="square">
            <a:spAutoFit/>
          </a:bodyPr>
          <a:lstStyle/>
          <a:p>
            <a:r>
              <a:rPr lang="en-US" altLang="zh-CN" dirty="0"/>
              <a:t>1</a:t>
            </a:r>
            <a:r>
              <a:rPr lang="zh-CN" altLang="en-US" dirty="0"/>
              <a:t>）构造函数初始化列表是一个用逗号分隔的列表，这个列表包含的是 </a:t>
            </a:r>
            <a:r>
              <a:rPr lang="en-US" altLang="zh-CN" dirty="0"/>
              <a:t>member-name(value)</a:t>
            </a:r>
            <a:r>
              <a:rPr lang="zh-CN" altLang="en-US" dirty="0"/>
              <a:t>对。</a:t>
            </a:r>
          </a:p>
          <a:p>
            <a:r>
              <a:rPr lang="en-US" altLang="zh-CN" dirty="0"/>
              <a:t>2</a:t>
            </a:r>
            <a:r>
              <a:rPr lang="zh-CN" altLang="en-US" dirty="0"/>
              <a:t>）没有显式初始化的数据成员会被隐式初始化。</a:t>
            </a:r>
          </a:p>
          <a:p>
            <a:r>
              <a:rPr lang="zh-CN" altLang="en-US" dirty="0"/>
              <a:t>      通常来说，显式地为一个成员提供一个初始值，要比在构造函数的函数体中对这个成员进行赋值要好得多，可以避免做两次相同的工作。</a:t>
            </a:r>
          </a:p>
        </p:txBody>
      </p:sp>
      <p:sp>
        <p:nvSpPr>
          <p:cNvPr id="6" name="矩形 5">
            <a:extLst>
              <a:ext uri="{FF2B5EF4-FFF2-40B4-BE49-F238E27FC236}">
                <a16:creationId xmlns:a16="http://schemas.microsoft.com/office/drawing/2014/main" id="{B9A51F40-DCBA-4DFB-8203-B367087A852B}"/>
              </a:ext>
            </a:extLst>
          </p:cNvPr>
          <p:cNvSpPr/>
          <p:nvPr/>
        </p:nvSpPr>
        <p:spPr>
          <a:xfrm>
            <a:off x="1574042" y="1863889"/>
            <a:ext cx="7092286" cy="369332"/>
          </a:xfrm>
          <a:prstGeom prst="rect">
            <a:avLst/>
          </a:prstGeom>
        </p:spPr>
        <p:txBody>
          <a:bodyPr wrap="square">
            <a:spAutoFit/>
          </a:bodyPr>
          <a:lstStyle/>
          <a:p>
            <a:r>
              <a:rPr lang="en-US" altLang="zh-CN" dirty="0" err="1">
                <a:solidFill>
                  <a:srgbClr val="795E26"/>
                </a:solidFill>
                <a:latin typeface="Consolas" panose="020B0609020204030204" pitchFamily="49" charset="0"/>
              </a:rPr>
              <a:t>Student_info</a:t>
            </a:r>
            <a:r>
              <a:rPr lang="en-US" altLang="zh-CN" dirty="0">
                <a:solidFill>
                  <a:srgbClr val="795E26"/>
                </a:solidFill>
                <a:latin typeface="Consolas" panose="020B0609020204030204" pitchFamily="49" charset="0"/>
              </a:rPr>
              <a:t>::</a:t>
            </a:r>
            <a:r>
              <a:rPr lang="en-US" altLang="zh-CN" dirty="0" err="1">
                <a:solidFill>
                  <a:srgbClr val="795E26"/>
                </a:solidFill>
                <a:latin typeface="Consolas" panose="020B0609020204030204" pitchFamily="49" charset="0"/>
              </a:rPr>
              <a:t>Student_info</a:t>
            </a:r>
            <a:r>
              <a:rPr lang="en-US" altLang="zh-CN" dirty="0">
                <a:solidFill>
                  <a:srgbClr val="000000"/>
                </a:solidFill>
                <a:latin typeface="Consolas" panose="020B0609020204030204" pitchFamily="49" charset="0"/>
              </a:rPr>
              <a:t>() : </a:t>
            </a:r>
            <a:r>
              <a:rPr lang="en-US" altLang="zh-CN" dirty="0">
                <a:solidFill>
                  <a:srgbClr val="795E26"/>
                </a:solidFill>
                <a:latin typeface="Consolas" panose="020B0609020204030204" pitchFamily="49" charset="0"/>
              </a:rPr>
              <a:t>midterm{</a:t>
            </a:r>
            <a:r>
              <a:rPr lang="en-US" altLang="zh-CN" dirty="0">
                <a:solidFill>
                  <a:srgbClr val="09885A"/>
                </a:solidFill>
                <a:latin typeface="Consolas" panose="020B0609020204030204" pitchFamily="49" charset="0"/>
              </a:rPr>
              <a:t>0</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final</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0</a:t>
            </a:r>
            <a:r>
              <a:rPr lang="en-US" altLang="zh-CN" dirty="0">
                <a:solidFill>
                  <a:srgbClr val="000000"/>
                </a:solidFill>
                <a:latin typeface="Consolas" panose="020B0609020204030204" pitchFamily="49" charset="0"/>
              </a:rPr>
              <a:t>} {}</a:t>
            </a:r>
            <a:endParaRPr lang="zh-CN" altLang="en-US" dirty="0"/>
          </a:p>
        </p:txBody>
      </p:sp>
      <p:sp>
        <p:nvSpPr>
          <p:cNvPr id="10" name="矩形: 同侧圆角 5">
            <a:extLst>
              <a:ext uri="{FF2B5EF4-FFF2-40B4-BE49-F238E27FC236}">
                <a16:creationId xmlns:a16="http://schemas.microsoft.com/office/drawing/2014/main" id="{EC8B9944-8794-4AF9-9483-4ED2DF865A22}"/>
              </a:ext>
            </a:extLst>
          </p:cNvPr>
          <p:cNvSpPr>
            <a:spLocks noChangeAspect="1"/>
          </p:cNvSpPr>
          <p:nvPr/>
        </p:nvSpPr>
        <p:spPr>
          <a:xfrm>
            <a:off x="1322025" y="4119154"/>
            <a:ext cx="9841325"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初始化顺序</a:t>
            </a:r>
            <a:endParaRPr lang="en-US" altLang="zh-CN" sz="2400" dirty="0">
              <a:latin typeface="+mn-ea"/>
            </a:endParaRPr>
          </a:p>
        </p:txBody>
      </p:sp>
      <p:sp>
        <p:nvSpPr>
          <p:cNvPr id="8" name="矩形 7">
            <a:extLst>
              <a:ext uri="{FF2B5EF4-FFF2-40B4-BE49-F238E27FC236}">
                <a16:creationId xmlns:a16="http://schemas.microsoft.com/office/drawing/2014/main" id="{81F7D5E0-C49C-4278-9939-C910955150DE}"/>
              </a:ext>
            </a:extLst>
          </p:cNvPr>
          <p:cNvSpPr/>
          <p:nvPr/>
        </p:nvSpPr>
        <p:spPr>
          <a:xfrm>
            <a:off x="1642281" y="4735479"/>
            <a:ext cx="9289576" cy="1200329"/>
          </a:xfrm>
          <a:prstGeom prst="rect">
            <a:avLst/>
          </a:prstGeom>
        </p:spPr>
        <p:txBody>
          <a:bodyPr wrap="square">
            <a:spAutoFit/>
          </a:bodyPr>
          <a:lstStyle/>
          <a:p>
            <a:r>
              <a:rPr lang="en-US" altLang="zh-CN" dirty="0">
                <a:solidFill>
                  <a:srgbClr val="000000"/>
                </a:solidFill>
                <a:latin typeface="Consolas" panose="020B0609020204030204" pitchFamily="49" charset="0"/>
              </a:rPr>
              <a:t>1</a:t>
            </a:r>
            <a:r>
              <a:rPr lang="zh-CN" altLang="en-US" dirty="0">
                <a:solidFill>
                  <a:srgbClr val="000000"/>
                </a:solidFill>
                <a:latin typeface="Consolas" panose="020B0609020204030204" pitchFamily="49" charset="0"/>
              </a:rPr>
              <a:t>）成员初始化的顺序取决于它们在类中声明的顺序。</a:t>
            </a:r>
          </a:p>
          <a:p>
            <a:r>
              <a:rPr lang="en-US" altLang="zh-CN" dirty="0">
                <a:solidFill>
                  <a:srgbClr val="000000"/>
                </a:solidFill>
                <a:latin typeface="Consolas" panose="020B0609020204030204" pitchFamily="49" charset="0"/>
              </a:rPr>
              <a:t>2</a:t>
            </a:r>
            <a:r>
              <a:rPr lang="zh-CN" altLang="en-US" dirty="0">
                <a:solidFill>
                  <a:srgbClr val="000000"/>
                </a:solidFill>
                <a:latin typeface="Consolas" panose="020B0609020204030204" pitchFamily="49" charset="0"/>
              </a:rPr>
              <a:t>）在用类的数据成员来初始化另外一个数据成员时一定要小心。</a:t>
            </a:r>
          </a:p>
          <a:p>
            <a:r>
              <a:rPr lang="zh-CN" altLang="en-US" dirty="0">
                <a:solidFill>
                  <a:srgbClr val="000000"/>
                </a:solidFill>
                <a:latin typeface="Consolas" panose="020B0609020204030204" pitchFamily="49" charset="0"/>
              </a:rPr>
              <a:t>   安全的做法：在构造函数的函数体中对这些成员赋值，而不是在构造函数初始化列表中初始化它们。</a:t>
            </a:r>
          </a:p>
        </p:txBody>
      </p:sp>
    </p:spTree>
    <p:extLst>
      <p:ext uri="{BB962C8B-B14F-4D97-AF65-F5344CB8AC3E}">
        <p14:creationId xmlns:p14="http://schemas.microsoft.com/office/powerpoint/2010/main" val="760883628"/>
      </p:ext>
    </p:extLst>
  </p:cSld>
  <p:clrMapOvr>
    <a:masterClrMapping/>
  </p:clrMapOvr>
  <p:transition spd="med">
    <p:pull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82296" y="230438"/>
            <a:ext cx="1107996" cy="461665"/>
          </a:xfrm>
          <a:prstGeom prst="rect">
            <a:avLst/>
          </a:prstGeom>
          <a:noFill/>
        </p:spPr>
        <p:txBody>
          <a:bodyPr wrap="none" rtlCol="0">
            <a:spAutoFit/>
          </a:bodyPr>
          <a:lstStyle/>
          <a:p>
            <a:r>
              <a:rPr lang="zh-CN" altLang="en-US" sz="2400" dirty="0">
                <a:solidFill>
                  <a:srgbClr val="3949AB"/>
                </a:solidFill>
              </a:rPr>
              <a:t>简单</a:t>
            </a:r>
            <a:r>
              <a:rPr lang="zh-CN" altLang="en-US" sz="2400" dirty="0" smtClean="0">
                <a:solidFill>
                  <a:srgbClr val="3949AB"/>
                </a:solidFill>
              </a:rPr>
              <a:t>类</a:t>
            </a:r>
            <a:endParaRPr lang="zh-CN" altLang="en-US" sz="2400" dirty="0">
              <a:solidFill>
                <a:srgbClr val="3949AB"/>
              </a:solidFill>
            </a:endParaRP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2" name="矩形 1"/>
          <p:cNvSpPr/>
          <p:nvPr/>
        </p:nvSpPr>
        <p:spPr>
          <a:xfrm>
            <a:off x="1656356" y="2630091"/>
            <a:ext cx="8173444" cy="3416320"/>
          </a:xfrm>
          <a:prstGeom prst="rect">
            <a:avLst/>
          </a:prstGeom>
        </p:spPr>
        <p:txBody>
          <a:bodyPr wrap="square">
            <a:spAutoFit/>
          </a:bodyPr>
          <a:lstStyle/>
          <a:p>
            <a:r>
              <a:rPr lang="fr-FR" altLang="zh-CN" dirty="0">
                <a:solidFill>
                  <a:srgbClr val="0000FF"/>
                </a:solidFill>
                <a:latin typeface="Consolas" panose="020B0609020204030204" pitchFamily="49" charset="0"/>
              </a:rPr>
              <a:t>void</a:t>
            </a:r>
            <a:r>
              <a:rPr lang="fr-FR" altLang="zh-CN" dirty="0">
                <a:solidFill>
                  <a:srgbClr val="000000"/>
                </a:solidFill>
                <a:latin typeface="Consolas" panose="020B0609020204030204" pitchFamily="49" charset="0"/>
              </a:rPr>
              <a:t> </a:t>
            </a:r>
            <a:r>
              <a:rPr lang="fr-FR" altLang="zh-CN" dirty="0">
                <a:solidFill>
                  <a:srgbClr val="795E26"/>
                </a:solidFill>
                <a:latin typeface="Consolas" panose="020B0609020204030204" pitchFamily="49" charset="0"/>
              </a:rPr>
              <a:t>complex_uc_2</a:t>
            </a:r>
            <a:r>
              <a:rPr lang="fr-FR" altLang="zh-CN" dirty="0">
                <a:solidFill>
                  <a:srgbClr val="000000"/>
                </a:solidFill>
                <a:latin typeface="Consolas" panose="020B0609020204030204" pitchFamily="49" charset="0"/>
              </a:rPr>
              <a:t>(){</a:t>
            </a:r>
          </a:p>
          <a:p>
            <a:r>
              <a:rPr lang="fr-FR" altLang="zh-CN" dirty="0">
                <a:solidFill>
                  <a:srgbClr val="000000"/>
                </a:solidFill>
                <a:latin typeface="Consolas" panose="020B0609020204030204" pitchFamily="49" charset="0"/>
              </a:rPr>
              <a:t>    Complex c1, c2;</a:t>
            </a:r>
          </a:p>
          <a:p>
            <a:r>
              <a:rPr lang="fr-FR" altLang="zh-CN" dirty="0">
                <a:solidFill>
                  <a:srgbClr val="000000"/>
                </a:solidFill>
                <a:latin typeface="Consolas" panose="020B0609020204030204" pitchFamily="49" charset="0"/>
              </a:rPr>
              <a:t>    cin &gt;&gt; c1 &gt;&gt; c2;</a:t>
            </a:r>
          </a:p>
          <a:p>
            <a:r>
              <a:rPr lang="fr-FR" altLang="zh-CN" dirty="0">
                <a:solidFill>
                  <a:srgbClr val="000000"/>
                </a:solidFill>
                <a:latin typeface="Consolas" panose="020B0609020204030204" pitchFamily="49" charset="0"/>
              </a:rPr>
              <a:t>    Complex c3;</a:t>
            </a:r>
          </a:p>
          <a:p>
            <a:r>
              <a:rPr lang="fr-FR" altLang="zh-CN" dirty="0">
                <a:solidFill>
                  <a:srgbClr val="000000"/>
                </a:solidFill>
                <a:latin typeface="Consolas" panose="020B0609020204030204" pitchFamily="49" charset="0"/>
              </a:rPr>
              <a:t>    c3 += c1;</a:t>
            </a:r>
          </a:p>
          <a:p>
            <a:r>
              <a:rPr lang="fr-FR" altLang="zh-CN" dirty="0">
                <a:solidFill>
                  <a:srgbClr val="000000"/>
                </a:solidFill>
                <a:latin typeface="Consolas" panose="020B0609020204030204" pitchFamily="49" charset="0"/>
              </a:rPr>
              <a:t>    c3 += </a:t>
            </a:r>
            <a:r>
              <a:rPr lang="fr-FR" altLang="zh-CN" dirty="0">
                <a:solidFill>
                  <a:srgbClr val="09885A"/>
                </a:solidFill>
                <a:latin typeface="Consolas" panose="020B0609020204030204" pitchFamily="49" charset="0"/>
              </a:rPr>
              <a:t>10.0</a:t>
            </a:r>
            <a:r>
              <a:rPr lang="fr-FR" altLang="zh-CN" dirty="0">
                <a:solidFill>
                  <a:srgbClr val="000000"/>
                </a:solidFill>
                <a:latin typeface="Consolas" panose="020B0609020204030204" pitchFamily="49" charset="0"/>
              </a:rPr>
              <a:t>;</a:t>
            </a:r>
          </a:p>
          <a:p>
            <a:r>
              <a:rPr lang="fr-FR" altLang="zh-CN" dirty="0">
                <a:solidFill>
                  <a:srgbClr val="000000"/>
                </a:solidFill>
                <a:latin typeface="Consolas" panose="020B0609020204030204" pitchFamily="49" charset="0"/>
              </a:rPr>
              <a:t>    Complex c4 = c1 + </a:t>
            </a:r>
            <a:r>
              <a:rPr lang="fr-FR" altLang="zh-CN" dirty="0">
                <a:solidFill>
                  <a:srgbClr val="09885A"/>
                </a:solidFill>
                <a:latin typeface="Consolas" panose="020B0609020204030204" pitchFamily="49" charset="0"/>
              </a:rPr>
              <a:t>10.0</a:t>
            </a:r>
            <a:r>
              <a:rPr lang="fr-FR" altLang="zh-CN" dirty="0">
                <a:solidFill>
                  <a:srgbClr val="000000"/>
                </a:solidFill>
                <a:latin typeface="Consolas" panose="020B0609020204030204" pitchFamily="49" charset="0"/>
              </a:rPr>
              <a:t>;</a:t>
            </a:r>
          </a:p>
          <a:p>
            <a:r>
              <a:rPr lang="fr-FR" altLang="zh-CN" dirty="0">
                <a:solidFill>
                  <a:srgbClr val="000000"/>
                </a:solidFill>
                <a:latin typeface="Consolas" panose="020B0609020204030204" pitchFamily="49" charset="0"/>
              </a:rPr>
              <a:t>    Complex c5 = </a:t>
            </a:r>
            <a:r>
              <a:rPr lang="fr-FR" altLang="zh-CN" dirty="0">
                <a:solidFill>
                  <a:srgbClr val="09885A"/>
                </a:solidFill>
                <a:latin typeface="Consolas" panose="020B0609020204030204" pitchFamily="49" charset="0"/>
              </a:rPr>
              <a:t>12.0</a:t>
            </a:r>
            <a:r>
              <a:rPr lang="fr-FR" altLang="zh-CN" dirty="0">
                <a:solidFill>
                  <a:srgbClr val="000000"/>
                </a:solidFill>
                <a:latin typeface="Consolas" panose="020B0609020204030204" pitchFamily="49" charset="0"/>
              </a:rPr>
              <a:t> + c1</a:t>
            </a:r>
            <a:r>
              <a:rPr lang="fr-FR" altLang="zh-CN" dirty="0" smtClean="0">
                <a:solidFill>
                  <a:srgbClr val="000000"/>
                </a:solidFill>
                <a:latin typeface="Consolas" panose="020B0609020204030204" pitchFamily="49" charset="0"/>
              </a:rPr>
              <a:t>;</a:t>
            </a:r>
          </a:p>
          <a:p>
            <a:r>
              <a:rPr lang="fr-FR" altLang="zh-CN" dirty="0">
                <a:solidFill>
                  <a:srgbClr val="000000"/>
                </a:solidFill>
                <a:latin typeface="Consolas" panose="020B0609020204030204" pitchFamily="49" charset="0"/>
              </a:rPr>
              <a:t> </a:t>
            </a:r>
            <a:r>
              <a:rPr lang="fr-FR" altLang="zh-CN" dirty="0" smtClean="0">
                <a:solidFill>
                  <a:srgbClr val="000000"/>
                </a:solidFill>
                <a:latin typeface="Consolas" panose="020B0609020204030204" pitchFamily="49" charset="0"/>
              </a:rPr>
              <a:t>   </a:t>
            </a:r>
            <a:r>
              <a:rPr lang="en-US" altLang="zh-CN" dirty="0" err="1" smtClean="0">
                <a:solidFill>
                  <a:srgbClr val="000000"/>
                </a:solidFill>
                <a:latin typeface="Consolas" panose="020B0609020204030204" pitchFamily="49" charset="0"/>
              </a:rPr>
              <a:t>cout</a:t>
            </a:r>
            <a:r>
              <a:rPr lang="en-US" altLang="zh-CN" dirty="0" smtClean="0">
                <a:solidFill>
                  <a:srgbClr val="000000"/>
                </a:solidFill>
                <a:latin typeface="Consolas" panose="020B0609020204030204" pitchFamily="49" charset="0"/>
              </a:rPr>
              <a:t> &lt;&lt; c3;</a:t>
            </a:r>
            <a:endParaRPr lang="fr-FR" altLang="zh-CN" dirty="0">
              <a:solidFill>
                <a:srgbClr val="000000"/>
              </a:solidFill>
              <a:latin typeface="Consolas" panose="020B0609020204030204" pitchFamily="49" charset="0"/>
            </a:endParaRPr>
          </a:p>
          <a:p>
            <a:r>
              <a:rPr lang="fr-FR" altLang="zh-CN" dirty="0">
                <a:solidFill>
                  <a:srgbClr val="000000"/>
                </a:solidFill>
                <a:latin typeface="Consolas" panose="020B0609020204030204" pitchFamily="49" charset="0"/>
              </a:rPr>
              <a:t>    cout &lt;&lt; </a:t>
            </a:r>
            <a:r>
              <a:rPr lang="fr-FR" altLang="zh-CN" dirty="0">
                <a:solidFill>
                  <a:srgbClr val="A31515"/>
                </a:solidFill>
                <a:latin typeface="Consolas" panose="020B0609020204030204" pitchFamily="49" charset="0"/>
              </a:rPr>
              <a:t>"compare c4?c3 : "</a:t>
            </a:r>
            <a:r>
              <a:rPr lang="fr-FR" altLang="zh-CN" dirty="0">
                <a:solidFill>
                  <a:srgbClr val="000000"/>
                </a:solidFill>
                <a:latin typeface="Consolas" panose="020B0609020204030204" pitchFamily="49" charset="0"/>
              </a:rPr>
              <a:t> &lt;&lt; (c4==c3) &lt;&lt; </a:t>
            </a:r>
            <a:r>
              <a:rPr lang="fr-FR" altLang="zh-CN" dirty="0">
                <a:solidFill>
                  <a:srgbClr val="A31515"/>
                </a:solidFill>
                <a:latin typeface="Consolas" panose="020B0609020204030204" pitchFamily="49" charset="0"/>
              </a:rPr>
              <a:t>"</a:t>
            </a:r>
            <a:r>
              <a:rPr lang="fr-FR" altLang="zh-CN" dirty="0">
                <a:solidFill>
                  <a:srgbClr val="FF0000"/>
                </a:solidFill>
                <a:latin typeface="Consolas" panose="020B0609020204030204" pitchFamily="49" charset="0"/>
              </a:rPr>
              <a:t>\n</a:t>
            </a:r>
            <a:r>
              <a:rPr lang="fr-FR" altLang="zh-CN" dirty="0">
                <a:solidFill>
                  <a:srgbClr val="A31515"/>
                </a:solidFill>
                <a:latin typeface="Consolas" panose="020B0609020204030204" pitchFamily="49" charset="0"/>
              </a:rPr>
              <a:t>"</a:t>
            </a:r>
            <a:r>
              <a:rPr lang="fr-FR" altLang="zh-CN" dirty="0">
                <a:solidFill>
                  <a:srgbClr val="000000"/>
                </a:solidFill>
                <a:latin typeface="Consolas" panose="020B0609020204030204" pitchFamily="49" charset="0"/>
              </a:rPr>
              <a:t>;</a:t>
            </a:r>
          </a:p>
          <a:p>
            <a:r>
              <a:rPr lang="fr-FR" altLang="zh-CN" dirty="0">
                <a:solidFill>
                  <a:srgbClr val="000000"/>
                </a:solidFill>
                <a:latin typeface="Consolas" panose="020B0609020204030204" pitchFamily="49" charset="0"/>
              </a:rPr>
              <a:t>    cout &lt;&lt; </a:t>
            </a:r>
            <a:r>
              <a:rPr lang="fr-FR" altLang="zh-CN" dirty="0">
                <a:solidFill>
                  <a:srgbClr val="A31515"/>
                </a:solidFill>
                <a:latin typeface="Consolas" panose="020B0609020204030204" pitchFamily="49" charset="0"/>
              </a:rPr>
              <a:t>"compare c5?c4 : "</a:t>
            </a:r>
            <a:r>
              <a:rPr lang="fr-FR" altLang="zh-CN" dirty="0">
                <a:solidFill>
                  <a:srgbClr val="000000"/>
                </a:solidFill>
                <a:latin typeface="Consolas" panose="020B0609020204030204" pitchFamily="49" charset="0"/>
              </a:rPr>
              <a:t> &lt;&lt; (c5==c4) &lt;&lt; </a:t>
            </a:r>
            <a:r>
              <a:rPr lang="fr-FR" altLang="zh-CN" dirty="0">
                <a:solidFill>
                  <a:srgbClr val="A31515"/>
                </a:solidFill>
                <a:latin typeface="Consolas" panose="020B0609020204030204" pitchFamily="49" charset="0"/>
              </a:rPr>
              <a:t>"</a:t>
            </a:r>
            <a:r>
              <a:rPr lang="fr-FR" altLang="zh-CN" dirty="0">
                <a:solidFill>
                  <a:srgbClr val="FF0000"/>
                </a:solidFill>
                <a:latin typeface="Consolas" panose="020B0609020204030204" pitchFamily="49" charset="0"/>
              </a:rPr>
              <a:t>\n</a:t>
            </a:r>
            <a:r>
              <a:rPr lang="fr-FR" altLang="zh-CN" dirty="0">
                <a:solidFill>
                  <a:srgbClr val="A31515"/>
                </a:solidFill>
                <a:latin typeface="Consolas" panose="020B0609020204030204" pitchFamily="49" charset="0"/>
              </a:rPr>
              <a:t>"</a:t>
            </a:r>
            <a:r>
              <a:rPr lang="fr-FR" altLang="zh-CN" dirty="0">
                <a:solidFill>
                  <a:srgbClr val="000000"/>
                </a:solidFill>
                <a:latin typeface="Consolas" panose="020B0609020204030204" pitchFamily="49" charset="0"/>
              </a:rPr>
              <a:t>;</a:t>
            </a:r>
          </a:p>
          <a:p>
            <a:r>
              <a:rPr lang="fr-FR" altLang="zh-CN" dirty="0">
                <a:solidFill>
                  <a:srgbClr val="000000"/>
                </a:solidFill>
                <a:latin typeface="Consolas" panose="020B0609020204030204" pitchFamily="49" charset="0"/>
              </a:rPr>
              <a:t>}</a:t>
            </a:r>
            <a:endParaRPr lang="fr-FR" altLang="zh-CN" b="0" dirty="0">
              <a:solidFill>
                <a:srgbClr val="000000"/>
              </a:solidFill>
              <a:effectLst/>
              <a:latin typeface="Consolas" panose="020B0609020204030204" pitchFamily="49" charset="0"/>
            </a:endParaRPr>
          </a:p>
        </p:txBody>
      </p:sp>
      <p:sp>
        <p:nvSpPr>
          <p:cNvPr id="7" name="矩形: 同侧圆角 5">
            <a:extLst>
              <a:ext uri="{FF2B5EF4-FFF2-40B4-BE49-F238E27FC236}">
                <a16:creationId xmlns:a16="http://schemas.microsoft.com/office/drawing/2014/main" id="{0C4C311F-98C8-4E9A-BF6D-49A14C58BAC4}"/>
              </a:ext>
            </a:extLst>
          </p:cNvPr>
          <p:cNvSpPr>
            <a:spLocks noChangeAspect="1"/>
          </p:cNvSpPr>
          <p:nvPr/>
        </p:nvSpPr>
        <p:spPr>
          <a:xfrm>
            <a:off x="1319751" y="1073428"/>
            <a:ext cx="9841325"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smtClean="0">
                <a:latin typeface="+mn-ea"/>
              </a:rPr>
              <a:t>复数类</a:t>
            </a:r>
            <a:endParaRPr lang="en-US" altLang="zh-CN" sz="2400" dirty="0">
              <a:latin typeface="+mn-ea"/>
            </a:endParaRPr>
          </a:p>
        </p:txBody>
      </p:sp>
      <p:sp>
        <p:nvSpPr>
          <p:cNvPr id="8" name="矩形 7">
            <a:extLst>
              <a:ext uri="{FF2B5EF4-FFF2-40B4-BE49-F238E27FC236}">
                <a16:creationId xmlns:a16="http://schemas.microsoft.com/office/drawing/2014/main" id="{B9A51F40-DCBA-4DFB-8203-B367087A852B}"/>
              </a:ext>
            </a:extLst>
          </p:cNvPr>
          <p:cNvSpPr/>
          <p:nvPr/>
        </p:nvSpPr>
        <p:spPr>
          <a:xfrm>
            <a:off x="1446896" y="1856176"/>
            <a:ext cx="9587034" cy="369332"/>
          </a:xfrm>
          <a:prstGeom prst="rect">
            <a:avLst/>
          </a:prstGeom>
        </p:spPr>
        <p:txBody>
          <a:bodyPr wrap="square">
            <a:spAutoFit/>
          </a:bodyPr>
          <a:lstStyle/>
          <a:p>
            <a:r>
              <a:rPr lang="zh-CN" altLang="en-US" dirty="0" smtClean="0"/>
              <a:t>假定设计复数类，希望能够使用下面的语句进行复数的表示与运算，如何实现</a:t>
            </a:r>
            <a:r>
              <a:rPr lang="en-US" altLang="zh-CN" dirty="0" smtClean="0"/>
              <a:t>Complex</a:t>
            </a:r>
            <a:r>
              <a:rPr lang="zh-CN" altLang="en-US" dirty="0" smtClean="0"/>
              <a:t>类？</a:t>
            </a:r>
            <a:endParaRPr lang="zh-CN" altLang="en-US" dirty="0"/>
          </a:p>
        </p:txBody>
      </p:sp>
      <p:sp>
        <p:nvSpPr>
          <p:cNvPr id="5" name="矩形 4"/>
          <p:cNvSpPr/>
          <p:nvPr/>
        </p:nvSpPr>
        <p:spPr>
          <a:xfrm>
            <a:off x="1150448" y="2875062"/>
            <a:ext cx="1011815" cy="338554"/>
          </a:xfrm>
          <a:prstGeom prst="rect">
            <a:avLst/>
          </a:prstGeom>
        </p:spPr>
        <p:txBody>
          <a:bodyPr wrap="none">
            <a:spAutoFit/>
          </a:bodyPr>
          <a:lstStyle/>
          <a:p>
            <a:r>
              <a:rPr lang="zh-CN" altLang="en-US" sz="1600" b="1" dirty="0" smtClean="0">
                <a:solidFill>
                  <a:srgbClr val="00B050"/>
                </a:solidFill>
              </a:rPr>
              <a:t>复数创建</a:t>
            </a:r>
            <a:endParaRPr lang="zh-CN" altLang="en-US" sz="1600" b="1" dirty="0">
              <a:solidFill>
                <a:srgbClr val="00B050"/>
              </a:solidFill>
            </a:endParaRPr>
          </a:p>
        </p:txBody>
      </p:sp>
      <p:sp>
        <p:nvSpPr>
          <p:cNvPr id="10" name="矩形 9"/>
          <p:cNvSpPr/>
          <p:nvPr/>
        </p:nvSpPr>
        <p:spPr>
          <a:xfrm>
            <a:off x="1150448" y="3213616"/>
            <a:ext cx="1011815" cy="338554"/>
          </a:xfrm>
          <a:prstGeom prst="rect">
            <a:avLst/>
          </a:prstGeom>
        </p:spPr>
        <p:txBody>
          <a:bodyPr wrap="none">
            <a:spAutoFit/>
          </a:bodyPr>
          <a:lstStyle/>
          <a:p>
            <a:r>
              <a:rPr lang="zh-CN" altLang="en-US" sz="1600" b="1" dirty="0" smtClean="0">
                <a:solidFill>
                  <a:srgbClr val="00B050"/>
                </a:solidFill>
              </a:rPr>
              <a:t>复数输入</a:t>
            </a:r>
            <a:endParaRPr lang="zh-CN" altLang="en-US" sz="1600" b="1" dirty="0">
              <a:solidFill>
                <a:srgbClr val="00B050"/>
              </a:solidFill>
            </a:endParaRPr>
          </a:p>
        </p:txBody>
      </p:sp>
      <p:sp>
        <p:nvSpPr>
          <p:cNvPr id="11" name="矩形 10"/>
          <p:cNvSpPr/>
          <p:nvPr/>
        </p:nvSpPr>
        <p:spPr>
          <a:xfrm>
            <a:off x="1168753" y="3721447"/>
            <a:ext cx="806631" cy="338554"/>
          </a:xfrm>
          <a:prstGeom prst="rect">
            <a:avLst/>
          </a:prstGeom>
        </p:spPr>
        <p:txBody>
          <a:bodyPr wrap="none">
            <a:spAutoFit/>
          </a:bodyPr>
          <a:lstStyle/>
          <a:p>
            <a:r>
              <a:rPr lang="en-US" altLang="zh-CN" sz="1600" b="1" dirty="0" smtClean="0">
                <a:solidFill>
                  <a:srgbClr val="00B050"/>
                </a:solidFill>
              </a:rPr>
              <a:t>+=</a:t>
            </a:r>
            <a:r>
              <a:rPr lang="zh-CN" altLang="en-US" sz="1600" b="1" dirty="0" smtClean="0">
                <a:solidFill>
                  <a:srgbClr val="00B050"/>
                </a:solidFill>
              </a:rPr>
              <a:t>操作</a:t>
            </a:r>
            <a:endParaRPr lang="zh-CN" altLang="en-US" sz="1600" b="1" dirty="0">
              <a:solidFill>
                <a:srgbClr val="00B050"/>
              </a:solidFill>
            </a:endParaRPr>
          </a:p>
        </p:txBody>
      </p:sp>
      <p:sp>
        <p:nvSpPr>
          <p:cNvPr id="12" name="矩形 11"/>
          <p:cNvSpPr/>
          <p:nvPr/>
        </p:nvSpPr>
        <p:spPr>
          <a:xfrm>
            <a:off x="1168753" y="4046595"/>
            <a:ext cx="806631" cy="338554"/>
          </a:xfrm>
          <a:prstGeom prst="rect">
            <a:avLst/>
          </a:prstGeom>
        </p:spPr>
        <p:txBody>
          <a:bodyPr wrap="none">
            <a:spAutoFit/>
          </a:bodyPr>
          <a:lstStyle/>
          <a:p>
            <a:r>
              <a:rPr lang="en-US" altLang="zh-CN" sz="1600" b="1" dirty="0" smtClean="0">
                <a:solidFill>
                  <a:srgbClr val="00B050"/>
                </a:solidFill>
              </a:rPr>
              <a:t>+=</a:t>
            </a:r>
            <a:r>
              <a:rPr lang="zh-CN" altLang="en-US" sz="1600" b="1" dirty="0" smtClean="0">
                <a:solidFill>
                  <a:srgbClr val="00B050"/>
                </a:solidFill>
              </a:rPr>
              <a:t>操作</a:t>
            </a:r>
            <a:endParaRPr lang="zh-CN" altLang="en-US" sz="1600" b="1" dirty="0">
              <a:solidFill>
                <a:srgbClr val="00B050"/>
              </a:solidFill>
            </a:endParaRPr>
          </a:p>
        </p:txBody>
      </p:sp>
      <p:sp>
        <p:nvSpPr>
          <p:cNvPr id="13" name="矩形 12"/>
          <p:cNvSpPr/>
          <p:nvPr/>
        </p:nvSpPr>
        <p:spPr>
          <a:xfrm>
            <a:off x="1115508" y="5196685"/>
            <a:ext cx="1011815" cy="338554"/>
          </a:xfrm>
          <a:prstGeom prst="rect">
            <a:avLst/>
          </a:prstGeom>
        </p:spPr>
        <p:txBody>
          <a:bodyPr wrap="none">
            <a:spAutoFit/>
          </a:bodyPr>
          <a:lstStyle/>
          <a:p>
            <a:r>
              <a:rPr lang="zh-CN" altLang="en-US" sz="1600" b="1" dirty="0" smtClean="0">
                <a:solidFill>
                  <a:srgbClr val="00B050"/>
                </a:solidFill>
              </a:rPr>
              <a:t>复数比较</a:t>
            </a:r>
            <a:endParaRPr lang="zh-CN" altLang="en-US" sz="1600" b="1" dirty="0">
              <a:solidFill>
                <a:srgbClr val="00B050"/>
              </a:solidFill>
            </a:endParaRPr>
          </a:p>
        </p:txBody>
      </p:sp>
      <p:sp>
        <p:nvSpPr>
          <p:cNvPr id="14" name="矩形 13"/>
          <p:cNvSpPr/>
          <p:nvPr/>
        </p:nvSpPr>
        <p:spPr>
          <a:xfrm>
            <a:off x="1115508" y="4877226"/>
            <a:ext cx="1011815" cy="338554"/>
          </a:xfrm>
          <a:prstGeom prst="rect">
            <a:avLst/>
          </a:prstGeom>
        </p:spPr>
        <p:txBody>
          <a:bodyPr wrap="none">
            <a:spAutoFit/>
          </a:bodyPr>
          <a:lstStyle/>
          <a:p>
            <a:r>
              <a:rPr lang="zh-CN" altLang="en-US" sz="1600" b="1" dirty="0" smtClean="0">
                <a:solidFill>
                  <a:srgbClr val="00B050"/>
                </a:solidFill>
              </a:rPr>
              <a:t>复数输出</a:t>
            </a:r>
            <a:endParaRPr lang="zh-CN" altLang="en-US" sz="1600" b="1" dirty="0">
              <a:solidFill>
                <a:srgbClr val="00B050"/>
              </a:solidFill>
            </a:endParaRPr>
          </a:p>
        </p:txBody>
      </p:sp>
      <p:sp>
        <p:nvSpPr>
          <p:cNvPr id="15" name="矩形 14"/>
          <p:cNvSpPr/>
          <p:nvPr/>
        </p:nvSpPr>
        <p:spPr>
          <a:xfrm>
            <a:off x="1266505" y="4408467"/>
            <a:ext cx="389850" cy="338554"/>
          </a:xfrm>
          <a:prstGeom prst="rect">
            <a:avLst/>
          </a:prstGeom>
        </p:spPr>
        <p:txBody>
          <a:bodyPr wrap="none">
            <a:spAutoFit/>
          </a:bodyPr>
          <a:lstStyle/>
          <a:p>
            <a:r>
              <a:rPr lang="zh-CN" altLang="en-US" sz="1600" b="1" dirty="0" smtClean="0">
                <a:solidFill>
                  <a:srgbClr val="00B050"/>
                </a:solidFill>
              </a:rPr>
              <a:t>？</a:t>
            </a:r>
            <a:endParaRPr lang="zh-CN" altLang="en-US" sz="1600" b="1" dirty="0">
              <a:solidFill>
                <a:srgbClr val="00B050"/>
              </a:solidFill>
            </a:endParaRPr>
          </a:p>
        </p:txBody>
      </p:sp>
      <p:sp>
        <p:nvSpPr>
          <p:cNvPr id="16" name="矩形 15"/>
          <p:cNvSpPr/>
          <p:nvPr/>
        </p:nvSpPr>
        <p:spPr>
          <a:xfrm>
            <a:off x="8619523" y="3308149"/>
            <a:ext cx="1218603" cy="338554"/>
          </a:xfrm>
          <a:prstGeom prst="rect">
            <a:avLst/>
          </a:prstGeom>
        </p:spPr>
        <p:txBody>
          <a:bodyPr wrap="none">
            <a:spAutoFit/>
          </a:bodyPr>
          <a:lstStyle/>
          <a:p>
            <a:r>
              <a:rPr lang="zh-CN" altLang="en-US" sz="1600" b="1" dirty="0" smtClean="0">
                <a:solidFill>
                  <a:srgbClr val="00B050"/>
                </a:solidFill>
              </a:rPr>
              <a:t>输入操作符</a:t>
            </a:r>
            <a:endParaRPr lang="zh-CN" altLang="en-US" sz="1600" b="1" dirty="0">
              <a:solidFill>
                <a:srgbClr val="00B050"/>
              </a:solidFill>
            </a:endParaRPr>
          </a:p>
        </p:txBody>
      </p:sp>
      <p:sp>
        <p:nvSpPr>
          <p:cNvPr id="17" name="矩形 16"/>
          <p:cNvSpPr/>
          <p:nvPr/>
        </p:nvSpPr>
        <p:spPr>
          <a:xfrm>
            <a:off x="8619523" y="4877226"/>
            <a:ext cx="1218603" cy="338554"/>
          </a:xfrm>
          <a:prstGeom prst="rect">
            <a:avLst/>
          </a:prstGeom>
        </p:spPr>
        <p:txBody>
          <a:bodyPr wrap="none">
            <a:spAutoFit/>
          </a:bodyPr>
          <a:lstStyle/>
          <a:p>
            <a:r>
              <a:rPr lang="zh-CN" altLang="en-US" sz="1600" b="1" dirty="0" smtClean="0">
                <a:solidFill>
                  <a:srgbClr val="00B050"/>
                </a:solidFill>
              </a:rPr>
              <a:t>输出操作符</a:t>
            </a:r>
            <a:endParaRPr lang="zh-CN" altLang="en-US" sz="1600" b="1" dirty="0">
              <a:solidFill>
                <a:srgbClr val="00B050"/>
              </a:solidFill>
            </a:endParaRPr>
          </a:p>
        </p:txBody>
      </p:sp>
      <p:sp>
        <p:nvSpPr>
          <p:cNvPr id="18" name="矩形 17"/>
          <p:cNvSpPr/>
          <p:nvPr/>
        </p:nvSpPr>
        <p:spPr>
          <a:xfrm>
            <a:off x="8619523" y="5196685"/>
            <a:ext cx="1218603" cy="338554"/>
          </a:xfrm>
          <a:prstGeom prst="rect">
            <a:avLst/>
          </a:prstGeom>
        </p:spPr>
        <p:txBody>
          <a:bodyPr wrap="none">
            <a:spAutoFit/>
          </a:bodyPr>
          <a:lstStyle/>
          <a:p>
            <a:r>
              <a:rPr lang="zh-CN" altLang="en-US" sz="1600" b="1" dirty="0" smtClean="0">
                <a:solidFill>
                  <a:srgbClr val="00B050"/>
                </a:solidFill>
              </a:rPr>
              <a:t>比较运算符</a:t>
            </a:r>
            <a:endParaRPr lang="zh-CN" altLang="en-US" sz="1600" b="1" dirty="0">
              <a:solidFill>
                <a:srgbClr val="00B050"/>
              </a:solidFill>
            </a:endParaRPr>
          </a:p>
        </p:txBody>
      </p:sp>
      <p:sp>
        <p:nvSpPr>
          <p:cNvPr id="19" name="矩形 18"/>
          <p:cNvSpPr/>
          <p:nvPr/>
        </p:nvSpPr>
        <p:spPr>
          <a:xfrm>
            <a:off x="7366998" y="2846860"/>
            <a:ext cx="1011815" cy="338554"/>
          </a:xfrm>
          <a:prstGeom prst="rect">
            <a:avLst/>
          </a:prstGeom>
        </p:spPr>
        <p:txBody>
          <a:bodyPr wrap="none">
            <a:spAutoFit/>
          </a:bodyPr>
          <a:lstStyle/>
          <a:p>
            <a:r>
              <a:rPr lang="zh-CN" altLang="en-US" sz="1600" b="1" dirty="0" smtClean="0">
                <a:solidFill>
                  <a:srgbClr val="00B050"/>
                </a:solidFill>
              </a:rPr>
              <a:t>构造函数</a:t>
            </a:r>
            <a:endParaRPr lang="zh-CN" altLang="en-US" sz="1600" b="1" dirty="0">
              <a:solidFill>
                <a:srgbClr val="00B050"/>
              </a:solidFill>
            </a:endParaRPr>
          </a:p>
        </p:txBody>
      </p:sp>
      <p:sp>
        <p:nvSpPr>
          <p:cNvPr id="20" name="矩形 19"/>
          <p:cNvSpPr/>
          <p:nvPr/>
        </p:nvSpPr>
        <p:spPr>
          <a:xfrm>
            <a:off x="7366998" y="3708041"/>
            <a:ext cx="1218603" cy="338554"/>
          </a:xfrm>
          <a:prstGeom prst="rect">
            <a:avLst/>
          </a:prstGeom>
        </p:spPr>
        <p:txBody>
          <a:bodyPr wrap="none">
            <a:spAutoFit/>
          </a:bodyPr>
          <a:lstStyle/>
          <a:p>
            <a:r>
              <a:rPr lang="zh-CN" altLang="en-US" sz="1600" b="1" dirty="0" smtClean="0">
                <a:solidFill>
                  <a:srgbClr val="00B050"/>
                </a:solidFill>
              </a:rPr>
              <a:t>一元操作符</a:t>
            </a:r>
            <a:endParaRPr lang="zh-CN" altLang="en-US" sz="1600" b="1" dirty="0">
              <a:solidFill>
                <a:srgbClr val="00B050"/>
              </a:solidFill>
            </a:endParaRPr>
          </a:p>
        </p:txBody>
      </p:sp>
      <p:sp>
        <p:nvSpPr>
          <p:cNvPr id="21" name="矩形 20"/>
          <p:cNvSpPr/>
          <p:nvPr/>
        </p:nvSpPr>
        <p:spPr>
          <a:xfrm>
            <a:off x="8619523" y="4247711"/>
            <a:ext cx="1218603" cy="338554"/>
          </a:xfrm>
          <a:prstGeom prst="rect">
            <a:avLst/>
          </a:prstGeom>
        </p:spPr>
        <p:txBody>
          <a:bodyPr wrap="none">
            <a:spAutoFit/>
          </a:bodyPr>
          <a:lstStyle/>
          <a:p>
            <a:r>
              <a:rPr lang="zh-CN" altLang="en-US" sz="1600" b="1" dirty="0" smtClean="0">
                <a:solidFill>
                  <a:srgbClr val="00B050"/>
                </a:solidFill>
              </a:rPr>
              <a:t>两元操作符</a:t>
            </a:r>
            <a:endParaRPr lang="zh-CN" altLang="en-US" sz="1600" b="1" dirty="0">
              <a:solidFill>
                <a:srgbClr val="00B050"/>
              </a:solidFill>
            </a:endParaRPr>
          </a:p>
        </p:txBody>
      </p:sp>
      <p:cxnSp>
        <p:nvCxnSpPr>
          <p:cNvPr id="22" name="直接连接符 21"/>
          <p:cNvCxnSpPr/>
          <p:nvPr/>
        </p:nvCxnSpPr>
        <p:spPr>
          <a:xfrm>
            <a:off x="8571898" y="2486025"/>
            <a:ext cx="0" cy="341947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7525142" y="2305675"/>
            <a:ext cx="1011815" cy="338554"/>
          </a:xfrm>
          <a:prstGeom prst="rect">
            <a:avLst/>
          </a:prstGeom>
        </p:spPr>
        <p:txBody>
          <a:bodyPr wrap="none">
            <a:spAutoFit/>
          </a:bodyPr>
          <a:lstStyle/>
          <a:p>
            <a:r>
              <a:rPr lang="zh-CN" altLang="en-US" sz="1600" b="1" dirty="0">
                <a:solidFill>
                  <a:srgbClr val="00B050"/>
                </a:solidFill>
              </a:rPr>
              <a:t>成员</a:t>
            </a:r>
            <a:r>
              <a:rPr lang="zh-CN" altLang="en-US" sz="1600" b="1" dirty="0" smtClean="0">
                <a:solidFill>
                  <a:srgbClr val="00B050"/>
                </a:solidFill>
              </a:rPr>
              <a:t>函数</a:t>
            </a:r>
            <a:endParaRPr lang="zh-CN" altLang="en-US" sz="1600" b="1" dirty="0">
              <a:solidFill>
                <a:srgbClr val="00B050"/>
              </a:solidFill>
            </a:endParaRPr>
          </a:p>
        </p:txBody>
      </p:sp>
      <p:sp>
        <p:nvSpPr>
          <p:cNvPr id="26" name="矩形 25"/>
          <p:cNvSpPr/>
          <p:nvPr/>
        </p:nvSpPr>
        <p:spPr>
          <a:xfrm>
            <a:off x="8607208" y="2298606"/>
            <a:ext cx="1218603" cy="338554"/>
          </a:xfrm>
          <a:prstGeom prst="rect">
            <a:avLst/>
          </a:prstGeom>
        </p:spPr>
        <p:txBody>
          <a:bodyPr wrap="none">
            <a:spAutoFit/>
          </a:bodyPr>
          <a:lstStyle/>
          <a:p>
            <a:r>
              <a:rPr lang="zh-CN" altLang="en-US" sz="1600" b="1" dirty="0" smtClean="0">
                <a:solidFill>
                  <a:srgbClr val="00B050"/>
                </a:solidFill>
              </a:rPr>
              <a:t>非成员函数</a:t>
            </a:r>
            <a:endParaRPr lang="zh-CN" altLang="en-US" sz="1600" b="1" dirty="0">
              <a:solidFill>
                <a:srgbClr val="00B050"/>
              </a:solidFill>
            </a:endParaRPr>
          </a:p>
        </p:txBody>
      </p:sp>
    </p:spTree>
    <p:extLst>
      <p:ext uri="{BB962C8B-B14F-4D97-AF65-F5344CB8AC3E}">
        <p14:creationId xmlns:p14="http://schemas.microsoft.com/office/powerpoint/2010/main" val="1589996824"/>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fill="hold"/>
                                        <p:tgtEl>
                                          <p:spTgt spid="20"/>
                                        </p:tgtEl>
                                        <p:attrNameLst>
                                          <p:attrName>ppt_x</p:attrName>
                                        </p:attrNameLst>
                                      </p:cBhvr>
                                      <p:tavLst>
                                        <p:tav tm="0">
                                          <p:val>
                                            <p:strVal val="#ppt_x"/>
                                          </p:val>
                                        </p:tav>
                                        <p:tav tm="100000">
                                          <p:val>
                                            <p:strVal val="#ppt_x"/>
                                          </p:val>
                                        </p:tav>
                                      </p:tavLst>
                                    </p:anim>
                                    <p:anim calcmode="lin" valueType="num">
                                      <p:cBhvr additive="base">
                                        <p:cTn id="42" dur="500" fill="hold"/>
                                        <p:tgtEl>
                                          <p:spTgt spid="20"/>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ppt_x"/>
                                          </p:val>
                                        </p:tav>
                                        <p:tav tm="100000">
                                          <p:val>
                                            <p:strVal val="#ppt_x"/>
                                          </p:val>
                                        </p:tav>
                                      </p:tavLst>
                                    </p:anim>
                                    <p:anim calcmode="lin" valueType="num">
                                      <p:cBhvr additive="base">
                                        <p:cTn id="46" dur="500" fill="hold"/>
                                        <p:tgtEl>
                                          <p:spTgt spid="1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ppt_x"/>
                                          </p:val>
                                        </p:tav>
                                        <p:tav tm="100000">
                                          <p:val>
                                            <p:strVal val="#ppt_x"/>
                                          </p:val>
                                        </p:tav>
                                      </p:tavLst>
                                    </p:anim>
                                    <p:anim calcmode="lin" valueType="num">
                                      <p:cBhvr additive="base">
                                        <p:cTn id="50" dur="500" fill="hold"/>
                                        <p:tgtEl>
                                          <p:spTgt spid="21"/>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500" fill="hold"/>
                                        <p:tgtEl>
                                          <p:spTgt spid="17"/>
                                        </p:tgtEl>
                                        <p:attrNameLst>
                                          <p:attrName>ppt_x</p:attrName>
                                        </p:attrNameLst>
                                      </p:cBhvr>
                                      <p:tavLst>
                                        <p:tav tm="0">
                                          <p:val>
                                            <p:strVal val="#ppt_x"/>
                                          </p:val>
                                        </p:tav>
                                        <p:tav tm="100000">
                                          <p:val>
                                            <p:strVal val="#ppt_x"/>
                                          </p:val>
                                        </p:tav>
                                      </p:tavLst>
                                    </p:anim>
                                    <p:anim calcmode="lin" valueType="num">
                                      <p:cBhvr additive="base">
                                        <p:cTn id="54" dur="500" fill="hold"/>
                                        <p:tgtEl>
                                          <p:spTgt spid="1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additive="base">
                                        <p:cTn id="57" dur="500" fill="hold"/>
                                        <p:tgtEl>
                                          <p:spTgt spid="18"/>
                                        </p:tgtEl>
                                        <p:attrNameLst>
                                          <p:attrName>ppt_x</p:attrName>
                                        </p:attrNameLst>
                                      </p:cBhvr>
                                      <p:tavLst>
                                        <p:tav tm="0">
                                          <p:val>
                                            <p:strVal val="#ppt_x"/>
                                          </p:val>
                                        </p:tav>
                                        <p:tav tm="100000">
                                          <p:val>
                                            <p:strVal val="#ppt_x"/>
                                          </p:val>
                                        </p:tav>
                                      </p:tavLst>
                                    </p:anim>
                                    <p:anim calcmode="lin" valueType="num">
                                      <p:cBhvr additive="base">
                                        <p:cTn id="5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1000"/>
                                        <p:tgtEl>
                                          <p:spTgt spid="22"/>
                                        </p:tgtEl>
                                      </p:cBhvr>
                                    </p:animEffect>
                                    <p:anim calcmode="lin" valueType="num">
                                      <p:cBhvr>
                                        <p:cTn id="64" dur="1000" fill="hold"/>
                                        <p:tgtEl>
                                          <p:spTgt spid="22"/>
                                        </p:tgtEl>
                                        <p:attrNameLst>
                                          <p:attrName>ppt_x</p:attrName>
                                        </p:attrNameLst>
                                      </p:cBhvr>
                                      <p:tavLst>
                                        <p:tav tm="0">
                                          <p:val>
                                            <p:strVal val="#ppt_x"/>
                                          </p:val>
                                        </p:tav>
                                        <p:tav tm="100000">
                                          <p:val>
                                            <p:strVal val="#ppt_x"/>
                                          </p:val>
                                        </p:tav>
                                      </p:tavLst>
                                    </p:anim>
                                    <p:anim calcmode="lin" valueType="num">
                                      <p:cBhvr>
                                        <p:cTn id="65" dur="1000" fill="hold"/>
                                        <p:tgtEl>
                                          <p:spTgt spid="22"/>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1000"/>
                                        <p:tgtEl>
                                          <p:spTgt spid="25"/>
                                        </p:tgtEl>
                                      </p:cBhvr>
                                    </p:animEffect>
                                    <p:anim calcmode="lin" valueType="num">
                                      <p:cBhvr>
                                        <p:cTn id="69" dur="1000" fill="hold"/>
                                        <p:tgtEl>
                                          <p:spTgt spid="25"/>
                                        </p:tgtEl>
                                        <p:attrNameLst>
                                          <p:attrName>ppt_x</p:attrName>
                                        </p:attrNameLst>
                                      </p:cBhvr>
                                      <p:tavLst>
                                        <p:tav tm="0">
                                          <p:val>
                                            <p:strVal val="#ppt_x"/>
                                          </p:val>
                                        </p:tav>
                                        <p:tav tm="100000">
                                          <p:val>
                                            <p:strVal val="#ppt_x"/>
                                          </p:val>
                                        </p:tav>
                                      </p:tavLst>
                                    </p:anim>
                                    <p:anim calcmode="lin" valueType="num">
                                      <p:cBhvr>
                                        <p:cTn id="70" dur="1000" fill="hold"/>
                                        <p:tgtEl>
                                          <p:spTgt spid="25"/>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1000"/>
                                        <p:tgtEl>
                                          <p:spTgt spid="26"/>
                                        </p:tgtEl>
                                      </p:cBhvr>
                                    </p:animEffect>
                                    <p:anim calcmode="lin" valueType="num">
                                      <p:cBhvr>
                                        <p:cTn id="74" dur="1000" fill="hold"/>
                                        <p:tgtEl>
                                          <p:spTgt spid="26"/>
                                        </p:tgtEl>
                                        <p:attrNameLst>
                                          <p:attrName>ppt_x</p:attrName>
                                        </p:attrNameLst>
                                      </p:cBhvr>
                                      <p:tavLst>
                                        <p:tav tm="0">
                                          <p:val>
                                            <p:strVal val="#ppt_x"/>
                                          </p:val>
                                        </p:tav>
                                        <p:tav tm="100000">
                                          <p:val>
                                            <p:strVal val="#ppt_x"/>
                                          </p:val>
                                        </p:tav>
                                      </p:tavLst>
                                    </p:anim>
                                    <p:anim calcmode="lin" valueType="num">
                                      <p:cBhvr>
                                        <p:cTn id="7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P spid="12" grpId="0"/>
      <p:bldP spid="13" grpId="0"/>
      <p:bldP spid="14" grpId="0"/>
      <p:bldP spid="15" grpId="0"/>
      <p:bldP spid="16" grpId="0"/>
      <p:bldP spid="17" grpId="0"/>
      <p:bldP spid="18" grpId="0"/>
      <p:bldP spid="19" grpId="0"/>
      <p:bldP spid="20" grpId="0"/>
      <p:bldP spid="21" grpId="0"/>
      <p:bldP spid="25" grpId="0"/>
      <p:bldP spid="2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2339102" cy="461665"/>
          </a:xfrm>
          <a:prstGeom prst="rect">
            <a:avLst/>
          </a:prstGeom>
          <a:noFill/>
        </p:spPr>
        <p:txBody>
          <a:bodyPr wrap="none" rtlCol="0">
            <a:spAutoFit/>
          </a:bodyPr>
          <a:lstStyle/>
          <a:p>
            <a:r>
              <a:rPr lang="zh-CN" altLang="en-US" sz="2400" dirty="0" smtClean="0">
                <a:solidFill>
                  <a:srgbClr val="3949AB"/>
                </a:solidFill>
              </a:rPr>
              <a:t>简单类</a:t>
            </a:r>
            <a:r>
              <a:rPr lang="en-US" altLang="zh-CN" sz="2400" dirty="0" smtClean="0">
                <a:solidFill>
                  <a:srgbClr val="3949AB"/>
                </a:solidFill>
              </a:rPr>
              <a:t>: </a:t>
            </a:r>
            <a:r>
              <a:rPr lang="zh-CN" altLang="en-US" sz="2400" dirty="0" smtClean="0">
                <a:solidFill>
                  <a:srgbClr val="3949AB"/>
                </a:solidFill>
              </a:rPr>
              <a:t>类定义</a:t>
            </a:r>
            <a:endParaRPr lang="zh-CN" altLang="en-US" sz="2400" dirty="0">
              <a:solidFill>
                <a:srgbClr val="3949AB"/>
              </a:solidFill>
            </a:endParaRP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2" name="矩形 11"/>
          <p:cNvSpPr/>
          <p:nvPr/>
        </p:nvSpPr>
        <p:spPr>
          <a:xfrm>
            <a:off x="1685924" y="692103"/>
            <a:ext cx="8677275" cy="5755422"/>
          </a:xfrm>
          <a:prstGeom prst="rect">
            <a:avLst/>
          </a:prstGeom>
        </p:spPr>
        <p:txBody>
          <a:bodyPr wrap="square">
            <a:spAutoFit/>
          </a:bodyPr>
          <a:lstStyle/>
          <a:p>
            <a:r>
              <a:rPr lang="en-US" altLang="zh-CN" sz="1600" dirty="0">
                <a:solidFill>
                  <a:srgbClr val="0000FF"/>
                </a:solidFill>
                <a:latin typeface="Consolas" panose="020B0609020204030204" pitchFamily="49" charset="0"/>
              </a:rPr>
              <a:t>class</a:t>
            </a:r>
            <a:r>
              <a:rPr lang="en-US" altLang="zh-CN" sz="1600" dirty="0">
                <a:solidFill>
                  <a:srgbClr val="000000"/>
                </a:solidFill>
                <a:latin typeface="Consolas" panose="020B0609020204030204" pitchFamily="49" charset="0"/>
              </a:rPr>
              <a:t> </a:t>
            </a:r>
            <a:r>
              <a:rPr lang="en-US" altLang="zh-CN" sz="1600" dirty="0">
                <a:solidFill>
                  <a:srgbClr val="267F99"/>
                </a:solidFill>
                <a:latin typeface="Consolas" panose="020B0609020204030204" pitchFamily="49" charset="0"/>
              </a:rPr>
              <a:t>Complex</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a:t>
            </a:r>
          </a:p>
          <a:p>
            <a:r>
              <a:rPr lang="en-US" altLang="zh-CN" sz="1600" dirty="0">
                <a:solidFill>
                  <a:srgbClr val="0000FF"/>
                </a:solidFill>
                <a:latin typeface="Consolas" panose="020B0609020204030204" pitchFamily="49" charset="0"/>
              </a:rPr>
              <a:t>private:</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double</a:t>
            </a:r>
            <a:r>
              <a:rPr lang="en-US" altLang="zh-CN" sz="1600" dirty="0">
                <a:solidFill>
                  <a:srgbClr val="000000"/>
                </a:solidFill>
                <a:latin typeface="Consolas" panose="020B0609020204030204" pitchFamily="49" charset="0"/>
              </a:rPr>
              <a:t> _real{}, _</a:t>
            </a:r>
            <a:r>
              <a:rPr lang="en-US" altLang="zh-CN" sz="1600" dirty="0" err="1">
                <a:solidFill>
                  <a:srgbClr val="000000"/>
                </a:solidFill>
                <a:latin typeface="Consolas" panose="020B0609020204030204" pitchFamily="49" charset="0"/>
              </a:rPr>
              <a:t>imag</a:t>
            </a:r>
            <a:r>
              <a:rPr lang="en-US" altLang="zh-CN" sz="1600" dirty="0">
                <a:solidFill>
                  <a:srgbClr val="000000"/>
                </a:solidFill>
                <a:latin typeface="Consolas" panose="020B0609020204030204" pitchFamily="49" charset="0"/>
              </a:rPr>
              <a:t>{};</a:t>
            </a:r>
          </a:p>
          <a:p>
            <a:r>
              <a:rPr lang="en-US" altLang="zh-CN" sz="1600" dirty="0">
                <a:solidFill>
                  <a:srgbClr val="0000FF"/>
                </a:solidFill>
                <a:latin typeface="Consolas" panose="020B0609020204030204" pitchFamily="49" charset="0"/>
              </a:rPr>
              <a:t>public:</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double&amp;</a:t>
            </a:r>
            <a:r>
              <a:rPr lang="en-US" altLang="zh-CN" sz="1600" dirty="0">
                <a:solidFill>
                  <a:srgbClr val="000000"/>
                </a:solidFill>
                <a:latin typeface="Consolas" panose="020B0609020204030204" pitchFamily="49" charset="0"/>
              </a:rPr>
              <a:t> </a:t>
            </a:r>
            <a:r>
              <a:rPr lang="en-US" altLang="zh-CN" sz="1600" dirty="0">
                <a:solidFill>
                  <a:srgbClr val="795E26"/>
                </a:solidFill>
                <a:latin typeface="Consolas" panose="020B0609020204030204" pitchFamily="49" charset="0"/>
              </a:rPr>
              <a:t>real</a:t>
            </a:r>
            <a:r>
              <a:rPr lang="en-US" altLang="zh-CN" sz="1600" dirty="0">
                <a:solidFill>
                  <a:srgbClr val="000000"/>
                </a:solidFill>
                <a:latin typeface="Consolas" panose="020B0609020204030204" pitchFamily="49" charset="0"/>
              </a:rPr>
              <a:t>() { </a:t>
            </a:r>
            <a:r>
              <a:rPr lang="en-US" altLang="zh-CN" sz="1600" dirty="0">
                <a:solidFill>
                  <a:srgbClr val="AF00DB"/>
                </a:solidFill>
                <a:latin typeface="Consolas" panose="020B0609020204030204" pitchFamily="49" charset="0"/>
              </a:rPr>
              <a:t>return</a:t>
            </a:r>
            <a:r>
              <a:rPr lang="en-US" altLang="zh-CN" sz="1600" dirty="0">
                <a:solidFill>
                  <a:srgbClr val="000000"/>
                </a:solidFill>
                <a:latin typeface="Consolas" panose="020B0609020204030204" pitchFamily="49" charset="0"/>
              </a:rPr>
              <a:t> _real; }</a:t>
            </a:r>
          </a:p>
          <a:p>
            <a:r>
              <a:rPr lang="en-US" altLang="zh-CN" sz="1600" dirty="0">
                <a:solidFill>
                  <a:srgbClr val="000000"/>
                </a:solidFill>
                <a:latin typeface="Consolas" panose="020B0609020204030204" pitchFamily="49" charset="0"/>
              </a:rPr>
              <a:t>    </a:t>
            </a:r>
            <a:r>
              <a:rPr lang="en-US" altLang="zh-CN" sz="1600" dirty="0" err="1">
                <a:solidFill>
                  <a:srgbClr val="0000FF"/>
                </a:solidFill>
                <a:latin typeface="Consolas" panose="020B0609020204030204" pitchFamily="49" charset="0"/>
              </a:rPr>
              <a:t>const</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double&amp;</a:t>
            </a:r>
            <a:r>
              <a:rPr lang="en-US" altLang="zh-CN" sz="1600" dirty="0">
                <a:solidFill>
                  <a:srgbClr val="000000"/>
                </a:solidFill>
                <a:latin typeface="Consolas" panose="020B0609020204030204" pitchFamily="49" charset="0"/>
              </a:rPr>
              <a:t>  </a:t>
            </a:r>
            <a:r>
              <a:rPr lang="en-US" altLang="zh-CN" sz="1600" dirty="0">
                <a:solidFill>
                  <a:srgbClr val="795E26"/>
                </a:solidFill>
                <a:latin typeface="Consolas" panose="020B0609020204030204" pitchFamily="49" charset="0"/>
              </a:rPr>
              <a:t>real</a:t>
            </a:r>
            <a:r>
              <a:rPr lang="en-US" altLang="zh-CN" sz="1600" dirty="0">
                <a:solidFill>
                  <a:srgbClr val="000000"/>
                </a:solidFill>
                <a:latin typeface="Consolas" panose="020B0609020204030204" pitchFamily="49" charset="0"/>
              </a:rPr>
              <a:t>() </a:t>
            </a:r>
            <a:r>
              <a:rPr lang="en-US" altLang="zh-CN" sz="1600" dirty="0" err="1">
                <a:solidFill>
                  <a:srgbClr val="0000FF"/>
                </a:solidFill>
                <a:latin typeface="Consolas" panose="020B0609020204030204" pitchFamily="49" charset="0"/>
              </a:rPr>
              <a:t>const</a:t>
            </a:r>
            <a:r>
              <a:rPr lang="en-US" altLang="zh-CN" sz="1600" dirty="0">
                <a:solidFill>
                  <a:srgbClr val="000000"/>
                </a:solidFill>
                <a:latin typeface="Consolas" panose="020B0609020204030204" pitchFamily="49" charset="0"/>
              </a:rPr>
              <a:t> { </a:t>
            </a:r>
            <a:r>
              <a:rPr lang="en-US" altLang="zh-CN" sz="1600" dirty="0">
                <a:solidFill>
                  <a:srgbClr val="AF00DB"/>
                </a:solidFill>
                <a:latin typeface="Consolas" panose="020B0609020204030204" pitchFamily="49" charset="0"/>
              </a:rPr>
              <a:t>return</a:t>
            </a:r>
            <a:r>
              <a:rPr lang="en-US" altLang="zh-CN" sz="1600" dirty="0">
                <a:solidFill>
                  <a:srgbClr val="000000"/>
                </a:solidFill>
                <a:latin typeface="Consolas" panose="020B0609020204030204" pitchFamily="49" charset="0"/>
              </a:rPr>
              <a:t> _real; }</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double&amp;</a:t>
            </a:r>
            <a:r>
              <a:rPr lang="en-US" altLang="zh-CN" sz="1600" dirty="0">
                <a:solidFill>
                  <a:srgbClr val="000000"/>
                </a:solidFill>
                <a:latin typeface="Consolas" panose="020B0609020204030204" pitchFamily="49" charset="0"/>
              </a:rPr>
              <a:t> </a:t>
            </a:r>
            <a:r>
              <a:rPr lang="en-US" altLang="zh-CN" sz="1600" dirty="0" err="1">
                <a:solidFill>
                  <a:srgbClr val="795E26"/>
                </a:solidFill>
                <a:latin typeface="Consolas" panose="020B0609020204030204" pitchFamily="49" charset="0"/>
              </a:rPr>
              <a:t>imag</a:t>
            </a:r>
            <a:r>
              <a:rPr lang="en-US" altLang="zh-CN" sz="1600" dirty="0">
                <a:solidFill>
                  <a:srgbClr val="000000"/>
                </a:solidFill>
                <a:latin typeface="Consolas" panose="020B0609020204030204" pitchFamily="49" charset="0"/>
              </a:rPr>
              <a:t>() { </a:t>
            </a:r>
            <a:r>
              <a:rPr lang="en-US" altLang="zh-CN" sz="1600" dirty="0">
                <a:solidFill>
                  <a:srgbClr val="AF00DB"/>
                </a:solidFill>
                <a:latin typeface="Consolas" panose="020B0609020204030204" pitchFamily="49" charset="0"/>
              </a:rPr>
              <a:t>return</a:t>
            </a:r>
            <a:r>
              <a:rPr lang="en-US" altLang="zh-CN" sz="1600" dirty="0">
                <a:solidFill>
                  <a:srgbClr val="000000"/>
                </a:solidFill>
                <a:latin typeface="Consolas" panose="020B0609020204030204" pitchFamily="49" charset="0"/>
              </a:rPr>
              <a:t> _</a:t>
            </a:r>
            <a:r>
              <a:rPr lang="en-US" altLang="zh-CN" sz="1600" dirty="0" err="1">
                <a:solidFill>
                  <a:srgbClr val="000000"/>
                </a:solidFill>
                <a:latin typeface="Consolas" panose="020B0609020204030204" pitchFamily="49" charset="0"/>
              </a:rPr>
              <a:t>imag</a:t>
            </a:r>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r>
              <a:rPr lang="en-US" altLang="zh-CN" sz="1600" dirty="0" err="1">
                <a:solidFill>
                  <a:srgbClr val="0000FF"/>
                </a:solidFill>
                <a:latin typeface="Consolas" panose="020B0609020204030204" pitchFamily="49" charset="0"/>
              </a:rPr>
              <a:t>const</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double&amp;</a:t>
            </a:r>
            <a:r>
              <a:rPr lang="en-US" altLang="zh-CN" sz="1600" dirty="0">
                <a:solidFill>
                  <a:srgbClr val="000000"/>
                </a:solidFill>
                <a:latin typeface="Consolas" panose="020B0609020204030204" pitchFamily="49" charset="0"/>
              </a:rPr>
              <a:t> </a:t>
            </a:r>
            <a:r>
              <a:rPr lang="en-US" altLang="zh-CN" sz="1600" dirty="0" err="1">
                <a:solidFill>
                  <a:srgbClr val="795E26"/>
                </a:solidFill>
                <a:latin typeface="Consolas" panose="020B0609020204030204" pitchFamily="49" charset="0"/>
              </a:rPr>
              <a:t>imag</a:t>
            </a:r>
            <a:r>
              <a:rPr lang="en-US" altLang="zh-CN" sz="1600" dirty="0">
                <a:solidFill>
                  <a:srgbClr val="000000"/>
                </a:solidFill>
                <a:latin typeface="Consolas" panose="020B0609020204030204" pitchFamily="49" charset="0"/>
              </a:rPr>
              <a:t>() </a:t>
            </a:r>
            <a:r>
              <a:rPr lang="en-US" altLang="zh-CN" sz="1600" dirty="0" err="1">
                <a:solidFill>
                  <a:srgbClr val="0000FF"/>
                </a:solidFill>
                <a:latin typeface="Consolas" panose="020B0609020204030204" pitchFamily="49" charset="0"/>
              </a:rPr>
              <a:t>const</a:t>
            </a:r>
            <a:r>
              <a:rPr lang="en-US" altLang="zh-CN" sz="1600" dirty="0">
                <a:solidFill>
                  <a:srgbClr val="000000"/>
                </a:solidFill>
                <a:latin typeface="Consolas" panose="020B0609020204030204" pitchFamily="49" charset="0"/>
              </a:rPr>
              <a:t> { </a:t>
            </a:r>
            <a:r>
              <a:rPr lang="en-US" altLang="zh-CN" sz="1600" dirty="0">
                <a:solidFill>
                  <a:srgbClr val="AF00DB"/>
                </a:solidFill>
                <a:latin typeface="Consolas" panose="020B0609020204030204" pitchFamily="49" charset="0"/>
              </a:rPr>
              <a:t>return</a:t>
            </a:r>
            <a:r>
              <a:rPr lang="en-US" altLang="zh-CN" sz="1600" dirty="0">
                <a:solidFill>
                  <a:srgbClr val="000000"/>
                </a:solidFill>
                <a:latin typeface="Consolas" panose="020B0609020204030204" pitchFamily="49" charset="0"/>
              </a:rPr>
              <a:t> _</a:t>
            </a:r>
            <a:r>
              <a:rPr lang="en-US" altLang="zh-CN" sz="1600" dirty="0" err="1">
                <a:solidFill>
                  <a:srgbClr val="000000"/>
                </a:solidFill>
                <a:latin typeface="Consolas" panose="020B0609020204030204" pitchFamily="49" charset="0"/>
              </a:rPr>
              <a:t>imag</a:t>
            </a:r>
            <a:r>
              <a:rPr lang="en-US" altLang="zh-CN" sz="1600" dirty="0">
                <a:solidFill>
                  <a:srgbClr val="000000"/>
                </a:solidFill>
                <a:latin typeface="Consolas" panose="020B0609020204030204" pitchFamily="49" charset="0"/>
              </a:rPr>
              <a:t>; }</a:t>
            </a:r>
          </a:p>
          <a:p>
            <a:r>
              <a:rPr lang="en-US" altLang="zh-CN" sz="1600" dirty="0">
                <a:solidFill>
                  <a:srgbClr val="0000FF"/>
                </a:solidFill>
                <a:latin typeface="Consolas" panose="020B0609020204030204" pitchFamily="49" charset="0"/>
              </a:rPr>
              <a:t>public:</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a:solidFill>
                  <a:srgbClr val="795E26"/>
                </a:solidFill>
                <a:latin typeface="Consolas" panose="020B0609020204030204" pitchFamily="49" charset="0"/>
              </a:rPr>
              <a:t>Complex</a:t>
            </a:r>
            <a:r>
              <a:rPr lang="en-US" altLang="zh-CN" sz="1600" dirty="0">
                <a:solidFill>
                  <a:srgbClr val="000000"/>
                </a:solidFill>
                <a:latin typeface="Consolas" panose="020B0609020204030204" pitchFamily="49" charset="0"/>
              </a:rPr>
              <a:t>() : </a:t>
            </a:r>
            <a:r>
              <a:rPr lang="en-US" altLang="zh-CN" sz="1600" dirty="0">
                <a:solidFill>
                  <a:srgbClr val="795E26"/>
                </a:solidFill>
                <a:latin typeface="Consolas" panose="020B0609020204030204" pitchFamily="49" charset="0"/>
              </a:rPr>
              <a:t>Complex</a:t>
            </a:r>
            <a:r>
              <a:rPr lang="en-US" altLang="zh-CN" sz="1600" dirty="0">
                <a:solidFill>
                  <a:srgbClr val="000000"/>
                </a:solidFill>
                <a:latin typeface="Consolas" panose="020B0609020204030204" pitchFamily="49" charset="0"/>
              </a:rPr>
              <a:t>(</a:t>
            </a:r>
            <a:r>
              <a:rPr lang="en-US" altLang="zh-CN" sz="1600" dirty="0">
                <a:solidFill>
                  <a:srgbClr val="09885A"/>
                </a:solidFill>
                <a:latin typeface="Consolas" panose="020B0609020204030204" pitchFamily="49" charset="0"/>
              </a:rPr>
              <a:t>0.f</a:t>
            </a:r>
            <a:r>
              <a:rPr lang="en-US" altLang="zh-CN" sz="1600" dirty="0">
                <a:solidFill>
                  <a:srgbClr val="000000"/>
                </a:solidFill>
                <a:latin typeface="Consolas" panose="020B0609020204030204" pitchFamily="49" charset="0"/>
              </a:rPr>
              <a:t>, </a:t>
            </a:r>
            <a:r>
              <a:rPr lang="en-US" altLang="zh-CN" sz="1600" dirty="0">
                <a:solidFill>
                  <a:srgbClr val="09885A"/>
                </a:solidFill>
                <a:latin typeface="Consolas" panose="020B0609020204030204" pitchFamily="49" charset="0"/>
              </a:rPr>
              <a:t>0.f</a:t>
            </a:r>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r>
              <a:rPr lang="en-US" altLang="zh-CN" sz="1600" dirty="0">
                <a:solidFill>
                  <a:srgbClr val="795E26"/>
                </a:solidFill>
                <a:latin typeface="Consolas" panose="020B0609020204030204" pitchFamily="49" charset="0"/>
              </a:rPr>
              <a:t>Complex</a:t>
            </a:r>
            <a:r>
              <a:rPr lang="en-US" altLang="zh-CN" sz="1600" dirty="0">
                <a:solidFill>
                  <a:srgbClr val="000000"/>
                </a:solidFill>
                <a:latin typeface="Consolas" panose="020B0609020204030204" pitchFamily="49" charset="0"/>
              </a:rPr>
              <a:t>(</a:t>
            </a:r>
            <a:r>
              <a:rPr lang="en-US" altLang="zh-CN" sz="1600" dirty="0">
                <a:solidFill>
                  <a:srgbClr val="0000FF"/>
                </a:solidFill>
                <a:latin typeface="Consolas" panose="020B0609020204030204" pitchFamily="49" charset="0"/>
              </a:rPr>
              <a:t>double</a:t>
            </a:r>
            <a:r>
              <a:rPr lang="en-US" altLang="zh-CN" sz="1600" dirty="0">
                <a:solidFill>
                  <a:srgbClr val="000000"/>
                </a:solidFill>
                <a:latin typeface="Consolas" panose="020B0609020204030204" pitchFamily="49" charset="0"/>
              </a:rPr>
              <a:t> </a:t>
            </a:r>
            <a:r>
              <a:rPr lang="en-US" altLang="zh-CN" sz="1600" dirty="0">
                <a:solidFill>
                  <a:srgbClr val="001080"/>
                </a:solidFill>
                <a:latin typeface="Consolas" panose="020B0609020204030204" pitchFamily="49" charset="0"/>
              </a:rPr>
              <a:t>real</a:t>
            </a:r>
            <a:r>
              <a:rPr lang="en-US" altLang="zh-CN" sz="1600" dirty="0">
                <a:solidFill>
                  <a:srgbClr val="000000"/>
                </a:solidFill>
                <a:latin typeface="Consolas" panose="020B0609020204030204" pitchFamily="49" charset="0"/>
              </a:rPr>
              <a:t>) : </a:t>
            </a:r>
            <a:r>
              <a:rPr lang="en-US" altLang="zh-CN" sz="1600" dirty="0">
                <a:solidFill>
                  <a:srgbClr val="795E26"/>
                </a:solidFill>
                <a:latin typeface="Consolas" panose="020B0609020204030204" pitchFamily="49" charset="0"/>
              </a:rPr>
              <a:t>Complex</a:t>
            </a:r>
            <a:r>
              <a:rPr lang="en-US" altLang="zh-CN" sz="1600" dirty="0">
                <a:solidFill>
                  <a:srgbClr val="000000"/>
                </a:solidFill>
                <a:latin typeface="Consolas" panose="020B0609020204030204" pitchFamily="49" charset="0"/>
              </a:rPr>
              <a:t>(real, </a:t>
            </a:r>
            <a:r>
              <a:rPr lang="en-US" altLang="zh-CN" sz="1600" dirty="0">
                <a:solidFill>
                  <a:srgbClr val="09885A"/>
                </a:solidFill>
                <a:latin typeface="Consolas" panose="020B0609020204030204" pitchFamily="49" charset="0"/>
              </a:rPr>
              <a:t>0.f</a:t>
            </a:r>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r>
              <a:rPr lang="en-US" altLang="zh-CN" sz="1600" dirty="0">
                <a:solidFill>
                  <a:srgbClr val="795E26"/>
                </a:solidFill>
                <a:latin typeface="Consolas" panose="020B0609020204030204" pitchFamily="49" charset="0"/>
              </a:rPr>
              <a:t>Complex</a:t>
            </a:r>
            <a:r>
              <a:rPr lang="en-US" altLang="zh-CN" sz="1600" dirty="0">
                <a:solidFill>
                  <a:srgbClr val="000000"/>
                </a:solidFill>
                <a:latin typeface="Consolas" panose="020B0609020204030204" pitchFamily="49" charset="0"/>
              </a:rPr>
              <a:t>(</a:t>
            </a:r>
            <a:r>
              <a:rPr lang="en-US" altLang="zh-CN" sz="1600" dirty="0">
                <a:solidFill>
                  <a:srgbClr val="0000FF"/>
                </a:solidFill>
                <a:latin typeface="Consolas" panose="020B0609020204030204" pitchFamily="49" charset="0"/>
              </a:rPr>
              <a:t>double</a:t>
            </a:r>
            <a:r>
              <a:rPr lang="en-US" altLang="zh-CN" sz="1600" dirty="0">
                <a:solidFill>
                  <a:srgbClr val="000000"/>
                </a:solidFill>
                <a:latin typeface="Consolas" panose="020B0609020204030204" pitchFamily="49" charset="0"/>
              </a:rPr>
              <a:t> </a:t>
            </a:r>
            <a:r>
              <a:rPr lang="en-US" altLang="zh-CN" sz="1600" dirty="0">
                <a:solidFill>
                  <a:srgbClr val="001080"/>
                </a:solidFill>
                <a:latin typeface="Consolas" panose="020B0609020204030204" pitchFamily="49" charset="0"/>
              </a:rPr>
              <a:t>real</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double</a:t>
            </a:r>
            <a:r>
              <a:rPr lang="en-US" altLang="zh-CN" sz="1600" dirty="0">
                <a:solidFill>
                  <a:srgbClr val="000000"/>
                </a:solidFill>
                <a:latin typeface="Consolas" panose="020B0609020204030204" pitchFamily="49" charset="0"/>
              </a:rPr>
              <a:t> </a:t>
            </a:r>
            <a:r>
              <a:rPr lang="en-US" altLang="zh-CN" sz="1600" dirty="0" err="1">
                <a:solidFill>
                  <a:srgbClr val="001080"/>
                </a:solidFill>
                <a:latin typeface="Consolas" panose="020B0609020204030204" pitchFamily="49" charset="0"/>
              </a:rPr>
              <a:t>imag</a:t>
            </a:r>
            <a:r>
              <a:rPr lang="en-US" altLang="zh-CN" sz="1600" dirty="0">
                <a:solidFill>
                  <a:srgbClr val="000000"/>
                </a:solidFill>
                <a:latin typeface="Consolas" panose="020B0609020204030204" pitchFamily="49" charset="0"/>
              </a:rPr>
              <a:t>) :</a:t>
            </a:r>
            <a:r>
              <a:rPr lang="en-US" altLang="zh-CN" sz="1600" dirty="0">
                <a:solidFill>
                  <a:srgbClr val="795E26"/>
                </a:solidFill>
                <a:latin typeface="Consolas" panose="020B0609020204030204" pitchFamily="49" charset="0"/>
              </a:rPr>
              <a:t>_real</a:t>
            </a:r>
            <a:r>
              <a:rPr lang="en-US" altLang="zh-CN" sz="1600" dirty="0">
                <a:solidFill>
                  <a:srgbClr val="000000"/>
                </a:solidFill>
                <a:latin typeface="Consolas" panose="020B0609020204030204" pitchFamily="49" charset="0"/>
              </a:rPr>
              <a:t>{real}, </a:t>
            </a:r>
            <a:r>
              <a:rPr lang="en-US" altLang="zh-CN" sz="1600" dirty="0">
                <a:solidFill>
                  <a:srgbClr val="795E26"/>
                </a:solidFill>
                <a:latin typeface="Consolas" panose="020B0609020204030204" pitchFamily="49" charset="0"/>
              </a:rPr>
              <a:t>_</a:t>
            </a:r>
            <a:r>
              <a:rPr lang="en-US" altLang="zh-CN" sz="1600" dirty="0" err="1">
                <a:solidFill>
                  <a:srgbClr val="795E26"/>
                </a:solidFill>
                <a:latin typeface="Consolas" panose="020B0609020204030204" pitchFamily="49" charset="0"/>
              </a:rPr>
              <a:t>imag</a:t>
            </a:r>
            <a:r>
              <a:rPr lang="en-US" altLang="zh-CN" sz="1600" dirty="0">
                <a:solidFill>
                  <a:srgbClr val="000000"/>
                </a:solidFill>
                <a:latin typeface="Consolas" panose="020B0609020204030204" pitchFamily="49" charset="0"/>
              </a:rPr>
              <a:t>{</a:t>
            </a:r>
            <a:r>
              <a:rPr lang="en-US" altLang="zh-CN" sz="1600" dirty="0" err="1">
                <a:solidFill>
                  <a:srgbClr val="000000"/>
                </a:solidFill>
                <a:latin typeface="Consolas" panose="020B0609020204030204" pitchFamily="49" charset="0"/>
              </a:rPr>
              <a:t>imag</a:t>
            </a:r>
            <a:r>
              <a:rPr lang="en-US" altLang="zh-CN" sz="1600" dirty="0">
                <a:solidFill>
                  <a:srgbClr val="000000"/>
                </a:solidFill>
                <a:latin typeface="Consolas" panose="020B0609020204030204" pitchFamily="49" charset="0"/>
              </a:rPr>
              <a:t>} { }</a:t>
            </a:r>
          </a:p>
          <a:p>
            <a:r>
              <a:rPr lang="en-US" altLang="zh-CN" sz="1600" dirty="0">
                <a:solidFill>
                  <a:srgbClr val="000000"/>
                </a:solidFill>
                <a:latin typeface="Consolas" panose="020B0609020204030204" pitchFamily="49" charset="0"/>
              </a:rPr>
              <a:t>    </a:t>
            </a:r>
            <a:r>
              <a:rPr lang="en-US" altLang="zh-CN" sz="1600" dirty="0">
                <a:solidFill>
                  <a:srgbClr val="795E26"/>
                </a:solidFill>
                <a:latin typeface="Consolas" panose="020B0609020204030204" pitchFamily="49" charset="0"/>
              </a:rPr>
              <a:t>Complex</a:t>
            </a:r>
            <a:r>
              <a:rPr lang="en-US" altLang="zh-CN" sz="1600" dirty="0">
                <a:solidFill>
                  <a:srgbClr val="000000"/>
                </a:solidFill>
                <a:latin typeface="Consolas" panose="020B0609020204030204" pitchFamily="49" charset="0"/>
              </a:rPr>
              <a:t>(</a:t>
            </a:r>
            <a:r>
              <a:rPr lang="en-US" altLang="zh-CN" sz="1600" dirty="0" err="1">
                <a:solidFill>
                  <a:srgbClr val="0000FF"/>
                </a:solidFill>
                <a:latin typeface="Consolas" panose="020B0609020204030204" pitchFamily="49" charset="0"/>
              </a:rPr>
              <a:t>const</a:t>
            </a:r>
            <a:r>
              <a:rPr lang="en-US" altLang="zh-CN" sz="1600" dirty="0">
                <a:solidFill>
                  <a:srgbClr val="000000"/>
                </a:solidFill>
                <a:latin typeface="Consolas" panose="020B0609020204030204" pitchFamily="49" charset="0"/>
              </a:rPr>
              <a:t> </a:t>
            </a:r>
            <a:r>
              <a:rPr lang="en-US" altLang="zh-CN" sz="1600" dirty="0">
                <a:solidFill>
                  <a:srgbClr val="267F99"/>
                </a:solidFill>
                <a:latin typeface="Consolas" panose="020B0609020204030204" pitchFamily="49" charset="0"/>
              </a:rPr>
              <a:t>Complex</a:t>
            </a:r>
            <a:r>
              <a:rPr lang="en-US" altLang="zh-CN" sz="1600" dirty="0">
                <a:solidFill>
                  <a:srgbClr val="0000FF"/>
                </a:solidFill>
                <a:latin typeface="Consolas" panose="020B0609020204030204" pitchFamily="49" charset="0"/>
              </a:rPr>
              <a:t>&amp;</a:t>
            </a:r>
            <a:r>
              <a:rPr lang="en-US" altLang="zh-CN" sz="1600" dirty="0">
                <a:solidFill>
                  <a:srgbClr val="000000"/>
                </a:solidFill>
                <a:latin typeface="Consolas" panose="020B0609020204030204" pitchFamily="49" charset="0"/>
              </a:rPr>
              <a:t> </a:t>
            </a:r>
            <a:r>
              <a:rPr lang="en-US" altLang="zh-CN" sz="1600" dirty="0" err="1">
                <a:solidFill>
                  <a:srgbClr val="001080"/>
                </a:solidFill>
                <a:latin typeface="Consolas" panose="020B0609020204030204" pitchFamily="49" charset="0"/>
              </a:rPr>
              <a:t>th</a:t>
            </a:r>
            <a:r>
              <a:rPr lang="en-US" altLang="zh-CN" sz="1600" dirty="0">
                <a:solidFill>
                  <a:srgbClr val="000000"/>
                </a:solidFill>
                <a:latin typeface="Consolas" panose="020B0609020204030204" pitchFamily="49" charset="0"/>
              </a:rPr>
              <a:t>): </a:t>
            </a:r>
            <a:r>
              <a:rPr lang="en-US" altLang="zh-CN" sz="1600" dirty="0">
                <a:solidFill>
                  <a:srgbClr val="795E26"/>
                </a:solidFill>
                <a:latin typeface="Consolas" panose="020B0609020204030204" pitchFamily="49" charset="0"/>
              </a:rPr>
              <a:t>_real</a:t>
            </a:r>
            <a:r>
              <a:rPr lang="en-US" altLang="zh-CN" sz="1600" dirty="0">
                <a:solidFill>
                  <a:srgbClr val="000000"/>
                </a:solidFill>
                <a:latin typeface="Consolas" panose="020B0609020204030204" pitchFamily="49" charset="0"/>
              </a:rPr>
              <a:t>{</a:t>
            </a:r>
            <a:r>
              <a:rPr lang="en-US" altLang="zh-CN" sz="1600" dirty="0" err="1">
                <a:solidFill>
                  <a:srgbClr val="001080"/>
                </a:solidFill>
                <a:latin typeface="Consolas" panose="020B0609020204030204" pitchFamily="49" charset="0"/>
              </a:rPr>
              <a:t>th</a:t>
            </a:r>
            <a:r>
              <a:rPr lang="en-US" altLang="zh-CN" sz="1600" dirty="0">
                <a:solidFill>
                  <a:srgbClr val="000000"/>
                </a:solidFill>
                <a:latin typeface="Consolas" panose="020B0609020204030204" pitchFamily="49" charset="0"/>
              </a:rPr>
              <a:t>.</a:t>
            </a:r>
            <a:r>
              <a:rPr lang="en-US" altLang="zh-CN" sz="1600" dirty="0">
                <a:solidFill>
                  <a:srgbClr val="001080"/>
                </a:solidFill>
                <a:latin typeface="Consolas" panose="020B0609020204030204" pitchFamily="49" charset="0"/>
              </a:rPr>
              <a:t>_real</a:t>
            </a:r>
            <a:r>
              <a:rPr lang="en-US" altLang="zh-CN" sz="1600" dirty="0">
                <a:solidFill>
                  <a:srgbClr val="000000"/>
                </a:solidFill>
                <a:latin typeface="Consolas" panose="020B0609020204030204" pitchFamily="49" charset="0"/>
              </a:rPr>
              <a:t>}, </a:t>
            </a:r>
            <a:r>
              <a:rPr lang="en-US" altLang="zh-CN" sz="1600" dirty="0">
                <a:solidFill>
                  <a:srgbClr val="795E26"/>
                </a:solidFill>
                <a:latin typeface="Consolas" panose="020B0609020204030204" pitchFamily="49" charset="0"/>
              </a:rPr>
              <a:t>_</a:t>
            </a:r>
            <a:r>
              <a:rPr lang="en-US" altLang="zh-CN" sz="1600" dirty="0" err="1">
                <a:solidFill>
                  <a:srgbClr val="795E26"/>
                </a:solidFill>
                <a:latin typeface="Consolas" panose="020B0609020204030204" pitchFamily="49" charset="0"/>
              </a:rPr>
              <a:t>imag</a:t>
            </a:r>
            <a:r>
              <a:rPr lang="en-US" altLang="zh-CN" sz="1600" dirty="0">
                <a:solidFill>
                  <a:srgbClr val="000000"/>
                </a:solidFill>
                <a:latin typeface="Consolas" panose="020B0609020204030204" pitchFamily="49" charset="0"/>
              </a:rPr>
              <a:t>{</a:t>
            </a:r>
            <a:r>
              <a:rPr lang="en-US" altLang="zh-CN" sz="1600" dirty="0" err="1">
                <a:solidFill>
                  <a:srgbClr val="001080"/>
                </a:solidFill>
                <a:latin typeface="Consolas" panose="020B0609020204030204" pitchFamily="49" charset="0"/>
              </a:rPr>
              <a:t>th</a:t>
            </a:r>
            <a:r>
              <a:rPr lang="en-US" altLang="zh-CN" sz="1600" dirty="0">
                <a:solidFill>
                  <a:srgbClr val="000000"/>
                </a:solidFill>
                <a:latin typeface="Consolas" panose="020B0609020204030204" pitchFamily="49" charset="0"/>
              </a:rPr>
              <a:t>.</a:t>
            </a:r>
            <a:r>
              <a:rPr lang="en-US" altLang="zh-CN" sz="1600" dirty="0">
                <a:solidFill>
                  <a:srgbClr val="001080"/>
                </a:solidFill>
                <a:latin typeface="Consolas" panose="020B0609020204030204" pitchFamily="49" charset="0"/>
              </a:rPr>
              <a:t>_</a:t>
            </a:r>
            <a:r>
              <a:rPr lang="en-US" altLang="zh-CN" sz="1600" dirty="0" err="1">
                <a:solidFill>
                  <a:srgbClr val="001080"/>
                </a:solidFill>
                <a:latin typeface="Consolas" panose="020B0609020204030204" pitchFamily="49" charset="0"/>
              </a:rPr>
              <a:t>imag</a:t>
            </a:r>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r>
              <a:rPr lang="en-US" altLang="zh-CN" sz="1600" strike="dblStrike" dirty="0">
                <a:solidFill>
                  <a:srgbClr val="795E26"/>
                </a:solidFill>
                <a:latin typeface="Consolas" panose="020B0609020204030204" pitchFamily="49" charset="0"/>
              </a:rPr>
              <a:t>~Complex</a:t>
            </a:r>
            <a:r>
              <a:rPr lang="en-US" altLang="zh-CN" sz="1600" strike="dblStrike"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r>
            <a:br>
              <a:rPr lang="en-US" altLang="zh-CN" sz="1600" dirty="0">
                <a:solidFill>
                  <a:srgbClr val="000000"/>
                </a:solidFill>
                <a:latin typeface="Consolas" panose="020B0609020204030204" pitchFamily="49" charset="0"/>
              </a:rPr>
            </a:br>
            <a:r>
              <a:rPr lang="en-US" altLang="zh-CN" sz="1600" dirty="0">
                <a:solidFill>
                  <a:srgbClr val="0000FF"/>
                </a:solidFill>
                <a:latin typeface="Consolas" panose="020B0609020204030204" pitchFamily="49" charset="0"/>
              </a:rPr>
              <a:t>public:</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a:solidFill>
                  <a:srgbClr val="267F99"/>
                </a:solidFill>
                <a:latin typeface="Consolas" panose="020B0609020204030204" pitchFamily="49" charset="0"/>
              </a:rPr>
              <a:t>Complex</a:t>
            </a:r>
            <a:r>
              <a:rPr lang="en-US" altLang="zh-CN" sz="1600" dirty="0">
                <a:solidFill>
                  <a:srgbClr val="0000FF"/>
                </a:solidFill>
                <a:latin typeface="Consolas" panose="020B0609020204030204" pitchFamily="49" charset="0"/>
              </a:rPr>
              <a:t>&amp;</a:t>
            </a:r>
            <a:r>
              <a:rPr lang="en-US" altLang="zh-CN" sz="1600" dirty="0">
                <a:solidFill>
                  <a:srgbClr val="000000"/>
                </a:solidFill>
                <a:latin typeface="Consolas" panose="020B0609020204030204" pitchFamily="49" charset="0"/>
              </a:rPr>
              <a:t> </a:t>
            </a:r>
            <a:r>
              <a:rPr lang="en-US" altLang="zh-CN" sz="1600" dirty="0">
                <a:solidFill>
                  <a:srgbClr val="AF00DB"/>
                </a:solidFill>
                <a:latin typeface="Consolas" panose="020B0609020204030204" pitchFamily="49" charset="0"/>
              </a:rPr>
              <a:t>operator+=</a:t>
            </a:r>
            <a:r>
              <a:rPr lang="en-US" altLang="zh-CN" sz="1600" dirty="0">
                <a:solidFill>
                  <a:srgbClr val="000000"/>
                </a:solidFill>
                <a:latin typeface="Consolas" panose="020B0609020204030204" pitchFamily="49" charset="0"/>
              </a:rPr>
              <a:t>(</a:t>
            </a:r>
            <a:r>
              <a:rPr lang="en-US" altLang="zh-CN" sz="1600" dirty="0" err="1">
                <a:solidFill>
                  <a:srgbClr val="0000FF"/>
                </a:solidFill>
                <a:latin typeface="Consolas" panose="020B0609020204030204" pitchFamily="49" charset="0"/>
              </a:rPr>
              <a:t>const</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double&amp;</a:t>
            </a:r>
            <a:r>
              <a:rPr lang="en-US" altLang="zh-CN" sz="1600" dirty="0">
                <a:solidFill>
                  <a:srgbClr val="000000"/>
                </a:solidFill>
                <a:latin typeface="Consolas" panose="020B0609020204030204" pitchFamily="49" charset="0"/>
              </a:rPr>
              <a:t> </a:t>
            </a:r>
            <a:r>
              <a:rPr lang="en-US" altLang="zh-CN" sz="1600" dirty="0">
                <a:solidFill>
                  <a:srgbClr val="267F99"/>
                </a:solidFill>
                <a:latin typeface="Consolas" panose="020B0609020204030204" pitchFamily="49" charset="0"/>
              </a:rPr>
              <a:t>__t</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a:solidFill>
                  <a:srgbClr val="267F99"/>
                </a:solidFill>
                <a:latin typeface="Consolas" panose="020B0609020204030204" pitchFamily="49" charset="0"/>
              </a:rPr>
              <a:t>Complex</a:t>
            </a:r>
            <a:r>
              <a:rPr lang="en-US" altLang="zh-CN" sz="1600" dirty="0">
                <a:solidFill>
                  <a:srgbClr val="0000FF"/>
                </a:solidFill>
                <a:latin typeface="Consolas" panose="020B0609020204030204" pitchFamily="49" charset="0"/>
              </a:rPr>
              <a:t>&amp;</a:t>
            </a:r>
            <a:r>
              <a:rPr lang="en-US" altLang="zh-CN" sz="1600" dirty="0">
                <a:solidFill>
                  <a:srgbClr val="000000"/>
                </a:solidFill>
                <a:latin typeface="Consolas" panose="020B0609020204030204" pitchFamily="49" charset="0"/>
              </a:rPr>
              <a:t> </a:t>
            </a:r>
            <a:r>
              <a:rPr lang="en-US" altLang="zh-CN" sz="1600" dirty="0">
                <a:solidFill>
                  <a:srgbClr val="AF00DB"/>
                </a:solidFill>
                <a:latin typeface="Consolas" panose="020B0609020204030204" pitchFamily="49" charset="0"/>
              </a:rPr>
              <a:t>operator+=</a:t>
            </a:r>
            <a:r>
              <a:rPr lang="en-US" altLang="zh-CN" sz="1600" dirty="0">
                <a:solidFill>
                  <a:srgbClr val="000000"/>
                </a:solidFill>
                <a:latin typeface="Consolas" panose="020B0609020204030204" pitchFamily="49" charset="0"/>
              </a:rPr>
              <a:t>(</a:t>
            </a:r>
            <a:r>
              <a:rPr lang="en-US" altLang="zh-CN" sz="1600" dirty="0" err="1">
                <a:solidFill>
                  <a:srgbClr val="0000FF"/>
                </a:solidFill>
                <a:latin typeface="Consolas" panose="020B0609020204030204" pitchFamily="49" charset="0"/>
              </a:rPr>
              <a:t>const</a:t>
            </a:r>
            <a:r>
              <a:rPr lang="en-US" altLang="zh-CN" sz="1600" dirty="0">
                <a:solidFill>
                  <a:srgbClr val="000000"/>
                </a:solidFill>
                <a:latin typeface="Consolas" panose="020B0609020204030204" pitchFamily="49" charset="0"/>
              </a:rPr>
              <a:t> </a:t>
            </a:r>
            <a:r>
              <a:rPr lang="en-US" altLang="zh-CN" sz="1600" dirty="0">
                <a:solidFill>
                  <a:srgbClr val="267F99"/>
                </a:solidFill>
                <a:latin typeface="Consolas" panose="020B0609020204030204" pitchFamily="49" charset="0"/>
              </a:rPr>
              <a:t>Complex</a:t>
            </a:r>
            <a:r>
              <a:rPr lang="en-US" altLang="zh-CN" sz="1600" dirty="0">
                <a:solidFill>
                  <a:srgbClr val="0000FF"/>
                </a:solidFill>
                <a:latin typeface="Consolas" panose="020B0609020204030204" pitchFamily="49" charset="0"/>
              </a:rPr>
              <a:t>&amp;</a:t>
            </a:r>
            <a:r>
              <a:rPr lang="en-US" altLang="zh-CN" sz="1600" dirty="0">
                <a:solidFill>
                  <a:srgbClr val="000000"/>
                </a:solidFill>
                <a:latin typeface="Consolas" panose="020B0609020204030204" pitchFamily="49" charset="0"/>
              </a:rPr>
              <a:t> </a:t>
            </a:r>
            <a:r>
              <a:rPr lang="en-US" altLang="zh-CN" sz="1600" dirty="0">
                <a:solidFill>
                  <a:srgbClr val="001080"/>
                </a:solidFill>
                <a:latin typeface="Consolas" panose="020B0609020204030204" pitchFamily="49" charset="0"/>
              </a:rPr>
              <a:t>__z</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r>
            <a:br>
              <a:rPr lang="en-US" altLang="zh-CN" sz="1600" dirty="0">
                <a:solidFill>
                  <a:srgbClr val="000000"/>
                </a:solidFill>
                <a:latin typeface="Consolas" panose="020B0609020204030204" pitchFamily="49" charset="0"/>
              </a:rPr>
            </a:b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friend</a:t>
            </a:r>
            <a:r>
              <a:rPr lang="en-US" altLang="zh-CN" sz="1600" dirty="0">
                <a:solidFill>
                  <a:srgbClr val="000000"/>
                </a:solidFill>
                <a:latin typeface="Consolas" panose="020B0609020204030204" pitchFamily="49" charset="0"/>
              </a:rPr>
              <a:t> </a:t>
            </a:r>
            <a:r>
              <a:rPr lang="en-US" altLang="zh-CN" sz="1600" dirty="0">
                <a:solidFill>
                  <a:srgbClr val="267F99"/>
                </a:solidFill>
                <a:latin typeface="Consolas" panose="020B0609020204030204" pitchFamily="49" charset="0"/>
              </a:rPr>
              <a:t>std</a:t>
            </a:r>
            <a:r>
              <a:rPr lang="en-US" altLang="zh-CN" sz="1600" dirty="0">
                <a:solidFill>
                  <a:srgbClr val="000000"/>
                </a:solidFill>
                <a:latin typeface="Consolas" panose="020B0609020204030204" pitchFamily="49" charset="0"/>
              </a:rPr>
              <a:t>::</a:t>
            </a:r>
            <a:r>
              <a:rPr lang="en-US" altLang="zh-CN" sz="1600" dirty="0">
                <a:solidFill>
                  <a:srgbClr val="267F99"/>
                </a:solidFill>
                <a:latin typeface="Consolas" panose="020B0609020204030204" pitchFamily="49" charset="0"/>
              </a:rPr>
              <a:t>istream</a:t>
            </a:r>
            <a:r>
              <a:rPr lang="en-US" altLang="zh-CN" sz="1600" dirty="0">
                <a:solidFill>
                  <a:srgbClr val="0000FF"/>
                </a:solidFill>
                <a:latin typeface="Consolas" panose="020B0609020204030204" pitchFamily="49" charset="0"/>
              </a:rPr>
              <a:t>&amp;</a:t>
            </a:r>
            <a:r>
              <a:rPr lang="en-US" altLang="zh-CN" sz="1600" dirty="0">
                <a:solidFill>
                  <a:srgbClr val="000000"/>
                </a:solidFill>
                <a:latin typeface="Consolas" panose="020B0609020204030204" pitchFamily="49" charset="0"/>
              </a:rPr>
              <a:t> </a:t>
            </a:r>
            <a:r>
              <a:rPr lang="en-US" altLang="zh-CN" sz="1600" dirty="0">
                <a:solidFill>
                  <a:srgbClr val="AF00DB"/>
                </a:solidFill>
                <a:latin typeface="Consolas" panose="020B0609020204030204" pitchFamily="49" charset="0"/>
              </a:rPr>
              <a:t>operator&gt;&gt;</a:t>
            </a:r>
            <a:r>
              <a:rPr lang="en-US" altLang="zh-CN" sz="1600" dirty="0">
                <a:solidFill>
                  <a:srgbClr val="000000"/>
                </a:solidFill>
                <a:latin typeface="Consolas" panose="020B0609020204030204" pitchFamily="49" charset="0"/>
              </a:rPr>
              <a:t>(</a:t>
            </a:r>
            <a:r>
              <a:rPr lang="en-US" altLang="zh-CN" sz="1600" dirty="0">
                <a:solidFill>
                  <a:srgbClr val="267F99"/>
                </a:solidFill>
                <a:latin typeface="Consolas" panose="020B0609020204030204" pitchFamily="49" charset="0"/>
              </a:rPr>
              <a:t>std</a:t>
            </a:r>
            <a:r>
              <a:rPr lang="en-US" altLang="zh-CN" sz="1600" dirty="0">
                <a:solidFill>
                  <a:srgbClr val="000000"/>
                </a:solidFill>
                <a:latin typeface="Consolas" panose="020B0609020204030204" pitchFamily="49" charset="0"/>
              </a:rPr>
              <a:t>::</a:t>
            </a:r>
            <a:r>
              <a:rPr lang="en-US" altLang="zh-CN" sz="1600" dirty="0">
                <a:solidFill>
                  <a:srgbClr val="267F99"/>
                </a:solidFill>
                <a:latin typeface="Consolas" panose="020B0609020204030204" pitchFamily="49" charset="0"/>
              </a:rPr>
              <a:t>istream</a:t>
            </a:r>
            <a:r>
              <a:rPr lang="en-US" altLang="zh-CN" sz="1600" dirty="0">
                <a:solidFill>
                  <a:srgbClr val="0000FF"/>
                </a:solidFill>
                <a:latin typeface="Consolas" panose="020B0609020204030204" pitchFamily="49" charset="0"/>
              </a:rPr>
              <a:t>&amp;</a:t>
            </a:r>
            <a:r>
              <a:rPr lang="en-US" altLang="zh-CN" sz="1600" dirty="0">
                <a:solidFill>
                  <a:srgbClr val="000000"/>
                </a:solidFill>
                <a:latin typeface="Consolas" panose="020B0609020204030204" pitchFamily="49" charset="0"/>
              </a:rPr>
              <a:t> </a:t>
            </a:r>
            <a:r>
              <a:rPr lang="en-US" altLang="zh-CN" sz="1600" dirty="0" smtClean="0">
                <a:solidFill>
                  <a:srgbClr val="001080"/>
                </a:solidFill>
                <a:latin typeface="Consolas" panose="020B0609020204030204" pitchFamily="49" charset="0"/>
              </a:rPr>
              <a:t>is</a:t>
            </a:r>
            <a:r>
              <a:rPr lang="en-US" altLang="zh-CN" sz="1600" dirty="0" smtClean="0">
                <a:solidFill>
                  <a:srgbClr val="000000"/>
                </a:solidFill>
                <a:latin typeface="Consolas" panose="020B0609020204030204" pitchFamily="49" charset="0"/>
              </a:rPr>
              <a:t>,</a:t>
            </a:r>
            <a:r>
              <a:rPr lang="en-US" altLang="zh-CN" sz="1600" dirty="0">
                <a:solidFill>
                  <a:srgbClr val="000000"/>
                </a:solidFill>
                <a:latin typeface="Consolas" panose="020B0609020204030204" pitchFamily="49" charset="0"/>
              </a:rPr>
              <a:t> </a:t>
            </a:r>
            <a:r>
              <a:rPr lang="en-US" altLang="zh-CN" sz="1600" dirty="0">
                <a:solidFill>
                  <a:srgbClr val="267F99"/>
                </a:solidFill>
                <a:latin typeface="Consolas" panose="020B0609020204030204" pitchFamily="49" charset="0"/>
              </a:rPr>
              <a:t>Complex</a:t>
            </a:r>
            <a:r>
              <a:rPr lang="en-US" altLang="zh-CN" sz="1600" dirty="0">
                <a:solidFill>
                  <a:srgbClr val="0000FF"/>
                </a:solidFill>
                <a:latin typeface="Consolas" panose="020B0609020204030204" pitchFamily="49" charset="0"/>
              </a:rPr>
              <a:t>&amp;</a:t>
            </a:r>
            <a:r>
              <a:rPr lang="en-US" altLang="zh-CN" sz="1600" dirty="0">
                <a:solidFill>
                  <a:srgbClr val="000000"/>
                </a:solidFill>
                <a:latin typeface="Consolas" panose="020B0609020204030204" pitchFamily="49" charset="0"/>
              </a:rPr>
              <a:t> </a:t>
            </a:r>
            <a:r>
              <a:rPr lang="en-US" altLang="zh-CN" sz="1600" dirty="0" err="1">
                <a:solidFill>
                  <a:srgbClr val="001080"/>
                </a:solidFill>
                <a:latin typeface="Consolas" panose="020B0609020204030204" pitchFamily="49" charset="0"/>
              </a:rPr>
              <a:t>rhs</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friend</a:t>
            </a:r>
            <a:r>
              <a:rPr lang="en-US" altLang="zh-CN" sz="1600" dirty="0">
                <a:solidFill>
                  <a:srgbClr val="000000"/>
                </a:solidFill>
                <a:latin typeface="Consolas" panose="020B0609020204030204" pitchFamily="49" charset="0"/>
              </a:rPr>
              <a:t> </a:t>
            </a:r>
            <a:r>
              <a:rPr lang="en-US" altLang="zh-CN" sz="1600" dirty="0">
                <a:solidFill>
                  <a:srgbClr val="267F99"/>
                </a:solidFill>
                <a:latin typeface="Consolas" panose="020B0609020204030204" pitchFamily="49" charset="0"/>
              </a:rPr>
              <a:t>std</a:t>
            </a:r>
            <a:r>
              <a:rPr lang="en-US" altLang="zh-CN" sz="1600" dirty="0">
                <a:solidFill>
                  <a:srgbClr val="000000"/>
                </a:solidFill>
                <a:latin typeface="Consolas" panose="020B0609020204030204" pitchFamily="49" charset="0"/>
              </a:rPr>
              <a:t>::</a:t>
            </a:r>
            <a:r>
              <a:rPr lang="en-US" altLang="zh-CN" sz="1600" dirty="0" err="1">
                <a:solidFill>
                  <a:srgbClr val="267F99"/>
                </a:solidFill>
                <a:latin typeface="Consolas" panose="020B0609020204030204" pitchFamily="49" charset="0"/>
              </a:rPr>
              <a:t>ostream</a:t>
            </a:r>
            <a:r>
              <a:rPr lang="en-US" altLang="zh-CN" sz="1600" dirty="0">
                <a:solidFill>
                  <a:srgbClr val="0000FF"/>
                </a:solidFill>
                <a:latin typeface="Consolas" panose="020B0609020204030204" pitchFamily="49" charset="0"/>
              </a:rPr>
              <a:t>&amp;</a:t>
            </a:r>
            <a:r>
              <a:rPr lang="en-US" altLang="zh-CN" sz="1600" dirty="0">
                <a:solidFill>
                  <a:srgbClr val="000000"/>
                </a:solidFill>
                <a:latin typeface="Consolas" panose="020B0609020204030204" pitchFamily="49" charset="0"/>
              </a:rPr>
              <a:t> </a:t>
            </a:r>
            <a:r>
              <a:rPr lang="en-US" altLang="zh-CN" sz="1600" dirty="0">
                <a:solidFill>
                  <a:srgbClr val="AF00DB"/>
                </a:solidFill>
                <a:latin typeface="Consolas" panose="020B0609020204030204" pitchFamily="49" charset="0"/>
              </a:rPr>
              <a:t>operator&lt;&lt;</a:t>
            </a:r>
            <a:r>
              <a:rPr lang="en-US" altLang="zh-CN" sz="1600" dirty="0">
                <a:solidFill>
                  <a:srgbClr val="000000"/>
                </a:solidFill>
                <a:latin typeface="Consolas" panose="020B0609020204030204" pitchFamily="49" charset="0"/>
              </a:rPr>
              <a:t>(</a:t>
            </a:r>
            <a:r>
              <a:rPr lang="en-US" altLang="zh-CN" sz="1600" dirty="0">
                <a:solidFill>
                  <a:srgbClr val="267F99"/>
                </a:solidFill>
                <a:latin typeface="Consolas" panose="020B0609020204030204" pitchFamily="49" charset="0"/>
              </a:rPr>
              <a:t>std</a:t>
            </a:r>
            <a:r>
              <a:rPr lang="en-US" altLang="zh-CN" sz="1600" dirty="0">
                <a:solidFill>
                  <a:srgbClr val="000000"/>
                </a:solidFill>
                <a:latin typeface="Consolas" panose="020B0609020204030204" pitchFamily="49" charset="0"/>
              </a:rPr>
              <a:t>::</a:t>
            </a:r>
            <a:r>
              <a:rPr lang="en-US" altLang="zh-CN" sz="1600" dirty="0" err="1">
                <a:solidFill>
                  <a:srgbClr val="267F99"/>
                </a:solidFill>
                <a:latin typeface="Consolas" panose="020B0609020204030204" pitchFamily="49" charset="0"/>
              </a:rPr>
              <a:t>ostream</a:t>
            </a:r>
            <a:r>
              <a:rPr lang="en-US" altLang="zh-CN" sz="1600" dirty="0">
                <a:solidFill>
                  <a:srgbClr val="0000FF"/>
                </a:solidFill>
                <a:latin typeface="Consolas" panose="020B0609020204030204" pitchFamily="49" charset="0"/>
              </a:rPr>
              <a:t>&amp;</a:t>
            </a:r>
            <a:r>
              <a:rPr lang="en-US" altLang="zh-CN" sz="1600" dirty="0">
                <a:solidFill>
                  <a:srgbClr val="000000"/>
                </a:solidFill>
                <a:latin typeface="Consolas" panose="020B0609020204030204" pitchFamily="49" charset="0"/>
              </a:rPr>
              <a:t> </a:t>
            </a:r>
            <a:r>
              <a:rPr lang="en-US" altLang="zh-CN" sz="1600" dirty="0" err="1">
                <a:solidFill>
                  <a:srgbClr val="001080"/>
                </a:solidFill>
                <a:latin typeface="Consolas" panose="020B0609020204030204" pitchFamily="49" charset="0"/>
              </a:rPr>
              <a:t>os</a:t>
            </a:r>
            <a:r>
              <a:rPr lang="en-US" altLang="zh-CN" sz="1600" dirty="0" err="1" smtClean="0">
                <a:solidFill>
                  <a:srgbClr val="000000"/>
                </a:solidFill>
                <a:latin typeface="Consolas" panose="020B0609020204030204" pitchFamily="49" charset="0"/>
              </a:rPr>
              <a:t>,</a:t>
            </a:r>
            <a:r>
              <a:rPr lang="en-US" altLang="zh-CN" sz="1600" dirty="0" err="1" smtClean="0">
                <a:solidFill>
                  <a:srgbClr val="0000FF"/>
                </a:solidFill>
                <a:latin typeface="Consolas" panose="020B0609020204030204" pitchFamily="49" charset="0"/>
              </a:rPr>
              <a:t>const</a:t>
            </a:r>
            <a:r>
              <a:rPr lang="en-US" altLang="zh-CN" sz="1600" dirty="0">
                <a:solidFill>
                  <a:srgbClr val="000000"/>
                </a:solidFill>
                <a:latin typeface="Consolas" panose="020B0609020204030204" pitchFamily="49" charset="0"/>
              </a:rPr>
              <a:t> </a:t>
            </a:r>
            <a:r>
              <a:rPr lang="en-US" altLang="zh-CN" sz="1600" dirty="0">
                <a:solidFill>
                  <a:srgbClr val="267F99"/>
                </a:solidFill>
                <a:latin typeface="Consolas" panose="020B0609020204030204" pitchFamily="49" charset="0"/>
              </a:rPr>
              <a:t>Complex</a:t>
            </a:r>
            <a:r>
              <a:rPr lang="en-US" altLang="zh-CN" sz="1600" dirty="0">
                <a:solidFill>
                  <a:srgbClr val="0000FF"/>
                </a:solidFill>
                <a:latin typeface="Consolas" panose="020B0609020204030204" pitchFamily="49" charset="0"/>
              </a:rPr>
              <a:t>&amp;</a:t>
            </a:r>
            <a:r>
              <a:rPr lang="en-US" altLang="zh-CN" sz="1600" dirty="0">
                <a:solidFill>
                  <a:srgbClr val="000000"/>
                </a:solidFill>
                <a:latin typeface="Consolas" panose="020B0609020204030204" pitchFamily="49" charset="0"/>
              </a:rPr>
              <a:t> </a:t>
            </a:r>
            <a:r>
              <a:rPr lang="en-US" altLang="zh-CN" sz="1600" dirty="0" err="1">
                <a:solidFill>
                  <a:srgbClr val="001080"/>
                </a:solidFill>
                <a:latin typeface="Consolas" panose="020B0609020204030204" pitchFamily="49" charset="0"/>
              </a:rPr>
              <a:t>rhs</a:t>
            </a:r>
            <a:r>
              <a:rPr lang="en-US" altLang="zh-CN" sz="1600" dirty="0">
                <a:solidFill>
                  <a:srgbClr val="000000"/>
                </a:solidFill>
                <a:latin typeface="Consolas" panose="020B0609020204030204" pitchFamily="49" charset="0"/>
              </a:rPr>
              <a:t>);</a:t>
            </a:r>
          </a:p>
          <a:p>
            <a:r>
              <a:rPr lang="en-US" altLang="zh-CN" sz="1600" dirty="0" smtClean="0">
                <a:solidFill>
                  <a:srgbClr val="000000"/>
                </a:solidFill>
                <a:latin typeface="Consolas" panose="020B0609020204030204" pitchFamily="49" charset="0"/>
              </a:rPr>
              <a:t>};</a:t>
            </a:r>
            <a:endParaRPr lang="en-US" altLang="zh-CN"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088345962"/>
      </p:ext>
    </p:extLst>
  </p:cSld>
  <p:clrMapOvr>
    <a:masterClrMapping/>
  </p:clrMapOvr>
  <p:transition spd="med">
    <p:pull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2800767" cy="461665"/>
          </a:xfrm>
          <a:prstGeom prst="rect">
            <a:avLst/>
          </a:prstGeom>
          <a:noFill/>
        </p:spPr>
        <p:txBody>
          <a:bodyPr wrap="none" rtlCol="0">
            <a:spAutoFit/>
          </a:bodyPr>
          <a:lstStyle/>
          <a:p>
            <a:r>
              <a:rPr lang="zh-CN" altLang="en-US" sz="2400" dirty="0" smtClean="0">
                <a:solidFill>
                  <a:srgbClr val="3949AB"/>
                </a:solidFill>
              </a:rPr>
              <a:t>简单类</a:t>
            </a:r>
            <a:r>
              <a:rPr lang="en-US" altLang="zh-CN" sz="2400" dirty="0" smtClean="0">
                <a:solidFill>
                  <a:srgbClr val="3949AB"/>
                </a:solidFill>
              </a:rPr>
              <a:t>:</a:t>
            </a:r>
            <a:r>
              <a:rPr lang="zh-CN" altLang="en-US" sz="2400" dirty="0" smtClean="0">
                <a:solidFill>
                  <a:srgbClr val="3949AB"/>
                </a:solidFill>
              </a:rPr>
              <a:t>非成员函数</a:t>
            </a:r>
            <a:endParaRPr lang="zh-CN" altLang="en-US" sz="2400" dirty="0">
              <a:solidFill>
                <a:srgbClr val="3949AB"/>
              </a:solidFill>
            </a:endParaRP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2" name="矩形 1"/>
          <p:cNvSpPr/>
          <p:nvPr/>
        </p:nvSpPr>
        <p:spPr>
          <a:xfrm>
            <a:off x="1095212" y="1247825"/>
            <a:ext cx="11271849" cy="1815882"/>
          </a:xfrm>
          <a:prstGeom prst="rect">
            <a:avLst/>
          </a:prstGeom>
        </p:spPr>
        <p:txBody>
          <a:bodyPr wrap="square">
            <a:spAutoFit/>
          </a:bodyPr>
          <a:lstStyle/>
          <a:p>
            <a:r>
              <a:rPr lang="en-US" altLang="zh-CN" sz="1600" dirty="0">
                <a:solidFill>
                  <a:srgbClr val="267F99"/>
                </a:solidFill>
                <a:latin typeface="Consolas" panose="020B0609020204030204" pitchFamily="49" charset="0"/>
              </a:rPr>
              <a:t>std</a:t>
            </a:r>
            <a:r>
              <a:rPr lang="en-US" altLang="zh-CN" sz="1600" dirty="0">
                <a:solidFill>
                  <a:srgbClr val="000000"/>
                </a:solidFill>
                <a:latin typeface="Consolas" panose="020B0609020204030204" pitchFamily="49" charset="0"/>
              </a:rPr>
              <a:t>::</a:t>
            </a:r>
            <a:r>
              <a:rPr lang="en-US" altLang="zh-CN" sz="1600" dirty="0">
                <a:solidFill>
                  <a:srgbClr val="267F99"/>
                </a:solidFill>
                <a:latin typeface="Consolas" panose="020B0609020204030204" pitchFamily="49" charset="0"/>
              </a:rPr>
              <a:t>istream</a:t>
            </a:r>
            <a:r>
              <a:rPr lang="en-US" altLang="zh-CN" sz="1600" dirty="0">
                <a:solidFill>
                  <a:srgbClr val="0000FF"/>
                </a:solidFill>
                <a:latin typeface="Consolas" panose="020B0609020204030204" pitchFamily="49" charset="0"/>
              </a:rPr>
              <a:t>&amp;</a:t>
            </a:r>
            <a:r>
              <a:rPr lang="en-US" altLang="zh-CN" sz="1600" dirty="0">
                <a:solidFill>
                  <a:srgbClr val="000000"/>
                </a:solidFill>
                <a:latin typeface="Consolas" panose="020B0609020204030204" pitchFamily="49" charset="0"/>
              </a:rPr>
              <a:t> </a:t>
            </a:r>
            <a:r>
              <a:rPr lang="en-US" altLang="zh-CN" sz="1600" dirty="0">
                <a:solidFill>
                  <a:srgbClr val="AF00DB"/>
                </a:solidFill>
                <a:latin typeface="Consolas" panose="020B0609020204030204" pitchFamily="49" charset="0"/>
              </a:rPr>
              <a:t>operator&gt;&gt;</a:t>
            </a:r>
            <a:r>
              <a:rPr lang="en-US" altLang="zh-CN" sz="1600" dirty="0">
                <a:solidFill>
                  <a:srgbClr val="000000"/>
                </a:solidFill>
                <a:latin typeface="Consolas" panose="020B0609020204030204" pitchFamily="49" charset="0"/>
              </a:rPr>
              <a:t>(</a:t>
            </a:r>
            <a:r>
              <a:rPr lang="en-US" altLang="zh-CN" sz="1600" dirty="0">
                <a:solidFill>
                  <a:srgbClr val="267F99"/>
                </a:solidFill>
                <a:latin typeface="Consolas" panose="020B0609020204030204" pitchFamily="49" charset="0"/>
              </a:rPr>
              <a:t>std</a:t>
            </a:r>
            <a:r>
              <a:rPr lang="en-US" altLang="zh-CN" sz="1600" dirty="0">
                <a:solidFill>
                  <a:srgbClr val="000000"/>
                </a:solidFill>
                <a:latin typeface="Consolas" panose="020B0609020204030204" pitchFamily="49" charset="0"/>
              </a:rPr>
              <a:t>::</a:t>
            </a:r>
            <a:r>
              <a:rPr lang="en-US" altLang="zh-CN" sz="1600" dirty="0">
                <a:solidFill>
                  <a:srgbClr val="267F99"/>
                </a:solidFill>
                <a:latin typeface="Consolas" panose="020B0609020204030204" pitchFamily="49" charset="0"/>
              </a:rPr>
              <a:t>istream</a:t>
            </a:r>
            <a:r>
              <a:rPr lang="en-US" altLang="zh-CN" sz="1600" dirty="0">
                <a:solidFill>
                  <a:srgbClr val="0000FF"/>
                </a:solidFill>
                <a:latin typeface="Consolas" panose="020B0609020204030204" pitchFamily="49" charset="0"/>
              </a:rPr>
              <a:t>&amp;</a:t>
            </a:r>
            <a:r>
              <a:rPr lang="en-US" altLang="zh-CN" sz="1600" dirty="0">
                <a:solidFill>
                  <a:srgbClr val="000000"/>
                </a:solidFill>
                <a:latin typeface="Consolas" panose="020B0609020204030204" pitchFamily="49" charset="0"/>
              </a:rPr>
              <a:t> </a:t>
            </a:r>
            <a:r>
              <a:rPr lang="en-US" altLang="zh-CN" sz="1600" dirty="0">
                <a:solidFill>
                  <a:srgbClr val="001080"/>
                </a:solidFill>
                <a:latin typeface="Consolas" panose="020B0609020204030204" pitchFamily="49" charset="0"/>
              </a:rPr>
              <a:t>is</a:t>
            </a:r>
            <a:r>
              <a:rPr lang="en-US" altLang="zh-CN" sz="1600" dirty="0">
                <a:solidFill>
                  <a:srgbClr val="000000"/>
                </a:solidFill>
                <a:latin typeface="Consolas" panose="020B0609020204030204" pitchFamily="49" charset="0"/>
              </a:rPr>
              <a:t>, </a:t>
            </a:r>
            <a:r>
              <a:rPr lang="en-US" altLang="zh-CN" sz="1600" dirty="0">
                <a:solidFill>
                  <a:srgbClr val="267F99"/>
                </a:solidFill>
                <a:latin typeface="Consolas" panose="020B0609020204030204" pitchFamily="49" charset="0"/>
              </a:rPr>
              <a:t>Complex</a:t>
            </a:r>
            <a:r>
              <a:rPr lang="en-US" altLang="zh-CN" sz="1600" dirty="0">
                <a:solidFill>
                  <a:srgbClr val="0000FF"/>
                </a:solidFill>
                <a:latin typeface="Consolas" panose="020B0609020204030204" pitchFamily="49" charset="0"/>
              </a:rPr>
              <a:t>&amp;</a:t>
            </a:r>
            <a:r>
              <a:rPr lang="en-US" altLang="zh-CN" sz="1600" dirty="0">
                <a:solidFill>
                  <a:srgbClr val="000000"/>
                </a:solidFill>
                <a:latin typeface="Consolas" panose="020B0609020204030204" pitchFamily="49" charset="0"/>
              </a:rPr>
              <a:t> </a:t>
            </a:r>
            <a:r>
              <a:rPr lang="en-US" altLang="zh-CN" sz="1600" dirty="0" err="1">
                <a:solidFill>
                  <a:srgbClr val="001080"/>
                </a:solidFill>
                <a:latin typeface="Consolas" panose="020B0609020204030204" pitchFamily="49" charset="0"/>
              </a:rPr>
              <a:t>rhs</a:t>
            </a:r>
            <a:r>
              <a:rPr lang="en-US" altLang="zh-CN" sz="1600" dirty="0">
                <a:solidFill>
                  <a:srgbClr val="000000"/>
                </a:solidFill>
                <a:latin typeface="Consolas" panose="020B0609020204030204" pitchFamily="49" charset="0"/>
              </a:rPr>
              <a:t>)</a:t>
            </a:r>
          </a:p>
          <a:p>
            <a:r>
              <a:rPr lang="en-US" altLang="zh-CN" sz="1600" dirty="0" smtClean="0">
                <a:solidFill>
                  <a:srgbClr val="267F99"/>
                </a:solidFill>
                <a:latin typeface="Consolas" panose="020B0609020204030204" pitchFamily="49" charset="0"/>
              </a:rPr>
              <a:t>std</a:t>
            </a:r>
            <a:r>
              <a:rPr lang="en-US" altLang="zh-CN" sz="1600" dirty="0">
                <a:solidFill>
                  <a:srgbClr val="000000"/>
                </a:solidFill>
                <a:latin typeface="Consolas" panose="020B0609020204030204" pitchFamily="49" charset="0"/>
              </a:rPr>
              <a:t>::</a:t>
            </a:r>
            <a:r>
              <a:rPr lang="en-US" altLang="zh-CN" sz="1600" dirty="0" err="1">
                <a:solidFill>
                  <a:srgbClr val="267F99"/>
                </a:solidFill>
                <a:latin typeface="Consolas" panose="020B0609020204030204" pitchFamily="49" charset="0"/>
              </a:rPr>
              <a:t>ostream</a:t>
            </a:r>
            <a:r>
              <a:rPr lang="en-US" altLang="zh-CN" sz="1600" dirty="0">
                <a:solidFill>
                  <a:srgbClr val="0000FF"/>
                </a:solidFill>
                <a:latin typeface="Consolas" panose="020B0609020204030204" pitchFamily="49" charset="0"/>
              </a:rPr>
              <a:t>&amp;</a:t>
            </a:r>
            <a:r>
              <a:rPr lang="en-US" altLang="zh-CN" sz="1600" dirty="0">
                <a:solidFill>
                  <a:srgbClr val="000000"/>
                </a:solidFill>
                <a:latin typeface="Consolas" panose="020B0609020204030204" pitchFamily="49" charset="0"/>
              </a:rPr>
              <a:t> </a:t>
            </a:r>
            <a:r>
              <a:rPr lang="en-US" altLang="zh-CN" sz="1600" dirty="0">
                <a:solidFill>
                  <a:srgbClr val="AF00DB"/>
                </a:solidFill>
                <a:latin typeface="Consolas" panose="020B0609020204030204" pitchFamily="49" charset="0"/>
              </a:rPr>
              <a:t>operator&lt;&lt;</a:t>
            </a:r>
            <a:r>
              <a:rPr lang="en-US" altLang="zh-CN" sz="1600" dirty="0">
                <a:solidFill>
                  <a:srgbClr val="000000"/>
                </a:solidFill>
                <a:latin typeface="Consolas" panose="020B0609020204030204" pitchFamily="49" charset="0"/>
              </a:rPr>
              <a:t>(</a:t>
            </a:r>
            <a:r>
              <a:rPr lang="en-US" altLang="zh-CN" sz="1600" dirty="0">
                <a:solidFill>
                  <a:srgbClr val="267F99"/>
                </a:solidFill>
                <a:latin typeface="Consolas" panose="020B0609020204030204" pitchFamily="49" charset="0"/>
              </a:rPr>
              <a:t>std</a:t>
            </a:r>
            <a:r>
              <a:rPr lang="en-US" altLang="zh-CN" sz="1600" dirty="0">
                <a:solidFill>
                  <a:srgbClr val="000000"/>
                </a:solidFill>
                <a:latin typeface="Consolas" panose="020B0609020204030204" pitchFamily="49" charset="0"/>
              </a:rPr>
              <a:t>::</a:t>
            </a:r>
            <a:r>
              <a:rPr lang="en-US" altLang="zh-CN" sz="1600" dirty="0" err="1">
                <a:solidFill>
                  <a:srgbClr val="267F99"/>
                </a:solidFill>
                <a:latin typeface="Consolas" panose="020B0609020204030204" pitchFamily="49" charset="0"/>
              </a:rPr>
              <a:t>ostream</a:t>
            </a:r>
            <a:r>
              <a:rPr lang="en-US" altLang="zh-CN" sz="1600" dirty="0">
                <a:solidFill>
                  <a:srgbClr val="0000FF"/>
                </a:solidFill>
                <a:latin typeface="Consolas" panose="020B0609020204030204" pitchFamily="49" charset="0"/>
              </a:rPr>
              <a:t>&amp;</a:t>
            </a:r>
            <a:r>
              <a:rPr lang="en-US" altLang="zh-CN" sz="1600" dirty="0">
                <a:solidFill>
                  <a:srgbClr val="000000"/>
                </a:solidFill>
                <a:latin typeface="Consolas" panose="020B0609020204030204" pitchFamily="49" charset="0"/>
              </a:rPr>
              <a:t> </a:t>
            </a:r>
            <a:r>
              <a:rPr lang="en-US" altLang="zh-CN" sz="1600" dirty="0" err="1">
                <a:solidFill>
                  <a:srgbClr val="001080"/>
                </a:solidFill>
                <a:latin typeface="Consolas" panose="020B0609020204030204" pitchFamily="49" charset="0"/>
              </a:rPr>
              <a:t>os</a:t>
            </a:r>
            <a:r>
              <a:rPr lang="en-US" altLang="zh-CN" sz="1600" dirty="0" err="1">
                <a:solidFill>
                  <a:srgbClr val="000000"/>
                </a:solidFill>
                <a:latin typeface="Consolas" panose="020B0609020204030204" pitchFamily="49" charset="0"/>
              </a:rPr>
              <a:t>,</a:t>
            </a:r>
            <a:r>
              <a:rPr lang="en-US" altLang="zh-CN" sz="1600" dirty="0" err="1">
                <a:solidFill>
                  <a:srgbClr val="0000FF"/>
                </a:solidFill>
                <a:latin typeface="Consolas" panose="020B0609020204030204" pitchFamily="49" charset="0"/>
              </a:rPr>
              <a:t>const</a:t>
            </a:r>
            <a:r>
              <a:rPr lang="en-US" altLang="zh-CN" sz="1600" dirty="0">
                <a:solidFill>
                  <a:srgbClr val="000000"/>
                </a:solidFill>
                <a:latin typeface="Consolas" panose="020B0609020204030204" pitchFamily="49" charset="0"/>
              </a:rPr>
              <a:t> </a:t>
            </a:r>
            <a:r>
              <a:rPr lang="en-US" altLang="zh-CN" sz="1600" dirty="0">
                <a:solidFill>
                  <a:srgbClr val="267F99"/>
                </a:solidFill>
                <a:latin typeface="Consolas" panose="020B0609020204030204" pitchFamily="49" charset="0"/>
              </a:rPr>
              <a:t>Complex</a:t>
            </a:r>
            <a:r>
              <a:rPr lang="en-US" altLang="zh-CN" sz="1600" dirty="0">
                <a:solidFill>
                  <a:srgbClr val="0000FF"/>
                </a:solidFill>
                <a:latin typeface="Consolas" panose="020B0609020204030204" pitchFamily="49" charset="0"/>
              </a:rPr>
              <a:t>&amp;</a:t>
            </a:r>
            <a:r>
              <a:rPr lang="en-US" altLang="zh-CN" sz="1600" dirty="0">
                <a:solidFill>
                  <a:srgbClr val="000000"/>
                </a:solidFill>
                <a:latin typeface="Consolas" panose="020B0609020204030204" pitchFamily="49" charset="0"/>
              </a:rPr>
              <a:t> </a:t>
            </a:r>
            <a:r>
              <a:rPr lang="en-US" altLang="zh-CN" sz="1600" dirty="0" err="1">
                <a:solidFill>
                  <a:srgbClr val="001080"/>
                </a:solidFill>
                <a:latin typeface="Consolas" panose="020B0609020204030204" pitchFamily="49" charset="0"/>
              </a:rPr>
              <a:t>rhs</a:t>
            </a:r>
            <a:r>
              <a:rPr lang="en-US" altLang="zh-CN" sz="1600" dirty="0">
                <a:solidFill>
                  <a:srgbClr val="000000"/>
                </a:solidFill>
                <a:latin typeface="Consolas" panose="020B0609020204030204" pitchFamily="49" charset="0"/>
              </a:rPr>
              <a:t>)</a:t>
            </a:r>
          </a:p>
          <a:p>
            <a:r>
              <a:rPr lang="en-US" altLang="zh-CN" sz="1600" dirty="0" smtClean="0">
                <a:solidFill>
                  <a:srgbClr val="267F99"/>
                </a:solidFill>
                <a:latin typeface="Consolas" panose="020B0609020204030204" pitchFamily="49" charset="0"/>
              </a:rPr>
              <a:t>Complex</a:t>
            </a:r>
            <a:r>
              <a:rPr lang="en-US" altLang="zh-CN" sz="1600" dirty="0">
                <a:solidFill>
                  <a:srgbClr val="000000"/>
                </a:solidFill>
                <a:latin typeface="Consolas" panose="020B0609020204030204" pitchFamily="49" charset="0"/>
              </a:rPr>
              <a:t> </a:t>
            </a:r>
            <a:r>
              <a:rPr lang="en-US" altLang="zh-CN" sz="1600" dirty="0">
                <a:solidFill>
                  <a:srgbClr val="AF00DB"/>
                </a:solidFill>
                <a:latin typeface="Consolas" panose="020B0609020204030204" pitchFamily="49" charset="0"/>
              </a:rPr>
              <a:t>operator+</a:t>
            </a:r>
            <a:r>
              <a:rPr lang="en-US" altLang="zh-CN" sz="1600" dirty="0">
                <a:solidFill>
                  <a:srgbClr val="000000"/>
                </a:solidFill>
                <a:latin typeface="Consolas" panose="020B0609020204030204" pitchFamily="49" charset="0"/>
              </a:rPr>
              <a:t>(</a:t>
            </a:r>
            <a:r>
              <a:rPr lang="en-US" altLang="zh-CN" sz="1600" dirty="0" err="1">
                <a:solidFill>
                  <a:srgbClr val="0000FF"/>
                </a:solidFill>
                <a:latin typeface="Consolas" panose="020B0609020204030204" pitchFamily="49" charset="0"/>
              </a:rPr>
              <a:t>const</a:t>
            </a:r>
            <a:r>
              <a:rPr lang="en-US" altLang="zh-CN" sz="1600" dirty="0">
                <a:solidFill>
                  <a:srgbClr val="000000"/>
                </a:solidFill>
                <a:latin typeface="Consolas" panose="020B0609020204030204" pitchFamily="49" charset="0"/>
              </a:rPr>
              <a:t> </a:t>
            </a:r>
            <a:r>
              <a:rPr lang="en-US" altLang="zh-CN" sz="1600" dirty="0">
                <a:solidFill>
                  <a:srgbClr val="267F99"/>
                </a:solidFill>
                <a:latin typeface="Consolas" panose="020B0609020204030204" pitchFamily="49" charset="0"/>
              </a:rPr>
              <a:t>Complex</a:t>
            </a:r>
            <a:r>
              <a:rPr lang="en-US" altLang="zh-CN" sz="1600" dirty="0">
                <a:solidFill>
                  <a:srgbClr val="0000FF"/>
                </a:solidFill>
                <a:latin typeface="Consolas" panose="020B0609020204030204" pitchFamily="49" charset="0"/>
              </a:rPr>
              <a:t>&amp;</a:t>
            </a:r>
            <a:r>
              <a:rPr lang="en-US" altLang="zh-CN" sz="1600" dirty="0">
                <a:solidFill>
                  <a:srgbClr val="000000"/>
                </a:solidFill>
                <a:latin typeface="Consolas" panose="020B0609020204030204" pitchFamily="49" charset="0"/>
              </a:rPr>
              <a:t> </a:t>
            </a:r>
            <a:r>
              <a:rPr lang="en-US" altLang="zh-CN" sz="1600" dirty="0">
                <a:solidFill>
                  <a:srgbClr val="001080"/>
                </a:solidFill>
                <a:latin typeface="Consolas" panose="020B0609020204030204" pitchFamily="49" charset="0"/>
              </a:rPr>
              <a:t>lhs</a:t>
            </a:r>
            <a:r>
              <a:rPr lang="en-US" altLang="zh-CN" sz="1600" dirty="0">
                <a:solidFill>
                  <a:srgbClr val="000000"/>
                </a:solidFill>
                <a:latin typeface="Consolas" panose="020B0609020204030204" pitchFamily="49" charset="0"/>
              </a:rPr>
              <a:t>, </a:t>
            </a:r>
            <a:r>
              <a:rPr lang="en-US" altLang="zh-CN" sz="1600" dirty="0" err="1">
                <a:solidFill>
                  <a:srgbClr val="0000FF"/>
                </a:solidFill>
                <a:latin typeface="Consolas" panose="020B0609020204030204" pitchFamily="49" charset="0"/>
              </a:rPr>
              <a:t>const</a:t>
            </a:r>
            <a:r>
              <a:rPr lang="en-US" altLang="zh-CN" sz="1600" dirty="0">
                <a:solidFill>
                  <a:srgbClr val="000000"/>
                </a:solidFill>
                <a:latin typeface="Consolas" panose="020B0609020204030204" pitchFamily="49" charset="0"/>
              </a:rPr>
              <a:t> </a:t>
            </a:r>
            <a:r>
              <a:rPr lang="en-US" altLang="zh-CN" sz="1600" dirty="0">
                <a:solidFill>
                  <a:srgbClr val="267F99"/>
                </a:solidFill>
                <a:latin typeface="Consolas" panose="020B0609020204030204" pitchFamily="49" charset="0"/>
              </a:rPr>
              <a:t>Complex</a:t>
            </a:r>
            <a:r>
              <a:rPr lang="en-US" altLang="zh-CN" sz="1600" dirty="0">
                <a:solidFill>
                  <a:srgbClr val="0000FF"/>
                </a:solidFill>
                <a:latin typeface="Consolas" panose="020B0609020204030204" pitchFamily="49" charset="0"/>
              </a:rPr>
              <a:t>&amp;</a:t>
            </a:r>
            <a:r>
              <a:rPr lang="en-US" altLang="zh-CN" sz="1600" dirty="0">
                <a:solidFill>
                  <a:srgbClr val="000000"/>
                </a:solidFill>
                <a:latin typeface="Consolas" panose="020B0609020204030204" pitchFamily="49" charset="0"/>
              </a:rPr>
              <a:t> </a:t>
            </a:r>
            <a:r>
              <a:rPr lang="en-US" altLang="zh-CN" sz="1600" dirty="0" err="1">
                <a:solidFill>
                  <a:srgbClr val="001080"/>
                </a:solidFill>
                <a:latin typeface="Consolas" panose="020B0609020204030204" pitchFamily="49" charset="0"/>
              </a:rPr>
              <a:t>rhs</a:t>
            </a:r>
            <a:r>
              <a:rPr lang="en-US" altLang="zh-CN" sz="1600" dirty="0">
                <a:solidFill>
                  <a:srgbClr val="000000"/>
                </a:solidFill>
                <a:latin typeface="Consolas" panose="020B0609020204030204" pitchFamily="49" charset="0"/>
              </a:rPr>
              <a:t>)</a:t>
            </a:r>
          </a:p>
          <a:p>
            <a:r>
              <a:rPr lang="en-US" altLang="zh-CN" sz="1600" dirty="0" smtClean="0">
                <a:solidFill>
                  <a:srgbClr val="267F99"/>
                </a:solidFill>
                <a:latin typeface="Consolas" panose="020B0609020204030204" pitchFamily="49" charset="0"/>
              </a:rPr>
              <a:t>Complex</a:t>
            </a:r>
            <a:r>
              <a:rPr lang="en-US" altLang="zh-CN" sz="1600" dirty="0">
                <a:solidFill>
                  <a:srgbClr val="000000"/>
                </a:solidFill>
                <a:latin typeface="Consolas" panose="020B0609020204030204" pitchFamily="49" charset="0"/>
              </a:rPr>
              <a:t> </a:t>
            </a:r>
            <a:r>
              <a:rPr lang="en-US" altLang="zh-CN" sz="1600" dirty="0">
                <a:solidFill>
                  <a:srgbClr val="AF00DB"/>
                </a:solidFill>
                <a:latin typeface="Consolas" panose="020B0609020204030204" pitchFamily="49" charset="0"/>
              </a:rPr>
              <a:t>operator+</a:t>
            </a:r>
            <a:r>
              <a:rPr lang="en-US" altLang="zh-CN" sz="1600" dirty="0">
                <a:solidFill>
                  <a:srgbClr val="000000"/>
                </a:solidFill>
                <a:latin typeface="Consolas" panose="020B0609020204030204" pitchFamily="49" charset="0"/>
              </a:rPr>
              <a:t>(</a:t>
            </a:r>
            <a:r>
              <a:rPr lang="en-US" altLang="zh-CN" sz="1600" dirty="0" err="1">
                <a:solidFill>
                  <a:srgbClr val="0000FF"/>
                </a:solidFill>
                <a:latin typeface="Consolas" panose="020B0609020204030204" pitchFamily="49" charset="0"/>
              </a:rPr>
              <a:t>const</a:t>
            </a:r>
            <a:r>
              <a:rPr lang="en-US" altLang="zh-CN" sz="1600" dirty="0">
                <a:solidFill>
                  <a:srgbClr val="000000"/>
                </a:solidFill>
                <a:latin typeface="Consolas" panose="020B0609020204030204" pitchFamily="49" charset="0"/>
              </a:rPr>
              <a:t> </a:t>
            </a:r>
            <a:r>
              <a:rPr lang="en-US" altLang="zh-CN" sz="1600" dirty="0">
                <a:solidFill>
                  <a:srgbClr val="267F99"/>
                </a:solidFill>
                <a:latin typeface="Consolas" panose="020B0609020204030204" pitchFamily="49" charset="0"/>
              </a:rPr>
              <a:t>Complex</a:t>
            </a:r>
            <a:r>
              <a:rPr lang="en-US" altLang="zh-CN" sz="1600" dirty="0">
                <a:solidFill>
                  <a:srgbClr val="0000FF"/>
                </a:solidFill>
                <a:latin typeface="Consolas" panose="020B0609020204030204" pitchFamily="49" charset="0"/>
              </a:rPr>
              <a:t>&amp;</a:t>
            </a:r>
            <a:r>
              <a:rPr lang="en-US" altLang="zh-CN" sz="1600" dirty="0">
                <a:solidFill>
                  <a:srgbClr val="000000"/>
                </a:solidFill>
                <a:latin typeface="Consolas" panose="020B0609020204030204" pitchFamily="49" charset="0"/>
              </a:rPr>
              <a:t> </a:t>
            </a:r>
            <a:r>
              <a:rPr lang="en-US" altLang="zh-CN" sz="1600" dirty="0">
                <a:solidFill>
                  <a:srgbClr val="001080"/>
                </a:solidFill>
                <a:latin typeface="Consolas" panose="020B0609020204030204" pitchFamily="49" charset="0"/>
              </a:rPr>
              <a:t>__z</a:t>
            </a:r>
            <a:r>
              <a:rPr lang="en-US" altLang="zh-CN" sz="1600" dirty="0">
                <a:solidFill>
                  <a:srgbClr val="000000"/>
                </a:solidFill>
                <a:latin typeface="Consolas" panose="020B0609020204030204" pitchFamily="49" charset="0"/>
              </a:rPr>
              <a:t>, </a:t>
            </a:r>
            <a:r>
              <a:rPr lang="en-US" altLang="zh-CN" sz="1600" dirty="0" err="1">
                <a:solidFill>
                  <a:srgbClr val="0000FF"/>
                </a:solidFill>
                <a:latin typeface="Consolas" panose="020B0609020204030204" pitchFamily="49" charset="0"/>
              </a:rPr>
              <a:t>const</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double</a:t>
            </a:r>
            <a:r>
              <a:rPr lang="en-US" altLang="zh-CN" sz="1600" dirty="0">
                <a:solidFill>
                  <a:srgbClr val="000000"/>
                </a:solidFill>
                <a:latin typeface="Consolas" panose="020B0609020204030204" pitchFamily="49" charset="0"/>
              </a:rPr>
              <a:t> </a:t>
            </a:r>
            <a:r>
              <a:rPr lang="en-US" altLang="zh-CN" sz="1600" dirty="0">
                <a:solidFill>
                  <a:srgbClr val="267F99"/>
                </a:solidFill>
                <a:latin typeface="Consolas" panose="020B0609020204030204" pitchFamily="49" charset="0"/>
              </a:rPr>
              <a:t>__t</a:t>
            </a:r>
            <a:r>
              <a:rPr lang="en-US" altLang="zh-CN" sz="1600" dirty="0">
                <a:solidFill>
                  <a:srgbClr val="000000"/>
                </a:solidFill>
                <a:latin typeface="Consolas" panose="020B0609020204030204" pitchFamily="49" charset="0"/>
              </a:rPr>
              <a:t>)</a:t>
            </a:r>
          </a:p>
          <a:p>
            <a:r>
              <a:rPr lang="en-US" altLang="zh-CN" sz="1600" dirty="0" smtClean="0">
                <a:solidFill>
                  <a:srgbClr val="267F99"/>
                </a:solidFill>
                <a:latin typeface="Consolas" panose="020B0609020204030204" pitchFamily="49" charset="0"/>
              </a:rPr>
              <a:t>Complex</a:t>
            </a:r>
            <a:r>
              <a:rPr lang="en-US" altLang="zh-CN" sz="1600" dirty="0">
                <a:solidFill>
                  <a:srgbClr val="000000"/>
                </a:solidFill>
                <a:latin typeface="Consolas" panose="020B0609020204030204" pitchFamily="49" charset="0"/>
              </a:rPr>
              <a:t> </a:t>
            </a:r>
            <a:r>
              <a:rPr lang="en-US" altLang="zh-CN" sz="1600" dirty="0">
                <a:solidFill>
                  <a:srgbClr val="AF00DB"/>
                </a:solidFill>
                <a:latin typeface="Consolas" panose="020B0609020204030204" pitchFamily="49" charset="0"/>
              </a:rPr>
              <a:t>operator+</a:t>
            </a:r>
            <a:r>
              <a:rPr lang="en-US" altLang="zh-CN" sz="1600" dirty="0">
                <a:solidFill>
                  <a:srgbClr val="000000"/>
                </a:solidFill>
                <a:latin typeface="Consolas" panose="020B0609020204030204" pitchFamily="49" charset="0"/>
              </a:rPr>
              <a:t>(</a:t>
            </a:r>
            <a:r>
              <a:rPr lang="en-US" altLang="zh-CN" sz="1600" dirty="0" err="1">
                <a:solidFill>
                  <a:srgbClr val="0000FF"/>
                </a:solidFill>
                <a:latin typeface="Consolas" panose="020B0609020204030204" pitchFamily="49" charset="0"/>
              </a:rPr>
              <a:t>const</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double</a:t>
            </a:r>
            <a:r>
              <a:rPr lang="en-US" altLang="zh-CN" sz="1600" dirty="0">
                <a:solidFill>
                  <a:srgbClr val="000000"/>
                </a:solidFill>
                <a:latin typeface="Consolas" panose="020B0609020204030204" pitchFamily="49" charset="0"/>
              </a:rPr>
              <a:t> </a:t>
            </a:r>
            <a:r>
              <a:rPr lang="en-US" altLang="zh-CN" sz="1600" dirty="0">
                <a:solidFill>
                  <a:srgbClr val="267F99"/>
                </a:solidFill>
                <a:latin typeface="Consolas" panose="020B0609020204030204" pitchFamily="49" charset="0"/>
              </a:rPr>
              <a:t>__t</a:t>
            </a:r>
            <a:r>
              <a:rPr lang="en-US" altLang="zh-CN" sz="1600" dirty="0">
                <a:solidFill>
                  <a:srgbClr val="000000"/>
                </a:solidFill>
                <a:latin typeface="Consolas" panose="020B0609020204030204" pitchFamily="49" charset="0"/>
              </a:rPr>
              <a:t>, </a:t>
            </a:r>
            <a:r>
              <a:rPr lang="en-US" altLang="zh-CN" sz="1600" dirty="0" err="1">
                <a:solidFill>
                  <a:srgbClr val="0000FF"/>
                </a:solidFill>
                <a:latin typeface="Consolas" panose="020B0609020204030204" pitchFamily="49" charset="0"/>
              </a:rPr>
              <a:t>const</a:t>
            </a:r>
            <a:r>
              <a:rPr lang="en-US" altLang="zh-CN" sz="1600" dirty="0">
                <a:solidFill>
                  <a:srgbClr val="000000"/>
                </a:solidFill>
                <a:latin typeface="Consolas" panose="020B0609020204030204" pitchFamily="49" charset="0"/>
              </a:rPr>
              <a:t> </a:t>
            </a:r>
            <a:r>
              <a:rPr lang="en-US" altLang="zh-CN" sz="1600" dirty="0">
                <a:solidFill>
                  <a:srgbClr val="267F99"/>
                </a:solidFill>
                <a:latin typeface="Consolas" panose="020B0609020204030204" pitchFamily="49" charset="0"/>
              </a:rPr>
              <a:t>Complex</a:t>
            </a:r>
            <a:r>
              <a:rPr lang="en-US" altLang="zh-CN" sz="1600" dirty="0">
                <a:solidFill>
                  <a:srgbClr val="0000FF"/>
                </a:solidFill>
                <a:latin typeface="Consolas" panose="020B0609020204030204" pitchFamily="49" charset="0"/>
              </a:rPr>
              <a:t>&amp;</a:t>
            </a:r>
            <a:r>
              <a:rPr lang="en-US" altLang="zh-CN" sz="1600" dirty="0">
                <a:solidFill>
                  <a:srgbClr val="000000"/>
                </a:solidFill>
                <a:latin typeface="Consolas" panose="020B0609020204030204" pitchFamily="49" charset="0"/>
              </a:rPr>
              <a:t> </a:t>
            </a:r>
            <a:r>
              <a:rPr lang="en-US" altLang="zh-CN" sz="1600" dirty="0">
                <a:solidFill>
                  <a:srgbClr val="001080"/>
                </a:solidFill>
                <a:latin typeface="Consolas" panose="020B0609020204030204" pitchFamily="49" charset="0"/>
              </a:rPr>
              <a:t>__z</a:t>
            </a:r>
            <a:r>
              <a:rPr lang="en-US" altLang="zh-CN" sz="1600" dirty="0">
                <a:solidFill>
                  <a:srgbClr val="000000"/>
                </a:solidFill>
                <a:latin typeface="Consolas" panose="020B0609020204030204" pitchFamily="49" charset="0"/>
              </a:rPr>
              <a:t>)</a:t>
            </a:r>
          </a:p>
          <a:p>
            <a:r>
              <a:rPr lang="en-US" altLang="zh-CN" sz="1600" dirty="0" smtClean="0">
                <a:solidFill>
                  <a:srgbClr val="0000FF"/>
                </a:solidFill>
                <a:latin typeface="Consolas" panose="020B0609020204030204" pitchFamily="49" charset="0"/>
              </a:rPr>
              <a:t>bool</a:t>
            </a:r>
            <a:r>
              <a:rPr lang="en-US" altLang="zh-CN" sz="1600" dirty="0">
                <a:solidFill>
                  <a:srgbClr val="000000"/>
                </a:solidFill>
                <a:latin typeface="Consolas" panose="020B0609020204030204" pitchFamily="49" charset="0"/>
              </a:rPr>
              <a:t> </a:t>
            </a:r>
            <a:r>
              <a:rPr lang="en-US" altLang="zh-CN" sz="1600" dirty="0">
                <a:solidFill>
                  <a:srgbClr val="AF00DB"/>
                </a:solidFill>
                <a:latin typeface="Consolas" panose="020B0609020204030204" pitchFamily="49" charset="0"/>
              </a:rPr>
              <a:t>operator==</a:t>
            </a:r>
            <a:r>
              <a:rPr lang="en-US" altLang="zh-CN" sz="1600" dirty="0">
                <a:solidFill>
                  <a:srgbClr val="000000"/>
                </a:solidFill>
                <a:latin typeface="Consolas" panose="020B0609020204030204" pitchFamily="49" charset="0"/>
              </a:rPr>
              <a:t>(</a:t>
            </a:r>
            <a:r>
              <a:rPr lang="en-US" altLang="zh-CN" sz="1600" dirty="0" err="1">
                <a:solidFill>
                  <a:srgbClr val="0000FF"/>
                </a:solidFill>
                <a:latin typeface="Consolas" panose="020B0609020204030204" pitchFamily="49" charset="0"/>
              </a:rPr>
              <a:t>const</a:t>
            </a:r>
            <a:r>
              <a:rPr lang="en-US" altLang="zh-CN" sz="1600" dirty="0">
                <a:solidFill>
                  <a:srgbClr val="000000"/>
                </a:solidFill>
                <a:latin typeface="Consolas" panose="020B0609020204030204" pitchFamily="49" charset="0"/>
              </a:rPr>
              <a:t> </a:t>
            </a:r>
            <a:r>
              <a:rPr lang="en-US" altLang="zh-CN" sz="1600" dirty="0">
                <a:solidFill>
                  <a:srgbClr val="267F99"/>
                </a:solidFill>
                <a:latin typeface="Consolas" panose="020B0609020204030204" pitchFamily="49" charset="0"/>
              </a:rPr>
              <a:t>Complex</a:t>
            </a:r>
            <a:r>
              <a:rPr lang="en-US" altLang="zh-CN" sz="1600" dirty="0">
                <a:solidFill>
                  <a:srgbClr val="0000FF"/>
                </a:solidFill>
                <a:latin typeface="Consolas" panose="020B0609020204030204" pitchFamily="49" charset="0"/>
              </a:rPr>
              <a:t>&amp;</a:t>
            </a:r>
            <a:r>
              <a:rPr lang="en-US" altLang="zh-CN" sz="1600" dirty="0">
                <a:solidFill>
                  <a:srgbClr val="000000"/>
                </a:solidFill>
                <a:latin typeface="Consolas" panose="020B0609020204030204" pitchFamily="49" charset="0"/>
              </a:rPr>
              <a:t> </a:t>
            </a:r>
            <a:r>
              <a:rPr lang="en-US" altLang="zh-CN" sz="1600" dirty="0">
                <a:solidFill>
                  <a:srgbClr val="001080"/>
                </a:solidFill>
                <a:latin typeface="Consolas" panose="020B0609020204030204" pitchFamily="49" charset="0"/>
              </a:rPr>
              <a:t>__x</a:t>
            </a:r>
            <a:r>
              <a:rPr lang="en-US" altLang="zh-CN" sz="1600" dirty="0">
                <a:solidFill>
                  <a:srgbClr val="000000"/>
                </a:solidFill>
                <a:latin typeface="Consolas" panose="020B0609020204030204" pitchFamily="49" charset="0"/>
              </a:rPr>
              <a:t>, </a:t>
            </a:r>
            <a:r>
              <a:rPr lang="en-US" altLang="zh-CN" sz="1600" dirty="0" err="1">
                <a:solidFill>
                  <a:srgbClr val="0000FF"/>
                </a:solidFill>
                <a:latin typeface="Consolas" panose="020B0609020204030204" pitchFamily="49" charset="0"/>
              </a:rPr>
              <a:t>const</a:t>
            </a:r>
            <a:r>
              <a:rPr lang="en-US" altLang="zh-CN" sz="1600" dirty="0">
                <a:solidFill>
                  <a:srgbClr val="000000"/>
                </a:solidFill>
                <a:latin typeface="Consolas" panose="020B0609020204030204" pitchFamily="49" charset="0"/>
              </a:rPr>
              <a:t> </a:t>
            </a:r>
            <a:r>
              <a:rPr lang="en-US" altLang="zh-CN" sz="1600" dirty="0">
                <a:solidFill>
                  <a:srgbClr val="267F99"/>
                </a:solidFill>
                <a:latin typeface="Consolas" panose="020B0609020204030204" pitchFamily="49" charset="0"/>
              </a:rPr>
              <a:t>Complex</a:t>
            </a:r>
            <a:r>
              <a:rPr lang="en-US" altLang="zh-CN" sz="1600" dirty="0">
                <a:solidFill>
                  <a:srgbClr val="0000FF"/>
                </a:solidFill>
                <a:latin typeface="Consolas" panose="020B0609020204030204" pitchFamily="49" charset="0"/>
              </a:rPr>
              <a:t>&amp;</a:t>
            </a:r>
            <a:r>
              <a:rPr lang="en-US" altLang="zh-CN" sz="1600" dirty="0">
                <a:solidFill>
                  <a:srgbClr val="000000"/>
                </a:solidFill>
                <a:latin typeface="Consolas" panose="020B0609020204030204" pitchFamily="49" charset="0"/>
              </a:rPr>
              <a:t> </a:t>
            </a:r>
            <a:r>
              <a:rPr lang="en-US" altLang="zh-CN" sz="1600" dirty="0">
                <a:solidFill>
                  <a:srgbClr val="001080"/>
                </a:solidFill>
                <a:latin typeface="Consolas" panose="020B0609020204030204" pitchFamily="49" charset="0"/>
              </a:rPr>
              <a:t>__y</a:t>
            </a:r>
            <a:r>
              <a:rPr lang="en-US" altLang="zh-CN" sz="1600" dirty="0">
                <a:solidFill>
                  <a:srgbClr val="000000"/>
                </a:solidFill>
                <a:latin typeface="Consolas" panose="020B0609020204030204" pitchFamily="49" charset="0"/>
              </a:rPr>
              <a:t>)</a:t>
            </a:r>
          </a:p>
          <a:p>
            <a:r>
              <a:rPr lang="en-US" altLang="zh-CN" sz="1600" dirty="0" smtClean="0">
                <a:solidFill>
                  <a:srgbClr val="0000FF"/>
                </a:solidFill>
                <a:latin typeface="Consolas" panose="020B0609020204030204" pitchFamily="49" charset="0"/>
              </a:rPr>
              <a:t>bool</a:t>
            </a:r>
            <a:r>
              <a:rPr lang="en-US" altLang="zh-CN" sz="1600" dirty="0">
                <a:solidFill>
                  <a:srgbClr val="000000"/>
                </a:solidFill>
                <a:latin typeface="Consolas" panose="020B0609020204030204" pitchFamily="49" charset="0"/>
              </a:rPr>
              <a:t> </a:t>
            </a:r>
            <a:r>
              <a:rPr lang="en-US" altLang="zh-CN" sz="1600" dirty="0">
                <a:solidFill>
                  <a:srgbClr val="AF00DB"/>
                </a:solidFill>
                <a:latin typeface="Consolas" panose="020B0609020204030204" pitchFamily="49" charset="0"/>
              </a:rPr>
              <a:t>operator!=</a:t>
            </a:r>
            <a:r>
              <a:rPr lang="en-US" altLang="zh-CN" sz="1600" dirty="0">
                <a:solidFill>
                  <a:srgbClr val="000000"/>
                </a:solidFill>
                <a:latin typeface="Consolas" panose="020B0609020204030204" pitchFamily="49" charset="0"/>
              </a:rPr>
              <a:t>(</a:t>
            </a:r>
            <a:r>
              <a:rPr lang="en-US" altLang="zh-CN" sz="1600" dirty="0" err="1">
                <a:solidFill>
                  <a:srgbClr val="0000FF"/>
                </a:solidFill>
                <a:latin typeface="Consolas" panose="020B0609020204030204" pitchFamily="49" charset="0"/>
              </a:rPr>
              <a:t>const</a:t>
            </a:r>
            <a:r>
              <a:rPr lang="en-US" altLang="zh-CN" sz="1600" dirty="0">
                <a:solidFill>
                  <a:srgbClr val="000000"/>
                </a:solidFill>
                <a:latin typeface="Consolas" panose="020B0609020204030204" pitchFamily="49" charset="0"/>
              </a:rPr>
              <a:t> </a:t>
            </a:r>
            <a:r>
              <a:rPr lang="en-US" altLang="zh-CN" sz="1600" dirty="0">
                <a:solidFill>
                  <a:srgbClr val="267F99"/>
                </a:solidFill>
                <a:latin typeface="Consolas" panose="020B0609020204030204" pitchFamily="49" charset="0"/>
              </a:rPr>
              <a:t>Complex</a:t>
            </a:r>
            <a:r>
              <a:rPr lang="en-US" altLang="zh-CN" sz="1600" dirty="0">
                <a:solidFill>
                  <a:srgbClr val="0000FF"/>
                </a:solidFill>
                <a:latin typeface="Consolas" panose="020B0609020204030204" pitchFamily="49" charset="0"/>
              </a:rPr>
              <a:t>&amp;</a:t>
            </a:r>
            <a:r>
              <a:rPr lang="en-US" altLang="zh-CN" sz="1600" dirty="0">
                <a:solidFill>
                  <a:srgbClr val="000000"/>
                </a:solidFill>
                <a:latin typeface="Consolas" panose="020B0609020204030204" pitchFamily="49" charset="0"/>
              </a:rPr>
              <a:t> </a:t>
            </a:r>
            <a:r>
              <a:rPr lang="en-US" altLang="zh-CN" sz="1600" dirty="0">
                <a:solidFill>
                  <a:srgbClr val="001080"/>
                </a:solidFill>
                <a:latin typeface="Consolas" panose="020B0609020204030204" pitchFamily="49" charset="0"/>
              </a:rPr>
              <a:t>__x</a:t>
            </a:r>
            <a:r>
              <a:rPr lang="en-US" altLang="zh-CN" sz="1600" dirty="0">
                <a:solidFill>
                  <a:srgbClr val="000000"/>
                </a:solidFill>
                <a:latin typeface="Consolas" panose="020B0609020204030204" pitchFamily="49" charset="0"/>
              </a:rPr>
              <a:t>, </a:t>
            </a:r>
            <a:r>
              <a:rPr lang="en-US" altLang="zh-CN" sz="1600" dirty="0" err="1">
                <a:solidFill>
                  <a:srgbClr val="0000FF"/>
                </a:solidFill>
                <a:latin typeface="Consolas" panose="020B0609020204030204" pitchFamily="49" charset="0"/>
              </a:rPr>
              <a:t>const</a:t>
            </a:r>
            <a:r>
              <a:rPr lang="en-US" altLang="zh-CN" sz="1600" dirty="0">
                <a:solidFill>
                  <a:srgbClr val="000000"/>
                </a:solidFill>
                <a:latin typeface="Consolas" panose="020B0609020204030204" pitchFamily="49" charset="0"/>
              </a:rPr>
              <a:t> </a:t>
            </a:r>
            <a:r>
              <a:rPr lang="en-US" altLang="zh-CN" sz="1600" dirty="0">
                <a:solidFill>
                  <a:srgbClr val="267F99"/>
                </a:solidFill>
                <a:latin typeface="Consolas" panose="020B0609020204030204" pitchFamily="49" charset="0"/>
              </a:rPr>
              <a:t>Complex</a:t>
            </a:r>
            <a:r>
              <a:rPr lang="en-US" altLang="zh-CN" sz="1600" dirty="0">
                <a:solidFill>
                  <a:srgbClr val="0000FF"/>
                </a:solidFill>
                <a:latin typeface="Consolas" panose="020B0609020204030204" pitchFamily="49" charset="0"/>
              </a:rPr>
              <a:t>&amp;</a:t>
            </a:r>
            <a:r>
              <a:rPr lang="en-US" altLang="zh-CN" sz="1600" dirty="0">
                <a:solidFill>
                  <a:srgbClr val="000000"/>
                </a:solidFill>
                <a:latin typeface="Consolas" panose="020B0609020204030204" pitchFamily="49" charset="0"/>
              </a:rPr>
              <a:t> </a:t>
            </a:r>
            <a:r>
              <a:rPr lang="en-US" altLang="zh-CN" sz="1600" dirty="0">
                <a:solidFill>
                  <a:srgbClr val="001080"/>
                </a:solidFill>
                <a:latin typeface="Consolas" panose="020B0609020204030204" pitchFamily="49" charset="0"/>
              </a:rPr>
              <a:t>__y</a:t>
            </a:r>
            <a:r>
              <a:rPr lang="en-US" altLang="zh-CN" sz="1600" dirty="0" smtClean="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821600905"/>
      </p:ext>
    </p:extLst>
  </p:cSld>
  <p:clrMapOvr>
    <a:masterClrMapping/>
  </p:clrMapOvr>
  <p:transition spd="med">
    <p:pull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1723549" cy="461665"/>
          </a:xfrm>
          <a:prstGeom prst="rect">
            <a:avLst/>
          </a:prstGeom>
          <a:noFill/>
        </p:spPr>
        <p:txBody>
          <a:bodyPr wrap="none" rtlCol="0">
            <a:spAutoFit/>
          </a:bodyPr>
          <a:lstStyle/>
          <a:p>
            <a:r>
              <a:rPr lang="zh-CN" altLang="en-US" sz="2400" dirty="0">
                <a:solidFill>
                  <a:srgbClr val="3949AB"/>
                </a:solidFill>
              </a:rPr>
              <a:t>对象和指针</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1" y="1073428"/>
            <a:ext cx="9841325"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对象</a:t>
            </a:r>
            <a:endParaRPr lang="en-US" altLang="zh-CN" sz="2400" dirty="0">
              <a:latin typeface="+mn-ea"/>
            </a:endParaRPr>
          </a:p>
        </p:txBody>
      </p:sp>
      <p:sp>
        <p:nvSpPr>
          <p:cNvPr id="5" name="矩形 4">
            <a:extLst>
              <a:ext uri="{FF2B5EF4-FFF2-40B4-BE49-F238E27FC236}">
                <a16:creationId xmlns:a16="http://schemas.microsoft.com/office/drawing/2014/main" id="{D193AB2C-1BD8-4275-A747-E0CE11B7C1D2}"/>
              </a:ext>
            </a:extLst>
          </p:cNvPr>
          <p:cNvSpPr/>
          <p:nvPr/>
        </p:nvSpPr>
        <p:spPr>
          <a:xfrm>
            <a:off x="1370568" y="1763307"/>
            <a:ext cx="9759395" cy="923330"/>
          </a:xfrm>
          <a:prstGeom prst="rect">
            <a:avLst/>
          </a:prstGeom>
        </p:spPr>
        <p:txBody>
          <a:bodyPr wrap="square">
            <a:spAutoFit/>
          </a:bodyPr>
          <a:lstStyle/>
          <a:p>
            <a:r>
              <a:rPr lang="zh-CN" altLang="en-US" dirty="0">
                <a:solidFill>
                  <a:srgbClr val="000000"/>
                </a:solidFill>
                <a:latin typeface="Consolas" panose="020B0609020204030204" pitchFamily="49" charset="0"/>
              </a:rPr>
              <a:t>内存中连续的存储空间；</a:t>
            </a:r>
          </a:p>
          <a:p>
            <a:r>
              <a:rPr lang="zh-CN" altLang="en-US" dirty="0">
                <a:solidFill>
                  <a:srgbClr val="000000"/>
                </a:solidFill>
                <a:latin typeface="Consolas" panose="020B0609020204030204" pitchFamily="49" charset="0"/>
              </a:rPr>
              <a:t>重要的特征：具有内存地址；</a:t>
            </a:r>
          </a:p>
          <a:p>
            <a:r>
              <a:rPr lang="zh-CN" altLang="en-US" dirty="0">
                <a:solidFill>
                  <a:srgbClr val="000000"/>
                </a:solidFill>
                <a:latin typeface="Consolas" panose="020B0609020204030204" pitchFamily="49" charset="0"/>
              </a:rPr>
              <a:t>对象可以分为有名对象和无名对象。</a:t>
            </a:r>
            <a:endParaRPr lang="en-US" altLang="zh-CN" b="0" dirty="0">
              <a:solidFill>
                <a:srgbClr val="000000"/>
              </a:solidFill>
              <a:effectLst/>
              <a:latin typeface="Consolas" panose="020B0609020204030204" pitchFamily="49" charset="0"/>
            </a:endParaRPr>
          </a:p>
        </p:txBody>
      </p:sp>
      <p:sp>
        <p:nvSpPr>
          <p:cNvPr id="8" name="矩形: 同侧圆角 5">
            <a:extLst>
              <a:ext uri="{FF2B5EF4-FFF2-40B4-BE49-F238E27FC236}">
                <a16:creationId xmlns:a16="http://schemas.microsoft.com/office/drawing/2014/main" id="{0C291D75-014D-4230-9F43-C897D36F38AC}"/>
              </a:ext>
            </a:extLst>
          </p:cNvPr>
          <p:cNvSpPr>
            <a:spLocks noChangeAspect="1"/>
          </p:cNvSpPr>
          <p:nvPr/>
        </p:nvSpPr>
        <p:spPr>
          <a:xfrm>
            <a:off x="1319751" y="3711854"/>
            <a:ext cx="9841325"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指针</a:t>
            </a:r>
            <a:endParaRPr lang="en-US" altLang="zh-CN" sz="2400" dirty="0">
              <a:latin typeface="+mn-ea"/>
            </a:endParaRPr>
          </a:p>
        </p:txBody>
      </p:sp>
      <p:sp>
        <p:nvSpPr>
          <p:cNvPr id="10" name="矩形 9">
            <a:extLst>
              <a:ext uri="{FF2B5EF4-FFF2-40B4-BE49-F238E27FC236}">
                <a16:creationId xmlns:a16="http://schemas.microsoft.com/office/drawing/2014/main" id="{5A5606FA-FE42-4A71-B09E-B1F76679888A}"/>
              </a:ext>
            </a:extLst>
          </p:cNvPr>
          <p:cNvSpPr/>
          <p:nvPr/>
        </p:nvSpPr>
        <p:spPr>
          <a:xfrm>
            <a:off x="1408668" y="4316007"/>
            <a:ext cx="9759395" cy="1200329"/>
          </a:xfrm>
          <a:prstGeom prst="rect">
            <a:avLst/>
          </a:prstGeom>
        </p:spPr>
        <p:txBody>
          <a:bodyPr wrap="square">
            <a:spAutoFit/>
          </a:bodyPr>
          <a:lstStyle/>
          <a:p>
            <a:r>
              <a:rPr lang="zh-CN" altLang="en-US" dirty="0">
                <a:solidFill>
                  <a:srgbClr val="000000"/>
                </a:solidFill>
                <a:latin typeface="Consolas" panose="020B0609020204030204" pitchFamily="49" charset="0"/>
              </a:rPr>
              <a:t>存放对象地址的地址；</a:t>
            </a:r>
          </a:p>
          <a:p>
            <a:r>
              <a:rPr lang="zh-CN" altLang="en-US" dirty="0">
                <a:solidFill>
                  <a:srgbClr val="000000"/>
                </a:solidFill>
                <a:latin typeface="Consolas" panose="020B0609020204030204" pitchFamily="49" charset="0"/>
              </a:rPr>
              <a:t>指针可以指向不同对象的地址。</a:t>
            </a:r>
          </a:p>
          <a:p>
            <a:r>
              <a:rPr lang="zh-CN" altLang="en-US" dirty="0">
                <a:solidFill>
                  <a:srgbClr val="000000"/>
                </a:solidFill>
                <a:latin typeface="Consolas" panose="020B0609020204030204" pitchFamily="49" charset="0"/>
              </a:rPr>
              <a:t>语法</a:t>
            </a:r>
            <a:r>
              <a:rPr lang="zh-CN" altLang="en-US" b="1" dirty="0">
                <a:solidFill>
                  <a:srgbClr val="00B050"/>
                </a:solidFill>
                <a:latin typeface="Consolas" panose="020B0609020204030204" pitchFamily="49" charset="0"/>
              </a:rPr>
              <a:t>： </a:t>
            </a:r>
            <a:r>
              <a:rPr lang="en-US" altLang="zh-CN" b="1" dirty="0">
                <a:solidFill>
                  <a:srgbClr val="00B050"/>
                </a:solidFill>
                <a:latin typeface="Consolas" panose="020B0609020204030204" pitchFamily="49" charset="0"/>
              </a:rPr>
              <a:t>T* </a:t>
            </a:r>
            <a:r>
              <a:rPr lang="en-US" altLang="zh-CN" b="1" dirty="0" err="1">
                <a:solidFill>
                  <a:srgbClr val="00B050"/>
                </a:solidFill>
                <a:latin typeface="Consolas" panose="020B0609020204030204" pitchFamily="49" charset="0"/>
              </a:rPr>
              <a:t>p,q</a:t>
            </a:r>
            <a:r>
              <a:rPr lang="en-US" altLang="zh-CN" b="1" dirty="0">
                <a:solidFill>
                  <a:srgbClr val="00B050"/>
                </a:solidFill>
                <a:latin typeface="Consolas" panose="020B0609020204030204" pitchFamily="49" charset="0"/>
              </a:rPr>
              <a:t>;   T *p; T q;</a:t>
            </a:r>
          </a:p>
          <a:p>
            <a:r>
              <a:rPr lang="zh-CN" altLang="en-US" dirty="0">
                <a:solidFill>
                  <a:srgbClr val="000000"/>
                </a:solidFill>
                <a:latin typeface="Consolas" panose="020B0609020204030204" pitchFamily="49" charset="0"/>
              </a:rPr>
              <a:t>动态对象的基础；</a:t>
            </a:r>
            <a:r>
              <a:rPr lang="en-US" altLang="zh-CN" dirty="0">
                <a:solidFill>
                  <a:srgbClr val="000000"/>
                </a:solidFill>
                <a:latin typeface="Consolas" panose="020B0609020204030204" pitchFamily="49" charset="0"/>
              </a:rPr>
              <a:t>C/C++</a:t>
            </a:r>
            <a:r>
              <a:rPr lang="zh-CN" altLang="en-US" dirty="0">
                <a:solidFill>
                  <a:srgbClr val="000000"/>
                </a:solidFill>
                <a:latin typeface="Consolas" panose="020B0609020204030204" pitchFamily="49" charset="0"/>
              </a:rPr>
              <a:t>语言的核心。</a:t>
            </a:r>
          </a:p>
        </p:txBody>
      </p:sp>
      <p:sp>
        <p:nvSpPr>
          <p:cNvPr id="16" name="矩形 15">
            <a:extLst>
              <a:ext uri="{FF2B5EF4-FFF2-40B4-BE49-F238E27FC236}">
                <a16:creationId xmlns:a16="http://schemas.microsoft.com/office/drawing/2014/main" id="{BF676FD9-9E7F-46DC-92A6-A803BACB6CA4}"/>
              </a:ext>
            </a:extLst>
          </p:cNvPr>
          <p:cNvSpPr/>
          <p:nvPr/>
        </p:nvSpPr>
        <p:spPr>
          <a:xfrm>
            <a:off x="7647217" y="0"/>
            <a:ext cx="4544783" cy="498341"/>
          </a:xfrm>
          <a:prstGeom prst="rect">
            <a:avLst/>
          </a:prstGeom>
          <a:solidFill>
            <a:srgbClr val="11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latin typeface="+mn-ea"/>
              </a:rPr>
              <a:t>2. </a:t>
            </a:r>
            <a:r>
              <a:rPr lang="zh-CN" altLang="en-US" sz="2400" dirty="0">
                <a:latin typeface="+mn-ea"/>
              </a:rPr>
              <a:t>内存管理</a:t>
            </a:r>
          </a:p>
        </p:txBody>
      </p:sp>
      <p:sp>
        <p:nvSpPr>
          <p:cNvPr id="18" name="矩形 17">
            <a:extLst>
              <a:ext uri="{FF2B5EF4-FFF2-40B4-BE49-F238E27FC236}">
                <a16:creationId xmlns:a16="http://schemas.microsoft.com/office/drawing/2014/main" id="{330A31CA-6B46-47B9-B0F8-D028CB4377E0}"/>
              </a:ext>
            </a:extLst>
          </p:cNvPr>
          <p:cNvSpPr/>
          <p:nvPr/>
        </p:nvSpPr>
        <p:spPr>
          <a:xfrm>
            <a:off x="5721839" y="2876672"/>
            <a:ext cx="1701107" cy="646331"/>
          </a:xfrm>
          <a:prstGeom prst="rect">
            <a:avLst/>
          </a:prstGeom>
        </p:spPr>
        <p:txBody>
          <a:bodyPr wrap="none">
            <a:spAutoFit/>
          </a:bodyPr>
          <a:lstStyle/>
          <a:p>
            <a:pPr>
              <a:spcAft>
                <a:spcPts val="0"/>
              </a:spcAft>
              <a:defRPr/>
            </a:pPr>
            <a:r>
              <a:rPr lang="en-US" altLang="zh-CN" kern="0" dirty="0">
                <a:solidFill>
                  <a:srgbClr val="8000FF"/>
                </a:solidFill>
                <a:latin typeface="Courier New" panose="02070309020205020404" pitchFamily="49" charset="0"/>
                <a:cs typeface="Times New Roman" panose="02020603050405020304" pitchFamily="18" charset="0"/>
              </a:rPr>
              <a:t>int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i</a:t>
            </a:r>
            <a:r>
              <a:rPr lang="en-US" altLang="zh-CN" kern="0" dirty="0">
                <a:solidFill>
                  <a:srgbClr val="000080"/>
                </a:solidFill>
                <a:latin typeface="Courier New" panose="02070309020205020404" pitchFamily="49" charset="0"/>
                <a:cs typeface="Times New Roman" panose="02020603050405020304" pitchFamily="18" charset="0"/>
              </a:rPr>
              <a:t>=240;</a:t>
            </a:r>
          </a:p>
          <a:p>
            <a:pPr>
              <a:spcAft>
                <a:spcPts val="0"/>
              </a:spcAft>
              <a:defRPr/>
            </a:pPr>
            <a:r>
              <a:rPr lang="en-US" altLang="zh-CN" kern="0" dirty="0" err="1">
                <a:solidFill>
                  <a:srgbClr val="8000FF"/>
                </a:solidFill>
                <a:latin typeface="Courier New" panose="02070309020205020404" pitchFamily="49" charset="0"/>
                <a:cs typeface="Times New Roman" panose="02020603050405020304" pitchFamily="18" charset="0"/>
              </a:rPr>
              <a:t>int</a:t>
            </a:r>
            <a:r>
              <a:rPr lang="zh-CN" altLang="en-US" kern="0" dirty="0">
                <a:solidFill>
                  <a:srgbClr val="8000FF"/>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ip</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FF8000"/>
                </a:solidFill>
                <a:latin typeface="Courier New" panose="02070309020205020404" pitchFamily="49" charset="0"/>
                <a:cs typeface="Times New Roman" panose="02020603050405020304" pitchFamily="18" charset="0"/>
              </a:rPr>
              <a:t>&amp;</a:t>
            </a:r>
            <a:r>
              <a:rPr lang="en-US" altLang="zh-CN" kern="0" dirty="0" err="1">
                <a:solidFill>
                  <a:srgbClr val="FF8000"/>
                </a:solidFill>
                <a:latin typeface="Courier New" panose="02070309020205020404" pitchFamily="49" charset="0"/>
                <a:cs typeface="Times New Roman" panose="02020603050405020304" pitchFamily="18" charset="0"/>
              </a:rPr>
              <a:t>i</a:t>
            </a:r>
            <a:r>
              <a:rPr lang="en-US" altLang="zh-CN" kern="0" dirty="0">
                <a:solidFill>
                  <a:srgbClr val="000080"/>
                </a:solidFill>
                <a:latin typeface="Courier New" panose="02070309020205020404" pitchFamily="49" charset="0"/>
                <a:cs typeface="Times New Roman" panose="02020603050405020304" pitchFamily="18" charset="0"/>
              </a:rPr>
              <a:t>;</a:t>
            </a:r>
          </a:p>
        </p:txBody>
      </p:sp>
      <p:pic>
        <p:nvPicPr>
          <p:cNvPr id="9" name="图片 8">
            <a:extLst>
              <a:ext uri="{FF2B5EF4-FFF2-40B4-BE49-F238E27FC236}">
                <a16:creationId xmlns:a16="http://schemas.microsoft.com/office/drawing/2014/main" id="{8EBD2852-B541-4585-AE45-D4D393B72862}"/>
              </a:ext>
            </a:extLst>
          </p:cNvPr>
          <p:cNvPicPr>
            <a:picLocks noChangeAspect="1"/>
          </p:cNvPicPr>
          <p:nvPr/>
        </p:nvPicPr>
        <p:blipFill>
          <a:blip r:embed="rId3"/>
          <a:stretch>
            <a:fillRect/>
          </a:stretch>
        </p:blipFill>
        <p:spPr>
          <a:xfrm>
            <a:off x="7526581" y="2846510"/>
            <a:ext cx="2695575" cy="742950"/>
          </a:xfrm>
          <a:prstGeom prst="rect">
            <a:avLst/>
          </a:prstGeom>
        </p:spPr>
      </p:pic>
    </p:spTree>
    <p:extLst>
      <p:ext uri="{BB962C8B-B14F-4D97-AF65-F5344CB8AC3E}">
        <p14:creationId xmlns:p14="http://schemas.microsoft.com/office/powerpoint/2010/main" val="597550218"/>
      </p:ext>
    </p:extLst>
  </p:cSld>
  <p:clrMapOvr>
    <a:masterClrMapping/>
  </p:clrMapOvr>
  <p:transition spd="med">
    <p:pull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800219" cy="461665"/>
          </a:xfrm>
          <a:prstGeom prst="rect">
            <a:avLst/>
          </a:prstGeom>
          <a:noFill/>
        </p:spPr>
        <p:txBody>
          <a:bodyPr wrap="none" rtlCol="0">
            <a:spAutoFit/>
          </a:bodyPr>
          <a:lstStyle/>
          <a:p>
            <a:r>
              <a:rPr lang="zh-CN" altLang="en-US" sz="2400" dirty="0">
                <a:solidFill>
                  <a:srgbClr val="3949AB"/>
                </a:solidFill>
              </a:rPr>
              <a:t>变量</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2" y="1073428"/>
            <a:ext cx="9841734"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变量的三个重要特征</a:t>
            </a:r>
            <a:endParaRPr lang="en-US" altLang="zh-CN" sz="2400" dirty="0">
              <a:latin typeface="+mn-ea"/>
            </a:endParaRPr>
          </a:p>
        </p:txBody>
      </p:sp>
      <p:sp>
        <p:nvSpPr>
          <p:cNvPr id="5" name="矩形 4">
            <a:extLst>
              <a:ext uri="{FF2B5EF4-FFF2-40B4-BE49-F238E27FC236}">
                <a16:creationId xmlns:a16="http://schemas.microsoft.com/office/drawing/2014/main" id="{D193AB2C-1BD8-4275-A747-E0CE11B7C1D2}"/>
              </a:ext>
            </a:extLst>
          </p:cNvPr>
          <p:cNvSpPr/>
          <p:nvPr/>
        </p:nvSpPr>
        <p:spPr>
          <a:xfrm>
            <a:off x="1370568" y="1754777"/>
            <a:ext cx="2461203" cy="1754326"/>
          </a:xfrm>
          <a:prstGeom prst="rect">
            <a:avLst/>
          </a:prstGeom>
        </p:spPr>
        <p:txBody>
          <a:bodyPr wrap="square">
            <a:spAutoFit/>
          </a:bodyPr>
          <a:lstStyle/>
          <a:p>
            <a:pPr algn="ctr"/>
            <a:r>
              <a:rPr lang="zh-CN" altLang="en-US" dirty="0">
                <a:solidFill>
                  <a:srgbClr val="000000"/>
                </a:solidFill>
                <a:latin typeface="Consolas" panose="020B0609020204030204" pitchFamily="49" charset="0"/>
              </a:rPr>
              <a:t>范围</a:t>
            </a:r>
            <a:r>
              <a:rPr lang="en-US" altLang="zh-CN" dirty="0">
                <a:solidFill>
                  <a:srgbClr val="000000"/>
                </a:solidFill>
                <a:latin typeface="Consolas" panose="020B0609020204030204" pitchFamily="49" charset="0"/>
              </a:rPr>
              <a:t>(scope)</a:t>
            </a:r>
          </a:p>
          <a:p>
            <a:endParaRPr lang="en-US" altLang="zh-CN" dirty="0">
              <a:solidFill>
                <a:srgbClr val="000000"/>
              </a:solidFill>
              <a:latin typeface="Consolas" panose="020B0609020204030204" pitchFamily="49" charset="0"/>
            </a:endParaRPr>
          </a:p>
          <a:p>
            <a:r>
              <a:rPr lang="zh-CN" altLang="en-US" dirty="0">
                <a:solidFill>
                  <a:srgbClr val="000000"/>
                </a:solidFill>
                <a:latin typeface="Consolas" panose="020B0609020204030204" pitchFamily="49" charset="0"/>
              </a:rPr>
              <a:t>在什么范围内可用？</a:t>
            </a:r>
            <a:endParaRPr lang="en-US" altLang="zh-CN" dirty="0">
              <a:solidFill>
                <a:srgbClr val="000000"/>
              </a:solidFill>
              <a:latin typeface="Consolas" panose="020B0609020204030204" pitchFamily="49" charset="0"/>
            </a:endParaRPr>
          </a:p>
          <a:p>
            <a:endParaRPr lang="zh-CN" altLang="en-US" dirty="0">
              <a:solidFill>
                <a:srgbClr val="000000"/>
              </a:solidFill>
              <a:latin typeface="Consolas" panose="020B0609020204030204" pitchFamily="49" charset="0"/>
            </a:endParaRPr>
          </a:p>
          <a:p>
            <a:r>
              <a:rPr lang="zh-CN" altLang="en-US" dirty="0">
                <a:solidFill>
                  <a:srgbClr val="000000"/>
                </a:solidFill>
                <a:latin typeface="Consolas" panose="020B0609020204030204" pitchFamily="49" charset="0"/>
              </a:rPr>
              <a:t>分为全局和局部两种</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Global</a:t>
            </a:r>
            <a:r>
              <a:rPr lang="zh-CN" altLang="en-US" dirty="0">
                <a:solidFill>
                  <a:srgbClr val="000000"/>
                </a:solidFill>
                <a:latin typeface="Consolas" panose="020B0609020204030204" pitchFamily="49" charset="0"/>
              </a:rPr>
              <a:t>、</a:t>
            </a:r>
            <a:r>
              <a:rPr lang="en-US" altLang="zh-CN" dirty="0">
                <a:solidFill>
                  <a:srgbClr val="000000"/>
                </a:solidFill>
                <a:latin typeface="Consolas" panose="020B0609020204030204" pitchFamily="49" charset="0"/>
              </a:rPr>
              <a:t>Local</a:t>
            </a:r>
            <a:endParaRPr lang="zh-CN" altLang="en-US" dirty="0">
              <a:solidFill>
                <a:srgbClr val="000000"/>
              </a:solidFill>
              <a:latin typeface="Consolas" panose="020B0609020204030204" pitchFamily="49" charset="0"/>
            </a:endParaRPr>
          </a:p>
        </p:txBody>
      </p:sp>
      <p:sp>
        <p:nvSpPr>
          <p:cNvPr id="2" name="矩形 1">
            <a:extLst>
              <a:ext uri="{FF2B5EF4-FFF2-40B4-BE49-F238E27FC236}">
                <a16:creationId xmlns:a16="http://schemas.microsoft.com/office/drawing/2014/main" id="{6839AF03-6ED2-4B77-A7FC-E81EF14B474E}"/>
              </a:ext>
            </a:extLst>
          </p:cNvPr>
          <p:cNvSpPr/>
          <p:nvPr/>
        </p:nvSpPr>
        <p:spPr>
          <a:xfrm>
            <a:off x="4180114" y="1754777"/>
            <a:ext cx="3817258" cy="1754326"/>
          </a:xfrm>
          <a:prstGeom prst="rect">
            <a:avLst/>
          </a:prstGeom>
        </p:spPr>
        <p:txBody>
          <a:bodyPr wrap="square">
            <a:spAutoFit/>
          </a:bodyPr>
          <a:lstStyle/>
          <a:p>
            <a:pPr algn="ctr"/>
            <a:r>
              <a:rPr lang="zh-CN" altLang="en-US" dirty="0">
                <a:solidFill>
                  <a:srgbClr val="000000"/>
                </a:solidFill>
                <a:latin typeface="Consolas" panose="020B0609020204030204" pitchFamily="49" charset="0"/>
              </a:rPr>
              <a:t>生存期</a:t>
            </a:r>
            <a:r>
              <a:rPr lang="en-US" altLang="zh-CN" dirty="0">
                <a:solidFill>
                  <a:srgbClr val="000000"/>
                </a:solidFill>
                <a:latin typeface="Consolas" panose="020B0609020204030204" pitchFamily="49" charset="0"/>
              </a:rPr>
              <a:t>(duration)</a:t>
            </a:r>
          </a:p>
          <a:p>
            <a:endParaRPr lang="en-US" altLang="zh-CN" dirty="0">
              <a:solidFill>
                <a:srgbClr val="000000"/>
              </a:solidFill>
              <a:latin typeface="Consolas" panose="020B0609020204030204" pitchFamily="49" charset="0"/>
            </a:endParaRPr>
          </a:p>
          <a:p>
            <a:r>
              <a:rPr lang="zh-CN" altLang="en-US" dirty="0">
                <a:solidFill>
                  <a:srgbClr val="000000"/>
                </a:solidFill>
                <a:latin typeface="Consolas" panose="020B0609020204030204" pitchFamily="49" charset="0"/>
              </a:rPr>
              <a:t>变量什么时候创建、什么时候消失？</a:t>
            </a:r>
            <a:endParaRPr lang="en-US" altLang="zh-CN" dirty="0">
              <a:solidFill>
                <a:srgbClr val="000000"/>
              </a:solidFill>
              <a:latin typeface="Consolas" panose="020B0609020204030204" pitchFamily="49" charset="0"/>
            </a:endParaRPr>
          </a:p>
          <a:p>
            <a:endParaRPr lang="zh-CN" altLang="en-US" dirty="0">
              <a:solidFill>
                <a:srgbClr val="000000"/>
              </a:solidFill>
              <a:latin typeface="Consolas" panose="020B0609020204030204" pitchFamily="49" charset="0"/>
            </a:endParaRPr>
          </a:p>
          <a:p>
            <a:r>
              <a:rPr lang="zh-CN" altLang="en-US" dirty="0">
                <a:solidFill>
                  <a:srgbClr val="000000"/>
                </a:solidFill>
                <a:latin typeface="Consolas" panose="020B0609020204030204" pitchFamily="49" charset="0"/>
              </a:rPr>
              <a:t>分为自动、静态、动态三种</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Automatic</a:t>
            </a:r>
            <a:r>
              <a:rPr lang="zh-CN" altLang="en-US" dirty="0">
                <a:solidFill>
                  <a:srgbClr val="000000"/>
                </a:solidFill>
                <a:latin typeface="Consolas" panose="020B0609020204030204" pitchFamily="49" charset="0"/>
              </a:rPr>
              <a:t>、</a:t>
            </a:r>
            <a:r>
              <a:rPr lang="en-US" altLang="zh-CN" dirty="0">
                <a:solidFill>
                  <a:srgbClr val="000000"/>
                </a:solidFill>
                <a:latin typeface="Consolas" panose="020B0609020204030204" pitchFamily="49" charset="0"/>
              </a:rPr>
              <a:t>Static</a:t>
            </a:r>
            <a:r>
              <a:rPr lang="zh-CN" altLang="en-US" dirty="0">
                <a:solidFill>
                  <a:srgbClr val="000000"/>
                </a:solidFill>
                <a:latin typeface="Consolas" panose="020B0609020204030204" pitchFamily="49" charset="0"/>
              </a:rPr>
              <a:t>、</a:t>
            </a:r>
            <a:r>
              <a:rPr lang="en-US" altLang="zh-CN" dirty="0">
                <a:solidFill>
                  <a:srgbClr val="000000"/>
                </a:solidFill>
                <a:latin typeface="Consolas" panose="020B0609020204030204" pitchFamily="49" charset="0"/>
              </a:rPr>
              <a:t>Dynamic</a:t>
            </a:r>
            <a:endParaRPr lang="zh-CN" altLang="en-US" dirty="0">
              <a:solidFill>
                <a:srgbClr val="000000"/>
              </a:solidFill>
              <a:latin typeface="Consolas" panose="020B0609020204030204" pitchFamily="49" charset="0"/>
            </a:endParaRPr>
          </a:p>
        </p:txBody>
      </p:sp>
      <p:sp>
        <p:nvSpPr>
          <p:cNvPr id="6" name="矩形 5">
            <a:extLst>
              <a:ext uri="{FF2B5EF4-FFF2-40B4-BE49-F238E27FC236}">
                <a16:creationId xmlns:a16="http://schemas.microsoft.com/office/drawing/2014/main" id="{9BC9F842-213C-4779-8B46-E5EE0D07354D}"/>
              </a:ext>
            </a:extLst>
          </p:cNvPr>
          <p:cNvSpPr/>
          <p:nvPr/>
        </p:nvSpPr>
        <p:spPr>
          <a:xfrm>
            <a:off x="8389257" y="1754777"/>
            <a:ext cx="3212193" cy="1754326"/>
          </a:xfrm>
          <a:prstGeom prst="rect">
            <a:avLst/>
          </a:prstGeom>
        </p:spPr>
        <p:txBody>
          <a:bodyPr wrap="square">
            <a:spAutoFit/>
          </a:bodyPr>
          <a:lstStyle/>
          <a:p>
            <a:pPr algn="ctr"/>
            <a:r>
              <a:rPr lang="zh-CN" altLang="en-US" dirty="0">
                <a:solidFill>
                  <a:srgbClr val="000000"/>
                </a:solidFill>
                <a:latin typeface="Consolas" panose="020B0609020204030204" pitchFamily="49" charset="0"/>
              </a:rPr>
              <a:t>链接性</a:t>
            </a:r>
            <a:r>
              <a:rPr lang="en-US" altLang="zh-CN" dirty="0">
                <a:solidFill>
                  <a:srgbClr val="000000"/>
                </a:solidFill>
                <a:latin typeface="Consolas" panose="020B0609020204030204" pitchFamily="49" charset="0"/>
              </a:rPr>
              <a:t>(linkage)</a:t>
            </a:r>
          </a:p>
          <a:p>
            <a:endParaRPr lang="en-US" altLang="zh-CN" dirty="0">
              <a:solidFill>
                <a:srgbClr val="000000"/>
              </a:solidFill>
              <a:latin typeface="Consolas" panose="020B0609020204030204" pitchFamily="49" charset="0"/>
            </a:endParaRPr>
          </a:p>
          <a:p>
            <a:r>
              <a:rPr lang="zh-CN" altLang="en-US" dirty="0">
                <a:solidFill>
                  <a:srgbClr val="000000"/>
                </a:solidFill>
                <a:latin typeface="Consolas" panose="020B0609020204030204" pitchFamily="49" charset="0"/>
              </a:rPr>
              <a:t>能否在其他文件中可见？</a:t>
            </a:r>
            <a:endParaRPr lang="en-US" altLang="zh-CN" dirty="0">
              <a:solidFill>
                <a:srgbClr val="000000"/>
              </a:solidFill>
              <a:latin typeface="Consolas" panose="020B0609020204030204" pitchFamily="49" charset="0"/>
            </a:endParaRPr>
          </a:p>
          <a:p>
            <a:endParaRPr lang="zh-CN" altLang="en-US" dirty="0">
              <a:solidFill>
                <a:srgbClr val="000000"/>
              </a:solidFill>
              <a:latin typeface="Consolas" panose="020B0609020204030204" pitchFamily="49" charset="0"/>
            </a:endParaRPr>
          </a:p>
          <a:p>
            <a:r>
              <a:rPr lang="zh-CN" altLang="en-US" dirty="0">
                <a:solidFill>
                  <a:srgbClr val="000000"/>
                </a:solidFill>
                <a:latin typeface="Consolas" panose="020B0609020204030204" pitchFamily="49" charset="0"/>
              </a:rPr>
              <a:t>分为没有、内部和外部三种</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None</a:t>
            </a:r>
            <a:r>
              <a:rPr lang="zh-CN" altLang="en-US" dirty="0">
                <a:solidFill>
                  <a:srgbClr val="000000"/>
                </a:solidFill>
                <a:latin typeface="Consolas" panose="020B0609020204030204" pitchFamily="49" charset="0"/>
              </a:rPr>
              <a:t>、</a:t>
            </a:r>
            <a:r>
              <a:rPr lang="en-US" altLang="zh-CN" dirty="0">
                <a:solidFill>
                  <a:srgbClr val="000000"/>
                </a:solidFill>
                <a:latin typeface="Consolas" panose="020B0609020204030204" pitchFamily="49" charset="0"/>
              </a:rPr>
              <a:t>Internal</a:t>
            </a:r>
            <a:r>
              <a:rPr lang="zh-CN" altLang="en-US" dirty="0">
                <a:solidFill>
                  <a:srgbClr val="000000"/>
                </a:solidFill>
                <a:latin typeface="Consolas" panose="020B0609020204030204" pitchFamily="49" charset="0"/>
              </a:rPr>
              <a:t>、</a:t>
            </a:r>
            <a:r>
              <a:rPr lang="en-US" altLang="zh-CN" dirty="0">
                <a:solidFill>
                  <a:srgbClr val="000000"/>
                </a:solidFill>
                <a:latin typeface="Consolas" panose="020B0609020204030204" pitchFamily="49" charset="0"/>
              </a:rPr>
              <a:t>External</a:t>
            </a:r>
          </a:p>
        </p:txBody>
      </p:sp>
    </p:spTree>
    <p:extLst>
      <p:ext uri="{BB962C8B-B14F-4D97-AF65-F5344CB8AC3E}">
        <p14:creationId xmlns:p14="http://schemas.microsoft.com/office/powerpoint/2010/main" val="3204789291"/>
      </p:ext>
    </p:extLst>
  </p:cSld>
  <p:clrMapOvr>
    <a:masterClrMapping/>
  </p:clrMapOvr>
  <p:transition spd="med">
    <p:pull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2954655" cy="461665"/>
          </a:xfrm>
          <a:prstGeom prst="rect">
            <a:avLst/>
          </a:prstGeom>
          <a:noFill/>
        </p:spPr>
        <p:txBody>
          <a:bodyPr wrap="none" rtlCol="0">
            <a:spAutoFit/>
          </a:bodyPr>
          <a:lstStyle/>
          <a:p>
            <a:r>
              <a:rPr lang="zh-CN" altLang="en-US" sz="2400" dirty="0">
                <a:solidFill>
                  <a:srgbClr val="3949AB"/>
                </a:solidFill>
              </a:rPr>
              <a:t>全局变量与局部变量</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2" y="1080684"/>
            <a:ext cx="4268248"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局部变量</a:t>
            </a:r>
            <a:endParaRPr lang="en-US" altLang="zh-CN" sz="2400" dirty="0">
              <a:latin typeface="+mn-ea"/>
            </a:endParaRPr>
          </a:p>
        </p:txBody>
      </p:sp>
      <p:sp>
        <p:nvSpPr>
          <p:cNvPr id="5" name="矩形 4">
            <a:extLst>
              <a:ext uri="{FF2B5EF4-FFF2-40B4-BE49-F238E27FC236}">
                <a16:creationId xmlns:a16="http://schemas.microsoft.com/office/drawing/2014/main" id="{D193AB2C-1BD8-4275-A747-E0CE11B7C1D2}"/>
              </a:ext>
            </a:extLst>
          </p:cNvPr>
          <p:cNvSpPr/>
          <p:nvPr/>
        </p:nvSpPr>
        <p:spPr>
          <a:xfrm>
            <a:off x="1370568" y="1754777"/>
            <a:ext cx="4173889" cy="2862322"/>
          </a:xfrm>
          <a:prstGeom prst="rect">
            <a:avLst/>
          </a:prstGeom>
        </p:spPr>
        <p:txBody>
          <a:bodyPr wrap="square">
            <a:spAutoFit/>
          </a:bodyPr>
          <a:lstStyle/>
          <a:p>
            <a:pPr algn="ctr"/>
            <a:r>
              <a:rPr lang="zh-CN" altLang="en-US" dirty="0">
                <a:solidFill>
                  <a:srgbClr val="000000"/>
                </a:solidFill>
                <a:latin typeface="Consolas" panose="020B0609020204030204" pitchFamily="49" charset="0"/>
              </a:rPr>
              <a:t>局部、自动</a:t>
            </a:r>
            <a:endParaRPr lang="en-US" altLang="zh-CN" dirty="0">
              <a:solidFill>
                <a:srgbClr val="000000"/>
              </a:solidFill>
              <a:latin typeface="Consolas" panose="020B0609020204030204" pitchFamily="49" charset="0"/>
            </a:endParaRPr>
          </a:p>
          <a:p>
            <a:pPr algn="ctr"/>
            <a:endParaRPr lang="zh-CN" altLang="en-US"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1</a:t>
            </a:r>
            <a:r>
              <a:rPr lang="zh-CN" altLang="en-US" dirty="0">
                <a:solidFill>
                  <a:srgbClr val="000000"/>
                </a:solidFill>
                <a:latin typeface="Consolas" panose="020B0609020204030204" pitchFamily="49" charset="0"/>
              </a:rPr>
              <a:t>）在定义块内部可见；</a:t>
            </a:r>
          </a:p>
          <a:p>
            <a:r>
              <a:rPr lang="en-US" altLang="zh-CN" dirty="0">
                <a:solidFill>
                  <a:srgbClr val="000000"/>
                </a:solidFill>
                <a:latin typeface="Consolas" panose="020B0609020204030204" pitchFamily="49" charset="0"/>
              </a:rPr>
              <a:t>2</a:t>
            </a:r>
            <a:r>
              <a:rPr lang="zh-CN" altLang="en-US" dirty="0">
                <a:solidFill>
                  <a:srgbClr val="000000"/>
                </a:solidFill>
                <a:latin typeface="Consolas" panose="020B0609020204030204" pitchFamily="49" charset="0"/>
              </a:rPr>
              <a:t>）进入块时创建，离开块时消失；</a:t>
            </a:r>
          </a:p>
          <a:p>
            <a:r>
              <a:rPr lang="en-US" altLang="zh-CN" dirty="0">
                <a:solidFill>
                  <a:srgbClr val="000000"/>
                </a:solidFill>
                <a:latin typeface="Consolas" panose="020B0609020204030204" pitchFamily="49" charset="0"/>
              </a:rPr>
              <a:t>3</a:t>
            </a:r>
            <a:r>
              <a:rPr lang="zh-CN" altLang="en-US" dirty="0">
                <a:solidFill>
                  <a:srgbClr val="000000"/>
                </a:solidFill>
                <a:latin typeface="Consolas" panose="020B0609020204030204" pitchFamily="49" charset="0"/>
              </a:rPr>
              <a:t>）没有链接性。</a:t>
            </a:r>
          </a:p>
          <a:p>
            <a:endParaRPr lang="en-US" altLang="zh-CN" dirty="0">
              <a:solidFill>
                <a:srgbClr val="000000"/>
              </a:solidFill>
              <a:latin typeface="Consolas" panose="020B0609020204030204" pitchFamily="49" charset="0"/>
            </a:endParaRPr>
          </a:p>
          <a:p>
            <a:endParaRPr lang="en-US" altLang="zh-CN" dirty="0">
              <a:solidFill>
                <a:srgbClr val="000000"/>
              </a:solidFill>
              <a:latin typeface="Consolas" panose="020B0609020204030204" pitchFamily="49" charset="0"/>
            </a:endParaRPr>
          </a:p>
          <a:p>
            <a:r>
              <a:rPr lang="zh-CN" altLang="en-US" dirty="0">
                <a:solidFill>
                  <a:srgbClr val="000000"/>
                </a:solidFill>
                <a:latin typeface="Consolas" panose="020B0609020204030204" pitchFamily="49" charset="0"/>
              </a:rPr>
              <a:t>例子</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1</a:t>
            </a:r>
            <a:r>
              <a:rPr lang="zh-CN" altLang="en-US" dirty="0">
                <a:solidFill>
                  <a:srgbClr val="000000"/>
                </a:solidFill>
                <a:latin typeface="Consolas" panose="020B0609020204030204" pitchFamily="49" charset="0"/>
              </a:rPr>
              <a:t>）定义在函数内部的非静态变量</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2</a:t>
            </a:r>
            <a:r>
              <a:rPr lang="zh-CN" altLang="en-US" dirty="0">
                <a:solidFill>
                  <a:srgbClr val="000000"/>
                </a:solidFill>
                <a:latin typeface="Consolas" panose="020B0609020204030204" pitchFamily="49" charset="0"/>
              </a:rPr>
              <a:t>）函数的形式参数。</a:t>
            </a:r>
          </a:p>
        </p:txBody>
      </p:sp>
      <p:sp>
        <p:nvSpPr>
          <p:cNvPr id="2" name="矩形 1">
            <a:extLst>
              <a:ext uri="{FF2B5EF4-FFF2-40B4-BE49-F238E27FC236}">
                <a16:creationId xmlns:a16="http://schemas.microsoft.com/office/drawing/2014/main" id="{6839AF03-6ED2-4B77-A7FC-E81EF14B474E}"/>
              </a:ext>
            </a:extLst>
          </p:cNvPr>
          <p:cNvSpPr/>
          <p:nvPr/>
        </p:nvSpPr>
        <p:spPr>
          <a:xfrm>
            <a:off x="6061109" y="1725748"/>
            <a:ext cx="5720583" cy="2862322"/>
          </a:xfrm>
          <a:prstGeom prst="rect">
            <a:avLst/>
          </a:prstGeom>
        </p:spPr>
        <p:txBody>
          <a:bodyPr wrap="square">
            <a:spAutoFit/>
          </a:bodyPr>
          <a:lstStyle/>
          <a:p>
            <a:pPr algn="ctr"/>
            <a:r>
              <a:rPr lang="zh-CN" altLang="en-US" dirty="0"/>
              <a:t>全局、静态、内部或外部链接性</a:t>
            </a:r>
            <a:endParaRPr lang="en-US" altLang="zh-CN" dirty="0"/>
          </a:p>
          <a:p>
            <a:pPr algn="ctr"/>
            <a:endParaRPr lang="en-US" altLang="zh-CN" dirty="0"/>
          </a:p>
          <a:p>
            <a:r>
              <a:rPr lang="en-US" altLang="zh-CN" dirty="0"/>
              <a:t>1</a:t>
            </a:r>
            <a:r>
              <a:rPr lang="zh-CN" altLang="en-US" dirty="0"/>
              <a:t>）从定义的位置开始，到文件结束都可见；</a:t>
            </a:r>
            <a:endParaRPr lang="en-US" altLang="zh-CN" dirty="0"/>
          </a:p>
          <a:p>
            <a:r>
              <a:rPr lang="en-US" altLang="zh-CN" dirty="0"/>
              <a:t>2</a:t>
            </a:r>
            <a:r>
              <a:rPr lang="zh-CN" altLang="en-US" dirty="0"/>
              <a:t>）程序开始时创建，程序退出前消失；</a:t>
            </a:r>
            <a:endParaRPr lang="en-US" altLang="zh-CN" dirty="0"/>
          </a:p>
          <a:p>
            <a:r>
              <a:rPr lang="en-US" altLang="zh-CN" dirty="0"/>
              <a:t>3</a:t>
            </a:r>
            <a:r>
              <a:rPr lang="zh-CN" altLang="en-US" dirty="0"/>
              <a:t>）默认具有外部链接性，如果附加</a:t>
            </a:r>
            <a:r>
              <a:rPr lang="en-US" altLang="zh-CN" dirty="0"/>
              <a:t>static</a:t>
            </a:r>
            <a:r>
              <a:rPr lang="zh-CN" altLang="en-US" dirty="0"/>
              <a:t>关键字具有内部链接性。</a:t>
            </a:r>
            <a:endParaRPr lang="en-US" altLang="zh-CN" dirty="0"/>
          </a:p>
          <a:p>
            <a:endParaRPr lang="en-US" altLang="zh-CN" dirty="0"/>
          </a:p>
          <a:p>
            <a:r>
              <a:rPr lang="zh-CN" altLang="en-US" dirty="0"/>
              <a:t>例子</a:t>
            </a:r>
            <a:endParaRPr lang="en-US" altLang="zh-CN" dirty="0"/>
          </a:p>
          <a:p>
            <a:r>
              <a:rPr lang="en-US" altLang="zh-CN" dirty="0"/>
              <a:t>1</a:t>
            </a:r>
            <a:r>
              <a:rPr lang="zh-CN" altLang="en-US" dirty="0"/>
              <a:t>）全局变量；</a:t>
            </a:r>
            <a:endParaRPr lang="en-US" altLang="zh-CN" dirty="0"/>
          </a:p>
          <a:p>
            <a:r>
              <a:rPr lang="en-US" altLang="zh-CN" dirty="0"/>
              <a:t>2</a:t>
            </a:r>
            <a:r>
              <a:rPr lang="zh-CN" altLang="en-US" dirty="0"/>
              <a:t>）静态全局变量。</a:t>
            </a:r>
            <a:endParaRPr lang="en-US" altLang="zh-CN" dirty="0"/>
          </a:p>
        </p:txBody>
      </p:sp>
      <p:sp>
        <p:nvSpPr>
          <p:cNvPr id="9" name="矩形: 同侧圆角 5">
            <a:extLst>
              <a:ext uri="{FF2B5EF4-FFF2-40B4-BE49-F238E27FC236}">
                <a16:creationId xmlns:a16="http://schemas.microsoft.com/office/drawing/2014/main" id="{8A3F2DD4-B27B-4519-B740-67A7FE5E729B}"/>
              </a:ext>
            </a:extLst>
          </p:cNvPr>
          <p:cNvSpPr>
            <a:spLocks noChangeAspect="1"/>
          </p:cNvSpPr>
          <p:nvPr/>
        </p:nvSpPr>
        <p:spPr>
          <a:xfrm>
            <a:off x="6052805" y="1080684"/>
            <a:ext cx="5750101"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全局变量</a:t>
            </a:r>
            <a:endParaRPr lang="en-US" altLang="zh-CN" sz="2400" dirty="0">
              <a:latin typeface="+mn-ea"/>
            </a:endParaRPr>
          </a:p>
        </p:txBody>
      </p:sp>
    </p:spTree>
    <p:extLst>
      <p:ext uri="{BB962C8B-B14F-4D97-AF65-F5344CB8AC3E}">
        <p14:creationId xmlns:p14="http://schemas.microsoft.com/office/powerpoint/2010/main" val="2561641939"/>
      </p:ext>
    </p:extLst>
  </p:cSld>
  <p:clrMapOvr>
    <a:masterClrMapping/>
  </p:clrMapOvr>
  <p:transition spd="med">
    <p:pull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1723549" cy="461665"/>
          </a:xfrm>
          <a:prstGeom prst="rect">
            <a:avLst/>
          </a:prstGeom>
          <a:noFill/>
        </p:spPr>
        <p:txBody>
          <a:bodyPr wrap="none" rtlCol="0">
            <a:spAutoFit/>
          </a:bodyPr>
          <a:lstStyle/>
          <a:p>
            <a:r>
              <a:rPr lang="zh-CN" altLang="en-US" sz="2400" dirty="0">
                <a:solidFill>
                  <a:srgbClr val="3949AB"/>
                </a:solidFill>
              </a:rPr>
              <a:t>变量的属性</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2" y="1073428"/>
            <a:ext cx="9841734"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变量具有三个重要特征</a:t>
            </a:r>
            <a:endParaRPr lang="en-US" altLang="zh-CN" sz="2400" dirty="0">
              <a:latin typeface="+mn-ea"/>
            </a:endParaRPr>
          </a:p>
        </p:txBody>
      </p:sp>
      <p:pic>
        <p:nvPicPr>
          <p:cNvPr id="9" name="图片 5">
            <a:extLst>
              <a:ext uri="{FF2B5EF4-FFF2-40B4-BE49-F238E27FC236}">
                <a16:creationId xmlns:a16="http://schemas.microsoft.com/office/drawing/2014/main" id="{96E478A9-FB8E-4649-8C6C-3FFFF80890E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53087" y="1835028"/>
            <a:ext cx="8604250" cy="308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6">
            <a:extLst>
              <a:ext uri="{FF2B5EF4-FFF2-40B4-BE49-F238E27FC236}">
                <a16:creationId xmlns:a16="http://schemas.microsoft.com/office/drawing/2014/main" id="{305A91CF-FD44-4564-A001-377725A0841C}"/>
              </a:ext>
            </a:extLst>
          </p:cNvPr>
          <p:cNvSpPr>
            <a:spLocks noChangeArrowheads="1"/>
          </p:cNvSpPr>
          <p:nvPr/>
        </p:nvSpPr>
        <p:spPr bwMode="auto">
          <a:xfrm>
            <a:off x="1515331" y="5150827"/>
            <a:ext cx="3348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Monotype Sorts"/>
              <a:buChar char="n"/>
              <a:defRPr kumimoji="1" sz="3200" b="1">
                <a:solidFill>
                  <a:schemeClr val="tx1"/>
                </a:solidFill>
                <a:latin typeface="Arial" panose="020B0604020202020204" pitchFamily="34" charset="0"/>
                <a:ea typeface="仿宋_GB2312"/>
                <a:cs typeface="仿宋_GB2312"/>
              </a:defRPr>
            </a:lvl1pPr>
            <a:lvl2pPr marL="742950" indent="-285750">
              <a:spcBef>
                <a:spcPct val="20000"/>
              </a:spcBef>
              <a:buChar char="–"/>
              <a:defRPr kumimoji="1" sz="2800" b="1">
                <a:solidFill>
                  <a:schemeClr val="tx1"/>
                </a:solidFill>
                <a:latin typeface="Arial" panose="020B0604020202020204" pitchFamily="34" charset="0"/>
                <a:ea typeface="仿宋_GB2312"/>
                <a:cs typeface="仿宋_GB2312"/>
              </a:defRPr>
            </a:lvl2pPr>
            <a:lvl3pPr marL="1143000" indent="-228600">
              <a:spcBef>
                <a:spcPct val="20000"/>
              </a:spcBef>
              <a:buChar char="•"/>
              <a:defRPr kumimoji="1" sz="2400" b="1">
                <a:solidFill>
                  <a:schemeClr val="tx1"/>
                </a:solidFill>
                <a:latin typeface="Arial" panose="020B0604020202020204" pitchFamily="34" charset="0"/>
                <a:ea typeface="仿宋_GB2312"/>
                <a:cs typeface="仿宋_GB2312"/>
              </a:defRPr>
            </a:lvl3pPr>
            <a:lvl4pPr marL="1600200" indent="-228600">
              <a:spcBef>
                <a:spcPct val="20000"/>
              </a:spcBef>
              <a:buChar char="–"/>
              <a:defRPr kumimoji="1" sz="2000" b="1">
                <a:solidFill>
                  <a:schemeClr val="tx1"/>
                </a:solidFill>
                <a:latin typeface="Arial" panose="020B0604020202020204" pitchFamily="34" charset="0"/>
                <a:ea typeface="仿宋_GB2312"/>
                <a:cs typeface="仿宋_GB2312"/>
              </a:defRPr>
            </a:lvl4pPr>
            <a:lvl5pPr marL="2057400" indent="-228600">
              <a:spcBef>
                <a:spcPct val="20000"/>
              </a:spcBef>
              <a:buChar char="»"/>
              <a:defRPr kumimoji="1" sz="2000" b="1">
                <a:solidFill>
                  <a:schemeClr val="tx1"/>
                </a:solidFill>
                <a:latin typeface="Arial" panose="020B0604020202020204" pitchFamily="34" charset="0"/>
                <a:ea typeface="仿宋_GB2312"/>
                <a:cs typeface="仿宋_GB2312"/>
              </a:defRPr>
            </a:lvl5pPr>
            <a:lvl6pPr marL="2514600" indent="-228600" eaLnBrk="0" fontAlgn="base" hangingPunct="0">
              <a:spcBef>
                <a:spcPct val="20000"/>
              </a:spcBef>
              <a:spcAft>
                <a:spcPct val="0"/>
              </a:spcAft>
              <a:buChar char="»"/>
              <a:defRPr kumimoji="1" sz="2000" b="1">
                <a:solidFill>
                  <a:schemeClr val="tx1"/>
                </a:solidFill>
                <a:latin typeface="Arial" panose="020B0604020202020204" pitchFamily="34" charset="0"/>
                <a:ea typeface="仿宋_GB2312"/>
                <a:cs typeface="仿宋_GB2312"/>
              </a:defRPr>
            </a:lvl6pPr>
            <a:lvl7pPr marL="2971800" indent="-228600" eaLnBrk="0" fontAlgn="base" hangingPunct="0">
              <a:spcBef>
                <a:spcPct val="20000"/>
              </a:spcBef>
              <a:spcAft>
                <a:spcPct val="0"/>
              </a:spcAft>
              <a:buChar char="»"/>
              <a:defRPr kumimoji="1" sz="2000" b="1">
                <a:solidFill>
                  <a:schemeClr val="tx1"/>
                </a:solidFill>
                <a:latin typeface="Arial" panose="020B0604020202020204" pitchFamily="34" charset="0"/>
                <a:ea typeface="仿宋_GB2312"/>
                <a:cs typeface="仿宋_GB2312"/>
              </a:defRPr>
            </a:lvl7pPr>
            <a:lvl8pPr marL="3429000" indent="-228600" eaLnBrk="0" fontAlgn="base" hangingPunct="0">
              <a:spcBef>
                <a:spcPct val="20000"/>
              </a:spcBef>
              <a:spcAft>
                <a:spcPct val="0"/>
              </a:spcAft>
              <a:buChar char="»"/>
              <a:defRPr kumimoji="1" sz="2000" b="1">
                <a:solidFill>
                  <a:schemeClr val="tx1"/>
                </a:solidFill>
                <a:latin typeface="Arial" panose="020B0604020202020204" pitchFamily="34" charset="0"/>
                <a:ea typeface="仿宋_GB2312"/>
                <a:cs typeface="仿宋_GB2312"/>
              </a:defRPr>
            </a:lvl8pPr>
            <a:lvl9pPr marL="3886200" indent="-228600" eaLnBrk="0" fontAlgn="base" hangingPunct="0">
              <a:spcBef>
                <a:spcPct val="20000"/>
              </a:spcBef>
              <a:spcAft>
                <a:spcPct val="0"/>
              </a:spcAft>
              <a:buChar char="»"/>
              <a:defRPr kumimoji="1" sz="2000" b="1">
                <a:solidFill>
                  <a:schemeClr val="tx1"/>
                </a:solidFill>
                <a:latin typeface="Arial" panose="020B0604020202020204" pitchFamily="34" charset="0"/>
                <a:ea typeface="仿宋_GB2312"/>
                <a:cs typeface="仿宋_GB2312"/>
              </a:defRPr>
            </a:lvl9pPr>
          </a:lstStyle>
          <a:p>
            <a:pPr>
              <a:spcBef>
                <a:spcPct val="0"/>
              </a:spcBef>
              <a:buClrTx/>
              <a:buSzTx/>
              <a:buFontTx/>
              <a:buNone/>
            </a:pPr>
            <a:r>
              <a:rPr kumimoji="0" lang="zh-CN" altLang="en-US" sz="1800" dirty="0">
                <a:solidFill>
                  <a:srgbClr val="000099"/>
                </a:solidFill>
                <a:latin typeface="Comic Sans MS" panose="030F0702030302020204" pitchFamily="66" charset="0"/>
                <a:ea typeface="宋体" panose="02010600030101010101" pitchFamily="2" charset="-122"/>
              </a:rPr>
              <a:t>未初始化时，默认值均为</a:t>
            </a:r>
            <a:r>
              <a:rPr kumimoji="0" lang="en-US" altLang="zh-CN" sz="1800" dirty="0">
                <a:solidFill>
                  <a:srgbClr val="000099"/>
                </a:solidFill>
                <a:latin typeface="Comic Sans MS" panose="030F0702030302020204" pitchFamily="66" charset="0"/>
                <a:ea typeface="宋体" panose="02010600030101010101" pitchFamily="2" charset="-122"/>
              </a:rPr>
              <a:t>0</a:t>
            </a:r>
            <a:r>
              <a:rPr kumimoji="0" lang="zh-CN" altLang="en-US" sz="1800" dirty="0">
                <a:solidFill>
                  <a:srgbClr val="000099"/>
                </a:solidFill>
                <a:latin typeface="Comic Sans MS" panose="030F0702030302020204" pitchFamily="66" charset="0"/>
                <a:ea typeface="宋体" panose="02010600030101010101" pitchFamily="2" charset="-122"/>
              </a:rPr>
              <a:t>值。</a:t>
            </a:r>
            <a:endParaRPr kumimoji="0" lang="en-US" altLang="zh-CN" sz="1800" dirty="0">
              <a:solidFill>
                <a:srgbClr val="000099"/>
              </a:solidFill>
              <a:latin typeface="Comic Sans MS" panose="030F0702030302020204" pitchFamily="66" charset="0"/>
              <a:ea typeface="宋体" panose="02010600030101010101" pitchFamily="2" charset="-122"/>
            </a:endParaRPr>
          </a:p>
        </p:txBody>
      </p:sp>
    </p:spTree>
    <p:extLst>
      <p:ext uri="{BB962C8B-B14F-4D97-AF65-F5344CB8AC3E}">
        <p14:creationId xmlns:p14="http://schemas.microsoft.com/office/powerpoint/2010/main" val="2881022925"/>
      </p:ext>
    </p:extLst>
  </p:cSld>
  <p:clrMapOvr>
    <a:masterClrMapping/>
  </p:clrMapOvr>
  <p:transition spd="med">
    <p:pull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800219" cy="461665"/>
          </a:xfrm>
          <a:prstGeom prst="rect">
            <a:avLst/>
          </a:prstGeom>
          <a:noFill/>
        </p:spPr>
        <p:txBody>
          <a:bodyPr wrap="none" rtlCol="0">
            <a:spAutoFit/>
          </a:bodyPr>
          <a:lstStyle/>
          <a:p>
            <a:r>
              <a:rPr lang="zh-CN" altLang="en-US" sz="2400" dirty="0">
                <a:solidFill>
                  <a:srgbClr val="3949AB"/>
                </a:solidFill>
              </a:rPr>
              <a:t>函数</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3891" y="1073428"/>
            <a:ext cx="9841734"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函数链接性</a:t>
            </a:r>
            <a:endParaRPr lang="en-US" altLang="zh-CN" sz="2400" dirty="0">
              <a:latin typeface="+mn-ea"/>
            </a:endParaRPr>
          </a:p>
        </p:txBody>
      </p:sp>
      <p:sp>
        <p:nvSpPr>
          <p:cNvPr id="2" name="矩形 1">
            <a:extLst>
              <a:ext uri="{FF2B5EF4-FFF2-40B4-BE49-F238E27FC236}">
                <a16:creationId xmlns:a16="http://schemas.microsoft.com/office/drawing/2014/main" id="{6B2138C6-43D0-4F94-A29A-0754CA85F3D6}"/>
              </a:ext>
            </a:extLst>
          </p:cNvPr>
          <p:cNvSpPr/>
          <p:nvPr/>
        </p:nvSpPr>
        <p:spPr>
          <a:xfrm>
            <a:off x="1412630" y="1808929"/>
            <a:ext cx="8346831" cy="1200329"/>
          </a:xfrm>
          <a:prstGeom prst="rect">
            <a:avLst/>
          </a:prstGeom>
        </p:spPr>
        <p:txBody>
          <a:bodyPr wrap="square">
            <a:spAutoFit/>
          </a:bodyPr>
          <a:lstStyle/>
          <a:p>
            <a:r>
              <a:rPr lang="en-US" altLang="zh-CN" dirty="0"/>
              <a:t>1</a:t>
            </a:r>
            <a:r>
              <a:rPr lang="zh-CN" altLang="en-US" dirty="0"/>
              <a:t>）函数的链接性默认为外部链接性，即在其他文件中也可见：</a:t>
            </a:r>
          </a:p>
          <a:p>
            <a:r>
              <a:rPr lang="zh-CN" altLang="en-US" dirty="0"/>
              <a:t>例如 int fib(int n);</a:t>
            </a:r>
            <a:endParaRPr lang="en-US" altLang="zh-CN" dirty="0"/>
          </a:p>
          <a:p>
            <a:r>
              <a:rPr lang="en-US" altLang="zh-CN" dirty="0"/>
              <a:t>2</a:t>
            </a:r>
            <a:r>
              <a:rPr lang="zh-CN" altLang="en-US" dirty="0"/>
              <a:t>）也可以定义为内部链接性：</a:t>
            </a:r>
          </a:p>
          <a:p>
            <a:r>
              <a:rPr lang="zh-CN" altLang="en-US" dirty="0"/>
              <a:t>例如 </a:t>
            </a:r>
            <a:r>
              <a:rPr lang="zh-CN" altLang="en-US" b="1" dirty="0">
                <a:solidFill>
                  <a:srgbClr val="00B050"/>
                </a:solidFill>
              </a:rPr>
              <a:t>static</a:t>
            </a:r>
            <a:r>
              <a:rPr lang="zh-CN" altLang="en-US" dirty="0"/>
              <a:t> int fib(int n)。</a:t>
            </a:r>
          </a:p>
        </p:txBody>
      </p:sp>
      <p:sp>
        <p:nvSpPr>
          <p:cNvPr id="12" name="矩形: 同侧圆角 5">
            <a:extLst>
              <a:ext uri="{FF2B5EF4-FFF2-40B4-BE49-F238E27FC236}">
                <a16:creationId xmlns:a16="http://schemas.microsoft.com/office/drawing/2014/main" id="{E6A88BEB-B789-4FD5-93C5-67A7A50C0514}"/>
              </a:ext>
            </a:extLst>
          </p:cNvPr>
          <p:cNvSpPr>
            <a:spLocks noChangeAspect="1"/>
          </p:cNvSpPr>
          <p:nvPr/>
        </p:nvSpPr>
        <p:spPr>
          <a:xfrm>
            <a:off x="1313891" y="3177720"/>
            <a:ext cx="9841734"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函数指针</a:t>
            </a:r>
            <a:endParaRPr lang="en-US" altLang="zh-CN" sz="2400" dirty="0">
              <a:latin typeface="+mn-ea"/>
            </a:endParaRPr>
          </a:p>
        </p:txBody>
      </p:sp>
      <p:sp>
        <p:nvSpPr>
          <p:cNvPr id="5" name="矩形 4">
            <a:extLst>
              <a:ext uri="{FF2B5EF4-FFF2-40B4-BE49-F238E27FC236}">
                <a16:creationId xmlns:a16="http://schemas.microsoft.com/office/drawing/2014/main" id="{E2B1FB5D-100A-4172-872B-A53F457714DC}"/>
              </a:ext>
            </a:extLst>
          </p:cNvPr>
          <p:cNvSpPr/>
          <p:nvPr/>
        </p:nvSpPr>
        <p:spPr>
          <a:xfrm>
            <a:off x="1641231" y="3857453"/>
            <a:ext cx="6096000" cy="2585323"/>
          </a:xfrm>
          <a:prstGeom prst="rect">
            <a:avLst/>
          </a:prstGeom>
        </p:spPr>
        <p:txBody>
          <a:bodyPr>
            <a:spAutoFit/>
          </a:bodyPr>
          <a:lstStyle/>
          <a:p>
            <a:r>
              <a:rPr lang="en-US" altLang="zh-CN" dirty="0"/>
              <a:t>1</a:t>
            </a:r>
            <a:r>
              <a:rPr lang="zh-CN" altLang="en-US" dirty="0"/>
              <a:t>）定义函数指针</a:t>
            </a:r>
          </a:p>
          <a:p>
            <a:r>
              <a:rPr lang="zh-CN" altLang="en-US" dirty="0"/>
              <a:t>     int （*fp)(int);或者</a:t>
            </a:r>
          </a:p>
          <a:p>
            <a:r>
              <a:rPr lang="zh-CN" altLang="en-US" dirty="0"/>
              <a:t>     typedef int (*iifp)(int);</a:t>
            </a:r>
          </a:p>
          <a:p>
            <a:endParaRPr lang="en-US" altLang="zh-CN" dirty="0"/>
          </a:p>
          <a:p>
            <a:r>
              <a:rPr lang="en-US" altLang="zh-CN" dirty="0"/>
              <a:t>2</a:t>
            </a:r>
            <a:r>
              <a:rPr lang="zh-CN" altLang="en-US" dirty="0"/>
              <a:t>）使用函数指针</a:t>
            </a:r>
          </a:p>
          <a:p>
            <a:r>
              <a:rPr lang="zh-CN" altLang="en-US" dirty="0"/>
              <a:t>    fp = min; 或者 fp=&amp;min;</a:t>
            </a:r>
          </a:p>
          <a:p>
            <a:r>
              <a:rPr lang="zh-CN" altLang="en-US" dirty="0"/>
              <a:t>    </a:t>
            </a:r>
            <a:r>
              <a:rPr lang="en-US" altLang="zh-CN" dirty="0"/>
              <a:t>ii</a:t>
            </a:r>
            <a:r>
              <a:rPr lang="zh-CN" altLang="en-US" dirty="0"/>
              <a:t>fp fp; 其他的同上。</a:t>
            </a:r>
          </a:p>
          <a:p>
            <a:r>
              <a:rPr lang="zh-CN" altLang="en-US" dirty="0"/>
              <a:t>示例</a:t>
            </a:r>
          </a:p>
          <a:p>
            <a:r>
              <a:rPr lang="zh-CN" altLang="en-US" dirty="0"/>
              <a:t>    参考fpmain.cpp</a:t>
            </a:r>
          </a:p>
        </p:txBody>
      </p:sp>
    </p:spTree>
    <p:extLst>
      <p:ext uri="{BB962C8B-B14F-4D97-AF65-F5344CB8AC3E}">
        <p14:creationId xmlns:p14="http://schemas.microsoft.com/office/powerpoint/2010/main" val="1785790661"/>
      </p:ext>
    </p:extLst>
  </p:cSld>
  <p:clrMapOvr>
    <a:masterClrMapping/>
  </p:clrMapOvr>
  <p:transition spd="med">
    <p:pull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800219" cy="461665"/>
          </a:xfrm>
          <a:prstGeom prst="rect">
            <a:avLst/>
          </a:prstGeom>
          <a:noFill/>
        </p:spPr>
        <p:txBody>
          <a:bodyPr wrap="none" rtlCol="0">
            <a:spAutoFit/>
          </a:bodyPr>
          <a:lstStyle/>
          <a:p>
            <a:r>
              <a:rPr lang="zh-CN" altLang="en-US" sz="2400" dirty="0">
                <a:solidFill>
                  <a:srgbClr val="3949AB"/>
                </a:solidFill>
              </a:rPr>
              <a:t>数组</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3891" y="1073428"/>
            <a:ext cx="9841734"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核心语言支持的数组</a:t>
            </a:r>
            <a:endParaRPr lang="en-US" altLang="zh-CN" sz="2400" dirty="0">
              <a:latin typeface="+mn-ea"/>
            </a:endParaRPr>
          </a:p>
        </p:txBody>
      </p:sp>
      <p:sp>
        <p:nvSpPr>
          <p:cNvPr id="2" name="矩形 1">
            <a:extLst>
              <a:ext uri="{FF2B5EF4-FFF2-40B4-BE49-F238E27FC236}">
                <a16:creationId xmlns:a16="http://schemas.microsoft.com/office/drawing/2014/main" id="{6B2138C6-43D0-4F94-A29A-0754CA85F3D6}"/>
              </a:ext>
            </a:extLst>
          </p:cNvPr>
          <p:cNvSpPr/>
          <p:nvPr/>
        </p:nvSpPr>
        <p:spPr>
          <a:xfrm>
            <a:off x="1412630" y="1808929"/>
            <a:ext cx="8346831" cy="3139321"/>
          </a:xfrm>
          <a:prstGeom prst="rect">
            <a:avLst/>
          </a:prstGeom>
        </p:spPr>
        <p:txBody>
          <a:bodyPr wrap="square">
            <a:spAutoFit/>
          </a:bodyPr>
          <a:lstStyle/>
          <a:p>
            <a:r>
              <a:rPr lang="en-US" altLang="zh-CN" dirty="0"/>
              <a:t>1</a:t>
            </a:r>
            <a:r>
              <a:rPr lang="zh-CN" altLang="en-US" dirty="0"/>
              <a:t>）核心语言的数组</a:t>
            </a:r>
          </a:p>
          <a:p>
            <a:r>
              <a:rPr lang="zh-CN" altLang="en-US" dirty="0"/>
              <a:t>     元素个数在编译时确定</a:t>
            </a:r>
            <a:r>
              <a:rPr lang="en-US" altLang="zh-CN" dirty="0"/>
              <a:t>:</a:t>
            </a:r>
            <a:r>
              <a:rPr lang="zh-CN" altLang="en-US" dirty="0"/>
              <a:t>不支持动态数组。</a:t>
            </a:r>
          </a:p>
          <a:p>
            <a:r>
              <a:rPr lang="zh-CN" altLang="en-US" dirty="0"/>
              <a:t>     定义： </a:t>
            </a:r>
            <a:r>
              <a:rPr lang="en-US" altLang="zh-CN" dirty="0"/>
              <a:t>double cords[3];</a:t>
            </a:r>
          </a:p>
          <a:p>
            <a:endParaRPr lang="en-US" altLang="zh-CN" dirty="0"/>
          </a:p>
          <a:p>
            <a:r>
              <a:rPr lang="en-US" altLang="zh-CN" dirty="0"/>
              <a:t>2</a:t>
            </a:r>
            <a:r>
              <a:rPr lang="zh-CN" altLang="en-US" dirty="0"/>
              <a:t>）数组与指针</a:t>
            </a:r>
          </a:p>
          <a:p>
            <a:r>
              <a:rPr lang="zh-CN" altLang="en-US" dirty="0"/>
              <a:t>    数组名表示指向数组首元素的指针；</a:t>
            </a:r>
          </a:p>
          <a:p>
            <a:r>
              <a:rPr lang="zh-CN" altLang="en-US" dirty="0"/>
              <a:t>    可以通过*</a:t>
            </a:r>
            <a:r>
              <a:rPr lang="en-US" altLang="zh-CN" dirty="0"/>
              <a:t>(</a:t>
            </a:r>
            <a:r>
              <a:rPr lang="zh-CN" altLang="en-US" dirty="0"/>
              <a:t>数组名</a:t>
            </a:r>
            <a:r>
              <a:rPr lang="en-US" altLang="zh-CN" dirty="0"/>
              <a:t>+</a:t>
            </a:r>
            <a:r>
              <a:rPr lang="zh-CN" altLang="en-US" dirty="0"/>
              <a:t>偏移</a:t>
            </a:r>
            <a:r>
              <a:rPr lang="en-US" altLang="zh-CN" dirty="0"/>
              <a:t>)</a:t>
            </a:r>
            <a:r>
              <a:rPr lang="zh-CN" altLang="en-US" dirty="0"/>
              <a:t>访问数组的任意元素；</a:t>
            </a:r>
          </a:p>
          <a:p>
            <a:r>
              <a:rPr lang="zh-CN" altLang="en-US" dirty="0"/>
              <a:t>    例如：</a:t>
            </a:r>
            <a:r>
              <a:rPr lang="en-US" altLang="zh-CN" dirty="0"/>
              <a:t>copy(cords,cords+3,back_inserter(v);</a:t>
            </a:r>
          </a:p>
          <a:p>
            <a:r>
              <a:rPr lang="en-US" altLang="zh-CN" dirty="0"/>
              <a:t>           vector&lt;double&gt; </a:t>
            </a:r>
            <a:r>
              <a:rPr lang="en-US" altLang="zh-CN" dirty="0" err="1"/>
              <a:t>vd</a:t>
            </a:r>
            <a:r>
              <a:rPr lang="en-US" altLang="zh-CN" dirty="0"/>
              <a:t>(cords,cords+3);</a:t>
            </a:r>
          </a:p>
          <a:p>
            <a:r>
              <a:rPr lang="en-US" altLang="zh-CN" dirty="0"/>
              <a:t>   </a:t>
            </a:r>
          </a:p>
          <a:p>
            <a:r>
              <a:rPr lang="en-US" altLang="zh-CN" dirty="0"/>
              <a:t>        </a:t>
            </a:r>
            <a:r>
              <a:rPr lang="zh-CN" altLang="en-US" dirty="0"/>
              <a:t>参考例子：</a:t>
            </a:r>
            <a:r>
              <a:rPr lang="en-US" altLang="zh-CN" dirty="0"/>
              <a:t>dfmain.cpp</a:t>
            </a:r>
          </a:p>
        </p:txBody>
      </p:sp>
    </p:spTree>
    <p:extLst>
      <p:ext uri="{BB962C8B-B14F-4D97-AF65-F5344CB8AC3E}">
        <p14:creationId xmlns:p14="http://schemas.microsoft.com/office/powerpoint/2010/main" val="2910480840"/>
      </p:ext>
    </p:extLst>
  </p:cSld>
  <p:clrMapOvr>
    <a:masterClrMapping/>
  </p:clrMapOvr>
  <p:transition spd="med">
    <p:pull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1997663" cy="461665"/>
          </a:xfrm>
          <a:prstGeom prst="rect">
            <a:avLst/>
          </a:prstGeom>
          <a:noFill/>
        </p:spPr>
        <p:txBody>
          <a:bodyPr wrap="none" rtlCol="0">
            <a:spAutoFit/>
          </a:bodyPr>
          <a:lstStyle/>
          <a:p>
            <a:r>
              <a:rPr lang="en-US" altLang="zh-CN" sz="2400" dirty="0">
                <a:solidFill>
                  <a:srgbClr val="3949AB"/>
                </a:solidFill>
              </a:rPr>
              <a:t>C++</a:t>
            </a:r>
            <a:r>
              <a:rPr lang="zh-CN" altLang="en-US" sz="2400" dirty="0">
                <a:solidFill>
                  <a:srgbClr val="3949AB"/>
                </a:solidFill>
              </a:rPr>
              <a:t>中的类型</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1" y="1073428"/>
            <a:ext cx="9841325"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en-US" altLang="zh-CN" sz="2400" dirty="0">
                <a:latin typeface="+mn-ea"/>
              </a:rPr>
              <a:t>C++</a:t>
            </a:r>
            <a:r>
              <a:rPr lang="zh-CN" altLang="en-US" sz="2400" dirty="0">
                <a:latin typeface="+mn-ea"/>
              </a:rPr>
              <a:t>中的类型</a:t>
            </a:r>
            <a:endParaRPr lang="en-US" altLang="zh-CN" sz="2400" dirty="0">
              <a:latin typeface="+mn-ea"/>
            </a:endParaRPr>
          </a:p>
        </p:txBody>
      </p:sp>
      <p:sp>
        <p:nvSpPr>
          <p:cNvPr id="5" name="矩形 4">
            <a:extLst>
              <a:ext uri="{FF2B5EF4-FFF2-40B4-BE49-F238E27FC236}">
                <a16:creationId xmlns:a16="http://schemas.microsoft.com/office/drawing/2014/main" id="{D193AB2C-1BD8-4275-A747-E0CE11B7C1D2}"/>
              </a:ext>
            </a:extLst>
          </p:cNvPr>
          <p:cNvSpPr/>
          <p:nvPr/>
        </p:nvSpPr>
        <p:spPr>
          <a:xfrm>
            <a:off x="1370568" y="1763307"/>
            <a:ext cx="9759395" cy="1754326"/>
          </a:xfrm>
          <a:prstGeom prst="rect">
            <a:avLst/>
          </a:prstGeom>
        </p:spPr>
        <p:txBody>
          <a:bodyPr wrap="square">
            <a:spAutoFit/>
          </a:bodyPr>
          <a:lstStyle/>
          <a:p>
            <a:r>
              <a:rPr lang="zh-CN" altLang="en-US" b="0" dirty="0">
                <a:solidFill>
                  <a:srgbClr val="000000"/>
                </a:solidFill>
                <a:effectLst/>
                <a:latin typeface="Consolas" panose="020B0609020204030204" pitchFamily="49" charset="0"/>
              </a:rPr>
              <a:t>内置数据类型：</a:t>
            </a:r>
            <a:endParaRPr lang="en-US" altLang="zh-CN" b="0" dirty="0">
              <a:solidFill>
                <a:srgbClr val="000000"/>
              </a:solidFill>
              <a:effectLst/>
              <a:latin typeface="Consolas" panose="020B0609020204030204" pitchFamily="49" charset="0"/>
            </a:endParaRPr>
          </a:p>
          <a:p>
            <a:r>
              <a:rPr lang="en-US" altLang="zh-CN" dirty="0">
                <a:solidFill>
                  <a:srgbClr val="000000"/>
                </a:solidFill>
                <a:latin typeface="Consolas" panose="020B0609020204030204" pitchFamily="49" charset="0"/>
              </a:rPr>
              <a:t>   </a:t>
            </a:r>
            <a:r>
              <a:rPr lang="zh-CN" altLang="en-US" dirty="0">
                <a:solidFill>
                  <a:srgbClr val="000000"/>
                </a:solidFill>
                <a:latin typeface="Consolas" panose="020B0609020204030204" pitchFamily="49" charset="0"/>
              </a:rPr>
              <a:t>内置数据类型是</a:t>
            </a:r>
            <a:r>
              <a:rPr lang="en-US" altLang="zh-CN" dirty="0">
                <a:solidFill>
                  <a:srgbClr val="000000"/>
                </a:solidFill>
                <a:latin typeface="Consolas" panose="020B0609020204030204" pitchFamily="49" charset="0"/>
              </a:rPr>
              <a:t>C++</a:t>
            </a:r>
            <a:r>
              <a:rPr lang="zh-CN" altLang="en-US" b="0" dirty="0">
                <a:solidFill>
                  <a:srgbClr val="000000"/>
                </a:solidFill>
                <a:effectLst/>
                <a:latin typeface="Consolas" panose="020B0609020204030204" pitchFamily="49" charset="0"/>
              </a:rPr>
              <a:t>核心语言的一部分，包括 </a:t>
            </a:r>
            <a:r>
              <a:rPr lang="en-US" altLang="zh-CN" b="0" dirty="0">
                <a:solidFill>
                  <a:srgbClr val="000000"/>
                </a:solidFill>
                <a:effectLst/>
                <a:latin typeface="Consolas" panose="020B0609020204030204" pitchFamily="49" charset="0"/>
              </a:rPr>
              <a:t>char, int, double</a:t>
            </a:r>
            <a:r>
              <a:rPr lang="zh-CN" altLang="en-US" dirty="0">
                <a:solidFill>
                  <a:srgbClr val="000000"/>
                </a:solidFill>
                <a:latin typeface="Consolas" panose="020B0609020204030204" pitchFamily="49" charset="0"/>
              </a:rPr>
              <a:t>等基本数据类型。</a:t>
            </a:r>
            <a:endParaRPr lang="en-US" altLang="zh-CN" dirty="0">
              <a:solidFill>
                <a:srgbClr val="000000"/>
              </a:solidFill>
              <a:latin typeface="Consolas" panose="020B0609020204030204" pitchFamily="49" charset="0"/>
            </a:endParaRPr>
          </a:p>
          <a:p>
            <a:endParaRPr lang="en-US" altLang="zh-CN" b="0" dirty="0">
              <a:solidFill>
                <a:srgbClr val="000000"/>
              </a:solidFill>
              <a:effectLst/>
              <a:latin typeface="Consolas" panose="020B0609020204030204" pitchFamily="49" charset="0"/>
            </a:endParaRPr>
          </a:p>
          <a:p>
            <a:r>
              <a:rPr lang="zh-CN" altLang="en-US" dirty="0">
                <a:solidFill>
                  <a:srgbClr val="000000"/>
                </a:solidFill>
                <a:latin typeface="Consolas" panose="020B0609020204030204" pitchFamily="49" charset="0"/>
              </a:rPr>
              <a:t>类：</a:t>
            </a:r>
            <a:endParaRPr lang="en-US" altLang="zh-CN" dirty="0">
              <a:solidFill>
                <a:srgbClr val="000000"/>
              </a:solidFill>
              <a:latin typeface="Consolas" panose="020B0609020204030204" pitchFamily="49" charset="0"/>
            </a:endParaRPr>
          </a:p>
          <a:p>
            <a:r>
              <a:rPr lang="en-US" altLang="zh-CN" b="0" dirty="0">
                <a:solidFill>
                  <a:srgbClr val="000000"/>
                </a:solidFill>
                <a:effectLst/>
                <a:latin typeface="Consolas" panose="020B0609020204030204" pitchFamily="49" charset="0"/>
              </a:rPr>
              <a:t>    STL</a:t>
            </a:r>
            <a:r>
              <a:rPr lang="zh-CN" altLang="en-US" b="0" dirty="0">
                <a:solidFill>
                  <a:srgbClr val="000000"/>
                </a:solidFill>
                <a:effectLst/>
                <a:latin typeface="Consolas" panose="020B0609020204030204" pitchFamily="49" charset="0"/>
              </a:rPr>
              <a:t>定义了大量的类，这些已经标准化，例如</a:t>
            </a:r>
            <a:r>
              <a:rPr lang="en-US" altLang="zh-CN" b="0" dirty="0">
                <a:solidFill>
                  <a:srgbClr val="000000"/>
                </a:solidFill>
                <a:effectLst/>
                <a:latin typeface="Consolas" panose="020B0609020204030204" pitchFamily="49" charset="0"/>
              </a:rPr>
              <a:t>string, vector, </a:t>
            </a:r>
            <a:r>
              <a:rPr lang="en-US" altLang="zh-CN" b="0" dirty="0" err="1">
                <a:solidFill>
                  <a:srgbClr val="000000"/>
                </a:solidFill>
                <a:effectLst/>
                <a:latin typeface="Consolas" panose="020B0609020204030204" pitchFamily="49" charset="0"/>
              </a:rPr>
              <a:t>istream</a:t>
            </a:r>
            <a:r>
              <a:rPr lang="zh-CN" altLang="en-US" dirty="0">
                <a:solidFill>
                  <a:srgbClr val="000000"/>
                </a:solidFill>
                <a:latin typeface="Consolas" panose="020B0609020204030204" pitchFamily="49" charset="0"/>
              </a:rPr>
              <a:t>等。</a:t>
            </a:r>
            <a:endParaRPr lang="en-US" altLang="zh-CN" dirty="0">
              <a:solidFill>
                <a:srgbClr val="000000"/>
              </a:solidFill>
              <a:latin typeface="Consolas" panose="020B0609020204030204" pitchFamily="49" charset="0"/>
            </a:endParaRPr>
          </a:p>
          <a:p>
            <a:r>
              <a:rPr lang="en-US" altLang="zh-CN" b="0" dirty="0">
                <a:solidFill>
                  <a:srgbClr val="000000"/>
                </a:solidFill>
                <a:effectLst/>
                <a:latin typeface="Consolas" panose="020B0609020204030204" pitchFamily="49" charset="0"/>
              </a:rPr>
              <a:t>    </a:t>
            </a:r>
            <a:r>
              <a:rPr lang="zh-CN" altLang="en-US" dirty="0">
                <a:solidFill>
                  <a:srgbClr val="000000"/>
                </a:solidFill>
                <a:latin typeface="Consolas" panose="020B0609020204030204" pitchFamily="49" charset="0"/>
              </a:rPr>
              <a:t>程序员自行设计的类：不同的领域的对象模型。</a:t>
            </a:r>
            <a:endParaRPr lang="en-US" altLang="zh-CN" b="0" dirty="0">
              <a:solidFill>
                <a:srgbClr val="000000"/>
              </a:solidFill>
              <a:effectLst/>
              <a:latin typeface="Consolas" panose="020B0609020204030204" pitchFamily="49" charset="0"/>
            </a:endParaRPr>
          </a:p>
        </p:txBody>
      </p:sp>
      <p:sp>
        <p:nvSpPr>
          <p:cNvPr id="8" name="矩形: 同侧圆角 5">
            <a:extLst>
              <a:ext uri="{FF2B5EF4-FFF2-40B4-BE49-F238E27FC236}">
                <a16:creationId xmlns:a16="http://schemas.microsoft.com/office/drawing/2014/main" id="{0C291D75-014D-4230-9F43-C897D36F38AC}"/>
              </a:ext>
            </a:extLst>
          </p:cNvPr>
          <p:cNvSpPr>
            <a:spLocks noChangeAspect="1"/>
          </p:cNvSpPr>
          <p:nvPr/>
        </p:nvSpPr>
        <p:spPr>
          <a:xfrm>
            <a:off x="1319751" y="3711854"/>
            <a:ext cx="9841325"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用户自定义的类型</a:t>
            </a:r>
            <a:endParaRPr lang="en-US" altLang="zh-CN" sz="2400" dirty="0">
              <a:latin typeface="+mn-ea"/>
            </a:endParaRPr>
          </a:p>
        </p:txBody>
      </p:sp>
      <p:sp>
        <p:nvSpPr>
          <p:cNvPr id="10" name="矩形 9">
            <a:extLst>
              <a:ext uri="{FF2B5EF4-FFF2-40B4-BE49-F238E27FC236}">
                <a16:creationId xmlns:a16="http://schemas.microsoft.com/office/drawing/2014/main" id="{5A5606FA-FE42-4A71-B09E-B1F76679888A}"/>
              </a:ext>
            </a:extLst>
          </p:cNvPr>
          <p:cNvSpPr/>
          <p:nvPr/>
        </p:nvSpPr>
        <p:spPr>
          <a:xfrm>
            <a:off x="1408668" y="4316007"/>
            <a:ext cx="9759395" cy="369332"/>
          </a:xfrm>
          <a:prstGeom prst="rect">
            <a:avLst/>
          </a:prstGeom>
        </p:spPr>
        <p:txBody>
          <a:bodyPr wrap="square">
            <a:spAutoFit/>
          </a:bodyPr>
          <a:lstStyle/>
          <a:p>
            <a:r>
              <a:rPr lang="zh-CN" altLang="en-US" b="0" dirty="0">
                <a:solidFill>
                  <a:srgbClr val="000000"/>
                </a:solidFill>
                <a:effectLst/>
                <a:latin typeface="Consolas" panose="020B0609020204030204" pitchFamily="49" charset="0"/>
              </a:rPr>
              <a:t>用户可以通过多种方式定义类型，但是通常我们说的用户定义类型往往是定义</a:t>
            </a:r>
            <a:r>
              <a:rPr lang="en-US" altLang="zh-CN" dirty="0">
                <a:solidFill>
                  <a:srgbClr val="000000"/>
                </a:solidFill>
                <a:latin typeface="Consolas" panose="020B0609020204030204" pitchFamily="49" charset="0"/>
              </a:rPr>
              <a:t>class</a:t>
            </a:r>
            <a:r>
              <a:rPr lang="zh-CN" altLang="en-US"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sp>
        <p:nvSpPr>
          <p:cNvPr id="6" name="矩形 5">
            <a:extLst>
              <a:ext uri="{FF2B5EF4-FFF2-40B4-BE49-F238E27FC236}">
                <a16:creationId xmlns:a16="http://schemas.microsoft.com/office/drawing/2014/main" id="{05038FA8-288D-4B2F-9E3A-F6D24D34B337}"/>
              </a:ext>
            </a:extLst>
          </p:cNvPr>
          <p:cNvSpPr/>
          <p:nvPr/>
        </p:nvSpPr>
        <p:spPr>
          <a:xfrm>
            <a:off x="1867116" y="5104306"/>
            <a:ext cx="1739579" cy="769441"/>
          </a:xfrm>
          <a:prstGeom prst="rect">
            <a:avLst/>
          </a:prstGeom>
        </p:spPr>
        <p:txBody>
          <a:bodyPr wrap="none">
            <a:spAutoFit/>
          </a:bodyPr>
          <a:lstStyle/>
          <a:p>
            <a:r>
              <a:rPr lang="en-US" altLang="zh-CN" sz="4400" b="1" dirty="0">
                <a:solidFill>
                  <a:srgbClr val="01BCD4"/>
                </a:solidFill>
                <a:latin typeface="Consolas" panose="020B0609020204030204" pitchFamily="49" charset="0"/>
              </a:rPr>
              <a:t>class</a:t>
            </a:r>
            <a:endParaRPr lang="zh-CN" altLang="en-US" sz="4400" b="1" dirty="0">
              <a:solidFill>
                <a:srgbClr val="01BCD4"/>
              </a:solidFill>
            </a:endParaRPr>
          </a:p>
        </p:txBody>
      </p:sp>
      <p:sp>
        <p:nvSpPr>
          <p:cNvPr id="16" name="矩形 15">
            <a:extLst>
              <a:ext uri="{FF2B5EF4-FFF2-40B4-BE49-F238E27FC236}">
                <a16:creationId xmlns:a16="http://schemas.microsoft.com/office/drawing/2014/main" id="{BF676FD9-9E7F-46DC-92A6-A803BACB6CA4}"/>
              </a:ext>
            </a:extLst>
          </p:cNvPr>
          <p:cNvSpPr/>
          <p:nvPr/>
        </p:nvSpPr>
        <p:spPr>
          <a:xfrm>
            <a:off x="7647217" y="0"/>
            <a:ext cx="4544783" cy="498341"/>
          </a:xfrm>
          <a:prstGeom prst="rect">
            <a:avLst/>
          </a:prstGeom>
          <a:solidFill>
            <a:srgbClr val="11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latin typeface="+mn-ea"/>
              </a:rPr>
              <a:t>1.</a:t>
            </a:r>
            <a:r>
              <a:rPr lang="zh-CN" altLang="en-US" sz="2400" dirty="0">
                <a:latin typeface="+mn-ea"/>
              </a:rPr>
              <a:t>定义新类型</a:t>
            </a:r>
          </a:p>
        </p:txBody>
      </p:sp>
      <p:pic>
        <p:nvPicPr>
          <p:cNvPr id="17" name="图片 16">
            <a:extLst>
              <a:ext uri="{FF2B5EF4-FFF2-40B4-BE49-F238E27FC236}">
                <a16:creationId xmlns:a16="http://schemas.microsoft.com/office/drawing/2014/main" id="{E67C58EC-1412-4178-A56F-9655CA766D2F}"/>
              </a:ext>
            </a:extLst>
          </p:cNvPr>
          <p:cNvPicPr>
            <a:picLocks noChangeAspect="1"/>
          </p:cNvPicPr>
          <p:nvPr/>
        </p:nvPicPr>
        <p:blipFill>
          <a:blip r:embed="rId3"/>
          <a:stretch>
            <a:fillRect/>
          </a:stretch>
        </p:blipFill>
        <p:spPr>
          <a:xfrm>
            <a:off x="7270173" y="5070763"/>
            <a:ext cx="834736" cy="834736"/>
          </a:xfrm>
          <a:prstGeom prst="rect">
            <a:avLst/>
          </a:prstGeom>
        </p:spPr>
      </p:pic>
      <p:pic>
        <p:nvPicPr>
          <p:cNvPr id="19" name="图片 18">
            <a:extLst>
              <a:ext uri="{FF2B5EF4-FFF2-40B4-BE49-F238E27FC236}">
                <a16:creationId xmlns:a16="http://schemas.microsoft.com/office/drawing/2014/main" id="{D1406E33-BEB1-4617-8E5D-C2833857E737}"/>
              </a:ext>
            </a:extLst>
          </p:cNvPr>
          <p:cNvPicPr>
            <a:picLocks noChangeAspect="1"/>
          </p:cNvPicPr>
          <p:nvPr/>
        </p:nvPicPr>
        <p:blipFill>
          <a:blip r:embed="rId4"/>
          <a:stretch>
            <a:fillRect/>
          </a:stretch>
        </p:blipFill>
        <p:spPr>
          <a:xfrm>
            <a:off x="3706091" y="5195454"/>
            <a:ext cx="1125682" cy="668482"/>
          </a:xfrm>
          <a:prstGeom prst="rect">
            <a:avLst/>
          </a:prstGeom>
        </p:spPr>
      </p:pic>
      <p:sp>
        <p:nvSpPr>
          <p:cNvPr id="21" name="矩形 20">
            <a:extLst>
              <a:ext uri="{FF2B5EF4-FFF2-40B4-BE49-F238E27FC236}">
                <a16:creationId xmlns:a16="http://schemas.microsoft.com/office/drawing/2014/main" id="{969F9004-BA6D-4EFB-9D88-8DC3366DF435}"/>
              </a:ext>
            </a:extLst>
          </p:cNvPr>
          <p:cNvSpPr/>
          <p:nvPr/>
        </p:nvSpPr>
        <p:spPr>
          <a:xfrm>
            <a:off x="5282265" y="5142405"/>
            <a:ext cx="1313180" cy="769441"/>
          </a:xfrm>
          <a:prstGeom prst="rect">
            <a:avLst/>
          </a:prstGeom>
        </p:spPr>
        <p:txBody>
          <a:bodyPr wrap="none">
            <a:spAutoFit/>
          </a:bodyPr>
          <a:lstStyle/>
          <a:p>
            <a:r>
              <a:rPr lang="zh-CN" altLang="en-US" sz="4400" b="1" dirty="0">
                <a:solidFill>
                  <a:srgbClr val="01BCD4"/>
                </a:solidFill>
                <a:latin typeface="Consolas" panose="020B0609020204030204" pitchFamily="49" charset="0"/>
              </a:rPr>
              <a:t>易用</a:t>
            </a:r>
            <a:endParaRPr lang="zh-CN" altLang="en-US" sz="4400" b="1" dirty="0">
              <a:solidFill>
                <a:srgbClr val="01BCD4"/>
              </a:solidFill>
            </a:endParaRPr>
          </a:p>
        </p:txBody>
      </p:sp>
    </p:spTree>
    <p:extLst>
      <p:ext uri="{BB962C8B-B14F-4D97-AF65-F5344CB8AC3E}">
        <p14:creationId xmlns:p14="http://schemas.microsoft.com/office/powerpoint/2010/main" val="3269720832"/>
      </p:ext>
    </p:extLst>
  </p:cSld>
  <p:clrMapOvr>
    <a:masterClrMapping/>
  </p:clrMapOvr>
  <p:transition spd="med">
    <p:pull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1107996" cy="461665"/>
          </a:xfrm>
          <a:prstGeom prst="rect">
            <a:avLst/>
          </a:prstGeom>
          <a:noFill/>
        </p:spPr>
        <p:txBody>
          <a:bodyPr wrap="none" rtlCol="0">
            <a:spAutoFit/>
          </a:bodyPr>
          <a:lstStyle/>
          <a:p>
            <a:r>
              <a:rPr lang="zh-CN" altLang="en-US" sz="2400" dirty="0">
                <a:solidFill>
                  <a:srgbClr val="3949AB"/>
                </a:solidFill>
              </a:rPr>
              <a:t>字符串</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3891" y="1073428"/>
            <a:ext cx="9841734"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字符串数组</a:t>
            </a:r>
            <a:endParaRPr lang="en-US" altLang="zh-CN" sz="2400" dirty="0">
              <a:latin typeface="+mn-ea"/>
            </a:endParaRPr>
          </a:p>
        </p:txBody>
      </p:sp>
      <p:sp>
        <p:nvSpPr>
          <p:cNvPr id="2" name="矩形 1">
            <a:extLst>
              <a:ext uri="{FF2B5EF4-FFF2-40B4-BE49-F238E27FC236}">
                <a16:creationId xmlns:a16="http://schemas.microsoft.com/office/drawing/2014/main" id="{6B2138C6-43D0-4F94-A29A-0754CA85F3D6}"/>
              </a:ext>
            </a:extLst>
          </p:cNvPr>
          <p:cNvSpPr/>
          <p:nvPr/>
        </p:nvSpPr>
        <p:spPr>
          <a:xfrm>
            <a:off x="1412630" y="1808929"/>
            <a:ext cx="8346831" cy="923330"/>
          </a:xfrm>
          <a:prstGeom prst="rect">
            <a:avLst/>
          </a:prstGeom>
        </p:spPr>
        <p:txBody>
          <a:bodyPr wrap="square">
            <a:spAutoFit/>
          </a:bodyPr>
          <a:lstStyle/>
          <a:p>
            <a:r>
              <a:rPr lang="en-US" altLang="zh-CN" dirty="0"/>
              <a:t>1</a:t>
            </a:r>
            <a:r>
              <a:rPr lang="zh-CN" altLang="en-US" dirty="0"/>
              <a:t>）以’</a:t>
            </a:r>
            <a:r>
              <a:rPr lang="en-US" altLang="zh-CN" dirty="0"/>
              <a:t>\0’</a:t>
            </a:r>
            <a:r>
              <a:rPr lang="zh-CN" altLang="en-US" dirty="0"/>
              <a:t>作为结束符的字符数组；</a:t>
            </a:r>
          </a:p>
          <a:p>
            <a:r>
              <a:rPr lang="en-US" altLang="zh-CN" dirty="0"/>
              <a:t>2</a:t>
            </a:r>
            <a:r>
              <a:rPr lang="zh-CN" altLang="en-US" dirty="0"/>
              <a:t>）长度计算时，结束符不计算在内；</a:t>
            </a:r>
          </a:p>
          <a:p>
            <a:r>
              <a:rPr lang="en-US" altLang="zh-CN" dirty="0"/>
              <a:t>3</a:t>
            </a:r>
            <a:r>
              <a:rPr lang="zh-CN" altLang="en-US" dirty="0"/>
              <a:t>）既然是数组，可以作为迭代器使用，例如 </a:t>
            </a:r>
            <a:r>
              <a:rPr lang="en-US" altLang="zh-CN" dirty="0"/>
              <a:t>string s(</a:t>
            </a:r>
            <a:r>
              <a:rPr lang="en-US" altLang="zh-CN" dirty="0" err="1"/>
              <a:t>hello,hello+strlen</a:t>
            </a:r>
            <a:r>
              <a:rPr lang="en-US" altLang="zh-CN" dirty="0"/>
              <a:t>(hello));</a:t>
            </a:r>
          </a:p>
        </p:txBody>
      </p:sp>
      <p:sp>
        <p:nvSpPr>
          <p:cNvPr id="7" name="矩形: 同侧圆角 5">
            <a:extLst>
              <a:ext uri="{FF2B5EF4-FFF2-40B4-BE49-F238E27FC236}">
                <a16:creationId xmlns:a16="http://schemas.microsoft.com/office/drawing/2014/main" id="{A92CCFF2-DFE4-4B43-8D5D-AA1340CDAB92}"/>
              </a:ext>
            </a:extLst>
          </p:cNvPr>
          <p:cNvSpPr>
            <a:spLocks noChangeAspect="1"/>
          </p:cNvSpPr>
          <p:nvPr/>
        </p:nvSpPr>
        <p:spPr>
          <a:xfrm>
            <a:off x="1388470" y="3502101"/>
            <a:ext cx="9841734"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字符串指针数组</a:t>
            </a:r>
            <a:endParaRPr lang="en-US" altLang="zh-CN" sz="2400" dirty="0">
              <a:latin typeface="+mn-ea"/>
            </a:endParaRPr>
          </a:p>
        </p:txBody>
      </p:sp>
      <p:sp>
        <p:nvSpPr>
          <p:cNvPr id="5" name="矩形 4">
            <a:extLst>
              <a:ext uri="{FF2B5EF4-FFF2-40B4-BE49-F238E27FC236}">
                <a16:creationId xmlns:a16="http://schemas.microsoft.com/office/drawing/2014/main" id="{A6C26D30-845C-4E60-B9C4-BA0AA1A88883}"/>
              </a:ext>
            </a:extLst>
          </p:cNvPr>
          <p:cNvSpPr/>
          <p:nvPr/>
        </p:nvSpPr>
        <p:spPr>
          <a:xfrm>
            <a:off x="1666673" y="4132342"/>
            <a:ext cx="6096000" cy="1200329"/>
          </a:xfrm>
          <a:prstGeom prst="rect">
            <a:avLst/>
          </a:prstGeom>
        </p:spPr>
        <p:txBody>
          <a:bodyPr>
            <a:spAutoFit/>
          </a:bodyPr>
          <a:lstStyle/>
          <a:p>
            <a:r>
              <a:rPr lang="zh-CN" altLang="en-US" dirty="0"/>
              <a:t>参考例子</a:t>
            </a:r>
          </a:p>
          <a:p>
            <a:r>
              <a:rPr lang="zh-CN" altLang="en-US" dirty="0"/>
              <a:t>    Lfmain.cpp</a:t>
            </a:r>
          </a:p>
          <a:p>
            <a:r>
              <a:rPr lang="zh-CN" altLang="en-US" dirty="0"/>
              <a:t>    static 和const的使用；</a:t>
            </a:r>
          </a:p>
          <a:p>
            <a:r>
              <a:rPr lang="zh-CN" altLang="en-US" dirty="0"/>
              <a:t>    sizeof的使用。</a:t>
            </a:r>
          </a:p>
        </p:txBody>
      </p:sp>
    </p:spTree>
    <p:extLst>
      <p:ext uri="{BB962C8B-B14F-4D97-AF65-F5344CB8AC3E}">
        <p14:creationId xmlns:p14="http://schemas.microsoft.com/office/powerpoint/2010/main" val="666433095"/>
      </p:ext>
    </p:extLst>
  </p:cSld>
  <p:clrMapOvr>
    <a:masterClrMapping/>
  </p:clrMapOvr>
  <p:transition spd="med">
    <p:pull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1519968" cy="461665"/>
          </a:xfrm>
          <a:prstGeom prst="rect">
            <a:avLst/>
          </a:prstGeom>
          <a:noFill/>
        </p:spPr>
        <p:txBody>
          <a:bodyPr wrap="none" rtlCol="0">
            <a:spAutoFit/>
          </a:bodyPr>
          <a:lstStyle/>
          <a:p>
            <a:r>
              <a:rPr lang="en-US" altLang="zh-CN" sz="2400" dirty="0">
                <a:solidFill>
                  <a:srgbClr val="3949AB"/>
                </a:solidFill>
              </a:rPr>
              <a:t>main</a:t>
            </a:r>
            <a:r>
              <a:rPr lang="zh-CN" altLang="en-US" sz="2400" dirty="0">
                <a:solidFill>
                  <a:srgbClr val="3949AB"/>
                </a:solidFill>
              </a:rPr>
              <a:t>函数</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3891" y="1073428"/>
            <a:ext cx="9841734"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函数原型</a:t>
            </a:r>
            <a:endParaRPr lang="en-US" altLang="zh-CN" sz="2400" dirty="0">
              <a:latin typeface="+mn-ea"/>
            </a:endParaRPr>
          </a:p>
        </p:txBody>
      </p:sp>
      <p:sp>
        <p:nvSpPr>
          <p:cNvPr id="2" name="矩形 1">
            <a:extLst>
              <a:ext uri="{FF2B5EF4-FFF2-40B4-BE49-F238E27FC236}">
                <a16:creationId xmlns:a16="http://schemas.microsoft.com/office/drawing/2014/main" id="{6B2138C6-43D0-4F94-A29A-0754CA85F3D6}"/>
              </a:ext>
            </a:extLst>
          </p:cNvPr>
          <p:cNvSpPr/>
          <p:nvPr/>
        </p:nvSpPr>
        <p:spPr>
          <a:xfrm>
            <a:off x="1412630" y="1808929"/>
            <a:ext cx="8346831" cy="646331"/>
          </a:xfrm>
          <a:prstGeom prst="rect">
            <a:avLst/>
          </a:prstGeom>
        </p:spPr>
        <p:txBody>
          <a:bodyPr wrap="square">
            <a:spAutoFit/>
          </a:bodyPr>
          <a:lstStyle/>
          <a:p>
            <a:r>
              <a:rPr lang="fr-FR" altLang="zh-CN" dirty="0"/>
              <a:t>    int main();</a:t>
            </a:r>
          </a:p>
          <a:p>
            <a:r>
              <a:rPr lang="fr-FR" altLang="zh-CN" dirty="0"/>
              <a:t>    int main(int argc, char* argv);</a:t>
            </a:r>
          </a:p>
        </p:txBody>
      </p:sp>
      <p:sp>
        <p:nvSpPr>
          <p:cNvPr id="7" name="矩形: 同侧圆角 5">
            <a:extLst>
              <a:ext uri="{FF2B5EF4-FFF2-40B4-BE49-F238E27FC236}">
                <a16:creationId xmlns:a16="http://schemas.microsoft.com/office/drawing/2014/main" id="{A92CCFF2-DFE4-4B43-8D5D-AA1340CDAB92}"/>
              </a:ext>
            </a:extLst>
          </p:cNvPr>
          <p:cNvSpPr>
            <a:spLocks noChangeAspect="1"/>
          </p:cNvSpPr>
          <p:nvPr/>
        </p:nvSpPr>
        <p:spPr>
          <a:xfrm>
            <a:off x="1388470" y="3502101"/>
            <a:ext cx="9841734"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示例程序</a:t>
            </a:r>
            <a:endParaRPr lang="en-US" altLang="zh-CN" sz="2400" dirty="0">
              <a:latin typeface="+mn-ea"/>
            </a:endParaRPr>
          </a:p>
        </p:txBody>
      </p:sp>
      <p:sp>
        <p:nvSpPr>
          <p:cNvPr id="5" name="矩形 4">
            <a:extLst>
              <a:ext uri="{FF2B5EF4-FFF2-40B4-BE49-F238E27FC236}">
                <a16:creationId xmlns:a16="http://schemas.microsoft.com/office/drawing/2014/main" id="{A6C26D30-845C-4E60-B9C4-BA0AA1A88883}"/>
              </a:ext>
            </a:extLst>
          </p:cNvPr>
          <p:cNvSpPr/>
          <p:nvPr/>
        </p:nvSpPr>
        <p:spPr>
          <a:xfrm>
            <a:off x="1666673" y="4132342"/>
            <a:ext cx="6096000" cy="646331"/>
          </a:xfrm>
          <a:prstGeom prst="rect">
            <a:avLst/>
          </a:prstGeom>
        </p:spPr>
        <p:txBody>
          <a:bodyPr>
            <a:spAutoFit/>
          </a:bodyPr>
          <a:lstStyle/>
          <a:p>
            <a:r>
              <a:rPr lang="zh-CN" altLang="en-US" dirty="0"/>
              <a:t>参考例子</a:t>
            </a:r>
          </a:p>
          <a:p>
            <a:r>
              <a:rPr lang="zh-CN" altLang="en-US" dirty="0"/>
              <a:t> </a:t>
            </a:r>
            <a:r>
              <a:rPr lang="en-US" altLang="zh-CN" dirty="0"/>
              <a:t>Say.cpp </a:t>
            </a:r>
            <a:endParaRPr lang="zh-CN" altLang="en-US" dirty="0"/>
          </a:p>
        </p:txBody>
      </p:sp>
      <p:pic>
        <p:nvPicPr>
          <p:cNvPr id="9" name="图片 1">
            <a:extLst>
              <a:ext uri="{FF2B5EF4-FFF2-40B4-BE49-F238E27FC236}">
                <a16:creationId xmlns:a16="http://schemas.microsoft.com/office/drawing/2014/main" id="{5AC3540E-08EB-45AA-A216-20D25FB949E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33692" y="4527956"/>
            <a:ext cx="6400423" cy="169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195446"/>
      </p:ext>
    </p:extLst>
  </p:cSld>
  <p:clrMapOvr>
    <a:masterClrMapping/>
  </p:clrMapOvr>
  <p:transition spd="med">
    <p:pull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2031325" cy="461665"/>
          </a:xfrm>
          <a:prstGeom prst="rect">
            <a:avLst/>
          </a:prstGeom>
          <a:noFill/>
        </p:spPr>
        <p:txBody>
          <a:bodyPr wrap="none" rtlCol="0">
            <a:spAutoFit/>
          </a:bodyPr>
          <a:lstStyle/>
          <a:p>
            <a:r>
              <a:rPr lang="zh-CN" altLang="en-US" sz="2400" dirty="0">
                <a:solidFill>
                  <a:srgbClr val="3949AB"/>
                </a:solidFill>
              </a:rPr>
              <a:t>处理多个文件</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3891" y="1073428"/>
            <a:ext cx="9841734"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t>处理文件</a:t>
            </a:r>
            <a:endParaRPr lang="en-US" altLang="zh-CN" sz="2400" dirty="0">
              <a:latin typeface="+mn-ea"/>
            </a:endParaRPr>
          </a:p>
        </p:txBody>
      </p:sp>
      <p:sp>
        <p:nvSpPr>
          <p:cNvPr id="2" name="矩形 1">
            <a:extLst>
              <a:ext uri="{FF2B5EF4-FFF2-40B4-BE49-F238E27FC236}">
                <a16:creationId xmlns:a16="http://schemas.microsoft.com/office/drawing/2014/main" id="{6B2138C6-43D0-4F94-A29A-0754CA85F3D6}"/>
              </a:ext>
            </a:extLst>
          </p:cNvPr>
          <p:cNvSpPr/>
          <p:nvPr/>
        </p:nvSpPr>
        <p:spPr>
          <a:xfrm>
            <a:off x="1412630" y="1808929"/>
            <a:ext cx="8346831" cy="646331"/>
          </a:xfrm>
          <a:prstGeom prst="rect">
            <a:avLst/>
          </a:prstGeom>
        </p:spPr>
        <p:txBody>
          <a:bodyPr wrap="square">
            <a:spAutoFit/>
          </a:bodyPr>
          <a:lstStyle/>
          <a:p>
            <a:r>
              <a:rPr lang="en-US" altLang="zh-CN" dirty="0"/>
              <a:t>1</a:t>
            </a:r>
            <a:r>
              <a:rPr lang="zh-CN" altLang="en-US" dirty="0"/>
              <a:t>）可以使用重定向方式；</a:t>
            </a:r>
          </a:p>
          <a:p>
            <a:r>
              <a:rPr lang="en-US" altLang="zh-CN" dirty="0"/>
              <a:t>2</a:t>
            </a:r>
            <a:r>
              <a:rPr lang="zh-CN" altLang="en-US" dirty="0"/>
              <a:t>）或者：使用文件方式。</a:t>
            </a:r>
            <a:endParaRPr lang="fr-FR" altLang="zh-CN" dirty="0"/>
          </a:p>
        </p:txBody>
      </p:sp>
      <p:sp>
        <p:nvSpPr>
          <p:cNvPr id="7" name="矩形: 同侧圆角 5">
            <a:extLst>
              <a:ext uri="{FF2B5EF4-FFF2-40B4-BE49-F238E27FC236}">
                <a16:creationId xmlns:a16="http://schemas.microsoft.com/office/drawing/2014/main" id="{A92CCFF2-DFE4-4B43-8D5D-AA1340CDAB92}"/>
              </a:ext>
            </a:extLst>
          </p:cNvPr>
          <p:cNvSpPr>
            <a:spLocks noChangeAspect="1"/>
          </p:cNvSpPr>
          <p:nvPr/>
        </p:nvSpPr>
        <p:spPr>
          <a:xfrm>
            <a:off x="1388470" y="3502101"/>
            <a:ext cx="9841734"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文件一般使用方法</a:t>
            </a:r>
            <a:endParaRPr lang="en-US" altLang="zh-CN" sz="2400" dirty="0">
              <a:latin typeface="+mn-ea"/>
            </a:endParaRPr>
          </a:p>
        </p:txBody>
      </p:sp>
      <p:sp>
        <p:nvSpPr>
          <p:cNvPr id="5" name="矩形 4">
            <a:extLst>
              <a:ext uri="{FF2B5EF4-FFF2-40B4-BE49-F238E27FC236}">
                <a16:creationId xmlns:a16="http://schemas.microsoft.com/office/drawing/2014/main" id="{A6C26D30-845C-4E60-B9C4-BA0AA1A88883}"/>
              </a:ext>
            </a:extLst>
          </p:cNvPr>
          <p:cNvSpPr/>
          <p:nvPr/>
        </p:nvSpPr>
        <p:spPr>
          <a:xfrm>
            <a:off x="1666673" y="4132342"/>
            <a:ext cx="6096000" cy="1754326"/>
          </a:xfrm>
          <a:prstGeom prst="rect">
            <a:avLst/>
          </a:prstGeom>
        </p:spPr>
        <p:txBody>
          <a:bodyPr>
            <a:spAutoFit/>
          </a:bodyPr>
          <a:lstStyle/>
          <a:p>
            <a:r>
              <a:rPr lang="en-US" altLang="zh-CN" dirty="0"/>
              <a:t>#include &lt;</a:t>
            </a:r>
            <a:r>
              <a:rPr lang="en-US" altLang="zh-CN" dirty="0" err="1"/>
              <a:t>fstream</a:t>
            </a:r>
            <a:r>
              <a:rPr lang="en-US" altLang="zh-CN" dirty="0"/>
              <a:t>&gt;</a:t>
            </a:r>
          </a:p>
          <a:p>
            <a:endParaRPr lang="en-US" altLang="zh-CN" dirty="0"/>
          </a:p>
          <a:p>
            <a:r>
              <a:rPr lang="en-US" altLang="zh-CN" dirty="0" err="1" smtClean="0"/>
              <a:t>ifstream</a:t>
            </a:r>
            <a:r>
              <a:rPr lang="en-US" altLang="zh-CN" dirty="0" smtClean="0"/>
              <a:t> </a:t>
            </a:r>
            <a:r>
              <a:rPr lang="en-US" altLang="zh-CN" dirty="0" err="1"/>
              <a:t>infile</a:t>
            </a:r>
            <a:r>
              <a:rPr lang="en-US" altLang="zh-CN" dirty="0"/>
              <a:t>(“in”);</a:t>
            </a:r>
          </a:p>
          <a:p>
            <a:r>
              <a:rPr lang="en-US" altLang="zh-CN" dirty="0" err="1"/>
              <a:t>ofstream</a:t>
            </a:r>
            <a:r>
              <a:rPr lang="en-US" altLang="zh-CN" dirty="0"/>
              <a:t> </a:t>
            </a:r>
            <a:r>
              <a:rPr lang="en-US" altLang="zh-CN" dirty="0" err="1"/>
              <a:t>outfile</a:t>
            </a:r>
            <a:r>
              <a:rPr lang="en-US" altLang="zh-CN" dirty="0"/>
              <a:t>(“out”);</a:t>
            </a:r>
          </a:p>
          <a:p>
            <a:endParaRPr lang="en-US" altLang="zh-CN" dirty="0"/>
          </a:p>
          <a:p>
            <a:r>
              <a:rPr lang="en-US" altLang="zh-CN" dirty="0" err="1"/>
              <a:t>Infile</a:t>
            </a:r>
            <a:r>
              <a:rPr lang="zh-CN" altLang="en-US" dirty="0"/>
              <a:t>和</a:t>
            </a:r>
            <a:r>
              <a:rPr lang="en-US" altLang="zh-CN" dirty="0" err="1"/>
              <a:t>outfile</a:t>
            </a:r>
            <a:r>
              <a:rPr lang="zh-CN" altLang="en-US" dirty="0"/>
              <a:t>的使用和</a:t>
            </a:r>
            <a:r>
              <a:rPr lang="en-US" altLang="zh-CN" dirty="0" err="1"/>
              <a:t>cin</a:t>
            </a:r>
            <a:r>
              <a:rPr lang="zh-CN" altLang="en-US" dirty="0"/>
              <a:t>、</a:t>
            </a:r>
            <a:r>
              <a:rPr lang="en-US" altLang="zh-CN" dirty="0" err="1"/>
              <a:t>cout</a:t>
            </a:r>
            <a:r>
              <a:rPr lang="zh-CN" altLang="en-US" dirty="0"/>
              <a:t>一样。</a:t>
            </a:r>
          </a:p>
        </p:txBody>
      </p:sp>
    </p:spTree>
    <p:extLst>
      <p:ext uri="{BB962C8B-B14F-4D97-AF65-F5344CB8AC3E}">
        <p14:creationId xmlns:p14="http://schemas.microsoft.com/office/powerpoint/2010/main" val="1266618391"/>
      </p:ext>
    </p:extLst>
  </p:cSld>
  <p:clrMapOvr>
    <a:masterClrMapping/>
  </p:clrMapOvr>
  <p:transition spd="med">
    <p:pull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1415772" cy="461665"/>
          </a:xfrm>
          <a:prstGeom prst="rect">
            <a:avLst/>
          </a:prstGeom>
          <a:noFill/>
        </p:spPr>
        <p:txBody>
          <a:bodyPr wrap="none" rtlCol="0">
            <a:spAutoFit/>
          </a:bodyPr>
          <a:lstStyle/>
          <a:p>
            <a:r>
              <a:rPr lang="zh-CN" altLang="en-US" sz="2400" dirty="0">
                <a:solidFill>
                  <a:srgbClr val="3949AB"/>
                </a:solidFill>
              </a:rPr>
              <a:t>内存分配</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3891" y="1073428"/>
            <a:ext cx="9841734"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动态分配</a:t>
            </a:r>
            <a:endParaRPr lang="en-US" altLang="zh-CN" sz="2400" dirty="0">
              <a:latin typeface="+mn-ea"/>
            </a:endParaRPr>
          </a:p>
        </p:txBody>
      </p:sp>
      <p:sp>
        <p:nvSpPr>
          <p:cNvPr id="2" name="矩形 1">
            <a:extLst>
              <a:ext uri="{FF2B5EF4-FFF2-40B4-BE49-F238E27FC236}">
                <a16:creationId xmlns:a16="http://schemas.microsoft.com/office/drawing/2014/main" id="{6B2138C6-43D0-4F94-A29A-0754CA85F3D6}"/>
              </a:ext>
            </a:extLst>
          </p:cNvPr>
          <p:cNvSpPr/>
          <p:nvPr/>
        </p:nvSpPr>
        <p:spPr>
          <a:xfrm>
            <a:off x="1412630" y="1808929"/>
            <a:ext cx="8346831" cy="2308324"/>
          </a:xfrm>
          <a:prstGeom prst="rect">
            <a:avLst/>
          </a:prstGeom>
        </p:spPr>
        <p:txBody>
          <a:bodyPr wrap="square">
            <a:spAutoFit/>
          </a:bodyPr>
          <a:lstStyle/>
          <a:p>
            <a:r>
              <a:rPr lang="en-US" altLang="zh-CN" dirty="0"/>
              <a:t>1</a:t>
            </a:r>
            <a:r>
              <a:rPr lang="zh-CN" altLang="en-US" dirty="0"/>
              <a:t>）使用</a:t>
            </a:r>
            <a:r>
              <a:rPr lang="en-US" altLang="zh-CN" dirty="0"/>
              <a:t>new/delete</a:t>
            </a:r>
            <a:r>
              <a:rPr lang="zh-CN" altLang="en-US" dirty="0"/>
              <a:t>进行内存的动态分配</a:t>
            </a:r>
            <a:r>
              <a:rPr lang="en-US" altLang="zh-CN" dirty="0"/>
              <a:t>/</a:t>
            </a:r>
            <a:r>
              <a:rPr lang="zh-CN" altLang="en-US" dirty="0"/>
              <a:t>释放；</a:t>
            </a:r>
          </a:p>
          <a:p>
            <a:endParaRPr lang="en-US" altLang="zh-CN" dirty="0"/>
          </a:p>
          <a:p>
            <a:r>
              <a:rPr lang="en-US" altLang="zh-CN" dirty="0"/>
              <a:t>2</a:t>
            </a:r>
            <a:r>
              <a:rPr lang="zh-CN" altLang="en-US" dirty="0"/>
              <a:t>）</a:t>
            </a:r>
            <a:r>
              <a:rPr lang="en-US" altLang="zh-CN" dirty="0"/>
              <a:t>C++</a:t>
            </a:r>
            <a:r>
              <a:rPr lang="zh-CN" altLang="en-US" dirty="0"/>
              <a:t>语言中，分配内存和对象的初始化是紧密联系的：</a:t>
            </a:r>
          </a:p>
          <a:p>
            <a:r>
              <a:rPr lang="zh-CN" altLang="en-US" dirty="0"/>
              <a:t>例如： </a:t>
            </a:r>
            <a:r>
              <a:rPr lang="en-US" altLang="zh-CN" dirty="0"/>
              <a:t>int *</a:t>
            </a:r>
            <a:r>
              <a:rPr lang="en-US" altLang="zh-CN" dirty="0" err="1"/>
              <a:t>ip</a:t>
            </a:r>
            <a:r>
              <a:rPr lang="en-US" altLang="zh-CN" dirty="0"/>
              <a:t> = new int(42);</a:t>
            </a:r>
          </a:p>
          <a:p>
            <a:r>
              <a:rPr lang="en-US" altLang="zh-CN" dirty="0"/>
              <a:t>            delete </a:t>
            </a:r>
            <a:r>
              <a:rPr lang="en-US" altLang="zh-CN" dirty="0" err="1"/>
              <a:t>ip</a:t>
            </a:r>
            <a:r>
              <a:rPr lang="en-US" altLang="zh-CN" dirty="0"/>
              <a:t>;</a:t>
            </a:r>
          </a:p>
          <a:p>
            <a:r>
              <a:rPr lang="zh-CN" altLang="en-US" dirty="0"/>
              <a:t>例如：</a:t>
            </a:r>
            <a:r>
              <a:rPr lang="en-US" altLang="zh-CN" dirty="0"/>
              <a:t>T* p = new T[n];</a:t>
            </a:r>
          </a:p>
          <a:p>
            <a:r>
              <a:rPr lang="en-US" altLang="zh-CN" dirty="0"/>
              <a:t>           vector&lt;T&gt; </a:t>
            </a:r>
            <a:r>
              <a:rPr lang="en-US" altLang="zh-CN" dirty="0" err="1"/>
              <a:t>vt</a:t>
            </a:r>
            <a:r>
              <a:rPr lang="en-US" altLang="zh-CN" dirty="0"/>
              <a:t>&lt;</a:t>
            </a:r>
            <a:r>
              <a:rPr lang="en-US" altLang="zh-CN" dirty="0" err="1"/>
              <a:t>p,p+n</a:t>
            </a:r>
            <a:r>
              <a:rPr lang="en-US" altLang="zh-CN" dirty="0"/>
              <a:t>);</a:t>
            </a:r>
          </a:p>
          <a:p>
            <a:r>
              <a:rPr lang="en-US" altLang="zh-CN" dirty="0"/>
              <a:t>           delete[] </a:t>
            </a:r>
            <a:r>
              <a:rPr lang="en-US" altLang="zh-CN" dirty="0" err="1"/>
              <a:t>vt</a:t>
            </a:r>
            <a:r>
              <a:rPr lang="en-US" altLang="zh-CN" dirty="0"/>
              <a:t>;</a:t>
            </a:r>
          </a:p>
        </p:txBody>
      </p:sp>
    </p:spTree>
    <p:extLst>
      <p:ext uri="{BB962C8B-B14F-4D97-AF65-F5344CB8AC3E}">
        <p14:creationId xmlns:p14="http://schemas.microsoft.com/office/powerpoint/2010/main" val="3588018003"/>
      </p:ext>
    </p:extLst>
  </p:cSld>
  <p:clrMapOvr>
    <a:masterClrMapping/>
  </p:clrMapOvr>
  <p:transition spd="med">
    <p:pull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2646878" cy="461665"/>
          </a:xfrm>
          <a:prstGeom prst="rect">
            <a:avLst/>
          </a:prstGeom>
          <a:noFill/>
        </p:spPr>
        <p:txBody>
          <a:bodyPr wrap="none" rtlCol="0">
            <a:spAutoFit/>
          </a:bodyPr>
          <a:lstStyle/>
          <a:p>
            <a:r>
              <a:rPr lang="zh-CN" altLang="en-US" sz="2400" dirty="0">
                <a:solidFill>
                  <a:srgbClr val="3949AB"/>
                </a:solidFill>
              </a:rPr>
              <a:t>定义抽象数据类型</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1" y="1073428"/>
            <a:ext cx="9841325"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定义抽象数据类型</a:t>
            </a:r>
            <a:endParaRPr lang="en-US" altLang="zh-CN" sz="2400" dirty="0">
              <a:latin typeface="+mn-ea"/>
            </a:endParaRPr>
          </a:p>
        </p:txBody>
      </p:sp>
      <p:sp>
        <p:nvSpPr>
          <p:cNvPr id="5" name="矩形 4">
            <a:extLst>
              <a:ext uri="{FF2B5EF4-FFF2-40B4-BE49-F238E27FC236}">
                <a16:creationId xmlns:a16="http://schemas.microsoft.com/office/drawing/2014/main" id="{D193AB2C-1BD8-4275-A747-E0CE11B7C1D2}"/>
              </a:ext>
            </a:extLst>
          </p:cNvPr>
          <p:cNvSpPr/>
          <p:nvPr/>
        </p:nvSpPr>
        <p:spPr>
          <a:xfrm>
            <a:off x="1370568" y="1763307"/>
            <a:ext cx="9759395" cy="1477328"/>
          </a:xfrm>
          <a:prstGeom prst="rect">
            <a:avLst/>
          </a:prstGeom>
        </p:spPr>
        <p:txBody>
          <a:bodyPr wrap="square">
            <a:spAutoFit/>
          </a:bodyPr>
          <a:lstStyle/>
          <a:p>
            <a:r>
              <a:rPr lang="en-US" altLang="zh-CN" dirty="0">
                <a:solidFill>
                  <a:srgbClr val="000000"/>
                </a:solidFill>
                <a:latin typeface="Consolas" panose="020B0609020204030204" pitchFamily="49" charset="0"/>
              </a:rPr>
              <a:t>1</a:t>
            </a:r>
            <a:r>
              <a:rPr lang="zh-CN" altLang="en-US" dirty="0">
                <a:solidFill>
                  <a:srgbClr val="000000"/>
                </a:solidFill>
                <a:latin typeface="Consolas" panose="020B0609020204030204" pitchFamily="49" charset="0"/>
              </a:rPr>
              <a:t>）类定义中的正规函数</a:t>
            </a:r>
          </a:p>
          <a:p>
            <a:r>
              <a:rPr lang="en-US" altLang="zh-CN" dirty="0">
                <a:solidFill>
                  <a:srgbClr val="000000"/>
                </a:solidFill>
                <a:latin typeface="Consolas" panose="020B0609020204030204" pitchFamily="49" charset="0"/>
              </a:rPr>
              <a:t>2</a:t>
            </a:r>
            <a:r>
              <a:rPr lang="zh-CN" altLang="en-US" dirty="0">
                <a:solidFill>
                  <a:srgbClr val="000000"/>
                </a:solidFill>
                <a:latin typeface="Consolas" panose="020B0609020204030204" pitchFamily="49" charset="0"/>
              </a:rPr>
              <a:t>）</a:t>
            </a:r>
            <a:r>
              <a:rPr lang="en-US" altLang="zh-CN" dirty="0">
                <a:solidFill>
                  <a:srgbClr val="000000"/>
                </a:solidFill>
                <a:latin typeface="Consolas" panose="020B0609020204030204" pitchFamily="49" charset="0"/>
              </a:rPr>
              <a:t>Nice</a:t>
            </a:r>
            <a:r>
              <a:rPr lang="zh-CN" altLang="en-US" dirty="0">
                <a:solidFill>
                  <a:srgbClr val="000000"/>
                </a:solidFill>
                <a:latin typeface="Consolas" panose="020B0609020204030204" pitchFamily="49" charset="0"/>
              </a:rPr>
              <a:t>类</a:t>
            </a:r>
          </a:p>
          <a:p>
            <a:r>
              <a:rPr lang="en-US" altLang="zh-CN" dirty="0">
                <a:solidFill>
                  <a:srgbClr val="000000"/>
                </a:solidFill>
                <a:latin typeface="Consolas" panose="020B0609020204030204" pitchFamily="49" charset="0"/>
              </a:rPr>
              <a:t>3</a:t>
            </a:r>
            <a:r>
              <a:rPr lang="zh-CN" altLang="en-US" dirty="0">
                <a:solidFill>
                  <a:srgbClr val="000000"/>
                </a:solidFill>
                <a:latin typeface="Consolas" panose="020B0609020204030204" pitchFamily="49" charset="0"/>
              </a:rPr>
              <a:t>）浅拷贝和深拷贝</a:t>
            </a:r>
          </a:p>
          <a:p>
            <a:r>
              <a:rPr lang="en-US" altLang="zh-CN" dirty="0">
                <a:solidFill>
                  <a:srgbClr val="000000"/>
                </a:solidFill>
                <a:latin typeface="Consolas" panose="020B0609020204030204" pitchFamily="49" charset="0"/>
              </a:rPr>
              <a:t>4</a:t>
            </a:r>
            <a:r>
              <a:rPr lang="zh-CN" altLang="en-US" dirty="0">
                <a:solidFill>
                  <a:srgbClr val="000000"/>
                </a:solidFill>
                <a:latin typeface="Consolas" panose="020B0609020204030204" pitchFamily="49" charset="0"/>
              </a:rPr>
              <a:t>）构造</a:t>
            </a:r>
            <a:r>
              <a:rPr lang="en-US" altLang="zh-CN" dirty="0" err="1">
                <a:solidFill>
                  <a:srgbClr val="000000"/>
                </a:solidFill>
                <a:latin typeface="Consolas" panose="020B0609020204030204" pitchFamily="49" charset="0"/>
              </a:rPr>
              <a:t>vec</a:t>
            </a:r>
            <a:r>
              <a:rPr lang="zh-CN" altLang="en-US" dirty="0">
                <a:solidFill>
                  <a:srgbClr val="000000"/>
                </a:solidFill>
                <a:latin typeface="Consolas" panose="020B0609020204030204" pitchFamily="49" charset="0"/>
              </a:rPr>
              <a:t>模板类</a:t>
            </a:r>
          </a:p>
          <a:p>
            <a:endParaRPr lang="zh-CN" altLang="en-US" dirty="0">
              <a:solidFill>
                <a:srgbClr val="000000"/>
              </a:solidFill>
              <a:latin typeface="Consolas" panose="020B0609020204030204" pitchFamily="49" charset="0"/>
            </a:endParaRPr>
          </a:p>
        </p:txBody>
      </p:sp>
      <p:sp>
        <p:nvSpPr>
          <p:cNvPr id="16" name="矩形 15">
            <a:extLst>
              <a:ext uri="{FF2B5EF4-FFF2-40B4-BE49-F238E27FC236}">
                <a16:creationId xmlns:a16="http://schemas.microsoft.com/office/drawing/2014/main" id="{BF676FD9-9E7F-46DC-92A6-A803BACB6CA4}"/>
              </a:ext>
            </a:extLst>
          </p:cNvPr>
          <p:cNvSpPr/>
          <p:nvPr/>
        </p:nvSpPr>
        <p:spPr>
          <a:xfrm>
            <a:off x="7647217" y="0"/>
            <a:ext cx="4544783" cy="498341"/>
          </a:xfrm>
          <a:prstGeom prst="rect">
            <a:avLst/>
          </a:prstGeom>
          <a:solidFill>
            <a:srgbClr val="11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latin typeface="+mn-ea"/>
              </a:rPr>
              <a:t>3.</a:t>
            </a:r>
            <a:r>
              <a:rPr lang="zh-CN" altLang="en-US" sz="2400" dirty="0">
                <a:latin typeface="+mn-ea"/>
              </a:rPr>
              <a:t>定义抽象类型</a:t>
            </a:r>
          </a:p>
        </p:txBody>
      </p:sp>
    </p:spTree>
    <p:extLst>
      <p:ext uri="{BB962C8B-B14F-4D97-AF65-F5344CB8AC3E}">
        <p14:creationId xmlns:p14="http://schemas.microsoft.com/office/powerpoint/2010/main" val="246841774"/>
      </p:ext>
    </p:extLst>
  </p:cSld>
  <p:clrMapOvr>
    <a:masterClrMapping/>
  </p:clrMapOvr>
  <p:transition spd="med">
    <p:pull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2954655" cy="461665"/>
          </a:xfrm>
          <a:prstGeom prst="rect">
            <a:avLst/>
          </a:prstGeom>
          <a:noFill/>
        </p:spPr>
        <p:txBody>
          <a:bodyPr wrap="none" rtlCol="0">
            <a:spAutoFit/>
          </a:bodyPr>
          <a:lstStyle/>
          <a:p>
            <a:r>
              <a:rPr lang="zh-CN" altLang="en-US" sz="2400" dirty="0">
                <a:solidFill>
                  <a:srgbClr val="3949AB"/>
                </a:solidFill>
              </a:rPr>
              <a:t>类定义中的正规函数</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1" y="1073428"/>
            <a:ext cx="9841325"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正规函数</a:t>
            </a:r>
            <a:endParaRPr lang="en-US" altLang="zh-CN" sz="2400" dirty="0">
              <a:latin typeface="+mn-ea"/>
            </a:endParaRPr>
          </a:p>
        </p:txBody>
      </p:sp>
      <p:sp>
        <p:nvSpPr>
          <p:cNvPr id="5" name="矩形 4">
            <a:extLst>
              <a:ext uri="{FF2B5EF4-FFF2-40B4-BE49-F238E27FC236}">
                <a16:creationId xmlns:a16="http://schemas.microsoft.com/office/drawing/2014/main" id="{D193AB2C-1BD8-4275-A747-E0CE11B7C1D2}"/>
              </a:ext>
            </a:extLst>
          </p:cNvPr>
          <p:cNvSpPr/>
          <p:nvPr/>
        </p:nvSpPr>
        <p:spPr>
          <a:xfrm>
            <a:off x="1370568" y="1763307"/>
            <a:ext cx="9759395" cy="2031325"/>
          </a:xfrm>
          <a:prstGeom prst="rect">
            <a:avLst/>
          </a:prstGeom>
        </p:spPr>
        <p:txBody>
          <a:bodyPr wrap="square">
            <a:spAutoFit/>
          </a:bodyPr>
          <a:lstStyle/>
          <a:p>
            <a:r>
              <a:rPr lang="zh-CN" altLang="en-US" dirty="0">
                <a:solidFill>
                  <a:srgbClr val="000000"/>
                </a:solidFill>
                <a:latin typeface="Consolas" panose="020B0609020204030204" pitchFamily="49" charset="0"/>
              </a:rPr>
              <a:t>设计良好的类中，某个函数的语义是相同的话，则称为</a:t>
            </a:r>
            <a:r>
              <a:rPr lang="zh-CN" altLang="en-US" b="1" dirty="0">
                <a:solidFill>
                  <a:srgbClr val="00B050"/>
                </a:solidFill>
                <a:latin typeface="Consolas" panose="020B0609020204030204" pitchFamily="49" charset="0"/>
              </a:rPr>
              <a:t>正规函数</a:t>
            </a:r>
            <a:r>
              <a:rPr lang="zh-CN" altLang="en-US"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1</a:t>
            </a:r>
            <a:r>
              <a:rPr lang="zh-CN" altLang="en-US" dirty="0" smtClean="0">
                <a:solidFill>
                  <a:srgbClr val="000000"/>
                </a:solidFill>
                <a:latin typeface="Consolas" panose="020B0609020204030204" pitchFamily="49" charset="0"/>
              </a:rPr>
              <a:t>）复制构造</a:t>
            </a:r>
            <a:r>
              <a:rPr lang="zh-CN" altLang="en-US" dirty="0">
                <a:solidFill>
                  <a:srgbClr val="000000"/>
                </a:solidFill>
                <a:latin typeface="Consolas" panose="020B0609020204030204" pitchFamily="49" charset="0"/>
              </a:rPr>
              <a:t>函数；  </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2</a:t>
            </a:r>
            <a:r>
              <a:rPr lang="zh-CN" altLang="en-US" dirty="0" smtClean="0">
                <a:solidFill>
                  <a:srgbClr val="000000"/>
                </a:solidFill>
                <a:latin typeface="Consolas" panose="020B0609020204030204" pitchFamily="49" charset="0"/>
              </a:rPr>
              <a:t>）</a:t>
            </a:r>
            <a:r>
              <a:rPr lang="zh-CN" altLang="en-US" b="1" dirty="0">
                <a:solidFill>
                  <a:srgbClr val="00B050"/>
                </a:solidFill>
                <a:latin typeface="Consolas" panose="020B0609020204030204" pitchFamily="49" charset="0"/>
              </a:rPr>
              <a:t>复制</a:t>
            </a:r>
            <a:r>
              <a:rPr lang="zh-CN" altLang="en-US" dirty="0" smtClean="0">
                <a:solidFill>
                  <a:srgbClr val="000000"/>
                </a:solidFill>
                <a:latin typeface="Consolas" panose="020B0609020204030204" pitchFamily="49" charset="0"/>
              </a:rPr>
              <a:t>赋值</a:t>
            </a:r>
            <a:r>
              <a:rPr lang="zh-CN" altLang="en-US" dirty="0">
                <a:solidFill>
                  <a:srgbClr val="000000"/>
                </a:solidFill>
                <a:latin typeface="Consolas" panose="020B0609020204030204" pitchFamily="49" charset="0"/>
              </a:rPr>
              <a:t>运算符；</a:t>
            </a:r>
          </a:p>
          <a:p>
            <a:r>
              <a:rPr lang="en-US" altLang="zh-CN" b="1" dirty="0" smtClean="0">
                <a:solidFill>
                  <a:srgbClr val="FF0000"/>
                </a:solidFill>
                <a:latin typeface="Consolas" panose="020B0609020204030204" pitchFamily="49" charset="0"/>
              </a:rPr>
              <a:t>3</a:t>
            </a:r>
            <a:r>
              <a:rPr lang="zh-CN" altLang="en-US" b="1" dirty="0" smtClean="0">
                <a:solidFill>
                  <a:srgbClr val="FF0000"/>
                </a:solidFill>
                <a:latin typeface="Consolas" panose="020B0609020204030204" pitchFamily="49" charset="0"/>
              </a:rPr>
              <a:t>）移动构造函数；</a:t>
            </a:r>
            <a:endParaRPr lang="en-US" altLang="zh-CN" b="1" dirty="0">
              <a:solidFill>
                <a:srgbClr val="FF0000"/>
              </a:solidFill>
              <a:latin typeface="Consolas" panose="020B0609020204030204" pitchFamily="49" charset="0"/>
            </a:endParaRPr>
          </a:p>
          <a:p>
            <a:r>
              <a:rPr lang="en-US" altLang="zh-CN" b="1" dirty="0" smtClean="0">
                <a:solidFill>
                  <a:srgbClr val="FF0000"/>
                </a:solidFill>
                <a:latin typeface="Consolas" panose="020B0609020204030204" pitchFamily="49" charset="0"/>
              </a:rPr>
              <a:t>4</a:t>
            </a:r>
            <a:r>
              <a:rPr lang="zh-CN" altLang="en-US" b="1" dirty="0" smtClean="0">
                <a:solidFill>
                  <a:srgbClr val="FF0000"/>
                </a:solidFill>
                <a:latin typeface="Consolas" panose="020B0609020204030204" pitchFamily="49" charset="0"/>
              </a:rPr>
              <a:t>）移动赋值运算符；</a:t>
            </a:r>
            <a:endParaRPr lang="zh-CN" altLang="en-US" b="1" dirty="0">
              <a:solidFill>
                <a:srgbClr val="FF0000"/>
              </a:solidFill>
              <a:latin typeface="Consolas" panose="020B0609020204030204" pitchFamily="49" charset="0"/>
            </a:endParaRPr>
          </a:p>
          <a:p>
            <a:r>
              <a:rPr lang="en-US" altLang="zh-CN" dirty="0" smtClean="0">
                <a:solidFill>
                  <a:srgbClr val="000000"/>
                </a:solidFill>
                <a:latin typeface="Consolas" panose="020B0609020204030204" pitchFamily="49" charset="0"/>
              </a:rPr>
              <a:t>5</a:t>
            </a:r>
            <a:r>
              <a:rPr lang="zh-CN" altLang="en-US" dirty="0" smtClean="0">
                <a:solidFill>
                  <a:srgbClr val="000000"/>
                </a:solidFill>
                <a:latin typeface="Consolas" panose="020B0609020204030204" pitchFamily="49" charset="0"/>
              </a:rPr>
              <a:t>）析</a:t>
            </a:r>
            <a:r>
              <a:rPr lang="zh-CN" altLang="en-US" dirty="0">
                <a:solidFill>
                  <a:srgbClr val="000000"/>
                </a:solidFill>
                <a:latin typeface="Consolas" panose="020B0609020204030204" pitchFamily="49" charset="0"/>
              </a:rPr>
              <a:t>构函数；      </a:t>
            </a:r>
            <a:endParaRPr lang="en-US" altLang="zh-CN" dirty="0">
              <a:solidFill>
                <a:srgbClr val="000000"/>
              </a:solidFill>
              <a:latin typeface="Consolas" panose="020B0609020204030204" pitchFamily="49" charset="0"/>
            </a:endParaRPr>
          </a:p>
          <a:p>
            <a:r>
              <a:rPr lang="en-US" altLang="zh-CN" dirty="0" smtClean="0">
                <a:solidFill>
                  <a:srgbClr val="000000"/>
                </a:solidFill>
                <a:latin typeface="Consolas" panose="020B0609020204030204" pitchFamily="49" charset="0"/>
              </a:rPr>
              <a:t>6</a:t>
            </a:r>
            <a:r>
              <a:rPr lang="zh-CN" altLang="en-US" dirty="0" smtClean="0">
                <a:solidFill>
                  <a:srgbClr val="000000"/>
                </a:solidFill>
                <a:latin typeface="Consolas" panose="020B0609020204030204" pitchFamily="49" charset="0"/>
              </a:rPr>
              <a:t>）</a:t>
            </a:r>
            <a:r>
              <a:rPr lang="zh-CN" altLang="en-US" dirty="0">
                <a:solidFill>
                  <a:srgbClr val="000000"/>
                </a:solidFill>
                <a:latin typeface="Consolas" panose="020B0609020204030204" pitchFamily="49" charset="0"/>
              </a:rPr>
              <a:t>相等运算符和不等运算符</a:t>
            </a:r>
            <a:r>
              <a:rPr lang="zh-CN" altLang="en-US" dirty="0" smtClean="0">
                <a:solidFill>
                  <a:srgbClr val="000000"/>
                </a:solidFill>
                <a:latin typeface="Consolas" panose="020B0609020204030204" pitchFamily="49" charset="0"/>
              </a:rPr>
              <a:t>。</a:t>
            </a:r>
            <a:endParaRPr lang="en-US" altLang="zh-CN" dirty="0" smtClean="0">
              <a:solidFill>
                <a:srgbClr val="000000"/>
              </a:solidFill>
              <a:latin typeface="Consolas" panose="020B0609020204030204" pitchFamily="49" charset="0"/>
            </a:endParaRPr>
          </a:p>
        </p:txBody>
      </p:sp>
      <p:sp>
        <p:nvSpPr>
          <p:cNvPr id="14" name="矩形 13">
            <a:extLst>
              <a:ext uri="{FF2B5EF4-FFF2-40B4-BE49-F238E27FC236}">
                <a16:creationId xmlns:a16="http://schemas.microsoft.com/office/drawing/2014/main" id="{F36D1DFA-D302-416E-868C-C7785151081B}"/>
              </a:ext>
            </a:extLst>
          </p:cNvPr>
          <p:cNvSpPr/>
          <p:nvPr/>
        </p:nvSpPr>
        <p:spPr>
          <a:xfrm>
            <a:off x="1631151" y="3787145"/>
            <a:ext cx="5543550" cy="3046988"/>
          </a:xfrm>
          <a:prstGeom prst="rect">
            <a:avLst/>
          </a:prstGeom>
        </p:spPr>
        <p:txBody>
          <a:bodyPr>
            <a:spAutoFit/>
          </a:bodyPr>
          <a:lstStyle/>
          <a:p>
            <a:pPr>
              <a:spcAft>
                <a:spcPts val="0"/>
              </a:spcAft>
              <a:defRPr/>
            </a:pPr>
            <a:r>
              <a:rPr lang="en-US" altLang="zh-CN" sz="1600" kern="0" dirty="0">
                <a:solidFill>
                  <a:srgbClr val="8000FF"/>
                </a:solidFill>
                <a:latin typeface="Courier New" panose="02070309020205020404" pitchFamily="49" charset="0"/>
                <a:cs typeface="Times New Roman" panose="02020603050405020304" pitchFamily="18" charset="0"/>
              </a:rPr>
              <a:t>class</a:t>
            </a:r>
            <a:r>
              <a:rPr lang="en-US" altLang="zh-CN" sz="1600" kern="0" dirty="0">
                <a:solidFill>
                  <a:srgbClr val="000000"/>
                </a:solidFill>
                <a:latin typeface="Courier New" panose="02070309020205020404" pitchFamily="49" charset="0"/>
                <a:cs typeface="Times New Roman" panose="02020603050405020304" pitchFamily="18" charset="0"/>
              </a:rPr>
              <a:t> T</a:t>
            </a:r>
            <a:r>
              <a:rPr lang="en-US" altLang="zh-CN" sz="1600" kern="0" dirty="0">
                <a:solidFill>
                  <a:srgbClr val="000080"/>
                </a:solidFill>
                <a:latin typeface="Courier New" panose="020703090202050204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pPr>
              <a:spcAft>
                <a:spcPts val="0"/>
              </a:spcAft>
              <a:defRPr/>
            </a:pPr>
            <a:r>
              <a:rPr lang="en-US" altLang="zh-CN" sz="1600" kern="0" dirty="0">
                <a:solidFill>
                  <a:srgbClr val="8000FF"/>
                </a:solidFill>
                <a:latin typeface="Courier New" panose="02070309020205020404" pitchFamily="49" charset="0"/>
                <a:cs typeface="Times New Roman" panose="02020603050405020304" pitchFamily="18" charset="0"/>
              </a:rPr>
              <a:t>public</a:t>
            </a:r>
            <a:r>
              <a:rPr lang="en-US" altLang="zh-CN" sz="1600" kern="0" dirty="0">
                <a:solidFill>
                  <a:srgbClr val="000080"/>
                </a:solidFill>
                <a:latin typeface="Courier New" panose="020703090202050204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pPr>
              <a:spcAft>
                <a:spcPts val="0"/>
              </a:spcAft>
              <a:defRPr/>
            </a:pPr>
            <a:r>
              <a:rPr lang="en-US" altLang="zh-CN" sz="1600" kern="0" dirty="0">
                <a:solidFill>
                  <a:srgbClr val="000000"/>
                </a:solidFill>
                <a:latin typeface="Courier New" panose="02070309020205020404" pitchFamily="49" charset="0"/>
                <a:cs typeface="Times New Roman" panose="02020603050405020304" pitchFamily="18" charset="0"/>
              </a:rPr>
              <a:t>    T</a:t>
            </a:r>
            <a:r>
              <a:rPr lang="en-US" altLang="zh-CN" sz="1600" kern="0" dirty="0">
                <a:solidFill>
                  <a:srgbClr val="000080"/>
                </a:solidFill>
                <a:latin typeface="Courier New" panose="02070309020205020404" pitchFamily="49" charset="0"/>
                <a:cs typeface="Times New Roman" panose="02020603050405020304" pitchFamily="18" charset="0"/>
              </a:rPr>
              <a:t>(</a:t>
            </a:r>
            <a:r>
              <a:rPr lang="en-US" altLang="zh-CN" sz="1600" kern="0" dirty="0" err="1">
                <a:solidFill>
                  <a:srgbClr val="8000FF"/>
                </a:solidFill>
                <a:latin typeface="Courier New" panose="02070309020205020404" pitchFamily="49" charset="0"/>
                <a:cs typeface="Times New Roman" panose="02020603050405020304" pitchFamily="18" charset="0"/>
              </a:rPr>
              <a:t>const</a:t>
            </a:r>
            <a:r>
              <a:rPr lang="en-US" altLang="zh-CN" sz="1600" kern="0" dirty="0">
                <a:solidFill>
                  <a:srgbClr val="000000"/>
                </a:solidFill>
                <a:latin typeface="Courier New" panose="02070309020205020404" pitchFamily="49" charset="0"/>
                <a:cs typeface="Times New Roman" panose="02020603050405020304" pitchFamily="18" charset="0"/>
              </a:rPr>
              <a:t> T</a:t>
            </a:r>
            <a:r>
              <a:rPr lang="en-US" altLang="zh-CN" sz="1600" kern="0" dirty="0">
                <a:solidFill>
                  <a:srgbClr val="000080"/>
                </a:solidFill>
                <a:latin typeface="Courier New" panose="02070309020205020404" pitchFamily="49" charset="0"/>
                <a:cs typeface="Times New Roman" panose="02020603050405020304" pitchFamily="18" charset="0"/>
              </a:rPr>
              <a:t>&amp;</a:t>
            </a:r>
            <a:r>
              <a:rPr lang="en-US" altLang="zh-CN" sz="1600" kern="0" dirty="0">
                <a:solidFill>
                  <a:srgbClr val="000000"/>
                </a:solidFill>
                <a:latin typeface="Courier New" panose="02070309020205020404" pitchFamily="49" charset="0"/>
                <a:cs typeface="Times New Roman" panose="02020603050405020304" pitchFamily="18" charset="0"/>
              </a:rPr>
              <a:t> t</a:t>
            </a:r>
            <a:r>
              <a:rPr lang="en-US" altLang="zh-CN" sz="1600" kern="0" dirty="0">
                <a:solidFill>
                  <a:srgbClr val="000080"/>
                </a:solidFill>
                <a:latin typeface="Courier New" panose="020703090202050204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pPr>
              <a:spcAft>
                <a:spcPts val="0"/>
              </a:spcAft>
              <a:defRPr/>
            </a:pPr>
            <a:r>
              <a:rPr lang="en-US" altLang="zh-CN" sz="1600" kern="0" dirty="0">
                <a:solidFill>
                  <a:srgbClr val="8000FF"/>
                </a:solidFill>
                <a:latin typeface="Courier New" panose="02070309020205020404" pitchFamily="49" charset="0"/>
                <a:cs typeface="Times New Roman" panose="02020603050405020304" pitchFamily="18" charset="0"/>
              </a:rPr>
              <a:t>    </a:t>
            </a:r>
            <a:r>
              <a:rPr lang="en-US" altLang="zh-CN" sz="1600" kern="0" dirty="0" err="1">
                <a:solidFill>
                  <a:srgbClr val="8000FF"/>
                </a:solidFill>
                <a:latin typeface="Courier New" panose="02070309020205020404" pitchFamily="49" charset="0"/>
                <a:cs typeface="Times New Roman" panose="02020603050405020304" pitchFamily="18" charset="0"/>
              </a:rPr>
              <a:t>const</a:t>
            </a:r>
            <a:r>
              <a:rPr lang="en-US" altLang="zh-CN" sz="1600" kern="0" dirty="0">
                <a:solidFill>
                  <a:srgbClr val="000000"/>
                </a:solidFill>
                <a:latin typeface="Courier New" panose="02070309020205020404" pitchFamily="49" charset="0"/>
                <a:cs typeface="Times New Roman" panose="02020603050405020304" pitchFamily="18" charset="0"/>
              </a:rPr>
              <a:t> T</a:t>
            </a:r>
            <a:r>
              <a:rPr lang="en-US" altLang="zh-CN" sz="1600" kern="0" dirty="0">
                <a:solidFill>
                  <a:srgbClr val="000080"/>
                </a:solidFill>
                <a:latin typeface="Courier New" panose="02070309020205020404" pitchFamily="49" charset="0"/>
                <a:cs typeface="Times New Roman" panose="02020603050405020304" pitchFamily="18" charset="0"/>
              </a:rPr>
              <a:t>&amp;</a:t>
            </a:r>
            <a:r>
              <a:rPr lang="en-US" altLang="zh-CN" sz="1600" kern="0" dirty="0">
                <a:solidFill>
                  <a:srgbClr val="000000"/>
                </a:solidFill>
                <a:latin typeface="Courier New" panose="02070309020205020404" pitchFamily="49" charset="0"/>
                <a:cs typeface="Times New Roman" panose="02020603050405020304" pitchFamily="18" charset="0"/>
              </a:rPr>
              <a:t> </a:t>
            </a:r>
            <a:r>
              <a:rPr lang="en-US" altLang="zh-CN" sz="1600" kern="0" dirty="0">
                <a:solidFill>
                  <a:srgbClr val="0000FF"/>
                </a:solidFill>
                <a:latin typeface="Courier New" panose="02070309020205020404" pitchFamily="49" charset="0"/>
                <a:cs typeface="Times New Roman" panose="02020603050405020304" pitchFamily="18" charset="0"/>
              </a:rPr>
              <a:t>operator</a:t>
            </a:r>
            <a:r>
              <a:rPr lang="en-US" altLang="zh-CN" sz="1600" kern="0" dirty="0">
                <a:solidFill>
                  <a:srgbClr val="000080"/>
                </a:solidFill>
                <a:latin typeface="Courier New" panose="02070309020205020404" pitchFamily="49" charset="0"/>
                <a:cs typeface="Times New Roman" panose="02020603050405020304" pitchFamily="18" charset="0"/>
              </a:rPr>
              <a:t>=(</a:t>
            </a:r>
            <a:r>
              <a:rPr lang="en-US" altLang="zh-CN" sz="1600" kern="0" dirty="0" err="1">
                <a:solidFill>
                  <a:srgbClr val="8000FF"/>
                </a:solidFill>
                <a:latin typeface="Courier New" panose="02070309020205020404" pitchFamily="49" charset="0"/>
                <a:cs typeface="Times New Roman" panose="02020603050405020304" pitchFamily="18" charset="0"/>
              </a:rPr>
              <a:t>const</a:t>
            </a:r>
            <a:r>
              <a:rPr lang="en-US" altLang="zh-CN" sz="1600" kern="0" dirty="0">
                <a:solidFill>
                  <a:srgbClr val="000000"/>
                </a:solidFill>
                <a:latin typeface="Courier New" panose="02070309020205020404" pitchFamily="49" charset="0"/>
                <a:cs typeface="Times New Roman" panose="02020603050405020304" pitchFamily="18" charset="0"/>
              </a:rPr>
              <a:t> T</a:t>
            </a:r>
            <a:r>
              <a:rPr lang="en-US" altLang="zh-CN" sz="1600" kern="0" dirty="0">
                <a:solidFill>
                  <a:srgbClr val="000080"/>
                </a:solidFill>
                <a:latin typeface="Courier New" panose="02070309020205020404" pitchFamily="49" charset="0"/>
                <a:cs typeface="Times New Roman" panose="02020603050405020304" pitchFamily="18" charset="0"/>
              </a:rPr>
              <a:t>&amp;</a:t>
            </a:r>
            <a:r>
              <a:rPr lang="en-US" altLang="zh-CN" sz="1600" kern="0" dirty="0">
                <a:solidFill>
                  <a:srgbClr val="000000"/>
                </a:solidFill>
                <a:latin typeface="Courier New" panose="02070309020205020404" pitchFamily="49" charset="0"/>
                <a:cs typeface="Times New Roman" panose="02020603050405020304" pitchFamily="18" charset="0"/>
              </a:rPr>
              <a:t> t</a:t>
            </a:r>
            <a:r>
              <a:rPr lang="en-US" altLang="zh-CN" sz="1600" kern="0" dirty="0" smtClean="0">
                <a:solidFill>
                  <a:srgbClr val="000080"/>
                </a:solidFill>
                <a:latin typeface="Courier New" panose="02070309020205020404" pitchFamily="49" charset="0"/>
                <a:cs typeface="Times New Roman" panose="02020603050405020304" pitchFamily="18" charset="0"/>
              </a:rPr>
              <a:t>);</a:t>
            </a:r>
          </a:p>
          <a:p>
            <a:pPr>
              <a:spcAft>
                <a:spcPts val="0"/>
              </a:spcAft>
              <a:defRPr/>
            </a:pPr>
            <a:r>
              <a:rPr lang="en-US" altLang="zh-CN" sz="1600" b="1" kern="0" dirty="0">
                <a:solidFill>
                  <a:srgbClr val="FF0000"/>
                </a:solidFill>
                <a:latin typeface="Courier New" panose="02070309020205020404" pitchFamily="49" charset="0"/>
                <a:cs typeface="Times New Roman" panose="02020603050405020304" pitchFamily="18" charset="0"/>
              </a:rPr>
              <a:t> </a:t>
            </a:r>
            <a:r>
              <a:rPr lang="en-US" altLang="zh-CN" sz="1600" b="1" kern="0" dirty="0" smtClean="0">
                <a:solidFill>
                  <a:srgbClr val="FF0000"/>
                </a:solidFill>
                <a:latin typeface="Courier New" panose="02070309020205020404" pitchFamily="49" charset="0"/>
                <a:cs typeface="Times New Roman" panose="02020603050405020304" pitchFamily="18" charset="0"/>
              </a:rPr>
              <a:t>   T(T&amp;&amp; t);</a:t>
            </a:r>
          </a:p>
          <a:p>
            <a:pPr>
              <a:spcAft>
                <a:spcPts val="0"/>
              </a:spcAft>
              <a:defRPr/>
            </a:pPr>
            <a:r>
              <a:rPr lang="en-US" altLang="zh-CN" sz="1600" b="1" kern="0" dirty="0" smtClean="0">
                <a:solidFill>
                  <a:srgbClr val="FF0000"/>
                </a:solidFill>
                <a:latin typeface="Courier New" panose="02070309020205020404" pitchFamily="49" charset="0"/>
                <a:cs typeface="Times New Roman" panose="02020603050405020304" pitchFamily="18" charset="0"/>
              </a:rPr>
              <a:t>    </a:t>
            </a:r>
            <a:r>
              <a:rPr lang="en-US" altLang="zh-CN" sz="1600" b="1" kern="0" dirty="0" err="1" smtClean="0">
                <a:solidFill>
                  <a:srgbClr val="FF0000"/>
                </a:solidFill>
                <a:latin typeface="Courier New" panose="02070309020205020404" pitchFamily="49" charset="0"/>
                <a:cs typeface="Times New Roman" panose="02020603050405020304" pitchFamily="18" charset="0"/>
              </a:rPr>
              <a:t>const</a:t>
            </a:r>
            <a:r>
              <a:rPr lang="en-US" altLang="zh-CN" sz="1600" b="1" kern="0" dirty="0" smtClean="0">
                <a:solidFill>
                  <a:srgbClr val="FF0000"/>
                </a:solidFill>
                <a:latin typeface="Courier New" panose="02070309020205020404" pitchFamily="49" charset="0"/>
                <a:cs typeface="Times New Roman" panose="02020603050405020304" pitchFamily="18" charset="0"/>
              </a:rPr>
              <a:t> T&amp; operator=(T&amp;&amp; t);   </a:t>
            </a:r>
            <a:endParaRPr lang="en-US" altLang="zh-CN" sz="1600" b="1" kern="0" dirty="0">
              <a:solidFill>
                <a:srgbClr val="FF0000"/>
              </a:solidFill>
              <a:latin typeface="Courier New" panose="02070309020205020404" pitchFamily="49" charset="0"/>
              <a:cs typeface="Times New Roman" panose="02020603050405020304" pitchFamily="18" charset="0"/>
            </a:endParaRPr>
          </a:p>
          <a:p>
            <a:pPr>
              <a:spcAft>
                <a:spcPts val="0"/>
              </a:spcAft>
              <a:defRPr/>
            </a:pPr>
            <a:r>
              <a:rPr lang="en-US" altLang="zh-CN" sz="1600" kern="0" dirty="0">
                <a:solidFill>
                  <a:srgbClr val="000080"/>
                </a:solidFill>
                <a:latin typeface="Courier New" panose="02070309020205020404" pitchFamily="49" charset="0"/>
                <a:cs typeface="Times New Roman" panose="02020603050405020304" pitchFamily="18" charset="0"/>
              </a:rPr>
              <a:t>    ~</a:t>
            </a:r>
            <a:r>
              <a:rPr lang="en-US" altLang="zh-CN" sz="1600" kern="0" dirty="0">
                <a:solidFill>
                  <a:srgbClr val="000000"/>
                </a:solidFill>
                <a:latin typeface="Courier New" panose="02070309020205020404" pitchFamily="49" charset="0"/>
                <a:cs typeface="Times New Roman" panose="02020603050405020304" pitchFamily="18" charset="0"/>
              </a:rPr>
              <a:t>T</a:t>
            </a:r>
            <a:r>
              <a:rPr lang="en-US" altLang="zh-CN" sz="1600" kern="0" dirty="0">
                <a:solidFill>
                  <a:srgbClr val="000080"/>
                </a:solidFill>
                <a:latin typeface="Courier New" panose="020703090202050204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pPr>
              <a:spcAft>
                <a:spcPts val="0"/>
              </a:spcAft>
              <a:defRPr/>
            </a:pPr>
            <a:r>
              <a:rPr lang="en-US" altLang="zh-CN" sz="1600" kern="0" dirty="0">
                <a:solidFill>
                  <a:srgbClr val="000000"/>
                </a:solidFill>
                <a:latin typeface="Courier New" panose="02070309020205020404" pitchFamily="49" charset="0"/>
                <a:cs typeface="Times New Roman" panose="02020603050405020304" pitchFamily="18" charset="0"/>
              </a:rPr>
              <a:t>    </a:t>
            </a:r>
            <a:r>
              <a:rPr lang="en-US" altLang="zh-CN" sz="1600" kern="0" dirty="0">
                <a:solidFill>
                  <a:srgbClr val="008000"/>
                </a:solidFill>
                <a:latin typeface="Courier New" panose="020703090202050204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pPr>
              <a:spcAft>
                <a:spcPts val="0"/>
              </a:spcAft>
              <a:defRPr/>
            </a:pPr>
            <a:r>
              <a:rPr lang="en-US" altLang="zh-CN" sz="1600" kern="0" dirty="0">
                <a:solidFill>
                  <a:srgbClr val="000080"/>
                </a:solidFill>
                <a:latin typeface="Courier New" panose="020703090202050204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pPr>
              <a:spcAft>
                <a:spcPts val="0"/>
              </a:spcAft>
              <a:defRPr/>
            </a:pPr>
            <a:r>
              <a:rPr lang="en-US" altLang="zh-CN" sz="1600" kern="0" dirty="0">
                <a:solidFill>
                  <a:srgbClr val="000000"/>
                </a:solidFill>
                <a:latin typeface="Courier New" panose="02070309020205020404" pitchFamily="49" charset="0"/>
                <a:cs typeface="Times New Roman" panose="02020603050405020304" pitchFamily="18" charset="0"/>
              </a:rPr>
              <a:t> </a:t>
            </a:r>
            <a:endParaRPr lang="zh-CN" altLang="zh-CN" sz="1600" kern="100" dirty="0">
              <a:latin typeface="Calibri" panose="020F0502020204030204" pitchFamily="34" charset="0"/>
              <a:cs typeface="Times New Roman" panose="02020603050405020304" pitchFamily="18" charset="0"/>
            </a:endParaRPr>
          </a:p>
          <a:p>
            <a:pPr>
              <a:spcAft>
                <a:spcPts val="0"/>
              </a:spcAft>
              <a:defRPr/>
            </a:pPr>
            <a:r>
              <a:rPr lang="en-US" altLang="zh-CN" sz="1600" kern="0" dirty="0">
                <a:solidFill>
                  <a:srgbClr val="8000FF"/>
                </a:solidFill>
                <a:latin typeface="Courier New" panose="02070309020205020404" pitchFamily="49" charset="0"/>
                <a:cs typeface="Times New Roman" panose="02020603050405020304" pitchFamily="18" charset="0"/>
              </a:rPr>
              <a:t>bool</a:t>
            </a:r>
            <a:r>
              <a:rPr lang="en-US" altLang="zh-CN" sz="1600" kern="0" dirty="0">
                <a:solidFill>
                  <a:srgbClr val="000000"/>
                </a:solidFill>
                <a:latin typeface="Courier New" panose="02070309020205020404" pitchFamily="49" charset="0"/>
                <a:cs typeface="Times New Roman" panose="02020603050405020304" pitchFamily="18" charset="0"/>
              </a:rPr>
              <a:t> </a:t>
            </a:r>
            <a:r>
              <a:rPr lang="en-US" altLang="zh-CN" sz="1600" kern="0" dirty="0">
                <a:solidFill>
                  <a:srgbClr val="0000FF"/>
                </a:solidFill>
                <a:latin typeface="Courier New" panose="02070309020205020404" pitchFamily="49" charset="0"/>
                <a:cs typeface="Times New Roman" panose="02020603050405020304" pitchFamily="18" charset="0"/>
              </a:rPr>
              <a:t>operator</a:t>
            </a:r>
            <a:r>
              <a:rPr lang="en-US" altLang="zh-CN" sz="1600" kern="0" dirty="0">
                <a:solidFill>
                  <a:srgbClr val="000080"/>
                </a:solidFill>
                <a:latin typeface="Courier New" panose="02070309020205020404" pitchFamily="49" charset="0"/>
                <a:cs typeface="Times New Roman" panose="02020603050405020304" pitchFamily="18" charset="0"/>
              </a:rPr>
              <a:t>==(</a:t>
            </a:r>
            <a:r>
              <a:rPr lang="en-US" altLang="zh-CN" sz="1600" kern="0" dirty="0" err="1">
                <a:solidFill>
                  <a:srgbClr val="8000FF"/>
                </a:solidFill>
                <a:latin typeface="Courier New" panose="02070309020205020404" pitchFamily="49" charset="0"/>
                <a:cs typeface="Times New Roman" panose="02020603050405020304" pitchFamily="18" charset="0"/>
              </a:rPr>
              <a:t>const</a:t>
            </a:r>
            <a:r>
              <a:rPr lang="en-US" altLang="zh-CN" sz="1600" kern="0" dirty="0">
                <a:solidFill>
                  <a:srgbClr val="000000"/>
                </a:solidFill>
                <a:latin typeface="Courier New" panose="02070309020205020404" pitchFamily="49" charset="0"/>
                <a:cs typeface="Times New Roman" panose="02020603050405020304" pitchFamily="18" charset="0"/>
              </a:rPr>
              <a:t> T</a:t>
            </a:r>
            <a:r>
              <a:rPr lang="en-US" altLang="zh-CN" sz="1600" kern="0" dirty="0">
                <a:solidFill>
                  <a:srgbClr val="000080"/>
                </a:solidFill>
                <a:latin typeface="Courier New" panose="02070309020205020404" pitchFamily="49" charset="0"/>
                <a:cs typeface="Times New Roman" panose="02020603050405020304" pitchFamily="18" charset="0"/>
              </a:rPr>
              <a:t>&amp;</a:t>
            </a:r>
            <a:r>
              <a:rPr lang="en-US" altLang="zh-CN" sz="1600" kern="0" dirty="0">
                <a:solidFill>
                  <a:srgbClr val="000000"/>
                </a:solidFill>
                <a:latin typeface="Courier New" panose="02070309020205020404" pitchFamily="49" charset="0"/>
                <a:cs typeface="Times New Roman" panose="02020603050405020304" pitchFamily="18" charset="0"/>
              </a:rPr>
              <a:t> t1</a:t>
            </a:r>
            <a:r>
              <a:rPr lang="en-US" altLang="zh-CN" sz="1600" kern="0" dirty="0">
                <a:solidFill>
                  <a:srgbClr val="000080"/>
                </a:solidFill>
                <a:latin typeface="Courier New" panose="02070309020205020404" pitchFamily="49" charset="0"/>
                <a:cs typeface="Times New Roman" panose="02020603050405020304" pitchFamily="18" charset="0"/>
              </a:rPr>
              <a:t>,</a:t>
            </a:r>
            <a:r>
              <a:rPr lang="en-US" altLang="zh-CN" sz="1600" kern="0" dirty="0">
                <a:solidFill>
                  <a:srgbClr val="000000"/>
                </a:solidFill>
                <a:latin typeface="Courier New" panose="02070309020205020404" pitchFamily="49" charset="0"/>
                <a:cs typeface="Times New Roman" panose="02020603050405020304" pitchFamily="18" charset="0"/>
              </a:rPr>
              <a:t> </a:t>
            </a:r>
            <a:r>
              <a:rPr lang="en-US" altLang="zh-CN" sz="1600" kern="0" dirty="0" err="1">
                <a:solidFill>
                  <a:srgbClr val="8000FF"/>
                </a:solidFill>
                <a:latin typeface="Courier New" panose="02070309020205020404" pitchFamily="49" charset="0"/>
                <a:cs typeface="Times New Roman" panose="02020603050405020304" pitchFamily="18" charset="0"/>
              </a:rPr>
              <a:t>const</a:t>
            </a:r>
            <a:r>
              <a:rPr lang="en-US" altLang="zh-CN" sz="1600" kern="0" dirty="0">
                <a:solidFill>
                  <a:srgbClr val="000000"/>
                </a:solidFill>
                <a:latin typeface="Courier New" panose="02070309020205020404" pitchFamily="49" charset="0"/>
                <a:cs typeface="Times New Roman" panose="02020603050405020304" pitchFamily="18" charset="0"/>
              </a:rPr>
              <a:t> T</a:t>
            </a:r>
            <a:r>
              <a:rPr lang="en-US" altLang="zh-CN" sz="1600" kern="0" dirty="0">
                <a:solidFill>
                  <a:srgbClr val="000080"/>
                </a:solidFill>
                <a:latin typeface="Courier New" panose="02070309020205020404" pitchFamily="49" charset="0"/>
                <a:cs typeface="Times New Roman" panose="02020603050405020304" pitchFamily="18" charset="0"/>
              </a:rPr>
              <a:t>&amp;</a:t>
            </a:r>
            <a:r>
              <a:rPr lang="en-US" altLang="zh-CN" sz="1600" kern="0" dirty="0">
                <a:solidFill>
                  <a:srgbClr val="000000"/>
                </a:solidFill>
                <a:latin typeface="Courier New" panose="02070309020205020404" pitchFamily="49" charset="0"/>
                <a:cs typeface="Times New Roman" panose="02020603050405020304" pitchFamily="18" charset="0"/>
              </a:rPr>
              <a:t> t2</a:t>
            </a:r>
            <a:r>
              <a:rPr lang="en-US" altLang="zh-CN" sz="1600" kern="0" dirty="0">
                <a:solidFill>
                  <a:srgbClr val="000080"/>
                </a:solidFill>
                <a:latin typeface="Courier New" panose="020703090202050204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pPr>
              <a:spcAft>
                <a:spcPts val="0"/>
              </a:spcAft>
              <a:defRPr/>
            </a:pPr>
            <a:r>
              <a:rPr lang="en-US" altLang="zh-CN" sz="1600" kern="0" dirty="0">
                <a:solidFill>
                  <a:srgbClr val="8000FF"/>
                </a:solidFill>
                <a:latin typeface="Courier New" panose="02070309020205020404" pitchFamily="49" charset="0"/>
                <a:cs typeface="Times New Roman" panose="02020603050405020304" pitchFamily="18" charset="0"/>
              </a:rPr>
              <a:t>bool</a:t>
            </a:r>
            <a:r>
              <a:rPr lang="en-US" altLang="zh-CN" sz="1600" kern="0" dirty="0">
                <a:solidFill>
                  <a:srgbClr val="000000"/>
                </a:solidFill>
                <a:latin typeface="Courier New" panose="02070309020205020404" pitchFamily="49" charset="0"/>
                <a:cs typeface="Times New Roman" panose="02020603050405020304" pitchFamily="18" charset="0"/>
              </a:rPr>
              <a:t> </a:t>
            </a:r>
            <a:r>
              <a:rPr lang="en-US" altLang="zh-CN" sz="1600" kern="0" dirty="0">
                <a:solidFill>
                  <a:srgbClr val="0000FF"/>
                </a:solidFill>
                <a:latin typeface="Courier New" panose="02070309020205020404" pitchFamily="49" charset="0"/>
                <a:cs typeface="Times New Roman" panose="02020603050405020304" pitchFamily="18" charset="0"/>
              </a:rPr>
              <a:t>operator</a:t>
            </a:r>
            <a:r>
              <a:rPr lang="en-US" altLang="zh-CN" sz="1600" kern="0" dirty="0">
                <a:solidFill>
                  <a:srgbClr val="000080"/>
                </a:solidFill>
                <a:latin typeface="Courier New" panose="02070309020205020404" pitchFamily="49" charset="0"/>
                <a:cs typeface="Times New Roman" panose="02020603050405020304" pitchFamily="18" charset="0"/>
              </a:rPr>
              <a:t>!=(</a:t>
            </a:r>
            <a:r>
              <a:rPr lang="en-US" altLang="zh-CN" sz="1600" kern="0" dirty="0" err="1">
                <a:solidFill>
                  <a:srgbClr val="8000FF"/>
                </a:solidFill>
                <a:latin typeface="Courier New" panose="02070309020205020404" pitchFamily="49" charset="0"/>
                <a:cs typeface="Times New Roman" panose="02020603050405020304" pitchFamily="18" charset="0"/>
              </a:rPr>
              <a:t>const</a:t>
            </a:r>
            <a:r>
              <a:rPr lang="en-US" altLang="zh-CN" sz="1600" kern="0" dirty="0">
                <a:solidFill>
                  <a:srgbClr val="000000"/>
                </a:solidFill>
                <a:latin typeface="Courier New" panose="02070309020205020404" pitchFamily="49" charset="0"/>
                <a:cs typeface="Times New Roman" panose="02020603050405020304" pitchFamily="18" charset="0"/>
              </a:rPr>
              <a:t> T</a:t>
            </a:r>
            <a:r>
              <a:rPr lang="en-US" altLang="zh-CN" sz="1600" kern="0" dirty="0">
                <a:solidFill>
                  <a:srgbClr val="000080"/>
                </a:solidFill>
                <a:latin typeface="Courier New" panose="02070309020205020404" pitchFamily="49" charset="0"/>
                <a:cs typeface="Times New Roman" panose="02020603050405020304" pitchFamily="18" charset="0"/>
              </a:rPr>
              <a:t>&amp;</a:t>
            </a:r>
            <a:r>
              <a:rPr lang="en-US" altLang="zh-CN" sz="1600" kern="0" dirty="0">
                <a:solidFill>
                  <a:srgbClr val="000000"/>
                </a:solidFill>
                <a:latin typeface="Courier New" panose="02070309020205020404" pitchFamily="49" charset="0"/>
                <a:cs typeface="Times New Roman" panose="02020603050405020304" pitchFamily="18" charset="0"/>
              </a:rPr>
              <a:t> t1</a:t>
            </a:r>
            <a:r>
              <a:rPr lang="en-US" altLang="zh-CN" sz="1600" kern="0" dirty="0">
                <a:solidFill>
                  <a:srgbClr val="000080"/>
                </a:solidFill>
                <a:latin typeface="Courier New" panose="02070309020205020404" pitchFamily="49" charset="0"/>
                <a:cs typeface="Times New Roman" panose="02020603050405020304" pitchFamily="18" charset="0"/>
              </a:rPr>
              <a:t>,</a:t>
            </a:r>
            <a:r>
              <a:rPr lang="en-US" altLang="zh-CN" sz="1600" kern="0" dirty="0">
                <a:solidFill>
                  <a:srgbClr val="000000"/>
                </a:solidFill>
                <a:latin typeface="Courier New" panose="02070309020205020404" pitchFamily="49" charset="0"/>
                <a:cs typeface="Times New Roman" panose="02020603050405020304" pitchFamily="18" charset="0"/>
              </a:rPr>
              <a:t> </a:t>
            </a:r>
            <a:r>
              <a:rPr lang="en-US" altLang="zh-CN" sz="1600" kern="0" dirty="0" err="1">
                <a:solidFill>
                  <a:srgbClr val="8000FF"/>
                </a:solidFill>
                <a:latin typeface="Courier New" panose="02070309020205020404" pitchFamily="49" charset="0"/>
                <a:cs typeface="Times New Roman" panose="02020603050405020304" pitchFamily="18" charset="0"/>
              </a:rPr>
              <a:t>const</a:t>
            </a:r>
            <a:r>
              <a:rPr lang="en-US" altLang="zh-CN" sz="1600" kern="0" dirty="0">
                <a:solidFill>
                  <a:srgbClr val="000000"/>
                </a:solidFill>
                <a:latin typeface="Courier New" panose="02070309020205020404" pitchFamily="49" charset="0"/>
                <a:cs typeface="Times New Roman" panose="02020603050405020304" pitchFamily="18" charset="0"/>
              </a:rPr>
              <a:t> T</a:t>
            </a:r>
            <a:r>
              <a:rPr lang="en-US" altLang="zh-CN" sz="1600" kern="0" dirty="0">
                <a:solidFill>
                  <a:srgbClr val="000080"/>
                </a:solidFill>
                <a:latin typeface="Courier New" panose="02070309020205020404" pitchFamily="49" charset="0"/>
                <a:cs typeface="Times New Roman" panose="02020603050405020304" pitchFamily="18" charset="0"/>
              </a:rPr>
              <a:t>&amp;</a:t>
            </a:r>
            <a:r>
              <a:rPr lang="en-US" altLang="zh-CN" sz="1600" kern="0" dirty="0">
                <a:solidFill>
                  <a:srgbClr val="000000"/>
                </a:solidFill>
                <a:latin typeface="Courier New" panose="02070309020205020404" pitchFamily="49" charset="0"/>
                <a:cs typeface="Times New Roman" panose="02020603050405020304" pitchFamily="18" charset="0"/>
              </a:rPr>
              <a:t> t2</a:t>
            </a:r>
            <a:r>
              <a:rPr lang="en-US" altLang="zh-CN" sz="1600" kern="0" dirty="0">
                <a:solidFill>
                  <a:srgbClr val="000080"/>
                </a:solidFill>
                <a:latin typeface="Courier New" panose="020703090202050204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73463531"/>
      </p:ext>
    </p:extLst>
  </p:cSld>
  <p:clrMapOvr>
    <a:masterClrMapping/>
  </p:clrMapOvr>
  <p:transition spd="med">
    <p:pull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1109599" cy="461665"/>
          </a:xfrm>
          <a:prstGeom prst="rect">
            <a:avLst/>
          </a:prstGeom>
          <a:noFill/>
        </p:spPr>
        <p:txBody>
          <a:bodyPr wrap="none" rtlCol="0">
            <a:spAutoFit/>
          </a:bodyPr>
          <a:lstStyle/>
          <a:p>
            <a:r>
              <a:rPr lang="en-US" altLang="zh-CN" sz="2400" dirty="0">
                <a:solidFill>
                  <a:srgbClr val="3949AB"/>
                </a:solidFill>
              </a:rPr>
              <a:t>Nice</a:t>
            </a:r>
            <a:r>
              <a:rPr lang="zh-CN" altLang="en-US" sz="2400" dirty="0">
                <a:solidFill>
                  <a:srgbClr val="3949AB"/>
                </a:solidFill>
              </a:rPr>
              <a:t>类</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1" y="1073428"/>
            <a:ext cx="9841325"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en-US" altLang="zh-CN" sz="2400" dirty="0">
                <a:latin typeface="+mn-ea"/>
              </a:rPr>
              <a:t>Nice</a:t>
            </a:r>
            <a:r>
              <a:rPr lang="zh-CN" altLang="en-US" sz="2400" dirty="0">
                <a:latin typeface="+mn-ea"/>
              </a:rPr>
              <a:t>类</a:t>
            </a:r>
            <a:endParaRPr lang="en-US" altLang="zh-CN" sz="2400" dirty="0">
              <a:latin typeface="+mn-ea"/>
            </a:endParaRPr>
          </a:p>
        </p:txBody>
      </p:sp>
      <p:sp>
        <p:nvSpPr>
          <p:cNvPr id="5" name="矩形 4">
            <a:extLst>
              <a:ext uri="{FF2B5EF4-FFF2-40B4-BE49-F238E27FC236}">
                <a16:creationId xmlns:a16="http://schemas.microsoft.com/office/drawing/2014/main" id="{D193AB2C-1BD8-4275-A747-E0CE11B7C1D2}"/>
              </a:ext>
            </a:extLst>
          </p:cNvPr>
          <p:cNvSpPr/>
          <p:nvPr/>
        </p:nvSpPr>
        <p:spPr>
          <a:xfrm>
            <a:off x="1370568" y="1763307"/>
            <a:ext cx="6241515" cy="3416320"/>
          </a:xfrm>
          <a:prstGeom prst="rect">
            <a:avLst/>
          </a:prstGeom>
        </p:spPr>
        <p:txBody>
          <a:bodyPr wrap="square">
            <a:spAutoFit/>
          </a:bodyPr>
          <a:lstStyle/>
          <a:p>
            <a:r>
              <a:rPr lang="zh-CN" altLang="en-US" dirty="0">
                <a:solidFill>
                  <a:srgbClr val="000000"/>
                </a:solidFill>
                <a:latin typeface="Consolas" panose="020B0609020204030204" pitchFamily="49" charset="0"/>
              </a:rPr>
              <a:t>如果一个类定义了如下的函数，则称为</a:t>
            </a:r>
            <a:r>
              <a:rPr lang="en-US" altLang="zh-CN" dirty="0">
                <a:solidFill>
                  <a:srgbClr val="000000"/>
                </a:solidFill>
                <a:latin typeface="Consolas" panose="020B0609020204030204" pitchFamily="49" charset="0"/>
              </a:rPr>
              <a:t>Nice</a:t>
            </a:r>
            <a:r>
              <a:rPr lang="zh-CN" altLang="en-US" dirty="0">
                <a:solidFill>
                  <a:srgbClr val="000000"/>
                </a:solidFill>
                <a:latin typeface="Consolas" panose="020B0609020204030204" pitchFamily="49" charset="0"/>
              </a:rPr>
              <a:t>类：</a:t>
            </a:r>
          </a:p>
          <a:p>
            <a:r>
              <a:rPr lang="en-US" altLang="zh-CN" dirty="0">
                <a:solidFill>
                  <a:srgbClr val="000000"/>
                </a:solidFill>
                <a:latin typeface="Consolas" panose="020B0609020204030204" pitchFamily="49" charset="0"/>
              </a:rPr>
              <a:t>1</a:t>
            </a:r>
            <a:r>
              <a:rPr lang="zh-CN" altLang="en-US" dirty="0">
                <a:solidFill>
                  <a:srgbClr val="000000"/>
                </a:solidFill>
                <a:latin typeface="Consolas" panose="020B0609020204030204" pitchFamily="49" charset="0"/>
              </a:rPr>
              <a:t>）缺省构造函数；     </a:t>
            </a:r>
            <a:r>
              <a:rPr lang="en-US" altLang="zh-CN" b="1" dirty="0" smtClean="0">
                <a:solidFill>
                  <a:srgbClr val="00B050"/>
                </a:solidFill>
                <a:latin typeface="Consolas" panose="020B0609020204030204" pitchFamily="49" charset="0"/>
              </a:rPr>
              <a:t>default constructor</a:t>
            </a:r>
            <a:endParaRPr lang="zh-CN" altLang="en-US" b="1" dirty="0">
              <a:solidFill>
                <a:srgbClr val="00B050"/>
              </a:solidFill>
              <a:latin typeface="Consolas" panose="020B0609020204030204" pitchFamily="49" charset="0"/>
            </a:endParaRPr>
          </a:p>
          <a:p>
            <a:r>
              <a:rPr lang="en-US" altLang="zh-CN" dirty="0">
                <a:solidFill>
                  <a:srgbClr val="000000"/>
                </a:solidFill>
                <a:latin typeface="Consolas" panose="020B0609020204030204" pitchFamily="49" charset="0"/>
              </a:rPr>
              <a:t>2</a:t>
            </a:r>
            <a:r>
              <a:rPr lang="zh-CN" altLang="en-US" dirty="0" smtClean="0">
                <a:solidFill>
                  <a:srgbClr val="000000"/>
                </a:solidFill>
                <a:latin typeface="Consolas" panose="020B0609020204030204" pitchFamily="49" charset="0"/>
              </a:rPr>
              <a:t>）</a:t>
            </a:r>
            <a:r>
              <a:rPr lang="zh-CN" altLang="en-US" dirty="0">
                <a:solidFill>
                  <a:srgbClr val="000000"/>
                </a:solidFill>
                <a:latin typeface="Consolas" panose="020B0609020204030204" pitchFamily="49" charset="0"/>
              </a:rPr>
              <a:t>复制</a:t>
            </a:r>
            <a:r>
              <a:rPr lang="zh-CN" altLang="en-US" dirty="0" smtClean="0">
                <a:solidFill>
                  <a:srgbClr val="000000"/>
                </a:solidFill>
                <a:latin typeface="Consolas" panose="020B0609020204030204" pitchFamily="49" charset="0"/>
              </a:rPr>
              <a:t>构造</a:t>
            </a:r>
            <a:r>
              <a:rPr lang="zh-CN" altLang="en-US" dirty="0">
                <a:solidFill>
                  <a:srgbClr val="000000"/>
                </a:solidFill>
                <a:latin typeface="Consolas" panose="020B0609020204030204" pitchFamily="49" charset="0"/>
              </a:rPr>
              <a:t>函数；     </a:t>
            </a:r>
            <a:r>
              <a:rPr lang="en-US" altLang="zh-CN" b="1" dirty="0">
                <a:solidFill>
                  <a:srgbClr val="00B050"/>
                </a:solidFill>
                <a:latin typeface="Consolas" panose="020B0609020204030204" pitchFamily="49" charset="0"/>
              </a:rPr>
              <a:t>copy constructor</a:t>
            </a:r>
            <a:endParaRPr lang="zh-CN" altLang="en-US" b="1" dirty="0">
              <a:solidFill>
                <a:srgbClr val="00B050"/>
              </a:solidFill>
              <a:latin typeface="Consolas" panose="020B0609020204030204" pitchFamily="49" charset="0"/>
            </a:endParaRPr>
          </a:p>
          <a:p>
            <a:r>
              <a:rPr lang="en-US" altLang="zh-CN" dirty="0">
                <a:solidFill>
                  <a:srgbClr val="000000"/>
                </a:solidFill>
                <a:latin typeface="Consolas" panose="020B0609020204030204" pitchFamily="49" charset="0"/>
              </a:rPr>
              <a:t>3</a:t>
            </a:r>
            <a:r>
              <a:rPr lang="zh-CN" altLang="en-US" dirty="0">
                <a:solidFill>
                  <a:srgbClr val="000000"/>
                </a:solidFill>
                <a:latin typeface="Consolas" panose="020B0609020204030204" pitchFamily="49" charset="0"/>
              </a:rPr>
              <a:t>）赋值运算符；       </a:t>
            </a:r>
            <a:r>
              <a:rPr lang="en-US" altLang="zh-CN" b="1" dirty="0" smtClean="0">
                <a:solidFill>
                  <a:srgbClr val="00B050"/>
                </a:solidFill>
                <a:latin typeface="Consolas" panose="020B0609020204030204" pitchFamily="49" charset="0"/>
              </a:rPr>
              <a:t>copy assign operator</a:t>
            </a:r>
            <a:endParaRPr lang="en-US" altLang="zh-CN" b="1" dirty="0">
              <a:solidFill>
                <a:srgbClr val="00B050"/>
              </a:solidFill>
              <a:latin typeface="Consolas" panose="020B0609020204030204" pitchFamily="49" charset="0"/>
            </a:endParaRPr>
          </a:p>
          <a:p>
            <a:r>
              <a:rPr lang="en-US" altLang="zh-CN" b="1" dirty="0" smtClean="0">
                <a:solidFill>
                  <a:srgbClr val="FF0000"/>
                </a:solidFill>
                <a:latin typeface="Consolas" panose="020B0609020204030204" pitchFamily="49" charset="0"/>
              </a:rPr>
              <a:t>4</a:t>
            </a:r>
            <a:r>
              <a:rPr lang="zh-CN" altLang="en-US" b="1" dirty="0" smtClean="0">
                <a:solidFill>
                  <a:srgbClr val="FF0000"/>
                </a:solidFill>
                <a:latin typeface="Consolas" panose="020B0609020204030204" pitchFamily="49" charset="0"/>
              </a:rPr>
              <a:t>）移动构造函数       </a:t>
            </a:r>
            <a:r>
              <a:rPr lang="en-US" altLang="zh-CN" b="1" dirty="0" smtClean="0">
                <a:solidFill>
                  <a:srgbClr val="FF0000"/>
                </a:solidFill>
                <a:latin typeface="Consolas" panose="020B0609020204030204" pitchFamily="49" charset="0"/>
              </a:rPr>
              <a:t>move constructor</a:t>
            </a:r>
          </a:p>
          <a:p>
            <a:r>
              <a:rPr lang="en-US" altLang="zh-CN" b="1" dirty="0" smtClean="0">
                <a:solidFill>
                  <a:srgbClr val="FF0000"/>
                </a:solidFill>
                <a:latin typeface="Consolas" panose="020B0609020204030204" pitchFamily="49" charset="0"/>
              </a:rPr>
              <a:t>5</a:t>
            </a:r>
            <a:r>
              <a:rPr lang="zh-CN" altLang="en-US" b="1" dirty="0" smtClean="0">
                <a:solidFill>
                  <a:srgbClr val="FF0000"/>
                </a:solidFill>
                <a:latin typeface="Consolas" panose="020B0609020204030204" pitchFamily="49" charset="0"/>
              </a:rPr>
              <a:t>）移动复制运算符     </a:t>
            </a:r>
            <a:r>
              <a:rPr lang="en-US" altLang="zh-CN" b="1" dirty="0" smtClean="0">
                <a:solidFill>
                  <a:srgbClr val="FF0000"/>
                </a:solidFill>
                <a:latin typeface="Consolas" panose="020B0609020204030204" pitchFamily="49" charset="0"/>
              </a:rPr>
              <a:t>move assign operator</a:t>
            </a:r>
            <a:endParaRPr lang="zh-CN" altLang="en-US" b="1" dirty="0">
              <a:solidFill>
                <a:srgbClr val="FF0000"/>
              </a:solidFill>
              <a:latin typeface="Consolas" panose="020B0609020204030204" pitchFamily="49" charset="0"/>
            </a:endParaRPr>
          </a:p>
          <a:p>
            <a:r>
              <a:rPr lang="en-US" altLang="zh-CN" dirty="0">
                <a:solidFill>
                  <a:srgbClr val="000000"/>
                </a:solidFill>
                <a:latin typeface="Consolas" panose="020B0609020204030204" pitchFamily="49" charset="0"/>
              </a:rPr>
              <a:t>6</a:t>
            </a:r>
            <a:r>
              <a:rPr lang="zh-CN" altLang="en-US" dirty="0" smtClean="0">
                <a:solidFill>
                  <a:srgbClr val="000000"/>
                </a:solidFill>
                <a:latin typeface="Consolas" panose="020B0609020204030204" pitchFamily="49" charset="0"/>
              </a:rPr>
              <a:t>）</a:t>
            </a:r>
            <a:r>
              <a:rPr lang="zh-CN" altLang="en-US" dirty="0">
                <a:solidFill>
                  <a:srgbClr val="000000"/>
                </a:solidFill>
                <a:latin typeface="Consolas" panose="020B0609020204030204" pitchFamily="49" charset="0"/>
              </a:rPr>
              <a:t>析构函数。         </a:t>
            </a:r>
            <a:r>
              <a:rPr lang="en-US" altLang="zh-CN" b="1" dirty="0" smtClean="0">
                <a:solidFill>
                  <a:srgbClr val="00B050"/>
                </a:solidFill>
                <a:latin typeface="Consolas" panose="020B0609020204030204" pitchFamily="49" charset="0"/>
              </a:rPr>
              <a:t>Destructor</a:t>
            </a:r>
          </a:p>
          <a:p>
            <a:r>
              <a:rPr lang="en-US" altLang="zh-CN" dirty="0" smtClean="0">
                <a:solidFill>
                  <a:srgbClr val="000000"/>
                </a:solidFill>
                <a:latin typeface="Consolas" panose="020B0609020204030204" pitchFamily="49" charset="0"/>
              </a:rPr>
              <a:t>7</a:t>
            </a:r>
            <a:r>
              <a:rPr lang="zh-CN" altLang="en-US" dirty="0" smtClean="0">
                <a:solidFill>
                  <a:srgbClr val="000000"/>
                </a:solidFill>
                <a:latin typeface="Consolas" panose="020B0609020204030204" pitchFamily="49" charset="0"/>
              </a:rPr>
              <a:t>）</a:t>
            </a:r>
            <a:r>
              <a:rPr lang="zh-CN" altLang="en-US" dirty="0">
                <a:solidFill>
                  <a:srgbClr val="000000"/>
                </a:solidFill>
                <a:latin typeface="Consolas" panose="020B0609020204030204" pitchFamily="49" charset="0"/>
              </a:rPr>
              <a:t>相等比较运算符；   </a:t>
            </a:r>
            <a:r>
              <a:rPr lang="en-US" altLang="zh-CN" b="1" dirty="0">
                <a:solidFill>
                  <a:srgbClr val="00B050"/>
                </a:solidFill>
                <a:latin typeface="Consolas" panose="020B0609020204030204" pitchFamily="49" charset="0"/>
              </a:rPr>
              <a:t>equal relationship </a:t>
            </a:r>
            <a:r>
              <a:rPr lang="en-US" altLang="zh-CN" b="1" dirty="0" smtClean="0">
                <a:solidFill>
                  <a:srgbClr val="00B050"/>
                </a:solidFill>
                <a:latin typeface="Consolas" panose="020B0609020204030204" pitchFamily="49" charset="0"/>
              </a:rPr>
              <a:t>operator</a:t>
            </a:r>
            <a:endParaRPr lang="zh-CN" altLang="en-US" b="1" dirty="0">
              <a:solidFill>
                <a:srgbClr val="00B050"/>
              </a:solidFill>
              <a:latin typeface="Consolas" panose="020B0609020204030204" pitchFamily="49" charset="0"/>
            </a:endParaRPr>
          </a:p>
          <a:p>
            <a:endParaRPr lang="en-US" altLang="zh-CN" dirty="0" smtClean="0">
              <a:solidFill>
                <a:srgbClr val="000000"/>
              </a:solidFill>
              <a:latin typeface="Consolas" panose="020B0609020204030204" pitchFamily="49" charset="0"/>
            </a:endParaRPr>
          </a:p>
          <a:p>
            <a:endParaRPr lang="en-US" altLang="zh-CN" dirty="0">
              <a:solidFill>
                <a:srgbClr val="000000"/>
              </a:solidFill>
              <a:latin typeface="Consolas" panose="020B0609020204030204" pitchFamily="49" charset="0"/>
            </a:endParaRPr>
          </a:p>
          <a:p>
            <a:r>
              <a:rPr lang="zh-CN" altLang="en-US" dirty="0">
                <a:solidFill>
                  <a:srgbClr val="000000"/>
                </a:solidFill>
                <a:latin typeface="Consolas" panose="020B0609020204030204" pitchFamily="49" charset="0"/>
              </a:rPr>
              <a:t>非</a:t>
            </a:r>
            <a:r>
              <a:rPr lang="en-US" altLang="zh-CN" dirty="0">
                <a:solidFill>
                  <a:srgbClr val="000000"/>
                </a:solidFill>
                <a:latin typeface="Consolas" panose="020B0609020204030204" pitchFamily="49" charset="0"/>
              </a:rPr>
              <a:t>Nice</a:t>
            </a:r>
            <a:r>
              <a:rPr lang="zh-CN" altLang="en-US" dirty="0">
                <a:solidFill>
                  <a:srgbClr val="000000"/>
                </a:solidFill>
                <a:latin typeface="Consolas" panose="020B0609020204030204" pitchFamily="49" charset="0"/>
              </a:rPr>
              <a:t>类</a:t>
            </a:r>
          </a:p>
          <a:p>
            <a:r>
              <a:rPr lang="zh-CN" altLang="en-US" dirty="0">
                <a:solidFill>
                  <a:srgbClr val="000000"/>
                </a:solidFill>
                <a:latin typeface="Consolas" panose="020B0609020204030204" pitchFamily="49" charset="0"/>
              </a:rPr>
              <a:t>  限制了类的使用：可重用类应尽可能设计成</a:t>
            </a:r>
            <a:r>
              <a:rPr lang="en-US" altLang="zh-CN" dirty="0">
                <a:solidFill>
                  <a:srgbClr val="000000"/>
                </a:solidFill>
                <a:latin typeface="Consolas" panose="020B0609020204030204" pitchFamily="49" charset="0"/>
              </a:rPr>
              <a:t>Nice</a:t>
            </a:r>
            <a:r>
              <a:rPr lang="zh-CN" altLang="en-US" dirty="0">
                <a:solidFill>
                  <a:srgbClr val="000000"/>
                </a:solidFill>
                <a:latin typeface="Consolas" panose="020B0609020204030204" pitchFamily="49" charset="0"/>
              </a:rPr>
              <a:t>类。</a:t>
            </a:r>
          </a:p>
        </p:txBody>
      </p:sp>
      <p:sp>
        <p:nvSpPr>
          <p:cNvPr id="2" name="矩形 1"/>
          <p:cNvSpPr/>
          <p:nvPr/>
        </p:nvSpPr>
        <p:spPr>
          <a:xfrm>
            <a:off x="7468520" y="2341809"/>
            <a:ext cx="2210862" cy="369332"/>
          </a:xfrm>
          <a:prstGeom prst="rect">
            <a:avLst/>
          </a:prstGeom>
        </p:spPr>
        <p:txBody>
          <a:bodyPr wrap="none">
            <a:spAutoFit/>
          </a:bodyPr>
          <a:lstStyle/>
          <a:p>
            <a:r>
              <a:rPr lang="en-US" altLang="zh-CN" dirty="0">
                <a:solidFill>
                  <a:srgbClr val="795E26"/>
                </a:solidFill>
                <a:latin typeface="Consolas" panose="020B0609020204030204" pitchFamily="49" charset="0"/>
              </a:rPr>
              <a:t>T</a:t>
            </a:r>
            <a:r>
              <a:rPr lang="en-US" altLang="zh-CN" dirty="0">
                <a:solidFill>
                  <a:srgbClr val="000000"/>
                </a:solidFill>
                <a:latin typeface="Consolas" panose="020B0609020204030204" pitchFamily="49" charset="0"/>
              </a:rPr>
              <a:t>(</a:t>
            </a:r>
            <a:r>
              <a:rPr lang="en-US" altLang="zh-CN" dirty="0" err="1">
                <a:solidFill>
                  <a:srgbClr val="0000FF"/>
                </a:solidFill>
                <a:latin typeface="Consolas" panose="020B0609020204030204" pitchFamily="49" charset="0"/>
              </a:rPr>
              <a:t>const</a:t>
            </a:r>
            <a:r>
              <a:rPr lang="en-US" altLang="zh-CN" dirty="0">
                <a:solidFill>
                  <a:srgbClr val="000000"/>
                </a:solidFill>
                <a:latin typeface="Consolas" panose="020B0609020204030204" pitchFamily="49" charset="0"/>
              </a:rPr>
              <a:t> </a:t>
            </a:r>
            <a:r>
              <a:rPr lang="en-US" altLang="zh-CN" dirty="0">
                <a:solidFill>
                  <a:srgbClr val="267F99"/>
                </a:solidFill>
                <a:latin typeface="Consolas" panose="020B0609020204030204" pitchFamily="49" charset="0"/>
              </a:rPr>
              <a:t>T</a:t>
            </a:r>
            <a:r>
              <a:rPr lang="en-US" altLang="zh-CN" dirty="0">
                <a:solidFill>
                  <a:srgbClr val="0000FF"/>
                </a:solidFill>
                <a:latin typeface="Consolas" panose="020B0609020204030204" pitchFamily="49" charset="0"/>
              </a:rPr>
              <a:t>&amp;</a:t>
            </a:r>
            <a:r>
              <a:rPr lang="en-US" altLang="zh-CN" dirty="0">
                <a:solidFill>
                  <a:srgbClr val="000000"/>
                </a:solidFill>
                <a:latin typeface="Consolas" panose="020B0609020204030204" pitchFamily="49" charset="0"/>
              </a:rPr>
              <a:t> </a:t>
            </a:r>
            <a:r>
              <a:rPr lang="en-US" altLang="zh-CN" dirty="0" smtClean="0">
                <a:solidFill>
                  <a:srgbClr val="001080"/>
                </a:solidFill>
                <a:latin typeface="Consolas" panose="020B0609020204030204" pitchFamily="49" charset="0"/>
              </a:rPr>
              <a:t>t,…</a:t>
            </a:r>
            <a:r>
              <a:rPr lang="en-US" altLang="zh-CN" dirty="0" smtClean="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sp>
        <p:nvSpPr>
          <p:cNvPr id="6" name="矩形 5"/>
          <p:cNvSpPr/>
          <p:nvPr/>
        </p:nvSpPr>
        <p:spPr>
          <a:xfrm>
            <a:off x="7496508" y="2603066"/>
            <a:ext cx="4110421" cy="369332"/>
          </a:xfrm>
          <a:prstGeom prst="rect">
            <a:avLst/>
          </a:prstGeom>
        </p:spPr>
        <p:txBody>
          <a:bodyPr wrap="none">
            <a:spAutoFit/>
          </a:bodyPr>
          <a:lstStyle/>
          <a:p>
            <a:r>
              <a:rPr lang="en-US" altLang="zh-CN" dirty="0" err="1">
                <a:solidFill>
                  <a:srgbClr val="0000FF"/>
                </a:solidFill>
                <a:latin typeface="Consolas" panose="020B0609020204030204" pitchFamily="49" charset="0"/>
              </a:rPr>
              <a:t>const</a:t>
            </a:r>
            <a:r>
              <a:rPr lang="en-US" altLang="zh-CN" dirty="0">
                <a:solidFill>
                  <a:srgbClr val="000000"/>
                </a:solidFill>
                <a:latin typeface="Consolas" panose="020B0609020204030204" pitchFamily="49" charset="0"/>
              </a:rPr>
              <a:t> </a:t>
            </a:r>
            <a:r>
              <a:rPr lang="en-US" altLang="zh-CN" dirty="0">
                <a:solidFill>
                  <a:srgbClr val="267F99"/>
                </a:solidFill>
                <a:latin typeface="Consolas" panose="020B0609020204030204" pitchFamily="49" charset="0"/>
              </a:rPr>
              <a:t>T</a:t>
            </a:r>
            <a:r>
              <a:rPr lang="en-US" altLang="zh-CN" dirty="0">
                <a:solidFill>
                  <a:srgbClr val="0000FF"/>
                </a:solidFill>
                <a:latin typeface="Consolas" panose="020B0609020204030204" pitchFamily="49" charset="0"/>
              </a:rPr>
              <a:t>&amp;</a:t>
            </a:r>
            <a:r>
              <a:rPr lang="en-US" altLang="zh-CN" dirty="0">
                <a:solidFill>
                  <a:srgbClr val="000000"/>
                </a:solidFill>
                <a:latin typeface="Consolas" panose="020B0609020204030204" pitchFamily="49" charset="0"/>
              </a:rPr>
              <a:t> </a:t>
            </a:r>
            <a:r>
              <a:rPr lang="en-US" altLang="zh-CN" dirty="0">
                <a:solidFill>
                  <a:srgbClr val="AF00DB"/>
                </a:solidFill>
                <a:latin typeface="Consolas" panose="020B0609020204030204" pitchFamily="49" charset="0"/>
              </a:rPr>
              <a:t>operator=</a:t>
            </a:r>
            <a:r>
              <a:rPr lang="en-US" altLang="zh-CN" dirty="0">
                <a:solidFill>
                  <a:srgbClr val="000000"/>
                </a:solidFill>
                <a:latin typeface="Consolas" panose="020B0609020204030204" pitchFamily="49" charset="0"/>
              </a:rPr>
              <a:t>(</a:t>
            </a:r>
            <a:r>
              <a:rPr lang="en-US" altLang="zh-CN" dirty="0" err="1">
                <a:solidFill>
                  <a:srgbClr val="0000FF"/>
                </a:solidFill>
                <a:latin typeface="Consolas" panose="020B0609020204030204" pitchFamily="49" charset="0"/>
              </a:rPr>
              <a:t>const</a:t>
            </a:r>
            <a:r>
              <a:rPr lang="en-US" altLang="zh-CN" dirty="0">
                <a:solidFill>
                  <a:srgbClr val="000000"/>
                </a:solidFill>
                <a:latin typeface="Consolas" panose="020B0609020204030204" pitchFamily="49" charset="0"/>
              </a:rPr>
              <a:t> </a:t>
            </a:r>
            <a:r>
              <a:rPr lang="en-US" altLang="zh-CN" dirty="0">
                <a:solidFill>
                  <a:srgbClr val="267F99"/>
                </a:solidFill>
                <a:latin typeface="Consolas" panose="020B0609020204030204" pitchFamily="49" charset="0"/>
              </a:rPr>
              <a:t>T</a:t>
            </a:r>
            <a:r>
              <a:rPr lang="en-US" altLang="zh-CN" dirty="0">
                <a:solidFill>
                  <a:srgbClr val="0000FF"/>
                </a:solidFill>
                <a:latin typeface="Consolas" panose="020B0609020204030204" pitchFamily="49" charset="0"/>
              </a:rPr>
              <a:t>&amp;</a:t>
            </a:r>
            <a:r>
              <a:rPr lang="en-US" altLang="zh-CN" dirty="0">
                <a:solidFill>
                  <a:srgbClr val="000000"/>
                </a:solidFill>
                <a:latin typeface="Consolas" panose="020B0609020204030204" pitchFamily="49" charset="0"/>
              </a:rPr>
              <a:t> </a:t>
            </a:r>
            <a:r>
              <a:rPr lang="en-US" altLang="zh-CN" dirty="0">
                <a:solidFill>
                  <a:srgbClr val="001080"/>
                </a:solidFill>
                <a:latin typeface="Consolas" panose="020B0609020204030204" pitchFamily="49" charset="0"/>
              </a:rPr>
              <a:t>t</a:t>
            </a:r>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sp>
        <p:nvSpPr>
          <p:cNvPr id="7" name="矩形 6"/>
          <p:cNvSpPr/>
          <p:nvPr/>
        </p:nvSpPr>
        <p:spPr>
          <a:xfrm>
            <a:off x="7516220" y="3125581"/>
            <a:ext cx="3477234" cy="369332"/>
          </a:xfrm>
          <a:prstGeom prst="rect">
            <a:avLst/>
          </a:prstGeom>
        </p:spPr>
        <p:txBody>
          <a:bodyPr wrap="none">
            <a:spAutoFit/>
          </a:bodyPr>
          <a:lstStyle/>
          <a:p>
            <a:r>
              <a:rPr lang="en-US" altLang="zh-CN">
                <a:solidFill>
                  <a:srgbClr val="0000FF"/>
                </a:solidFill>
                <a:latin typeface="Consolas" panose="020B0609020204030204" pitchFamily="49" charset="0"/>
              </a:rPr>
              <a:t>const</a:t>
            </a:r>
            <a:r>
              <a:rPr lang="en-US" altLang="zh-CN" dirty="0">
                <a:solidFill>
                  <a:srgbClr val="000000"/>
                </a:solidFill>
                <a:latin typeface="Consolas" panose="020B0609020204030204" pitchFamily="49" charset="0"/>
              </a:rPr>
              <a:t> </a:t>
            </a:r>
            <a:r>
              <a:rPr lang="en-US" altLang="zh-CN" dirty="0">
                <a:solidFill>
                  <a:srgbClr val="267F99"/>
                </a:solidFill>
                <a:latin typeface="Consolas" panose="020B0609020204030204" pitchFamily="49" charset="0"/>
              </a:rPr>
              <a:t>T</a:t>
            </a:r>
            <a:r>
              <a:rPr lang="en-US" altLang="zh-CN" dirty="0">
                <a:solidFill>
                  <a:srgbClr val="0000FF"/>
                </a:solidFill>
                <a:latin typeface="Consolas" panose="020B0609020204030204" pitchFamily="49" charset="0"/>
              </a:rPr>
              <a:t>&amp;</a:t>
            </a:r>
            <a:r>
              <a:rPr lang="en-US" altLang="zh-CN" dirty="0">
                <a:solidFill>
                  <a:srgbClr val="000000"/>
                </a:solidFill>
                <a:latin typeface="Consolas" panose="020B0609020204030204" pitchFamily="49" charset="0"/>
              </a:rPr>
              <a:t> </a:t>
            </a:r>
            <a:r>
              <a:rPr lang="en-US" altLang="zh-CN" dirty="0">
                <a:solidFill>
                  <a:srgbClr val="AF00DB"/>
                </a:solidFill>
                <a:latin typeface="Consolas" panose="020B0609020204030204" pitchFamily="49" charset="0"/>
              </a:rPr>
              <a:t>operator=</a:t>
            </a:r>
            <a:r>
              <a:rPr lang="en-US" altLang="zh-CN" dirty="0">
                <a:solidFill>
                  <a:srgbClr val="000000"/>
                </a:solidFill>
                <a:latin typeface="Consolas" panose="020B0609020204030204" pitchFamily="49" charset="0"/>
              </a:rPr>
              <a:t>(</a:t>
            </a:r>
            <a:r>
              <a:rPr lang="en-US" altLang="zh-CN" dirty="0">
                <a:solidFill>
                  <a:srgbClr val="267F99"/>
                </a:solidFill>
                <a:latin typeface="Consolas" panose="020B0609020204030204" pitchFamily="49" charset="0"/>
              </a:rPr>
              <a:t>T</a:t>
            </a:r>
            <a:r>
              <a:rPr lang="en-US" altLang="zh-CN" dirty="0">
                <a:solidFill>
                  <a:srgbClr val="0000FF"/>
                </a:solidFill>
                <a:latin typeface="Consolas" panose="020B0609020204030204" pitchFamily="49" charset="0"/>
              </a:rPr>
              <a:t>&amp;&amp;</a:t>
            </a:r>
            <a:r>
              <a:rPr lang="en-US" altLang="zh-CN" dirty="0">
                <a:solidFill>
                  <a:srgbClr val="000000"/>
                </a:solidFill>
                <a:latin typeface="Consolas" panose="020B0609020204030204" pitchFamily="49" charset="0"/>
              </a:rPr>
              <a:t> </a:t>
            </a:r>
            <a:r>
              <a:rPr lang="en-US" altLang="zh-CN" dirty="0">
                <a:solidFill>
                  <a:srgbClr val="001080"/>
                </a:solidFill>
                <a:latin typeface="Consolas" panose="020B0609020204030204" pitchFamily="49" charset="0"/>
              </a:rPr>
              <a:t>t</a:t>
            </a:r>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sp>
        <p:nvSpPr>
          <p:cNvPr id="8" name="矩形 7"/>
          <p:cNvSpPr/>
          <p:nvPr/>
        </p:nvSpPr>
        <p:spPr>
          <a:xfrm>
            <a:off x="7508039" y="2911825"/>
            <a:ext cx="1451038" cy="369332"/>
          </a:xfrm>
          <a:prstGeom prst="rect">
            <a:avLst/>
          </a:prstGeom>
        </p:spPr>
        <p:txBody>
          <a:bodyPr wrap="none">
            <a:spAutoFit/>
          </a:bodyPr>
          <a:lstStyle/>
          <a:p>
            <a:r>
              <a:rPr lang="en-US" altLang="zh-CN" dirty="0">
                <a:solidFill>
                  <a:srgbClr val="795E26"/>
                </a:solidFill>
                <a:latin typeface="Consolas" panose="020B0609020204030204" pitchFamily="49" charset="0"/>
              </a:rPr>
              <a:t>T</a:t>
            </a:r>
            <a:r>
              <a:rPr lang="en-US" altLang="zh-CN" dirty="0">
                <a:solidFill>
                  <a:srgbClr val="000000"/>
                </a:solidFill>
                <a:latin typeface="Consolas" panose="020B0609020204030204" pitchFamily="49" charset="0"/>
              </a:rPr>
              <a:t>(</a:t>
            </a:r>
            <a:r>
              <a:rPr lang="en-US" altLang="zh-CN" dirty="0">
                <a:solidFill>
                  <a:srgbClr val="267F99"/>
                </a:solidFill>
                <a:latin typeface="Consolas" panose="020B0609020204030204" pitchFamily="49" charset="0"/>
              </a:rPr>
              <a:t>T</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&amp;&amp;</a:t>
            </a:r>
            <a:r>
              <a:rPr lang="en-US" altLang="zh-CN" dirty="0">
                <a:solidFill>
                  <a:srgbClr val="000000"/>
                </a:solidFill>
                <a:latin typeface="Consolas" panose="020B0609020204030204" pitchFamily="49" charset="0"/>
              </a:rPr>
              <a:t> </a:t>
            </a:r>
            <a:r>
              <a:rPr lang="en-US" altLang="zh-CN" dirty="0">
                <a:solidFill>
                  <a:srgbClr val="001080"/>
                </a:solidFill>
                <a:latin typeface="Consolas" panose="020B0609020204030204" pitchFamily="49" charset="0"/>
              </a:rPr>
              <a:t>t</a:t>
            </a:r>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sp>
        <p:nvSpPr>
          <p:cNvPr id="9" name="矩形 8"/>
          <p:cNvSpPr/>
          <p:nvPr/>
        </p:nvSpPr>
        <p:spPr>
          <a:xfrm>
            <a:off x="7539624" y="3374962"/>
            <a:ext cx="817853" cy="369332"/>
          </a:xfrm>
          <a:prstGeom prst="rect">
            <a:avLst/>
          </a:prstGeom>
        </p:spPr>
        <p:txBody>
          <a:bodyPr wrap="none">
            <a:spAutoFit/>
          </a:bodyPr>
          <a:lstStyle/>
          <a:p>
            <a:r>
              <a:rPr lang="en-US" altLang="zh-CN" dirty="0">
                <a:solidFill>
                  <a:srgbClr val="795E26"/>
                </a:solidFill>
                <a:latin typeface="Consolas" panose="020B0609020204030204" pitchFamily="49" charset="0"/>
              </a:rPr>
              <a:t>~T</a:t>
            </a:r>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sp>
        <p:nvSpPr>
          <p:cNvPr id="10" name="矩形 9"/>
          <p:cNvSpPr/>
          <p:nvPr/>
        </p:nvSpPr>
        <p:spPr>
          <a:xfrm>
            <a:off x="7571900" y="3719347"/>
            <a:ext cx="4358886" cy="523220"/>
          </a:xfrm>
          <a:prstGeom prst="rect">
            <a:avLst/>
          </a:prstGeom>
        </p:spPr>
        <p:txBody>
          <a:bodyPr wrap="none">
            <a:spAutoFit/>
          </a:bodyPr>
          <a:lstStyle/>
          <a:p>
            <a:r>
              <a:rPr lang="fr-FR" altLang="zh-CN" sz="1400" dirty="0">
                <a:solidFill>
                  <a:srgbClr val="0000FF"/>
                </a:solidFill>
                <a:latin typeface="Consolas" panose="020B0609020204030204" pitchFamily="49" charset="0"/>
              </a:rPr>
              <a:t>bool</a:t>
            </a:r>
            <a:r>
              <a:rPr lang="fr-FR" altLang="zh-CN" sz="1400" dirty="0">
                <a:solidFill>
                  <a:srgbClr val="000000"/>
                </a:solidFill>
                <a:latin typeface="Consolas" panose="020B0609020204030204" pitchFamily="49" charset="0"/>
              </a:rPr>
              <a:t> </a:t>
            </a:r>
            <a:r>
              <a:rPr lang="fr-FR" altLang="zh-CN" sz="1400" dirty="0">
                <a:solidFill>
                  <a:srgbClr val="AF00DB"/>
                </a:solidFill>
                <a:latin typeface="Consolas" panose="020B0609020204030204" pitchFamily="49" charset="0"/>
              </a:rPr>
              <a:t>operator==</a:t>
            </a:r>
            <a:r>
              <a:rPr lang="fr-FR" altLang="zh-CN" sz="1400" dirty="0">
                <a:solidFill>
                  <a:srgbClr val="000000"/>
                </a:solidFill>
                <a:latin typeface="Consolas" panose="020B0609020204030204" pitchFamily="49" charset="0"/>
              </a:rPr>
              <a:t>(</a:t>
            </a:r>
            <a:r>
              <a:rPr lang="fr-FR" altLang="zh-CN" sz="1400" dirty="0">
                <a:solidFill>
                  <a:srgbClr val="0000FF"/>
                </a:solidFill>
                <a:latin typeface="Consolas" panose="020B0609020204030204" pitchFamily="49" charset="0"/>
              </a:rPr>
              <a:t>const</a:t>
            </a:r>
            <a:r>
              <a:rPr lang="fr-FR" altLang="zh-CN" sz="1400" dirty="0">
                <a:solidFill>
                  <a:srgbClr val="000000"/>
                </a:solidFill>
                <a:latin typeface="Consolas" panose="020B0609020204030204" pitchFamily="49" charset="0"/>
              </a:rPr>
              <a:t> </a:t>
            </a:r>
            <a:r>
              <a:rPr lang="fr-FR" altLang="zh-CN" sz="1400" dirty="0">
                <a:solidFill>
                  <a:srgbClr val="267F99"/>
                </a:solidFill>
                <a:latin typeface="Consolas" panose="020B0609020204030204" pitchFamily="49" charset="0"/>
              </a:rPr>
              <a:t>T</a:t>
            </a:r>
            <a:r>
              <a:rPr lang="fr-FR" altLang="zh-CN" sz="1400" dirty="0">
                <a:solidFill>
                  <a:srgbClr val="0000FF"/>
                </a:solidFill>
                <a:latin typeface="Consolas" panose="020B0609020204030204" pitchFamily="49" charset="0"/>
              </a:rPr>
              <a:t>&amp;</a:t>
            </a:r>
            <a:r>
              <a:rPr lang="fr-FR" altLang="zh-CN" sz="1400" dirty="0">
                <a:solidFill>
                  <a:srgbClr val="000000"/>
                </a:solidFill>
                <a:latin typeface="Consolas" panose="020B0609020204030204" pitchFamily="49" charset="0"/>
              </a:rPr>
              <a:t> </a:t>
            </a:r>
            <a:r>
              <a:rPr lang="fr-FR" altLang="zh-CN" sz="1400" dirty="0">
                <a:solidFill>
                  <a:srgbClr val="001080"/>
                </a:solidFill>
                <a:latin typeface="Consolas" panose="020B0609020204030204" pitchFamily="49" charset="0"/>
              </a:rPr>
              <a:t>t1</a:t>
            </a:r>
            <a:r>
              <a:rPr lang="fr-FR" altLang="zh-CN" sz="1400" dirty="0">
                <a:solidFill>
                  <a:srgbClr val="000000"/>
                </a:solidFill>
                <a:latin typeface="Consolas" panose="020B0609020204030204" pitchFamily="49" charset="0"/>
              </a:rPr>
              <a:t>, </a:t>
            </a:r>
            <a:r>
              <a:rPr lang="fr-FR" altLang="zh-CN" sz="1400" dirty="0">
                <a:solidFill>
                  <a:srgbClr val="0000FF"/>
                </a:solidFill>
                <a:latin typeface="Consolas" panose="020B0609020204030204" pitchFamily="49" charset="0"/>
              </a:rPr>
              <a:t>const</a:t>
            </a:r>
            <a:r>
              <a:rPr lang="fr-FR" altLang="zh-CN" sz="1400" dirty="0">
                <a:solidFill>
                  <a:srgbClr val="000000"/>
                </a:solidFill>
                <a:latin typeface="Consolas" panose="020B0609020204030204" pitchFamily="49" charset="0"/>
              </a:rPr>
              <a:t> </a:t>
            </a:r>
            <a:r>
              <a:rPr lang="fr-FR" altLang="zh-CN" sz="1400" dirty="0">
                <a:solidFill>
                  <a:srgbClr val="267F99"/>
                </a:solidFill>
                <a:latin typeface="Consolas" panose="020B0609020204030204" pitchFamily="49" charset="0"/>
              </a:rPr>
              <a:t>T</a:t>
            </a:r>
            <a:r>
              <a:rPr lang="fr-FR" altLang="zh-CN" sz="1400" dirty="0">
                <a:solidFill>
                  <a:srgbClr val="0000FF"/>
                </a:solidFill>
                <a:latin typeface="Consolas" panose="020B0609020204030204" pitchFamily="49" charset="0"/>
              </a:rPr>
              <a:t>&amp;</a:t>
            </a:r>
            <a:r>
              <a:rPr lang="fr-FR" altLang="zh-CN" sz="1400" dirty="0">
                <a:solidFill>
                  <a:srgbClr val="000000"/>
                </a:solidFill>
                <a:latin typeface="Consolas" panose="020B0609020204030204" pitchFamily="49" charset="0"/>
              </a:rPr>
              <a:t> </a:t>
            </a:r>
            <a:r>
              <a:rPr lang="fr-FR" altLang="zh-CN" sz="1400" dirty="0">
                <a:solidFill>
                  <a:srgbClr val="001080"/>
                </a:solidFill>
                <a:latin typeface="Consolas" panose="020B0609020204030204" pitchFamily="49" charset="0"/>
              </a:rPr>
              <a:t>t2</a:t>
            </a:r>
            <a:r>
              <a:rPr lang="fr-FR" altLang="zh-CN" sz="1400" dirty="0" smtClean="0">
                <a:solidFill>
                  <a:srgbClr val="000000"/>
                </a:solidFill>
                <a:latin typeface="Consolas" panose="020B0609020204030204" pitchFamily="49" charset="0"/>
              </a:rPr>
              <a:t>);</a:t>
            </a:r>
          </a:p>
          <a:p>
            <a:r>
              <a:rPr lang="fr-FR" altLang="zh-CN" sz="1400" dirty="0">
                <a:solidFill>
                  <a:srgbClr val="0000FF"/>
                </a:solidFill>
                <a:latin typeface="Consolas" panose="020B0609020204030204" pitchFamily="49" charset="0"/>
              </a:rPr>
              <a:t>bool</a:t>
            </a:r>
            <a:r>
              <a:rPr lang="fr-FR" altLang="zh-CN" sz="1400" dirty="0">
                <a:solidFill>
                  <a:srgbClr val="000000"/>
                </a:solidFill>
                <a:latin typeface="Consolas" panose="020B0609020204030204" pitchFamily="49" charset="0"/>
              </a:rPr>
              <a:t> </a:t>
            </a:r>
            <a:r>
              <a:rPr lang="fr-FR" altLang="zh-CN" sz="1400" dirty="0" smtClean="0">
                <a:solidFill>
                  <a:srgbClr val="AF00DB"/>
                </a:solidFill>
                <a:latin typeface="Consolas" panose="020B0609020204030204" pitchFamily="49" charset="0"/>
              </a:rPr>
              <a:t>operator!=</a:t>
            </a:r>
            <a:r>
              <a:rPr lang="fr-FR" altLang="zh-CN" sz="1400" dirty="0" smtClean="0">
                <a:solidFill>
                  <a:srgbClr val="000000"/>
                </a:solidFill>
                <a:latin typeface="Consolas" panose="020B0609020204030204" pitchFamily="49" charset="0"/>
              </a:rPr>
              <a:t>(</a:t>
            </a:r>
            <a:r>
              <a:rPr lang="fr-FR" altLang="zh-CN" sz="1400" dirty="0">
                <a:solidFill>
                  <a:srgbClr val="0000FF"/>
                </a:solidFill>
                <a:latin typeface="Consolas" panose="020B0609020204030204" pitchFamily="49" charset="0"/>
              </a:rPr>
              <a:t>const</a:t>
            </a:r>
            <a:r>
              <a:rPr lang="fr-FR" altLang="zh-CN" sz="1400" dirty="0">
                <a:solidFill>
                  <a:srgbClr val="000000"/>
                </a:solidFill>
                <a:latin typeface="Consolas" panose="020B0609020204030204" pitchFamily="49" charset="0"/>
              </a:rPr>
              <a:t> </a:t>
            </a:r>
            <a:r>
              <a:rPr lang="fr-FR" altLang="zh-CN" sz="1400" dirty="0">
                <a:solidFill>
                  <a:srgbClr val="267F99"/>
                </a:solidFill>
                <a:latin typeface="Consolas" panose="020B0609020204030204" pitchFamily="49" charset="0"/>
              </a:rPr>
              <a:t>T</a:t>
            </a:r>
            <a:r>
              <a:rPr lang="fr-FR" altLang="zh-CN" sz="1400" dirty="0">
                <a:solidFill>
                  <a:srgbClr val="0000FF"/>
                </a:solidFill>
                <a:latin typeface="Consolas" panose="020B0609020204030204" pitchFamily="49" charset="0"/>
              </a:rPr>
              <a:t>&amp;</a:t>
            </a:r>
            <a:r>
              <a:rPr lang="fr-FR" altLang="zh-CN" sz="1400" dirty="0">
                <a:solidFill>
                  <a:srgbClr val="000000"/>
                </a:solidFill>
                <a:latin typeface="Consolas" panose="020B0609020204030204" pitchFamily="49" charset="0"/>
              </a:rPr>
              <a:t> </a:t>
            </a:r>
            <a:r>
              <a:rPr lang="fr-FR" altLang="zh-CN" sz="1400" dirty="0">
                <a:solidFill>
                  <a:srgbClr val="001080"/>
                </a:solidFill>
                <a:latin typeface="Consolas" panose="020B0609020204030204" pitchFamily="49" charset="0"/>
              </a:rPr>
              <a:t>t1</a:t>
            </a:r>
            <a:r>
              <a:rPr lang="fr-FR" altLang="zh-CN" sz="1400" dirty="0">
                <a:solidFill>
                  <a:srgbClr val="000000"/>
                </a:solidFill>
                <a:latin typeface="Consolas" panose="020B0609020204030204" pitchFamily="49" charset="0"/>
              </a:rPr>
              <a:t>, </a:t>
            </a:r>
            <a:r>
              <a:rPr lang="fr-FR" altLang="zh-CN" sz="1400" dirty="0">
                <a:solidFill>
                  <a:srgbClr val="0000FF"/>
                </a:solidFill>
                <a:latin typeface="Consolas" panose="020B0609020204030204" pitchFamily="49" charset="0"/>
              </a:rPr>
              <a:t>const</a:t>
            </a:r>
            <a:r>
              <a:rPr lang="fr-FR" altLang="zh-CN" sz="1400" dirty="0">
                <a:solidFill>
                  <a:srgbClr val="000000"/>
                </a:solidFill>
                <a:latin typeface="Consolas" panose="020B0609020204030204" pitchFamily="49" charset="0"/>
              </a:rPr>
              <a:t> </a:t>
            </a:r>
            <a:r>
              <a:rPr lang="fr-FR" altLang="zh-CN" sz="1400" dirty="0">
                <a:solidFill>
                  <a:srgbClr val="267F99"/>
                </a:solidFill>
                <a:latin typeface="Consolas" panose="020B0609020204030204" pitchFamily="49" charset="0"/>
              </a:rPr>
              <a:t>T</a:t>
            </a:r>
            <a:r>
              <a:rPr lang="fr-FR" altLang="zh-CN" sz="1400" dirty="0">
                <a:solidFill>
                  <a:srgbClr val="0000FF"/>
                </a:solidFill>
                <a:latin typeface="Consolas" panose="020B0609020204030204" pitchFamily="49" charset="0"/>
              </a:rPr>
              <a:t>&amp;</a:t>
            </a:r>
            <a:r>
              <a:rPr lang="fr-FR" altLang="zh-CN" sz="1400" dirty="0">
                <a:solidFill>
                  <a:srgbClr val="000000"/>
                </a:solidFill>
                <a:latin typeface="Consolas" panose="020B0609020204030204" pitchFamily="49" charset="0"/>
              </a:rPr>
              <a:t> </a:t>
            </a:r>
            <a:r>
              <a:rPr lang="fr-FR" altLang="zh-CN" sz="1400" dirty="0">
                <a:solidFill>
                  <a:srgbClr val="001080"/>
                </a:solidFill>
                <a:latin typeface="Consolas" panose="020B0609020204030204" pitchFamily="49" charset="0"/>
              </a:rPr>
              <a:t>t2</a:t>
            </a:r>
            <a:r>
              <a:rPr lang="fr-FR" altLang="zh-CN" sz="1400" dirty="0">
                <a:solidFill>
                  <a:srgbClr val="000000"/>
                </a:solidFill>
                <a:latin typeface="Consolas" panose="020B0609020204030204" pitchFamily="49" charset="0"/>
              </a:rPr>
              <a:t>);</a:t>
            </a:r>
            <a:endParaRPr lang="fr-FR" altLang="zh-CN" sz="1400" b="0" dirty="0">
              <a:solidFill>
                <a:srgbClr val="000000"/>
              </a:solidFill>
              <a:effectLst/>
              <a:latin typeface="Consolas" panose="020B0609020204030204" pitchFamily="49" charset="0"/>
            </a:endParaRPr>
          </a:p>
        </p:txBody>
      </p:sp>
      <p:sp>
        <p:nvSpPr>
          <p:cNvPr id="12" name="矩形 11"/>
          <p:cNvSpPr/>
          <p:nvPr/>
        </p:nvSpPr>
        <p:spPr>
          <a:xfrm>
            <a:off x="7496065" y="2044926"/>
            <a:ext cx="691215" cy="369332"/>
          </a:xfrm>
          <a:prstGeom prst="rect">
            <a:avLst/>
          </a:prstGeom>
        </p:spPr>
        <p:txBody>
          <a:bodyPr wrap="none">
            <a:spAutoFit/>
          </a:bodyPr>
          <a:lstStyle/>
          <a:p>
            <a:r>
              <a:rPr lang="en-US" altLang="zh-CN" dirty="0">
                <a:solidFill>
                  <a:srgbClr val="795E26"/>
                </a:solidFill>
                <a:latin typeface="Consolas" panose="020B0609020204030204" pitchFamily="49" charset="0"/>
              </a:rPr>
              <a:t>T</a:t>
            </a:r>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sp>
        <p:nvSpPr>
          <p:cNvPr id="13" name="矩形 12"/>
          <p:cNvSpPr/>
          <p:nvPr/>
        </p:nvSpPr>
        <p:spPr>
          <a:xfrm>
            <a:off x="8228639" y="2056801"/>
            <a:ext cx="2717411" cy="369332"/>
          </a:xfrm>
          <a:prstGeom prst="rect">
            <a:avLst/>
          </a:prstGeom>
        </p:spPr>
        <p:txBody>
          <a:bodyPr wrap="none">
            <a:spAutoFit/>
          </a:bodyPr>
          <a:lstStyle/>
          <a:p>
            <a:r>
              <a:rPr lang="en-US" altLang="zh-CN" dirty="0">
                <a:solidFill>
                  <a:srgbClr val="795E26"/>
                </a:solidFill>
                <a:latin typeface="Consolas" panose="020B0609020204030204" pitchFamily="49" charset="0"/>
              </a:rPr>
              <a:t>T</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a:t>
            </a:r>
            <a:r>
              <a:rPr lang="en-US" altLang="zh-CN" dirty="0">
                <a:solidFill>
                  <a:srgbClr val="001080"/>
                </a:solidFill>
                <a:latin typeface="Consolas" panose="020B0609020204030204" pitchFamily="49" charset="0"/>
              </a:rPr>
              <a:t>x</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0</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a:t>
            </a:r>
            <a:r>
              <a:rPr lang="en-US" altLang="zh-CN" dirty="0">
                <a:solidFill>
                  <a:srgbClr val="001080"/>
                </a:solidFill>
                <a:latin typeface="Consolas" panose="020B0609020204030204" pitchFamily="49" charset="0"/>
              </a:rPr>
              <a:t>z</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0</a:t>
            </a:r>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367168599"/>
      </p:ext>
    </p:extLst>
  </p:cSld>
  <p:clrMapOvr>
    <a:masterClrMapping/>
  </p:clrMapOvr>
  <p:transition spd="med">
    <p:pull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2339102" cy="461665"/>
          </a:xfrm>
          <a:prstGeom prst="rect">
            <a:avLst/>
          </a:prstGeom>
          <a:noFill/>
        </p:spPr>
        <p:txBody>
          <a:bodyPr wrap="none" rtlCol="0">
            <a:spAutoFit/>
          </a:bodyPr>
          <a:lstStyle/>
          <a:p>
            <a:r>
              <a:rPr lang="zh-CN" altLang="en-US" sz="2400" dirty="0">
                <a:solidFill>
                  <a:srgbClr val="3949AB"/>
                </a:solidFill>
              </a:rPr>
              <a:t>识别类中的函数</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1" y="1073428"/>
            <a:ext cx="9841325"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识别函数</a:t>
            </a:r>
            <a:endParaRPr lang="en-US" altLang="zh-CN" sz="2400" dirty="0">
              <a:latin typeface="+mn-ea"/>
            </a:endParaRPr>
          </a:p>
        </p:txBody>
      </p:sp>
      <p:sp>
        <p:nvSpPr>
          <p:cNvPr id="7" name="矩形 6">
            <a:extLst>
              <a:ext uri="{FF2B5EF4-FFF2-40B4-BE49-F238E27FC236}">
                <a16:creationId xmlns:a16="http://schemas.microsoft.com/office/drawing/2014/main" id="{52932D29-0464-4DDC-A3C2-43C12CBF7FE8}"/>
              </a:ext>
            </a:extLst>
          </p:cNvPr>
          <p:cNvSpPr/>
          <p:nvPr/>
        </p:nvSpPr>
        <p:spPr>
          <a:xfrm>
            <a:off x="1976846" y="1817823"/>
            <a:ext cx="3457575" cy="1631950"/>
          </a:xfrm>
          <a:prstGeom prst="rect">
            <a:avLst/>
          </a:prstGeom>
        </p:spPr>
        <p:txBody>
          <a:bodyPr>
            <a:spAutoFit/>
          </a:bodyPr>
          <a:lstStyle/>
          <a:p>
            <a:pPr>
              <a:spcAft>
                <a:spcPts val="0"/>
              </a:spcAft>
              <a:defRPr/>
            </a:pPr>
            <a:r>
              <a:rPr lang="en-US" altLang="zh-CN" kern="0" dirty="0">
                <a:solidFill>
                  <a:srgbClr val="8000FF"/>
                </a:solidFill>
                <a:latin typeface="Courier New" panose="02070309020205020404" pitchFamily="49" charset="0"/>
                <a:cs typeface="Times New Roman" panose="02020603050405020304" pitchFamily="18" charset="0"/>
              </a:rPr>
              <a:t>class</a:t>
            </a:r>
            <a:r>
              <a:rPr lang="en-US" altLang="zh-CN" kern="0" dirty="0">
                <a:solidFill>
                  <a:srgbClr val="000000"/>
                </a:solidFill>
                <a:latin typeface="Courier New" panose="02070309020205020404" pitchFamily="49" charset="0"/>
                <a:cs typeface="Times New Roman" panose="02020603050405020304" pitchFamily="18" charset="0"/>
              </a:rPr>
              <a:t> X</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8000FF"/>
                </a:solidFill>
                <a:latin typeface="Courier New" panose="02070309020205020404" pitchFamily="49" charset="0"/>
                <a:cs typeface="Times New Roman" panose="02020603050405020304" pitchFamily="18" charset="0"/>
              </a:rPr>
              <a:t>public</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X</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00FF"/>
                </a:solidFill>
                <a:latin typeface="Courier New" panose="02070309020205020404" pitchFamily="49" charset="0"/>
                <a:cs typeface="Times New Roman" panose="02020603050405020304" pitchFamily="18" charset="0"/>
              </a:rPr>
              <a:t>void</a:t>
            </a:r>
            <a:r>
              <a:rPr lang="en-US" altLang="zh-CN" kern="0" dirty="0">
                <a:solidFill>
                  <a:srgbClr val="000000"/>
                </a:solidFill>
                <a:latin typeface="Courier New" panose="02070309020205020404" pitchFamily="49" charset="0"/>
                <a:cs typeface="Times New Roman" panose="02020603050405020304" pitchFamily="18" charset="0"/>
              </a:rPr>
              <a:t> f</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p:txBody>
      </p:sp>
      <p:sp>
        <p:nvSpPr>
          <p:cNvPr id="8" name="矩形 7">
            <a:extLst>
              <a:ext uri="{FF2B5EF4-FFF2-40B4-BE49-F238E27FC236}">
                <a16:creationId xmlns:a16="http://schemas.microsoft.com/office/drawing/2014/main" id="{0EE85EF4-47ED-4782-A382-32A63E371876}"/>
              </a:ext>
            </a:extLst>
          </p:cNvPr>
          <p:cNvSpPr/>
          <p:nvPr/>
        </p:nvSpPr>
        <p:spPr>
          <a:xfrm>
            <a:off x="1976846" y="3735523"/>
            <a:ext cx="3626286" cy="2308324"/>
          </a:xfrm>
          <a:prstGeom prst="rect">
            <a:avLst/>
          </a:prstGeom>
        </p:spPr>
        <p:txBody>
          <a:bodyPr wrap="square">
            <a:spAutoFit/>
          </a:bodyPr>
          <a:lstStyle/>
          <a:p>
            <a:pPr>
              <a:spcAft>
                <a:spcPts val="0"/>
              </a:spcAft>
              <a:defRPr/>
            </a:pPr>
            <a:r>
              <a:rPr lang="en-US" altLang="zh-CN" kern="0" dirty="0">
                <a:solidFill>
                  <a:srgbClr val="8000FF"/>
                </a:solidFill>
                <a:latin typeface="Courier New" panose="02070309020205020404" pitchFamily="49" charset="0"/>
                <a:cs typeface="Times New Roman" panose="02020603050405020304" pitchFamily="18" charset="0"/>
              </a:rPr>
              <a:t>template</a:t>
            </a:r>
            <a:r>
              <a:rPr lang="en-US" altLang="zh-CN" kern="0" dirty="0">
                <a:solidFill>
                  <a:srgbClr val="000080"/>
                </a:solidFill>
                <a:latin typeface="Courier New" panose="02070309020205020404" pitchFamily="49" charset="0"/>
                <a:cs typeface="Times New Roman" panose="02020603050405020304" pitchFamily="18" charset="0"/>
              </a:rPr>
              <a:t>&lt;</a:t>
            </a:r>
            <a:r>
              <a:rPr lang="en-US" altLang="zh-CN" kern="0" dirty="0">
                <a:solidFill>
                  <a:srgbClr val="8000FF"/>
                </a:solidFill>
                <a:latin typeface="Courier New" panose="02070309020205020404" pitchFamily="49" charset="0"/>
                <a:cs typeface="Times New Roman" panose="02020603050405020304" pitchFamily="18" charset="0"/>
              </a:rPr>
              <a:t>class</a:t>
            </a:r>
            <a:r>
              <a:rPr lang="en-US" altLang="zh-CN" kern="0" dirty="0">
                <a:solidFill>
                  <a:srgbClr val="000000"/>
                </a:solidFill>
                <a:latin typeface="Courier New" panose="02070309020205020404" pitchFamily="49" charset="0"/>
                <a:cs typeface="Times New Roman" panose="02020603050405020304" pitchFamily="18" charset="0"/>
              </a:rPr>
              <a:t> T</a:t>
            </a:r>
            <a:r>
              <a:rPr lang="en-US" altLang="zh-CN" kern="0" dirty="0">
                <a:solidFill>
                  <a:srgbClr val="000080"/>
                </a:solidFill>
                <a:latin typeface="Courier New" panose="02070309020205020404" pitchFamily="49" charset="0"/>
                <a:cs typeface="Times New Roman" panose="02020603050405020304" pitchFamily="18" charset="0"/>
              </a:rPr>
              <a:t>&gt;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8000FF"/>
                </a:solidFill>
                <a:latin typeface="Courier New" panose="02070309020205020404" pitchFamily="49" charset="0"/>
                <a:cs typeface="Times New Roman" panose="02020603050405020304" pitchFamily="18" charset="0"/>
              </a:rPr>
              <a:t>void</a:t>
            </a:r>
            <a:r>
              <a:rPr lang="en-US" altLang="zh-CN" kern="0" dirty="0">
                <a:solidFill>
                  <a:srgbClr val="000000"/>
                </a:solidFill>
                <a:latin typeface="Courier New" panose="02070309020205020404" pitchFamily="49" charset="0"/>
                <a:cs typeface="Times New Roman" panose="02020603050405020304" pitchFamily="18" charset="0"/>
              </a:rPr>
              <a:t> swap</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T</a:t>
            </a:r>
            <a:r>
              <a:rPr lang="en-US" altLang="zh-CN" kern="0" dirty="0">
                <a:solidFill>
                  <a:srgbClr val="000080"/>
                </a:solidFill>
                <a:latin typeface="Courier New" panose="02070309020205020404" pitchFamily="49" charset="0"/>
                <a:cs typeface="Times New Roman" panose="02020603050405020304" pitchFamily="18" charset="0"/>
              </a:rPr>
              <a:t>&amp;</a:t>
            </a:r>
            <a:r>
              <a:rPr lang="en-US" altLang="zh-CN" kern="0" dirty="0">
                <a:solidFill>
                  <a:srgbClr val="000000"/>
                </a:solidFill>
                <a:latin typeface="Courier New" panose="02070309020205020404" pitchFamily="49" charset="0"/>
                <a:cs typeface="Times New Roman" panose="02020603050405020304" pitchFamily="18" charset="0"/>
              </a:rPr>
              <a:t> t1</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T</a:t>
            </a:r>
            <a:r>
              <a:rPr lang="en-US" altLang="zh-CN" kern="0" dirty="0">
                <a:solidFill>
                  <a:srgbClr val="000080"/>
                </a:solidFill>
                <a:latin typeface="Courier New" panose="02070309020205020404" pitchFamily="49" charset="0"/>
                <a:cs typeface="Times New Roman" panose="02020603050405020304" pitchFamily="18" charset="0"/>
              </a:rPr>
              <a:t>&amp;</a:t>
            </a:r>
            <a:r>
              <a:rPr lang="en-US" altLang="zh-CN" kern="0" dirty="0">
                <a:solidFill>
                  <a:srgbClr val="000000"/>
                </a:solidFill>
                <a:latin typeface="Courier New" panose="02070309020205020404" pitchFamily="49" charset="0"/>
                <a:cs typeface="Times New Roman" panose="02020603050405020304" pitchFamily="18" charset="0"/>
              </a:rPr>
              <a:t> t2</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T </a:t>
            </a:r>
            <a:r>
              <a:rPr lang="en-US" altLang="zh-CN" kern="0" dirty="0" err="1">
                <a:solidFill>
                  <a:srgbClr val="000000"/>
                </a:solidFill>
                <a:latin typeface="Courier New" panose="02070309020205020404" pitchFamily="49" charset="0"/>
                <a:cs typeface="Times New Roman" panose="02020603050405020304" pitchFamily="18" charset="0"/>
              </a:rPr>
              <a:t>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t1</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t1 </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t2</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t2 </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t</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swap</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x1</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x2</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p:txBody>
      </p:sp>
      <p:sp>
        <p:nvSpPr>
          <p:cNvPr id="2" name="矩形 1">
            <a:extLst>
              <a:ext uri="{FF2B5EF4-FFF2-40B4-BE49-F238E27FC236}">
                <a16:creationId xmlns:a16="http://schemas.microsoft.com/office/drawing/2014/main" id="{1B1AD110-E360-478F-80DF-3D38242E6219}"/>
              </a:ext>
            </a:extLst>
          </p:cNvPr>
          <p:cNvSpPr/>
          <p:nvPr/>
        </p:nvSpPr>
        <p:spPr>
          <a:xfrm>
            <a:off x="5804170" y="2094159"/>
            <a:ext cx="2069830" cy="923330"/>
          </a:xfrm>
          <a:prstGeom prst="rect">
            <a:avLst/>
          </a:prstGeom>
        </p:spPr>
        <p:txBody>
          <a:bodyPr wrap="square">
            <a:spAutoFit/>
          </a:bodyPr>
          <a:lstStyle/>
          <a:p>
            <a:r>
              <a:rPr lang="zh-CN" altLang="en-US" dirty="0"/>
              <a:t>显式</a:t>
            </a:r>
            <a:r>
              <a:rPr lang="zh-CN" altLang="en-US" dirty="0" smtClean="0"/>
              <a:t>：</a:t>
            </a:r>
            <a:r>
              <a:rPr lang="en-US" altLang="zh-CN" b="1" dirty="0" smtClean="0">
                <a:solidFill>
                  <a:srgbClr val="FF0000"/>
                </a:solidFill>
              </a:rPr>
              <a:t>explicit</a:t>
            </a:r>
            <a:endParaRPr lang="en-US" altLang="zh-CN" b="1" dirty="0">
              <a:solidFill>
                <a:srgbClr val="FF0000"/>
              </a:solidFill>
            </a:endParaRPr>
          </a:p>
          <a:p>
            <a:r>
              <a:rPr lang="en-US" altLang="zh-CN" dirty="0"/>
              <a:t>  </a:t>
            </a:r>
            <a:r>
              <a:rPr lang="zh-CN" altLang="en-US" dirty="0"/>
              <a:t>缺省构造函数，</a:t>
            </a:r>
            <a:endParaRPr lang="en-US" altLang="zh-CN" dirty="0"/>
          </a:p>
          <a:p>
            <a:r>
              <a:rPr lang="en-US" altLang="zh-CN" dirty="0"/>
              <a:t>  </a:t>
            </a:r>
            <a:r>
              <a:rPr lang="zh-CN" altLang="en-US" dirty="0"/>
              <a:t>函数f；</a:t>
            </a:r>
            <a:endParaRPr lang="en-US" altLang="zh-CN" dirty="0"/>
          </a:p>
        </p:txBody>
      </p:sp>
      <p:sp>
        <p:nvSpPr>
          <p:cNvPr id="6" name="矩形 5">
            <a:extLst>
              <a:ext uri="{FF2B5EF4-FFF2-40B4-BE49-F238E27FC236}">
                <a16:creationId xmlns:a16="http://schemas.microsoft.com/office/drawing/2014/main" id="{BFEC4388-C552-4977-A117-27C0866CAC15}"/>
              </a:ext>
            </a:extLst>
          </p:cNvPr>
          <p:cNvSpPr/>
          <p:nvPr/>
        </p:nvSpPr>
        <p:spPr>
          <a:xfrm>
            <a:off x="6150660" y="4080913"/>
            <a:ext cx="1992853" cy="1200329"/>
          </a:xfrm>
          <a:prstGeom prst="rect">
            <a:avLst/>
          </a:prstGeom>
        </p:spPr>
        <p:txBody>
          <a:bodyPr wrap="none">
            <a:spAutoFit/>
          </a:bodyPr>
          <a:lstStyle/>
          <a:p>
            <a:r>
              <a:rPr lang="zh-CN" altLang="en-US" dirty="0"/>
              <a:t>需要提供：</a:t>
            </a:r>
            <a:endParaRPr lang="en-US" altLang="zh-CN" dirty="0"/>
          </a:p>
          <a:p>
            <a:r>
              <a:rPr lang="en-US" altLang="zh-CN" dirty="0"/>
              <a:t>   </a:t>
            </a:r>
            <a:r>
              <a:rPr lang="zh-CN" altLang="en-US" dirty="0"/>
              <a:t>拷贝构造函数；</a:t>
            </a:r>
            <a:endParaRPr lang="en-US" altLang="zh-CN" dirty="0"/>
          </a:p>
          <a:p>
            <a:r>
              <a:rPr lang="en-US" altLang="zh-CN" dirty="0"/>
              <a:t>   </a:t>
            </a:r>
            <a:r>
              <a:rPr lang="zh-CN" altLang="en-US" dirty="0"/>
              <a:t>赋值运算符；</a:t>
            </a:r>
            <a:endParaRPr lang="en-US" altLang="zh-CN" dirty="0"/>
          </a:p>
          <a:p>
            <a:r>
              <a:rPr lang="en-US" altLang="zh-CN" dirty="0"/>
              <a:t>   </a:t>
            </a:r>
            <a:r>
              <a:rPr lang="zh-CN" altLang="en-US" dirty="0"/>
              <a:t>析构函数。</a:t>
            </a:r>
          </a:p>
        </p:txBody>
      </p:sp>
      <p:sp>
        <p:nvSpPr>
          <p:cNvPr id="9" name="矩形 8">
            <a:extLst>
              <a:ext uri="{FF2B5EF4-FFF2-40B4-BE49-F238E27FC236}">
                <a16:creationId xmlns:a16="http://schemas.microsoft.com/office/drawing/2014/main" id="{CF971946-780E-4920-9F34-8C6FCE48E6FF}"/>
              </a:ext>
            </a:extLst>
          </p:cNvPr>
          <p:cNvSpPr/>
          <p:nvPr/>
        </p:nvSpPr>
        <p:spPr>
          <a:xfrm>
            <a:off x="8262025" y="2048311"/>
            <a:ext cx="2243847" cy="1754326"/>
          </a:xfrm>
          <a:prstGeom prst="rect">
            <a:avLst/>
          </a:prstGeom>
        </p:spPr>
        <p:txBody>
          <a:bodyPr wrap="square">
            <a:spAutoFit/>
          </a:bodyPr>
          <a:lstStyle/>
          <a:p>
            <a:r>
              <a:rPr lang="zh-CN" altLang="en-US" dirty="0"/>
              <a:t>隐式</a:t>
            </a:r>
            <a:r>
              <a:rPr lang="zh-CN" altLang="en-US" dirty="0" smtClean="0"/>
              <a:t>：</a:t>
            </a:r>
            <a:r>
              <a:rPr lang="en-US" altLang="zh-CN" b="1" dirty="0" smtClean="0">
                <a:solidFill>
                  <a:srgbClr val="FF0000"/>
                </a:solidFill>
              </a:rPr>
              <a:t>implicit</a:t>
            </a:r>
            <a:endParaRPr lang="en-US" altLang="zh-CN" b="1" dirty="0">
              <a:solidFill>
                <a:srgbClr val="FF0000"/>
              </a:solidFill>
            </a:endParaRPr>
          </a:p>
          <a:p>
            <a:r>
              <a:rPr lang="en-US" altLang="zh-CN" b="1" dirty="0">
                <a:solidFill>
                  <a:srgbClr val="00B050"/>
                </a:solidFill>
              </a:rPr>
              <a:t>   </a:t>
            </a:r>
            <a:r>
              <a:rPr lang="zh-CN" altLang="en-US" b="1" dirty="0">
                <a:solidFill>
                  <a:srgbClr val="00B050"/>
                </a:solidFill>
              </a:rPr>
              <a:t>复制</a:t>
            </a:r>
            <a:r>
              <a:rPr lang="zh-CN" altLang="en-US" b="1" dirty="0" smtClean="0">
                <a:solidFill>
                  <a:srgbClr val="00B050"/>
                </a:solidFill>
              </a:rPr>
              <a:t>构造</a:t>
            </a:r>
            <a:r>
              <a:rPr lang="zh-CN" altLang="en-US" b="1" dirty="0">
                <a:solidFill>
                  <a:srgbClr val="00B050"/>
                </a:solidFill>
              </a:rPr>
              <a:t>函数；</a:t>
            </a:r>
            <a:endParaRPr lang="en-US" altLang="zh-CN" b="1" dirty="0">
              <a:solidFill>
                <a:srgbClr val="00B050"/>
              </a:solidFill>
            </a:endParaRPr>
          </a:p>
          <a:p>
            <a:r>
              <a:rPr lang="en-US" altLang="zh-CN" b="1" dirty="0">
                <a:solidFill>
                  <a:srgbClr val="00B050"/>
                </a:solidFill>
              </a:rPr>
              <a:t>   </a:t>
            </a:r>
            <a:r>
              <a:rPr lang="zh-CN" altLang="en-US" b="1" dirty="0" smtClean="0">
                <a:solidFill>
                  <a:srgbClr val="00B050"/>
                </a:solidFill>
              </a:rPr>
              <a:t>复制赋值</a:t>
            </a:r>
            <a:r>
              <a:rPr lang="zh-CN" altLang="en-US" b="1" dirty="0">
                <a:solidFill>
                  <a:srgbClr val="00B050"/>
                </a:solidFill>
              </a:rPr>
              <a:t>运算符；</a:t>
            </a:r>
            <a:endParaRPr lang="en-US" altLang="zh-CN" b="1" dirty="0">
              <a:solidFill>
                <a:srgbClr val="00B050"/>
              </a:solidFill>
            </a:endParaRPr>
          </a:p>
          <a:p>
            <a:r>
              <a:rPr lang="en-US" altLang="zh-CN" b="1" dirty="0">
                <a:solidFill>
                  <a:srgbClr val="00B050"/>
                </a:solidFill>
              </a:rPr>
              <a:t>   </a:t>
            </a:r>
            <a:r>
              <a:rPr lang="zh-CN" altLang="en-US" b="1" dirty="0" smtClean="0">
                <a:solidFill>
                  <a:srgbClr val="00B050"/>
                </a:solidFill>
              </a:rPr>
              <a:t>移动构造函数；</a:t>
            </a:r>
            <a:endParaRPr lang="en-US" altLang="zh-CN" b="1" dirty="0" smtClean="0">
              <a:solidFill>
                <a:srgbClr val="00B050"/>
              </a:solidFill>
            </a:endParaRPr>
          </a:p>
          <a:p>
            <a:r>
              <a:rPr lang="en-US" altLang="zh-CN" b="1" dirty="0" smtClean="0">
                <a:solidFill>
                  <a:srgbClr val="00B050"/>
                </a:solidFill>
              </a:rPr>
              <a:t>   </a:t>
            </a:r>
            <a:r>
              <a:rPr lang="zh-CN" altLang="en-US" b="1" dirty="0" smtClean="0">
                <a:solidFill>
                  <a:srgbClr val="00B050"/>
                </a:solidFill>
              </a:rPr>
              <a:t>移动赋值运算符</a:t>
            </a:r>
            <a:endParaRPr lang="en-US" altLang="zh-CN" b="1" dirty="0">
              <a:solidFill>
                <a:srgbClr val="00B050"/>
              </a:solidFill>
            </a:endParaRPr>
          </a:p>
          <a:p>
            <a:r>
              <a:rPr lang="zh-CN" altLang="en-US" b="1" dirty="0" smtClean="0">
                <a:solidFill>
                  <a:srgbClr val="00B050"/>
                </a:solidFill>
              </a:rPr>
              <a:t>   析</a:t>
            </a:r>
            <a:r>
              <a:rPr lang="zh-CN" altLang="en-US" b="1" dirty="0">
                <a:solidFill>
                  <a:srgbClr val="00B050"/>
                </a:solidFill>
              </a:rPr>
              <a:t>构函数。</a:t>
            </a:r>
          </a:p>
        </p:txBody>
      </p:sp>
    </p:spTree>
    <p:extLst>
      <p:ext uri="{BB962C8B-B14F-4D97-AF65-F5344CB8AC3E}">
        <p14:creationId xmlns:p14="http://schemas.microsoft.com/office/powerpoint/2010/main" val="313488676"/>
      </p:ext>
    </p:extLst>
  </p:cSld>
  <p:clrMapOvr>
    <a:masterClrMapping/>
  </p:clrMapOvr>
  <p:transition spd="med">
    <p:pull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2339102" cy="461665"/>
          </a:xfrm>
          <a:prstGeom prst="rect">
            <a:avLst/>
          </a:prstGeom>
          <a:noFill/>
        </p:spPr>
        <p:txBody>
          <a:bodyPr wrap="none" rtlCol="0">
            <a:spAutoFit/>
          </a:bodyPr>
          <a:lstStyle/>
          <a:p>
            <a:r>
              <a:rPr lang="zh-CN" altLang="en-US" sz="2400" dirty="0">
                <a:solidFill>
                  <a:srgbClr val="3949AB"/>
                </a:solidFill>
              </a:rPr>
              <a:t>浅拷贝和深拷贝</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1" y="1073428"/>
            <a:ext cx="9841325"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类的定义</a:t>
            </a:r>
            <a:endParaRPr lang="en-US" altLang="zh-CN" sz="2400" dirty="0">
              <a:latin typeface="+mn-ea"/>
            </a:endParaRPr>
          </a:p>
        </p:txBody>
      </p:sp>
      <p:sp>
        <p:nvSpPr>
          <p:cNvPr id="12" name="矩形 11">
            <a:extLst>
              <a:ext uri="{FF2B5EF4-FFF2-40B4-BE49-F238E27FC236}">
                <a16:creationId xmlns:a16="http://schemas.microsoft.com/office/drawing/2014/main" id="{BC9B1ABF-94D1-4893-BC7E-5BAF2C1FFF6D}"/>
              </a:ext>
            </a:extLst>
          </p:cNvPr>
          <p:cNvSpPr/>
          <p:nvPr/>
        </p:nvSpPr>
        <p:spPr>
          <a:xfrm>
            <a:off x="2047669" y="2224021"/>
            <a:ext cx="3529012" cy="2862262"/>
          </a:xfrm>
          <a:prstGeom prst="rect">
            <a:avLst/>
          </a:prstGeom>
        </p:spPr>
        <p:txBody>
          <a:bodyPr>
            <a:spAutoFit/>
          </a:bodyPr>
          <a:lstStyle/>
          <a:p>
            <a:pPr>
              <a:spcAft>
                <a:spcPts val="0"/>
              </a:spcAft>
              <a:defRPr/>
            </a:pPr>
            <a:r>
              <a:rPr lang="en-US" altLang="zh-CN" kern="0" dirty="0">
                <a:solidFill>
                  <a:srgbClr val="8000FF"/>
                </a:solidFill>
                <a:latin typeface="Courier New" panose="02070309020205020404" pitchFamily="49" charset="0"/>
                <a:cs typeface="Times New Roman" panose="02020603050405020304" pitchFamily="18" charset="0"/>
              </a:rPr>
              <a:t>class</a:t>
            </a:r>
            <a:r>
              <a:rPr lang="en-US" altLang="zh-CN" kern="0" dirty="0">
                <a:solidFill>
                  <a:srgbClr val="000000"/>
                </a:solidFill>
                <a:latin typeface="Courier New" panose="02070309020205020404" pitchFamily="49" charset="0"/>
                <a:cs typeface="Times New Roman" panose="02020603050405020304" pitchFamily="18" charset="0"/>
              </a:rPr>
              <a:t> Z</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8000"/>
                </a:solidFill>
                <a:latin typeface="Courier New" panose="02070309020205020404" pitchFamily="49" charset="0"/>
                <a:cs typeface="Times New Roman" panose="02020603050405020304" pitchFamily="18" charset="0"/>
              </a:rPr>
              <a:t>//</a:t>
            </a:r>
            <a:r>
              <a:rPr lang="zh-CN" altLang="zh-CN" kern="0" dirty="0">
                <a:solidFill>
                  <a:srgbClr val="008000"/>
                </a:solidFill>
                <a:latin typeface="Courier New" panose="02070309020205020404" pitchFamily="49" charset="0"/>
                <a:cs typeface="Courier New" panose="02070309020205020404" pitchFamily="49" charset="0"/>
              </a:rPr>
              <a:t>没有数据成员</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800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8000FF"/>
                </a:solidFill>
                <a:latin typeface="Courier New" panose="02070309020205020404" pitchFamily="49" charset="0"/>
                <a:cs typeface="Times New Roman" panose="02020603050405020304" pitchFamily="18" charset="0"/>
              </a:rPr>
              <a:t>class</a:t>
            </a:r>
            <a:r>
              <a:rPr lang="en-US" altLang="zh-CN" kern="0" dirty="0">
                <a:solidFill>
                  <a:srgbClr val="000000"/>
                </a:solidFill>
                <a:latin typeface="Courier New" panose="02070309020205020404" pitchFamily="49" charset="0"/>
                <a:cs typeface="Times New Roman" panose="02020603050405020304" pitchFamily="18" charset="0"/>
              </a:rPr>
              <a:t> Y</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Z</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z</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8000"/>
                </a:solidFill>
                <a:latin typeface="Courier New" panose="02070309020205020404" pitchFamily="49" charset="0"/>
                <a:cs typeface="Times New Roman" panose="02020603050405020304" pitchFamily="18" charset="0"/>
              </a:rPr>
              <a:t>//</a:t>
            </a:r>
            <a:r>
              <a:rPr lang="zh-CN" altLang="zh-CN" kern="0" dirty="0">
                <a:solidFill>
                  <a:srgbClr val="008000"/>
                </a:solidFill>
                <a:latin typeface="Courier New" panose="02070309020205020404" pitchFamily="49" charset="0"/>
                <a:cs typeface="Courier New" panose="02070309020205020404" pitchFamily="49" charset="0"/>
              </a:rPr>
              <a:t>没有其他数据成员</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800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p:txBody>
      </p:sp>
      <p:sp>
        <p:nvSpPr>
          <p:cNvPr id="13" name="矩形 12">
            <a:extLst>
              <a:ext uri="{FF2B5EF4-FFF2-40B4-BE49-F238E27FC236}">
                <a16:creationId xmlns:a16="http://schemas.microsoft.com/office/drawing/2014/main" id="{F014BAA3-CC75-4C0A-B1EE-ED77938F1CA8}"/>
              </a:ext>
            </a:extLst>
          </p:cNvPr>
          <p:cNvSpPr/>
          <p:nvPr/>
        </p:nvSpPr>
        <p:spPr>
          <a:xfrm>
            <a:off x="5597319" y="2247833"/>
            <a:ext cx="3795712" cy="2246313"/>
          </a:xfrm>
          <a:prstGeom prst="rect">
            <a:avLst/>
          </a:prstGeom>
        </p:spPr>
        <p:txBody>
          <a:bodyPr>
            <a:spAutoFit/>
          </a:bodyPr>
          <a:lstStyle/>
          <a:p>
            <a:pPr>
              <a:spcAft>
                <a:spcPts val="0"/>
              </a:spcAft>
              <a:defRPr/>
            </a:pPr>
            <a:r>
              <a:rPr lang="en-US" altLang="zh-CN" kern="0" dirty="0">
                <a:solidFill>
                  <a:srgbClr val="8000FF"/>
                </a:solidFill>
                <a:latin typeface="Courier New" panose="02070309020205020404" pitchFamily="49" charset="0"/>
                <a:cs typeface="Times New Roman" panose="02020603050405020304" pitchFamily="18" charset="0"/>
              </a:rPr>
              <a:t>class</a:t>
            </a:r>
            <a:r>
              <a:rPr lang="en-US" altLang="zh-CN" kern="0" dirty="0">
                <a:solidFill>
                  <a:srgbClr val="000000"/>
                </a:solidFill>
                <a:latin typeface="Courier New" panose="02070309020205020404" pitchFamily="49" charset="0"/>
                <a:cs typeface="Times New Roman" panose="02020603050405020304" pitchFamily="18" charset="0"/>
              </a:rPr>
              <a:t> X</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8000FF"/>
                </a:solidFill>
                <a:latin typeface="Courier New" panose="02070309020205020404" pitchFamily="49" charset="0"/>
                <a:cs typeface="Times New Roman" panose="02020603050405020304" pitchFamily="18" charset="0"/>
              </a:rPr>
              <a:t>int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i</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Y</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y1</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Y</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y2</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8000"/>
                </a:solidFill>
                <a:latin typeface="Courier New" panose="02070309020205020404" pitchFamily="49" charset="0"/>
                <a:cs typeface="Times New Roman" panose="02020603050405020304" pitchFamily="18" charset="0"/>
              </a:rPr>
              <a:t>//</a:t>
            </a:r>
            <a:r>
              <a:rPr lang="zh-CN" altLang="zh-CN" kern="0" dirty="0">
                <a:solidFill>
                  <a:srgbClr val="008000"/>
                </a:solidFill>
                <a:latin typeface="Courier New" panose="02070309020205020404" pitchFamily="49" charset="0"/>
                <a:cs typeface="Courier New" panose="02070309020205020404" pitchFamily="49" charset="0"/>
              </a:rPr>
              <a:t>没有其他数据成员</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800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57900758"/>
      </p:ext>
    </p:extLst>
  </p:cSld>
  <p:clrMapOvr>
    <a:masterClrMapping/>
  </p:clrMapOvr>
  <p:transition spd="med">
    <p:pull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1587294" cy="461665"/>
          </a:xfrm>
          <a:prstGeom prst="rect">
            <a:avLst/>
          </a:prstGeom>
          <a:noFill/>
        </p:spPr>
        <p:txBody>
          <a:bodyPr wrap="none" rtlCol="0">
            <a:spAutoFit/>
          </a:bodyPr>
          <a:lstStyle/>
          <a:p>
            <a:r>
              <a:rPr lang="zh-CN" altLang="en-US" sz="2400" dirty="0">
                <a:solidFill>
                  <a:srgbClr val="3949AB"/>
                </a:solidFill>
              </a:rPr>
              <a:t>构造</a:t>
            </a:r>
            <a:r>
              <a:rPr lang="en-US" altLang="zh-CN" sz="2400" dirty="0" err="1">
                <a:solidFill>
                  <a:srgbClr val="3949AB"/>
                </a:solidFill>
              </a:rPr>
              <a:t>vec</a:t>
            </a:r>
            <a:r>
              <a:rPr lang="zh-CN" altLang="en-US" sz="2400" dirty="0">
                <a:solidFill>
                  <a:srgbClr val="3949AB"/>
                </a:solidFill>
              </a:rPr>
              <a:t>类</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1" y="1073428"/>
            <a:ext cx="9841325"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en-US" altLang="zh-CN" sz="2400" dirty="0" err="1">
                <a:latin typeface="+mn-ea"/>
              </a:rPr>
              <a:t>vec</a:t>
            </a:r>
            <a:r>
              <a:rPr lang="zh-CN" altLang="en-US" sz="2400" dirty="0">
                <a:latin typeface="+mn-ea"/>
              </a:rPr>
              <a:t>类的用例：类似于标准的</a:t>
            </a:r>
            <a:r>
              <a:rPr lang="en-US" altLang="zh-CN" sz="2400" dirty="0">
                <a:latin typeface="+mn-ea"/>
              </a:rPr>
              <a:t>vector</a:t>
            </a:r>
            <a:r>
              <a:rPr lang="zh-CN" altLang="en-US" sz="2400" dirty="0">
                <a:latin typeface="+mn-ea"/>
              </a:rPr>
              <a:t>库</a:t>
            </a:r>
          </a:p>
        </p:txBody>
      </p:sp>
      <p:sp>
        <p:nvSpPr>
          <p:cNvPr id="10" name="矩形 9">
            <a:extLst>
              <a:ext uri="{FF2B5EF4-FFF2-40B4-BE49-F238E27FC236}">
                <a16:creationId xmlns:a16="http://schemas.microsoft.com/office/drawing/2014/main" id="{6A04DE83-2F6C-4A9C-9C47-708B9DC7ABCB}"/>
              </a:ext>
            </a:extLst>
          </p:cNvPr>
          <p:cNvSpPr/>
          <p:nvPr/>
        </p:nvSpPr>
        <p:spPr>
          <a:xfrm>
            <a:off x="1503903" y="2019605"/>
            <a:ext cx="9955279" cy="4001095"/>
          </a:xfrm>
          <a:prstGeom prst="rect">
            <a:avLst/>
          </a:prstGeom>
        </p:spPr>
        <p:txBody>
          <a:bodyPr wrap="square">
            <a:spAutoFit/>
          </a:bodyPr>
          <a:lstStyle/>
          <a:p>
            <a:pPr>
              <a:spcAft>
                <a:spcPts val="0"/>
              </a:spcAft>
              <a:defRPr/>
            </a:pPr>
            <a:r>
              <a:rPr lang="en-US" altLang="zh-CN" kern="0" dirty="0">
                <a:solidFill>
                  <a:srgbClr val="008000"/>
                </a:solidFill>
                <a:latin typeface="Courier New" panose="02070309020205020404" pitchFamily="49" charset="0"/>
                <a:cs typeface="Times New Roman" panose="02020603050405020304" pitchFamily="18" charset="0"/>
              </a:rPr>
              <a:t>//construct a vector</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vector</a:t>
            </a:r>
            <a:r>
              <a:rPr lang="en-US" altLang="zh-CN" kern="0" dirty="0">
                <a:solidFill>
                  <a:srgbClr val="000080"/>
                </a:solidFill>
                <a:latin typeface="Courier New" panose="02070309020205020404" pitchFamily="49" charset="0"/>
                <a:cs typeface="Times New Roman" panose="02020603050405020304" pitchFamily="18" charset="0"/>
              </a:rPr>
              <a:t>&lt;</a:t>
            </a:r>
            <a:r>
              <a:rPr lang="en-US" altLang="zh-CN" kern="0" dirty="0" err="1">
                <a:solidFill>
                  <a:srgbClr val="000000"/>
                </a:solidFill>
                <a:latin typeface="Courier New" panose="02070309020205020404" pitchFamily="49" charset="0"/>
                <a:cs typeface="Times New Roman" panose="02020603050405020304" pitchFamily="18" charset="0"/>
              </a:rPr>
              <a:t>Student_info</a:t>
            </a:r>
            <a:r>
              <a:rPr lang="en-US" altLang="zh-CN" kern="0" dirty="0">
                <a:solidFill>
                  <a:srgbClr val="000080"/>
                </a:solidFill>
                <a:latin typeface="Courier New" panose="02070309020205020404" pitchFamily="49" charset="0"/>
                <a:cs typeface="Times New Roman" panose="02020603050405020304" pitchFamily="18" charset="0"/>
              </a:rPr>
              <a:t>&gt;</a:t>
            </a:r>
            <a:r>
              <a:rPr lang="en-US" altLang="zh-CN" kern="0" dirty="0">
                <a:solidFill>
                  <a:srgbClr val="000000"/>
                </a:solidFill>
                <a:latin typeface="Courier New" panose="02070309020205020404" pitchFamily="49" charset="0"/>
                <a:cs typeface="Times New Roman" panose="02020603050405020304" pitchFamily="18" charset="0"/>
              </a:rPr>
              <a:t> vs</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8000"/>
                </a:solidFill>
                <a:latin typeface="Courier New" panose="02070309020205020404" pitchFamily="49" charset="0"/>
                <a:cs typeface="Times New Roman" panose="02020603050405020304" pitchFamily="18" charset="0"/>
              </a:rPr>
              <a:t>//empty vector</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vector</a:t>
            </a:r>
            <a:r>
              <a:rPr lang="en-US" altLang="zh-CN" kern="0" dirty="0">
                <a:solidFill>
                  <a:srgbClr val="000080"/>
                </a:solidFill>
                <a:latin typeface="Courier New" panose="02070309020205020404" pitchFamily="49" charset="0"/>
                <a:cs typeface="Times New Roman" panose="02020603050405020304" pitchFamily="18" charset="0"/>
              </a:rPr>
              <a:t>&lt;</a:t>
            </a:r>
            <a:r>
              <a:rPr lang="en-US" altLang="zh-CN" kern="0" dirty="0">
                <a:solidFill>
                  <a:srgbClr val="8000FF"/>
                </a:solidFill>
                <a:latin typeface="Courier New" panose="02070309020205020404" pitchFamily="49" charset="0"/>
                <a:cs typeface="Times New Roman" panose="02020603050405020304" pitchFamily="18" charset="0"/>
              </a:rPr>
              <a:t>double</a:t>
            </a:r>
            <a:r>
              <a:rPr lang="en-US" altLang="zh-CN" kern="0" dirty="0">
                <a:solidFill>
                  <a:srgbClr val="000080"/>
                </a:solidFill>
                <a:latin typeface="Courier New" panose="02070309020205020404" pitchFamily="49" charset="0"/>
                <a:cs typeface="Times New Roman" panose="02020603050405020304" pitchFamily="18" charset="0"/>
              </a:rPr>
              <a:t>&gt;</a:t>
            </a:r>
            <a:r>
              <a:rPr lang="en-US" altLang="zh-CN" kern="0" dirty="0">
                <a:solidFill>
                  <a:srgbClr val="000000"/>
                </a:solidFill>
                <a:latin typeface="Courier New" panose="02070309020205020404" pitchFamily="49" charset="0"/>
                <a:cs typeface="Times New Roman" panose="02020603050405020304" pitchFamily="18" charset="0"/>
              </a:rPr>
              <a:t> v</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FF8000"/>
                </a:solidFill>
                <a:latin typeface="Courier New" panose="02070309020205020404" pitchFamily="49" charset="0"/>
                <a:cs typeface="Times New Roman" panose="02020603050405020304" pitchFamily="18" charset="0"/>
              </a:rPr>
              <a:t>100</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8000"/>
                </a:solidFill>
                <a:latin typeface="Courier New" panose="02070309020205020404" pitchFamily="49" charset="0"/>
                <a:cs typeface="Times New Roman" panose="02020603050405020304" pitchFamily="18" charset="0"/>
              </a:rPr>
              <a:t>//vector with 100 elements</a:t>
            </a:r>
          </a:p>
          <a:p>
            <a:pPr>
              <a:spcAft>
                <a:spcPts val="0"/>
              </a:spcAft>
              <a:defRPr/>
            </a:pP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8000"/>
                </a:solidFill>
                <a:latin typeface="Courier New" panose="02070309020205020404" pitchFamily="49" charset="0"/>
                <a:cs typeface="Times New Roman" panose="02020603050405020304" pitchFamily="18" charset="0"/>
              </a:rPr>
              <a:t>//obtain the names of the types used by the vector</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vector</a:t>
            </a:r>
            <a:r>
              <a:rPr lang="en-US" altLang="zh-CN" kern="0" dirty="0">
                <a:solidFill>
                  <a:srgbClr val="000080"/>
                </a:solidFill>
                <a:latin typeface="Courier New" panose="02070309020205020404" pitchFamily="49" charset="0"/>
                <a:cs typeface="Times New Roman" panose="02020603050405020304" pitchFamily="18" charset="0"/>
              </a:rPr>
              <a:t>&lt;</a:t>
            </a:r>
            <a:r>
              <a:rPr lang="en-US" altLang="zh-CN" kern="0" dirty="0" err="1">
                <a:solidFill>
                  <a:srgbClr val="000000"/>
                </a:solidFill>
                <a:latin typeface="Courier New" panose="02070309020205020404" pitchFamily="49" charset="0"/>
                <a:cs typeface="Times New Roman" panose="02020603050405020304" pitchFamily="18" charset="0"/>
              </a:rPr>
              <a:t>Student_info</a:t>
            </a:r>
            <a:r>
              <a:rPr lang="en-US" altLang="zh-CN" kern="0" dirty="0">
                <a:solidFill>
                  <a:srgbClr val="000080"/>
                </a:solidFill>
                <a:latin typeface="Courier New" panose="02070309020205020404" pitchFamily="49" charset="0"/>
                <a:cs typeface="Times New Roman" panose="02020603050405020304" pitchFamily="18" charset="0"/>
              </a:rPr>
              <a:t>&gt;::</a:t>
            </a:r>
            <a:r>
              <a:rPr lang="en-US" altLang="zh-CN" kern="0" dirty="0" err="1">
                <a:solidFill>
                  <a:srgbClr val="000000"/>
                </a:solidFill>
                <a:latin typeface="Courier New" panose="02070309020205020404" pitchFamily="49" charset="0"/>
                <a:cs typeface="Times New Roman" panose="02020603050405020304" pitchFamily="18" charset="0"/>
              </a:rPr>
              <a:t>const_iterator</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b</a:t>
            </a:r>
            <a:r>
              <a:rPr lang="en-US" altLang="zh-CN"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e</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vector</a:t>
            </a:r>
            <a:r>
              <a:rPr lang="en-US" altLang="zh-CN" kern="0" dirty="0">
                <a:solidFill>
                  <a:srgbClr val="000080"/>
                </a:solidFill>
                <a:latin typeface="Courier New" panose="02070309020205020404" pitchFamily="49" charset="0"/>
                <a:cs typeface="Times New Roman" panose="02020603050405020304" pitchFamily="18" charset="0"/>
              </a:rPr>
              <a:t>&lt;</a:t>
            </a:r>
            <a:r>
              <a:rPr lang="en-US" altLang="zh-CN" kern="0" dirty="0">
                <a:solidFill>
                  <a:srgbClr val="8000FF"/>
                </a:solidFill>
                <a:latin typeface="Courier New" panose="02070309020205020404" pitchFamily="49" charset="0"/>
                <a:cs typeface="Times New Roman" panose="02020603050405020304" pitchFamily="18" charset="0"/>
              </a:rPr>
              <a:t>double</a:t>
            </a:r>
            <a:r>
              <a:rPr lang="en-US" altLang="zh-CN" kern="0" dirty="0">
                <a:solidFill>
                  <a:srgbClr val="000080"/>
                </a:solidFill>
                <a:latin typeface="Courier New" panose="02070309020205020404" pitchFamily="49" charset="0"/>
                <a:cs typeface="Times New Roman" panose="02020603050405020304" pitchFamily="18" charset="0"/>
              </a:rPr>
              <a:t>&gt;::</a:t>
            </a:r>
            <a:r>
              <a:rPr lang="en-US" altLang="zh-CN" kern="0" dirty="0" err="1">
                <a:solidFill>
                  <a:srgbClr val="000000"/>
                </a:solidFill>
                <a:latin typeface="Courier New" panose="02070309020205020404" pitchFamily="49" charset="0"/>
                <a:cs typeface="Times New Roman" panose="02020603050405020304" pitchFamily="18" charset="0"/>
              </a:rPr>
              <a:t>size_type</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i</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FF8000"/>
                </a:solidFill>
                <a:latin typeface="Courier New" panose="02070309020205020404" pitchFamily="49" charset="0"/>
                <a:cs typeface="Times New Roman" panose="02020603050405020304" pitchFamily="18" charset="0"/>
              </a:rPr>
              <a:t>0</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endParaRPr lang="en-US" altLang="zh-CN" kern="0" dirty="0">
              <a:solidFill>
                <a:srgbClr val="008000"/>
              </a:solidFill>
              <a:latin typeface="Courier New" panose="02070309020205020404" pitchFamily="49" charset="0"/>
              <a:cs typeface="Times New Roman" panose="02020603050405020304" pitchFamily="18" charset="0"/>
            </a:endParaRPr>
          </a:p>
          <a:p>
            <a:pPr>
              <a:spcAft>
                <a:spcPts val="0"/>
              </a:spcAft>
              <a:defRPr/>
            </a:pPr>
            <a:r>
              <a:rPr lang="en-US" altLang="zh-CN" kern="0" dirty="0">
                <a:solidFill>
                  <a:srgbClr val="008000"/>
                </a:solidFill>
                <a:latin typeface="Courier New" panose="02070309020205020404" pitchFamily="49" charset="0"/>
                <a:cs typeface="Times New Roman" panose="02020603050405020304" pitchFamily="18" charset="0"/>
              </a:rPr>
              <a:t>//use size and the index operator to look at each element in the vector</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FF"/>
                </a:solidFill>
                <a:latin typeface="Courier New" panose="02070309020205020404" pitchFamily="49" charset="0"/>
                <a:cs typeface="Times New Roman" panose="02020603050405020304" pitchFamily="18" charset="0"/>
              </a:rPr>
              <a:t>for</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i</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FF8000"/>
                </a:solidFill>
                <a:latin typeface="Courier New" panose="02070309020205020404" pitchFamily="49" charset="0"/>
                <a:cs typeface="Times New Roman" panose="02020603050405020304" pitchFamily="18" charset="0"/>
              </a:rPr>
              <a:t>0</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i</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vs</a:t>
            </a:r>
            <a:r>
              <a:rPr lang="en-US" altLang="zh-CN"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size</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i</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cout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80"/>
                </a:solidFill>
                <a:latin typeface="Courier New" panose="02070309020205020404" pitchFamily="49" charset="0"/>
                <a:cs typeface="Times New Roman" panose="02020603050405020304" pitchFamily="18" charset="0"/>
              </a:rPr>
              <a:t>&lt;&lt;</a:t>
            </a:r>
            <a:r>
              <a:rPr lang="en-US" altLang="zh-CN" kern="0" dirty="0">
                <a:solidFill>
                  <a:srgbClr val="000000"/>
                </a:solidFill>
                <a:latin typeface="Courier New" panose="02070309020205020404" pitchFamily="49" charset="0"/>
                <a:cs typeface="Times New Roman" panose="02020603050405020304" pitchFamily="18" charset="0"/>
              </a:rPr>
              <a:t> vs</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i</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name</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endParaRPr lang="en-US" altLang="zh-CN" kern="0" dirty="0">
              <a:solidFill>
                <a:srgbClr val="008000"/>
              </a:solidFill>
              <a:latin typeface="Courier New" panose="02070309020205020404" pitchFamily="49" charset="0"/>
              <a:cs typeface="Times New Roman" panose="02020603050405020304" pitchFamily="18" charset="0"/>
            </a:endParaRPr>
          </a:p>
          <a:p>
            <a:pPr>
              <a:spcAft>
                <a:spcPts val="0"/>
              </a:spcAft>
              <a:defRPr/>
            </a:pPr>
            <a:r>
              <a:rPr lang="en-US" altLang="zh-CN" kern="0" dirty="0">
                <a:solidFill>
                  <a:srgbClr val="008000"/>
                </a:solidFill>
                <a:latin typeface="Courier New" panose="02070309020205020404" pitchFamily="49" charset="0"/>
                <a:cs typeface="Times New Roman" panose="02020603050405020304" pitchFamily="18" charset="0"/>
              </a:rPr>
              <a:t>//return iterators positioned on the first and on past the last element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b</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vs</a:t>
            </a:r>
            <a:r>
              <a:rPr lang="en-US" altLang="zh-CN"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begin</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e</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vs</a:t>
            </a:r>
            <a:r>
              <a:rPr lang="en-US" altLang="zh-CN"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end</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71399010"/>
      </p:ext>
    </p:extLst>
  </p:cSld>
  <p:clrMapOvr>
    <a:masterClrMapping/>
  </p:clrMapOvr>
  <p:transition spd="med">
    <p:pull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3145413" cy="461665"/>
          </a:xfrm>
          <a:prstGeom prst="rect">
            <a:avLst/>
          </a:prstGeom>
          <a:noFill/>
        </p:spPr>
        <p:txBody>
          <a:bodyPr wrap="none" rtlCol="0">
            <a:spAutoFit/>
          </a:bodyPr>
          <a:lstStyle/>
          <a:p>
            <a:r>
              <a:rPr lang="zh-CN" altLang="en-US" sz="2400" dirty="0">
                <a:solidFill>
                  <a:srgbClr val="3949AB"/>
                </a:solidFill>
              </a:rPr>
              <a:t>回顾结构</a:t>
            </a:r>
            <a:r>
              <a:rPr lang="en-US" altLang="zh-CN" sz="2400" dirty="0" err="1">
                <a:solidFill>
                  <a:srgbClr val="3949AB"/>
                </a:solidFill>
              </a:rPr>
              <a:t>Student_info</a:t>
            </a:r>
            <a:endParaRPr lang="zh-CN" altLang="en-US" sz="2400" dirty="0">
              <a:solidFill>
                <a:srgbClr val="3949AB"/>
              </a:solidFill>
            </a:endParaRP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1" y="1073428"/>
            <a:ext cx="9841325"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作为结构的</a:t>
            </a:r>
            <a:r>
              <a:rPr lang="en-US" altLang="zh-CN" sz="2400" dirty="0" err="1">
                <a:latin typeface="+mn-ea"/>
              </a:rPr>
              <a:t>student_info</a:t>
            </a:r>
            <a:endParaRPr lang="en-US" altLang="zh-CN" sz="2400" dirty="0">
              <a:latin typeface="+mn-ea"/>
            </a:endParaRPr>
          </a:p>
        </p:txBody>
      </p:sp>
      <p:sp>
        <p:nvSpPr>
          <p:cNvPr id="8" name="矩形: 同侧圆角 5">
            <a:extLst>
              <a:ext uri="{FF2B5EF4-FFF2-40B4-BE49-F238E27FC236}">
                <a16:creationId xmlns:a16="http://schemas.microsoft.com/office/drawing/2014/main" id="{0C291D75-014D-4230-9F43-C897D36F38AC}"/>
              </a:ext>
            </a:extLst>
          </p:cNvPr>
          <p:cNvSpPr>
            <a:spLocks noChangeAspect="1"/>
          </p:cNvSpPr>
          <p:nvPr/>
        </p:nvSpPr>
        <p:spPr>
          <a:xfrm>
            <a:off x="1319751" y="3711854"/>
            <a:ext cx="9841325"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缺点：不好用</a:t>
            </a:r>
            <a:endParaRPr lang="en-US" altLang="zh-CN" sz="2400" dirty="0">
              <a:latin typeface="+mn-ea"/>
            </a:endParaRPr>
          </a:p>
        </p:txBody>
      </p:sp>
      <p:sp>
        <p:nvSpPr>
          <p:cNvPr id="10" name="矩形 9">
            <a:extLst>
              <a:ext uri="{FF2B5EF4-FFF2-40B4-BE49-F238E27FC236}">
                <a16:creationId xmlns:a16="http://schemas.microsoft.com/office/drawing/2014/main" id="{5A5606FA-FE42-4A71-B09E-B1F76679888A}"/>
              </a:ext>
            </a:extLst>
          </p:cNvPr>
          <p:cNvSpPr/>
          <p:nvPr/>
        </p:nvSpPr>
        <p:spPr>
          <a:xfrm>
            <a:off x="1408668" y="4316007"/>
            <a:ext cx="9273187" cy="1477328"/>
          </a:xfrm>
          <a:prstGeom prst="rect">
            <a:avLst/>
          </a:prstGeom>
        </p:spPr>
        <p:txBody>
          <a:bodyPr wrap="square">
            <a:spAutoFit/>
          </a:bodyPr>
          <a:lstStyle/>
          <a:p>
            <a:r>
              <a:rPr lang="en-US" altLang="zh-CN" dirty="0"/>
              <a:t>1</a:t>
            </a:r>
            <a:r>
              <a:rPr lang="zh-CN" altLang="en-US" dirty="0"/>
              <a:t>）若数据读入失败，则成员值无效，导致产生不正确的结果或程序崩溃。</a:t>
            </a:r>
          </a:p>
          <a:p>
            <a:r>
              <a:rPr lang="en-US" altLang="zh-CN" dirty="0"/>
              <a:t>2</a:t>
            </a:r>
            <a:r>
              <a:rPr lang="zh-CN" altLang="en-US" dirty="0"/>
              <a:t>）若要检测对象是否包含有效数据，需要用户了解实现细节。</a:t>
            </a:r>
          </a:p>
          <a:p>
            <a:r>
              <a:rPr lang="en-US" altLang="zh-CN" dirty="0"/>
              <a:t>3</a:t>
            </a:r>
            <a:r>
              <a:rPr lang="zh-CN" altLang="en-US" dirty="0"/>
              <a:t>）无法支持一些约定，例如：一个学生信息一旦从文件读入，则不会改变。</a:t>
            </a:r>
            <a:endParaRPr lang="en-US" altLang="zh-CN" dirty="0"/>
          </a:p>
          <a:p>
            <a:r>
              <a:rPr lang="en-US" altLang="zh-CN" dirty="0"/>
              <a:t>4</a:t>
            </a:r>
            <a:r>
              <a:rPr lang="zh-CN" altLang="en-US" dirty="0"/>
              <a:t>）处理分散：实际上接口都封装在各个函数中。可以改进，但费事：把改变对象的状态的函数（如</a:t>
            </a:r>
            <a:r>
              <a:rPr lang="en-US" altLang="zh-CN" dirty="0"/>
              <a:t>read</a:t>
            </a:r>
            <a:r>
              <a:rPr lang="zh-CN" altLang="en-US" dirty="0"/>
              <a:t>）放在一个单独的头文件中</a:t>
            </a:r>
          </a:p>
        </p:txBody>
      </p:sp>
      <p:sp>
        <p:nvSpPr>
          <p:cNvPr id="2" name="矩形 1">
            <a:extLst>
              <a:ext uri="{FF2B5EF4-FFF2-40B4-BE49-F238E27FC236}">
                <a16:creationId xmlns:a16="http://schemas.microsoft.com/office/drawing/2014/main" id="{889FEC39-F73D-4CE8-A1E4-B4FCA4F4E429}"/>
              </a:ext>
            </a:extLst>
          </p:cNvPr>
          <p:cNvSpPr/>
          <p:nvPr/>
        </p:nvSpPr>
        <p:spPr>
          <a:xfrm>
            <a:off x="1572491" y="1727538"/>
            <a:ext cx="4630882" cy="1477328"/>
          </a:xfrm>
          <a:prstGeom prst="rect">
            <a:avLst/>
          </a:prstGeom>
        </p:spPr>
        <p:txBody>
          <a:bodyPr wrap="square">
            <a:spAutoFit/>
          </a:bodyPr>
          <a:lstStyle/>
          <a:p>
            <a:r>
              <a:rPr lang="en-US" altLang="zh-CN" dirty="0">
                <a:solidFill>
                  <a:srgbClr val="0000FF"/>
                </a:solidFill>
                <a:latin typeface="Consolas" panose="020B0609020204030204" pitchFamily="49" charset="0"/>
              </a:rPr>
              <a:t>struct</a:t>
            </a:r>
            <a:r>
              <a:rPr lang="en-US" altLang="zh-CN" dirty="0">
                <a:solidFill>
                  <a:srgbClr val="000000"/>
                </a:solidFill>
                <a:latin typeface="Consolas" panose="020B0609020204030204" pitchFamily="49" charset="0"/>
              </a:rPr>
              <a:t> </a:t>
            </a:r>
            <a:r>
              <a:rPr lang="en-US" altLang="zh-CN" dirty="0" err="1">
                <a:solidFill>
                  <a:srgbClr val="267F99"/>
                </a:solidFill>
                <a:latin typeface="Consolas" panose="020B0609020204030204" pitchFamily="49" charset="0"/>
              </a:rPr>
              <a:t>Student_info</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std::</a:t>
            </a:r>
            <a:r>
              <a:rPr lang="en-US" altLang="zh-CN" dirty="0">
                <a:solidFill>
                  <a:srgbClr val="0000FF"/>
                </a:solidFill>
                <a:latin typeface="Consolas" panose="020B0609020204030204" pitchFamily="49" charset="0"/>
              </a:rPr>
              <a:t>string</a:t>
            </a:r>
            <a:r>
              <a:rPr lang="en-US" altLang="zh-CN" dirty="0">
                <a:solidFill>
                  <a:srgbClr val="000000"/>
                </a:solidFill>
                <a:latin typeface="Consolas" panose="020B0609020204030204" pitchFamily="49" charset="0"/>
              </a:rPr>
              <a:t> name;</a:t>
            </a:r>
          </a:p>
          <a:p>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double</a:t>
            </a:r>
            <a:r>
              <a:rPr lang="en-US" altLang="zh-CN" dirty="0">
                <a:solidFill>
                  <a:srgbClr val="000000"/>
                </a:solidFill>
                <a:latin typeface="Consolas" panose="020B0609020204030204" pitchFamily="49" charset="0"/>
              </a:rPr>
              <a:t> midterm, </a:t>
            </a:r>
            <a:r>
              <a:rPr lang="en-US" altLang="zh-CN" dirty="0">
                <a:solidFill>
                  <a:srgbClr val="0000FF"/>
                </a:solidFill>
                <a:latin typeface="Consolas" panose="020B0609020204030204" pitchFamily="49" charset="0"/>
              </a:rPr>
              <a:t>final</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std::vector&lt;</a:t>
            </a:r>
            <a:r>
              <a:rPr lang="en-US" altLang="zh-CN" dirty="0">
                <a:solidFill>
                  <a:srgbClr val="0000FF"/>
                </a:solidFill>
                <a:latin typeface="Consolas" panose="020B0609020204030204" pitchFamily="49" charset="0"/>
              </a:rPr>
              <a:t>double</a:t>
            </a:r>
            <a:r>
              <a:rPr lang="en-US" altLang="zh-CN" dirty="0">
                <a:solidFill>
                  <a:srgbClr val="000000"/>
                </a:solidFill>
                <a:latin typeface="Consolas" panose="020B0609020204030204" pitchFamily="49" charset="0"/>
              </a:rPr>
              <a:t>&gt; homework;</a:t>
            </a:r>
          </a:p>
          <a:p>
            <a:r>
              <a:rPr lang="en-US" altLang="zh-CN" dirty="0">
                <a:solidFill>
                  <a:srgbClr val="000000"/>
                </a:solidFill>
                <a:latin typeface="Consolas" panose="020B0609020204030204" pitchFamily="49" charset="0"/>
              </a:rPr>
              <a:t>};</a:t>
            </a:r>
          </a:p>
        </p:txBody>
      </p:sp>
      <p:sp>
        <p:nvSpPr>
          <p:cNvPr id="9" name="矩形 8">
            <a:extLst>
              <a:ext uri="{FF2B5EF4-FFF2-40B4-BE49-F238E27FC236}">
                <a16:creationId xmlns:a16="http://schemas.microsoft.com/office/drawing/2014/main" id="{D4090317-242B-484A-96C1-28A9B277EC0B}"/>
              </a:ext>
            </a:extLst>
          </p:cNvPr>
          <p:cNvSpPr/>
          <p:nvPr/>
        </p:nvSpPr>
        <p:spPr>
          <a:xfrm>
            <a:off x="2282752" y="6049879"/>
            <a:ext cx="5682966" cy="461665"/>
          </a:xfrm>
          <a:prstGeom prst="rect">
            <a:avLst/>
          </a:prstGeom>
        </p:spPr>
        <p:txBody>
          <a:bodyPr wrap="none">
            <a:spAutoFit/>
          </a:bodyPr>
          <a:lstStyle/>
          <a:p>
            <a:r>
              <a:rPr lang="zh-CN" altLang="en-US" sz="2400" b="1" dirty="0">
                <a:solidFill>
                  <a:srgbClr val="01BCD4"/>
                </a:solidFill>
                <a:latin typeface="Consolas" panose="020B0609020204030204" pitchFamily="49" charset="0"/>
              </a:rPr>
              <a:t>典型的</a:t>
            </a:r>
            <a:r>
              <a:rPr lang="en-US" altLang="zh-CN" sz="2400" b="1" dirty="0">
                <a:solidFill>
                  <a:srgbClr val="01BCD4"/>
                </a:solidFill>
                <a:latin typeface="Consolas" panose="020B0609020204030204" pitchFamily="49" charset="0"/>
              </a:rPr>
              <a:t>struct+</a:t>
            </a:r>
            <a:r>
              <a:rPr lang="zh-CN" altLang="en-US" sz="2400" b="1" dirty="0">
                <a:solidFill>
                  <a:srgbClr val="01BCD4"/>
                </a:solidFill>
                <a:latin typeface="Consolas" panose="020B0609020204030204" pitchFamily="49" charset="0"/>
              </a:rPr>
              <a:t>数据处理（函数）的思路</a:t>
            </a:r>
            <a:endParaRPr lang="zh-CN" altLang="en-US" sz="2400" b="1" dirty="0">
              <a:solidFill>
                <a:srgbClr val="01BCD4"/>
              </a:solidFill>
            </a:endParaRPr>
          </a:p>
        </p:txBody>
      </p:sp>
      <p:pic>
        <p:nvPicPr>
          <p:cNvPr id="6" name="图片 5">
            <a:extLst>
              <a:ext uri="{FF2B5EF4-FFF2-40B4-BE49-F238E27FC236}">
                <a16:creationId xmlns:a16="http://schemas.microsoft.com/office/drawing/2014/main" id="{21E47BBC-4A11-43B5-94AF-1191B80CB006}"/>
              </a:ext>
            </a:extLst>
          </p:cNvPr>
          <p:cNvPicPr>
            <a:picLocks noChangeAspect="1"/>
          </p:cNvPicPr>
          <p:nvPr/>
        </p:nvPicPr>
        <p:blipFill>
          <a:blip r:embed="rId3"/>
          <a:stretch>
            <a:fillRect/>
          </a:stretch>
        </p:blipFill>
        <p:spPr>
          <a:xfrm>
            <a:off x="1378527" y="5850081"/>
            <a:ext cx="741217" cy="741217"/>
          </a:xfrm>
          <a:prstGeom prst="rect">
            <a:avLst/>
          </a:prstGeom>
        </p:spPr>
      </p:pic>
    </p:spTree>
    <p:extLst>
      <p:ext uri="{BB962C8B-B14F-4D97-AF65-F5344CB8AC3E}">
        <p14:creationId xmlns:p14="http://schemas.microsoft.com/office/powerpoint/2010/main" val="4246045492"/>
      </p:ext>
    </p:extLst>
  </p:cSld>
  <p:clrMapOvr>
    <a:masterClrMapping/>
  </p:clrMapOvr>
  <p:transition spd="med">
    <p:pull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1621598" cy="461665"/>
          </a:xfrm>
          <a:prstGeom prst="rect">
            <a:avLst/>
          </a:prstGeom>
          <a:noFill/>
        </p:spPr>
        <p:txBody>
          <a:bodyPr wrap="none" rtlCol="0">
            <a:spAutoFit/>
          </a:bodyPr>
          <a:lstStyle/>
          <a:p>
            <a:r>
              <a:rPr lang="zh-CN" altLang="en-US" sz="2400" dirty="0">
                <a:solidFill>
                  <a:srgbClr val="3949AB"/>
                </a:solidFill>
              </a:rPr>
              <a:t>实现</a:t>
            </a:r>
            <a:r>
              <a:rPr lang="en-US" altLang="zh-CN" sz="2400" dirty="0" err="1">
                <a:solidFill>
                  <a:srgbClr val="3949AB"/>
                </a:solidFill>
              </a:rPr>
              <a:t>Vec</a:t>
            </a:r>
            <a:r>
              <a:rPr lang="zh-CN" altLang="en-US" sz="2400" dirty="0">
                <a:solidFill>
                  <a:srgbClr val="3949AB"/>
                </a:solidFill>
              </a:rPr>
              <a:t>类</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1" y="1073428"/>
            <a:ext cx="9841325"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en-US" altLang="zh-CN" sz="2400" dirty="0" err="1">
                <a:latin typeface="+mn-ea"/>
              </a:rPr>
              <a:t>Vec</a:t>
            </a:r>
            <a:r>
              <a:rPr lang="zh-CN" altLang="en-US" sz="2400" dirty="0">
                <a:latin typeface="+mn-ea"/>
              </a:rPr>
              <a:t>类</a:t>
            </a:r>
          </a:p>
        </p:txBody>
      </p:sp>
      <p:pic>
        <p:nvPicPr>
          <p:cNvPr id="7" name="Picture 10">
            <a:extLst>
              <a:ext uri="{FF2B5EF4-FFF2-40B4-BE49-F238E27FC236}">
                <a16:creationId xmlns:a16="http://schemas.microsoft.com/office/drawing/2014/main" id="{68673077-5285-4A9F-B0EC-99DB1C3FDE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5618" y="1817451"/>
            <a:ext cx="8232978"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8" name="矩形 7">
            <a:extLst>
              <a:ext uri="{FF2B5EF4-FFF2-40B4-BE49-F238E27FC236}">
                <a16:creationId xmlns:a16="http://schemas.microsoft.com/office/drawing/2014/main" id="{6C395893-0FE4-4247-A5D9-4D88C43993AE}"/>
              </a:ext>
            </a:extLst>
          </p:cNvPr>
          <p:cNvSpPr/>
          <p:nvPr/>
        </p:nvSpPr>
        <p:spPr>
          <a:xfrm>
            <a:off x="1898178" y="3450179"/>
            <a:ext cx="4572000" cy="3168650"/>
          </a:xfrm>
          <a:prstGeom prst="rect">
            <a:avLst/>
          </a:prstGeom>
        </p:spPr>
        <p:txBody>
          <a:bodyPr>
            <a:spAutoFit/>
          </a:bodyPr>
          <a:lstStyle/>
          <a:p>
            <a:pPr>
              <a:spcAft>
                <a:spcPts val="0"/>
              </a:spcAft>
              <a:defRPr/>
            </a:pPr>
            <a:r>
              <a:rPr lang="en-US" altLang="zh-CN" kern="0" dirty="0">
                <a:solidFill>
                  <a:srgbClr val="8000FF"/>
                </a:solidFill>
                <a:latin typeface="Courier New" panose="02070309020205020404" pitchFamily="49" charset="0"/>
                <a:cs typeface="Times New Roman" panose="02020603050405020304" pitchFamily="18" charset="0"/>
              </a:rPr>
              <a:t>template</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80"/>
                </a:solidFill>
                <a:latin typeface="Courier New" panose="02070309020205020404" pitchFamily="49" charset="0"/>
                <a:cs typeface="Times New Roman" panose="02020603050405020304" pitchFamily="18" charset="0"/>
              </a:rPr>
              <a:t>&lt;</a:t>
            </a:r>
            <a:r>
              <a:rPr lang="en-US" altLang="zh-CN" kern="0" dirty="0">
                <a:solidFill>
                  <a:srgbClr val="8000FF"/>
                </a:solidFill>
                <a:latin typeface="Courier New" panose="02070309020205020404" pitchFamily="49" charset="0"/>
                <a:cs typeface="Times New Roman" panose="02020603050405020304" pitchFamily="18" charset="0"/>
              </a:rPr>
              <a:t>class</a:t>
            </a:r>
            <a:r>
              <a:rPr lang="en-US" altLang="zh-CN" kern="0" dirty="0">
                <a:solidFill>
                  <a:srgbClr val="000000"/>
                </a:solidFill>
                <a:latin typeface="Courier New" panose="02070309020205020404" pitchFamily="49" charset="0"/>
                <a:cs typeface="Times New Roman" panose="02020603050405020304" pitchFamily="18" charset="0"/>
              </a:rPr>
              <a:t> T</a:t>
            </a:r>
            <a:r>
              <a:rPr lang="en-US" altLang="zh-CN" kern="0" dirty="0">
                <a:solidFill>
                  <a:srgbClr val="000080"/>
                </a:solidFill>
                <a:latin typeface="Courier New" panose="02070309020205020404" pitchFamily="49" charset="0"/>
                <a:cs typeface="Times New Roman" panose="02020603050405020304" pitchFamily="18" charset="0"/>
              </a:rPr>
              <a:t>&gt;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00FF"/>
                </a:solidFill>
                <a:latin typeface="Courier New" panose="02070309020205020404" pitchFamily="49" charset="0"/>
                <a:cs typeface="Times New Roman" panose="02020603050405020304" pitchFamily="18" charset="0"/>
              </a:rPr>
              <a:t>class</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Vec</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00FF"/>
                </a:solidFill>
                <a:latin typeface="Courier New" panose="02070309020205020404" pitchFamily="49" charset="0"/>
                <a:cs typeface="Times New Roman" panose="02020603050405020304" pitchFamily="18" charset="0"/>
              </a:rPr>
              <a:t>public</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8000"/>
                </a:solidFill>
                <a:latin typeface="Courier New" panose="02070309020205020404" pitchFamily="49" charset="0"/>
                <a:cs typeface="Times New Roman" panose="02020603050405020304" pitchFamily="18" charset="0"/>
              </a:rPr>
              <a:t>//</a:t>
            </a:r>
            <a:r>
              <a:rPr lang="zh-CN" altLang="zh-CN" kern="0" dirty="0">
                <a:solidFill>
                  <a:srgbClr val="008000"/>
                </a:solidFill>
                <a:latin typeface="Courier New" panose="02070309020205020404" pitchFamily="49" charset="0"/>
                <a:cs typeface="Courier New" panose="02070309020205020404" pitchFamily="49" charset="0"/>
              </a:rPr>
              <a:t>接口</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00FF"/>
                </a:solidFill>
                <a:latin typeface="Courier New" panose="02070309020205020404" pitchFamily="49" charset="0"/>
                <a:cs typeface="Times New Roman" panose="02020603050405020304" pitchFamily="18" charset="0"/>
              </a:rPr>
              <a:t>private</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T</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data</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8000"/>
                </a:solidFill>
                <a:latin typeface="Courier New" panose="02070309020205020404" pitchFamily="49" charset="0"/>
                <a:cs typeface="Times New Roman" panose="02020603050405020304" pitchFamily="18" charset="0"/>
              </a:rPr>
              <a:t>//</a:t>
            </a:r>
            <a:r>
              <a:rPr lang="en-US" altLang="zh-CN" kern="0" dirty="0" err="1">
                <a:solidFill>
                  <a:srgbClr val="008000"/>
                </a:solidFill>
                <a:latin typeface="Courier New" panose="02070309020205020404" pitchFamily="49" charset="0"/>
                <a:cs typeface="Times New Roman" panose="02020603050405020304" pitchFamily="18" charset="0"/>
              </a:rPr>
              <a:t>Vec</a:t>
            </a:r>
            <a:r>
              <a:rPr lang="zh-CN" altLang="zh-CN" kern="0" dirty="0">
                <a:solidFill>
                  <a:srgbClr val="008000"/>
                </a:solidFill>
                <a:latin typeface="Courier New" panose="02070309020205020404" pitchFamily="49" charset="0"/>
                <a:cs typeface="Courier New" panose="02070309020205020404" pitchFamily="49" charset="0"/>
              </a:rPr>
              <a:t>中的首元素</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T</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limit</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8000"/>
                </a:solidFill>
                <a:latin typeface="Courier New" panose="02070309020205020404" pitchFamily="49" charset="0"/>
                <a:cs typeface="Times New Roman" panose="02020603050405020304" pitchFamily="18" charset="0"/>
              </a:rPr>
              <a:t>//</a:t>
            </a:r>
            <a:r>
              <a:rPr lang="en-US" altLang="zh-CN" kern="0" dirty="0" err="1">
                <a:solidFill>
                  <a:srgbClr val="008000"/>
                </a:solidFill>
                <a:latin typeface="Courier New" panose="02070309020205020404" pitchFamily="49" charset="0"/>
                <a:cs typeface="Times New Roman" panose="02020603050405020304" pitchFamily="18" charset="0"/>
              </a:rPr>
              <a:t>Vec</a:t>
            </a:r>
            <a:r>
              <a:rPr lang="zh-CN" altLang="zh-CN" kern="0" dirty="0">
                <a:solidFill>
                  <a:srgbClr val="008000"/>
                </a:solidFill>
                <a:latin typeface="Courier New" panose="02070309020205020404" pitchFamily="49" charset="0"/>
                <a:cs typeface="Courier New" panose="02070309020205020404" pitchFamily="49" charset="0"/>
              </a:rPr>
              <a:t>中的末元素</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err="1">
                <a:solidFill>
                  <a:srgbClr val="000000"/>
                </a:solidFill>
                <a:latin typeface="Courier New" panose="02070309020205020404" pitchFamily="49" charset="0"/>
                <a:cs typeface="Times New Roman" panose="02020603050405020304" pitchFamily="18" charset="0"/>
              </a:rPr>
              <a:t>Vec</a:t>
            </a:r>
            <a:r>
              <a:rPr lang="en-US" altLang="zh-CN" kern="0" dirty="0">
                <a:solidFill>
                  <a:srgbClr val="000080"/>
                </a:solidFill>
                <a:latin typeface="Courier New" panose="02070309020205020404" pitchFamily="49" charset="0"/>
                <a:cs typeface="Times New Roman" panose="02020603050405020304" pitchFamily="18" charset="0"/>
              </a:rPr>
              <a:t>&lt;</a:t>
            </a:r>
            <a:r>
              <a:rPr lang="en-US" altLang="zh-CN" kern="0" dirty="0" err="1">
                <a:solidFill>
                  <a:srgbClr val="8000FF"/>
                </a:solidFill>
                <a:latin typeface="Courier New" panose="02070309020205020404" pitchFamily="49" charset="0"/>
                <a:cs typeface="Times New Roman" panose="02020603050405020304" pitchFamily="18" charset="0"/>
              </a:rPr>
              <a:t>int</a:t>
            </a:r>
            <a:r>
              <a:rPr lang="en-US" altLang="zh-CN" kern="0" dirty="0">
                <a:solidFill>
                  <a:srgbClr val="000080"/>
                </a:solidFill>
                <a:latin typeface="Courier New" panose="02070309020205020404" pitchFamily="49" charset="0"/>
                <a:cs typeface="Times New Roman" panose="02020603050405020304" pitchFamily="18" charset="0"/>
              </a:rPr>
              <a:t>&gt;</a:t>
            </a:r>
            <a:r>
              <a:rPr lang="en-US" altLang="zh-CN" kern="0" dirty="0">
                <a:solidFill>
                  <a:srgbClr val="000000"/>
                </a:solidFill>
                <a:latin typeface="Courier New" panose="02070309020205020404" pitchFamily="49" charset="0"/>
                <a:cs typeface="Times New Roman" panose="02020603050405020304" pitchFamily="18" charset="0"/>
              </a:rPr>
              <a:t> v</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err="1">
                <a:solidFill>
                  <a:srgbClr val="000000"/>
                </a:solidFill>
                <a:latin typeface="Courier New" panose="02070309020205020404" pitchFamily="49" charset="0"/>
                <a:cs typeface="Times New Roman" panose="02020603050405020304" pitchFamily="18" charset="0"/>
              </a:rPr>
              <a:t>Vec</a:t>
            </a:r>
            <a:r>
              <a:rPr lang="en-US" altLang="zh-CN" kern="0" dirty="0">
                <a:solidFill>
                  <a:srgbClr val="000080"/>
                </a:solidFill>
                <a:latin typeface="Courier New" panose="02070309020205020404" pitchFamily="49" charset="0"/>
                <a:cs typeface="Times New Roman" panose="02020603050405020304" pitchFamily="18" charset="0"/>
              </a:rPr>
              <a:t>&lt;</a:t>
            </a:r>
            <a:r>
              <a:rPr lang="en-US" altLang="zh-CN" kern="0" dirty="0">
                <a:solidFill>
                  <a:srgbClr val="000000"/>
                </a:solidFill>
                <a:latin typeface="Courier New" panose="02070309020205020404" pitchFamily="49" charset="0"/>
                <a:cs typeface="Times New Roman" panose="02020603050405020304" pitchFamily="18" charset="0"/>
              </a:rPr>
              <a:t>string</a:t>
            </a:r>
            <a:r>
              <a:rPr lang="en-US" altLang="zh-CN" kern="0" dirty="0">
                <a:solidFill>
                  <a:srgbClr val="000080"/>
                </a:solidFill>
                <a:latin typeface="Courier New" panose="02070309020205020404" pitchFamily="49" charset="0"/>
                <a:cs typeface="Times New Roman" panose="02020603050405020304" pitchFamily="18" charset="0"/>
              </a:rPr>
              <a:t>&gt;</a:t>
            </a:r>
            <a:r>
              <a:rPr lang="en-US" altLang="zh-CN" kern="0" dirty="0">
                <a:solidFill>
                  <a:srgbClr val="000000"/>
                </a:solidFill>
                <a:latin typeface="Courier New" panose="02070309020205020404" pitchFamily="49" charset="0"/>
                <a:cs typeface="Times New Roman" panose="02020603050405020304" pitchFamily="18" charset="0"/>
              </a:rPr>
              <a:t> vs</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4570795"/>
      </p:ext>
    </p:extLst>
  </p:cSld>
  <p:clrMapOvr>
    <a:masterClrMapping/>
  </p:clrMapOvr>
  <p:transition spd="med">
    <p:pull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1929374" cy="461665"/>
          </a:xfrm>
          <a:prstGeom prst="rect">
            <a:avLst/>
          </a:prstGeom>
          <a:noFill/>
        </p:spPr>
        <p:txBody>
          <a:bodyPr wrap="none" rtlCol="0">
            <a:spAutoFit/>
          </a:bodyPr>
          <a:lstStyle/>
          <a:p>
            <a:r>
              <a:rPr lang="en-US" altLang="zh-CN" sz="2400" dirty="0" err="1">
                <a:solidFill>
                  <a:srgbClr val="3949AB"/>
                </a:solidFill>
              </a:rPr>
              <a:t>Vec</a:t>
            </a:r>
            <a:r>
              <a:rPr lang="zh-CN" altLang="en-US" sz="2400" dirty="0">
                <a:solidFill>
                  <a:srgbClr val="3949AB"/>
                </a:solidFill>
              </a:rPr>
              <a:t>内存分配</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1" y="1073428"/>
            <a:ext cx="9841325"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en-US" altLang="zh-CN" sz="2400" dirty="0" err="1">
                <a:latin typeface="+mn-ea"/>
              </a:rPr>
              <a:t>Vec</a:t>
            </a:r>
            <a:r>
              <a:rPr lang="zh-CN" altLang="en-US" sz="2400" dirty="0">
                <a:latin typeface="+mn-ea"/>
              </a:rPr>
              <a:t>类</a:t>
            </a:r>
          </a:p>
        </p:txBody>
      </p:sp>
      <p:pic>
        <p:nvPicPr>
          <p:cNvPr id="7" name="Picture 10">
            <a:extLst>
              <a:ext uri="{FF2B5EF4-FFF2-40B4-BE49-F238E27FC236}">
                <a16:creationId xmlns:a16="http://schemas.microsoft.com/office/drawing/2014/main" id="{68673077-5285-4A9F-B0EC-99DB1C3FDE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073" y="1817451"/>
            <a:ext cx="8232978"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8" name="矩形 7">
            <a:extLst>
              <a:ext uri="{FF2B5EF4-FFF2-40B4-BE49-F238E27FC236}">
                <a16:creationId xmlns:a16="http://schemas.microsoft.com/office/drawing/2014/main" id="{6C395893-0FE4-4247-A5D9-4D88C43993AE}"/>
              </a:ext>
            </a:extLst>
          </p:cNvPr>
          <p:cNvSpPr/>
          <p:nvPr/>
        </p:nvSpPr>
        <p:spPr>
          <a:xfrm>
            <a:off x="1898178" y="3450179"/>
            <a:ext cx="4572000" cy="2031325"/>
          </a:xfrm>
          <a:prstGeom prst="rect">
            <a:avLst/>
          </a:prstGeom>
        </p:spPr>
        <p:txBody>
          <a:bodyPr>
            <a:spAutoFit/>
          </a:bodyPr>
          <a:lstStyle/>
          <a:p>
            <a:pPr>
              <a:spcAft>
                <a:spcPts val="0"/>
              </a:spcAft>
              <a:defRPr/>
            </a:pPr>
            <a:r>
              <a:rPr lang="zh-CN" altLang="en-US" kern="0" dirty="0">
                <a:solidFill>
                  <a:srgbClr val="8000FF"/>
                </a:solidFill>
                <a:latin typeface="Courier New" panose="02070309020205020404" pitchFamily="49" charset="0"/>
                <a:cs typeface="Times New Roman" panose="02020603050405020304" pitchFamily="18" charset="0"/>
              </a:rPr>
              <a:t>方法</a:t>
            </a:r>
            <a:r>
              <a:rPr lang="en-US" altLang="zh-CN" kern="0" dirty="0">
                <a:solidFill>
                  <a:srgbClr val="8000FF"/>
                </a:solidFill>
                <a:latin typeface="Courier New" panose="02070309020205020404" pitchFamily="49" charset="0"/>
                <a:cs typeface="Times New Roman" panose="02020603050405020304" pitchFamily="18" charset="0"/>
              </a:rPr>
              <a:t>1</a:t>
            </a:r>
            <a:r>
              <a:rPr lang="zh-CN" altLang="en-US" kern="0" dirty="0">
                <a:solidFill>
                  <a:srgbClr val="8000FF"/>
                </a:solidFill>
                <a:latin typeface="Courier New" panose="02070309020205020404" pitchFamily="49" charset="0"/>
                <a:cs typeface="Times New Roman" panose="02020603050405020304" pitchFamily="18" charset="0"/>
              </a:rPr>
              <a:t>：</a:t>
            </a:r>
          </a:p>
          <a:p>
            <a:pPr>
              <a:spcAft>
                <a:spcPts val="0"/>
              </a:spcAft>
              <a:defRPr/>
            </a:pPr>
            <a:r>
              <a:rPr lang="zh-CN" altLang="en-US" kern="0" dirty="0">
                <a:solidFill>
                  <a:srgbClr val="8000FF"/>
                </a:solidFill>
                <a:latin typeface="Courier New" panose="02070309020205020404" pitchFamily="49" charset="0"/>
                <a:cs typeface="Times New Roman" panose="02020603050405020304" pitchFamily="18" charset="0"/>
              </a:rPr>
              <a:t>  使用</a:t>
            </a:r>
            <a:r>
              <a:rPr lang="en-US" altLang="zh-CN" kern="0" dirty="0">
                <a:solidFill>
                  <a:srgbClr val="8000FF"/>
                </a:solidFill>
                <a:latin typeface="Courier New" panose="02070309020205020404" pitchFamily="49" charset="0"/>
                <a:cs typeface="Times New Roman" panose="02020603050405020304" pitchFamily="18" charset="0"/>
              </a:rPr>
              <a:t>New T[n]</a:t>
            </a:r>
            <a:r>
              <a:rPr lang="zh-CN" altLang="en-US" kern="0" dirty="0">
                <a:solidFill>
                  <a:srgbClr val="8000FF"/>
                </a:solidFill>
                <a:latin typeface="Courier New" panose="02070309020205020404" pitchFamily="49" charset="0"/>
                <a:cs typeface="Times New Roman" panose="02020603050405020304" pitchFamily="18" charset="0"/>
              </a:rPr>
              <a:t>分配；</a:t>
            </a:r>
          </a:p>
          <a:p>
            <a:pPr>
              <a:spcAft>
                <a:spcPts val="0"/>
              </a:spcAft>
              <a:defRPr/>
            </a:pPr>
            <a:r>
              <a:rPr lang="zh-CN" altLang="en-US" kern="0" dirty="0">
                <a:solidFill>
                  <a:srgbClr val="8000FF"/>
                </a:solidFill>
                <a:latin typeface="Courier New" panose="02070309020205020404" pitchFamily="49" charset="0"/>
                <a:cs typeface="Times New Roman" panose="02020603050405020304" pitchFamily="18" charset="0"/>
              </a:rPr>
              <a:t>  要求：</a:t>
            </a:r>
            <a:r>
              <a:rPr lang="en-US" altLang="zh-CN" kern="0" dirty="0">
                <a:solidFill>
                  <a:srgbClr val="8000FF"/>
                </a:solidFill>
                <a:latin typeface="Courier New" panose="02070309020205020404" pitchFamily="49" charset="0"/>
                <a:cs typeface="Times New Roman" panose="02020603050405020304" pitchFamily="18" charset="0"/>
              </a:rPr>
              <a:t>T</a:t>
            </a:r>
            <a:r>
              <a:rPr lang="zh-CN" altLang="en-US" kern="0" dirty="0">
                <a:solidFill>
                  <a:srgbClr val="8000FF"/>
                </a:solidFill>
                <a:latin typeface="Courier New" panose="02070309020205020404" pitchFamily="49" charset="0"/>
                <a:cs typeface="Times New Roman" panose="02020603050405020304" pitchFamily="18" charset="0"/>
              </a:rPr>
              <a:t>有</a:t>
            </a:r>
            <a:r>
              <a:rPr lang="zh-CN" altLang="en-US" b="1" kern="0" dirty="0">
                <a:solidFill>
                  <a:srgbClr val="8000FF"/>
                </a:solidFill>
                <a:latin typeface="Courier New" panose="02070309020205020404" pitchFamily="49" charset="0"/>
                <a:cs typeface="Times New Roman" panose="02020603050405020304" pitchFamily="18" charset="0"/>
              </a:rPr>
              <a:t>默</a:t>
            </a:r>
            <a:r>
              <a:rPr lang="zh-CN" altLang="en-US" kern="0" dirty="0">
                <a:solidFill>
                  <a:srgbClr val="8000FF"/>
                </a:solidFill>
                <a:latin typeface="Courier New" panose="02070309020205020404" pitchFamily="49" charset="0"/>
                <a:cs typeface="Times New Roman" panose="02020603050405020304" pitchFamily="18" charset="0"/>
              </a:rPr>
              <a:t>认构造函数；</a:t>
            </a:r>
          </a:p>
          <a:p>
            <a:pPr>
              <a:spcAft>
                <a:spcPts val="0"/>
              </a:spcAft>
              <a:defRPr/>
            </a:pPr>
            <a:r>
              <a:rPr lang="zh-CN" altLang="en-US" kern="0" dirty="0">
                <a:solidFill>
                  <a:srgbClr val="8000FF"/>
                </a:solidFill>
                <a:latin typeface="Courier New" panose="02070309020205020404" pitchFamily="49" charset="0"/>
                <a:cs typeface="Times New Roman" panose="02020603050405020304" pitchFamily="18" charset="0"/>
              </a:rPr>
              <a:t>  标准</a:t>
            </a:r>
            <a:r>
              <a:rPr lang="en-US" altLang="zh-CN" kern="0" dirty="0">
                <a:solidFill>
                  <a:srgbClr val="8000FF"/>
                </a:solidFill>
                <a:latin typeface="Courier New" panose="02070309020205020404" pitchFamily="49" charset="0"/>
                <a:cs typeface="Times New Roman" panose="02020603050405020304" pitchFamily="18" charset="0"/>
              </a:rPr>
              <a:t>vector</a:t>
            </a:r>
            <a:r>
              <a:rPr lang="zh-CN" altLang="en-US" kern="0" dirty="0">
                <a:solidFill>
                  <a:srgbClr val="8000FF"/>
                </a:solidFill>
                <a:latin typeface="Courier New" panose="02070309020205020404" pitchFamily="49" charset="0"/>
                <a:cs typeface="Times New Roman" panose="02020603050405020304" pitchFamily="18" charset="0"/>
              </a:rPr>
              <a:t>没有这个限制；</a:t>
            </a:r>
          </a:p>
          <a:p>
            <a:pPr>
              <a:spcAft>
                <a:spcPts val="0"/>
              </a:spcAft>
              <a:defRPr/>
            </a:pPr>
            <a:endParaRPr lang="en-US" altLang="zh-CN" kern="0" dirty="0">
              <a:solidFill>
                <a:srgbClr val="8000FF"/>
              </a:solidFill>
              <a:latin typeface="Courier New" panose="02070309020205020404" pitchFamily="49" charset="0"/>
              <a:cs typeface="Times New Roman" panose="02020603050405020304" pitchFamily="18" charset="0"/>
            </a:endParaRPr>
          </a:p>
          <a:p>
            <a:pPr>
              <a:spcAft>
                <a:spcPts val="0"/>
              </a:spcAft>
              <a:defRPr/>
            </a:pPr>
            <a:r>
              <a:rPr lang="zh-CN" altLang="en-US" kern="0" dirty="0">
                <a:solidFill>
                  <a:srgbClr val="8000FF"/>
                </a:solidFill>
                <a:latin typeface="Courier New" panose="02070309020205020404" pitchFamily="49" charset="0"/>
                <a:cs typeface="Times New Roman" panose="02020603050405020304" pitchFamily="18" charset="0"/>
              </a:rPr>
              <a:t>方法</a:t>
            </a:r>
            <a:r>
              <a:rPr lang="en-US" altLang="zh-CN" kern="0" dirty="0">
                <a:solidFill>
                  <a:srgbClr val="8000FF"/>
                </a:solidFill>
                <a:latin typeface="Courier New" panose="02070309020205020404" pitchFamily="49" charset="0"/>
                <a:cs typeface="Times New Roman" panose="02020603050405020304" pitchFamily="18" charset="0"/>
              </a:rPr>
              <a:t>2</a:t>
            </a:r>
            <a:r>
              <a:rPr lang="zh-CN" altLang="en-US" kern="0" dirty="0">
                <a:solidFill>
                  <a:srgbClr val="8000FF"/>
                </a:solidFill>
                <a:latin typeface="Courier New" panose="02070309020205020404" pitchFamily="49" charset="0"/>
                <a:cs typeface="Times New Roman" panose="02020603050405020304" pitchFamily="18" charset="0"/>
              </a:rPr>
              <a:t>：</a:t>
            </a:r>
          </a:p>
          <a:p>
            <a:pPr>
              <a:spcAft>
                <a:spcPts val="0"/>
              </a:spcAft>
              <a:defRPr/>
            </a:pPr>
            <a:r>
              <a:rPr lang="zh-CN" altLang="en-US" kern="0" dirty="0">
                <a:solidFill>
                  <a:srgbClr val="8000FF"/>
                </a:solidFill>
                <a:latin typeface="Courier New" panose="02070309020205020404" pitchFamily="49" charset="0"/>
                <a:cs typeface="Times New Roman" panose="02020603050405020304" pitchFamily="18" charset="0"/>
              </a:rPr>
              <a:t>  使用标准库提供的内存管理类；</a:t>
            </a:r>
          </a:p>
        </p:txBody>
      </p:sp>
    </p:spTree>
    <p:extLst>
      <p:ext uri="{BB962C8B-B14F-4D97-AF65-F5344CB8AC3E}">
        <p14:creationId xmlns:p14="http://schemas.microsoft.com/office/powerpoint/2010/main" val="3144469388"/>
      </p:ext>
    </p:extLst>
  </p:cSld>
  <p:clrMapOvr>
    <a:masterClrMapping/>
  </p:clrMapOvr>
  <p:transition spd="med">
    <p:pull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1929374" cy="461665"/>
          </a:xfrm>
          <a:prstGeom prst="rect">
            <a:avLst/>
          </a:prstGeom>
          <a:noFill/>
        </p:spPr>
        <p:txBody>
          <a:bodyPr wrap="none" rtlCol="0">
            <a:spAutoFit/>
          </a:bodyPr>
          <a:lstStyle/>
          <a:p>
            <a:r>
              <a:rPr lang="en-US" altLang="zh-CN" sz="2400" dirty="0" err="1">
                <a:solidFill>
                  <a:srgbClr val="3949AB"/>
                </a:solidFill>
              </a:rPr>
              <a:t>Vec</a:t>
            </a:r>
            <a:r>
              <a:rPr lang="zh-CN" altLang="en-US" sz="2400" dirty="0">
                <a:solidFill>
                  <a:srgbClr val="3949AB"/>
                </a:solidFill>
              </a:rPr>
              <a:t>构造函数</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1" y="1073428"/>
            <a:ext cx="9841325"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en-US" altLang="zh-CN" sz="2400" dirty="0" err="1">
                <a:latin typeface="+mn-ea"/>
              </a:rPr>
              <a:t>Vec</a:t>
            </a:r>
            <a:r>
              <a:rPr lang="zh-CN" altLang="en-US" sz="2400" dirty="0">
                <a:latin typeface="+mn-ea"/>
              </a:rPr>
              <a:t>类构造函数</a:t>
            </a:r>
          </a:p>
        </p:txBody>
      </p:sp>
      <p:sp>
        <p:nvSpPr>
          <p:cNvPr id="9" name="矩形 8">
            <a:extLst>
              <a:ext uri="{FF2B5EF4-FFF2-40B4-BE49-F238E27FC236}">
                <a16:creationId xmlns:a16="http://schemas.microsoft.com/office/drawing/2014/main" id="{914B2BFA-8BF3-45E4-8145-9B36C6055948}"/>
              </a:ext>
            </a:extLst>
          </p:cNvPr>
          <p:cNvSpPr/>
          <p:nvPr/>
        </p:nvSpPr>
        <p:spPr>
          <a:xfrm>
            <a:off x="2107018" y="1832617"/>
            <a:ext cx="6911975" cy="1570037"/>
          </a:xfrm>
          <a:prstGeom prst="rect">
            <a:avLst/>
          </a:prstGeom>
        </p:spPr>
        <p:txBody>
          <a:bodyPr>
            <a:spAutoFit/>
          </a:bodyPr>
          <a:lstStyle/>
          <a:p>
            <a:pPr>
              <a:spcAft>
                <a:spcPts val="0"/>
              </a:spcAft>
              <a:defRPr/>
            </a:pPr>
            <a:r>
              <a:rPr lang="en-US" altLang="zh-CN" kern="0" dirty="0" err="1">
                <a:solidFill>
                  <a:srgbClr val="000000"/>
                </a:solidFill>
                <a:latin typeface="Courier New" panose="02070309020205020404" pitchFamily="49" charset="0"/>
                <a:cs typeface="Times New Roman" panose="02020603050405020304" pitchFamily="18" charset="0"/>
              </a:rPr>
              <a:t>Vec</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create</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8000"/>
                </a:solidFill>
                <a:latin typeface="Courier New" panose="02070309020205020404" pitchFamily="49" charset="0"/>
                <a:cs typeface="Times New Roman" panose="02020603050405020304" pitchFamily="18" charset="0"/>
              </a:rPr>
              <a:t>//</a:t>
            </a:r>
            <a:r>
              <a:rPr lang="zh-CN" altLang="zh-CN" kern="0" dirty="0">
                <a:solidFill>
                  <a:srgbClr val="008000"/>
                </a:solidFill>
                <a:latin typeface="Courier New" panose="02070309020205020404" pitchFamily="49" charset="0"/>
                <a:cs typeface="Courier New" panose="02070309020205020404" pitchFamily="49" charset="0"/>
              </a:rPr>
              <a:t>第二个形参带默认参数</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8000FF"/>
                </a:solidFill>
                <a:latin typeface="Courier New" panose="02070309020205020404" pitchFamily="49" charset="0"/>
                <a:cs typeface="Times New Roman" panose="02020603050405020304" pitchFamily="18" charset="0"/>
              </a:rPr>
              <a:t>explicit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Vec</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std</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8000FF"/>
                </a:solidFill>
                <a:latin typeface="Courier New" panose="02070309020205020404" pitchFamily="49" charset="0"/>
                <a:cs typeface="Times New Roman" panose="02020603050405020304" pitchFamily="18" charset="0"/>
              </a:rPr>
              <a:t>size_t</a:t>
            </a:r>
            <a:r>
              <a:rPr lang="en-US" altLang="zh-CN" kern="0" dirty="0">
                <a:solidFill>
                  <a:srgbClr val="000000"/>
                </a:solidFill>
                <a:latin typeface="Courier New" panose="02070309020205020404" pitchFamily="49" charset="0"/>
                <a:cs typeface="Times New Roman" panose="02020603050405020304" pitchFamily="18" charset="0"/>
              </a:rPr>
              <a:t> n</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8000FF"/>
                </a:solidFill>
                <a:latin typeface="Courier New" panose="02070309020205020404" pitchFamily="49" charset="0"/>
                <a:cs typeface="Times New Roman" panose="02020603050405020304" pitchFamily="18" charset="0"/>
              </a:rPr>
              <a:t>const</a:t>
            </a:r>
            <a:r>
              <a:rPr lang="en-US" altLang="zh-CN" kern="0" dirty="0">
                <a:solidFill>
                  <a:srgbClr val="000000"/>
                </a:solidFill>
                <a:latin typeface="Courier New" panose="02070309020205020404" pitchFamily="49" charset="0"/>
                <a:cs typeface="Times New Roman" panose="02020603050405020304" pitchFamily="18" charset="0"/>
              </a:rPr>
              <a:t> T</a:t>
            </a:r>
            <a:r>
              <a:rPr lang="en-US" altLang="zh-CN" kern="0" dirty="0">
                <a:solidFill>
                  <a:srgbClr val="000080"/>
                </a:solidFill>
                <a:latin typeface="Courier New" panose="02070309020205020404" pitchFamily="49" charset="0"/>
                <a:cs typeface="Times New Roman" panose="02020603050405020304" pitchFamily="18" charset="0"/>
              </a:rPr>
              <a:t>&amp;</a:t>
            </a:r>
            <a:r>
              <a:rPr lang="en-US" altLang="zh-CN" kern="0" dirty="0">
                <a:solidFill>
                  <a:srgbClr val="000000"/>
                </a:solidFill>
                <a:latin typeface="Courier New" panose="02070309020205020404" pitchFamily="49" charset="0"/>
                <a:cs typeface="Times New Roman" panose="02020603050405020304" pitchFamily="18" charset="0"/>
              </a:rPr>
              <a:t> Val</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T</a:t>
            </a:r>
            <a:r>
              <a:rPr lang="en-US" altLang="zh-CN" kern="0" dirty="0">
                <a:solidFill>
                  <a:srgbClr val="000080"/>
                </a:solidFill>
                <a:latin typeface="Courier New" panose="02070309020205020404" pitchFamily="49" charset="0"/>
                <a:cs typeface="Times New Roman" panose="02020603050405020304" pitchFamily="18" charset="0"/>
              </a:rPr>
              <a:t>()){        </a:t>
            </a:r>
          </a:p>
          <a:p>
            <a:pPr>
              <a:spcAft>
                <a:spcPts val="0"/>
              </a:spcAft>
              <a:defRPr/>
            </a:pPr>
            <a:r>
              <a:rPr lang="en-US" altLang="zh-CN" kern="0" dirty="0">
                <a:solidFill>
                  <a:srgbClr val="000080"/>
                </a:solidFill>
                <a:latin typeface="Courier New" panose="02070309020205020404" pitchFamily="49" charset="0"/>
                <a:cs typeface="Times New Roman" panose="02020603050405020304" pitchFamily="18" charset="0"/>
              </a:rPr>
              <a:t>  </a:t>
            </a:r>
            <a:r>
              <a:rPr lang="en-US" altLang="zh-CN" kern="0" dirty="0">
                <a:solidFill>
                  <a:srgbClr val="000000"/>
                </a:solidFill>
                <a:latin typeface="Courier New" panose="02070309020205020404" pitchFamily="49" charset="0"/>
                <a:cs typeface="Times New Roman" panose="02020603050405020304" pitchFamily="18" charset="0"/>
              </a:rPr>
              <a:t>create</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n</a:t>
            </a:r>
            <a:r>
              <a:rPr lang="en-US" altLang="zh-CN"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Val</a:t>
            </a:r>
            <a:r>
              <a:rPr lang="en-US" altLang="zh-CN" kern="0" dirty="0">
                <a:solidFill>
                  <a:srgbClr val="000080"/>
                </a:solidFill>
                <a:latin typeface="Courier New" panose="02070309020205020404" pitchFamily="49" charset="0"/>
                <a:cs typeface="Times New Roman" panose="02020603050405020304" pitchFamily="18" charset="0"/>
              </a:rPr>
              <a:t>);</a:t>
            </a:r>
          </a:p>
          <a:p>
            <a:pPr>
              <a:spcAft>
                <a:spcPts val="0"/>
              </a:spcAft>
              <a:defRPr/>
            </a:pP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p:txBody>
      </p:sp>
      <p:sp>
        <p:nvSpPr>
          <p:cNvPr id="2" name="矩形 1">
            <a:extLst>
              <a:ext uri="{FF2B5EF4-FFF2-40B4-BE49-F238E27FC236}">
                <a16:creationId xmlns:a16="http://schemas.microsoft.com/office/drawing/2014/main" id="{CF6CF52B-44EE-4E3F-9B84-634E7D73647A}"/>
              </a:ext>
            </a:extLst>
          </p:cNvPr>
          <p:cNvSpPr/>
          <p:nvPr/>
        </p:nvSpPr>
        <p:spPr>
          <a:xfrm>
            <a:off x="1977956" y="3658479"/>
            <a:ext cx="7963711" cy="2308324"/>
          </a:xfrm>
          <a:prstGeom prst="rect">
            <a:avLst/>
          </a:prstGeom>
        </p:spPr>
        <p:txBody>
          <a:bodyPr wrap="square">
            <a:spAutoFit/>
          </a:bodyPr>
          <a:lstStyle/>
          <a:p>
            <a:r>
              <a:rPr lang="en-US" altLang="zh-CN" dirty="0"/>
              <a:t>1</a:t>
            </a:r>
            <a:r>
              <a:rPr lang="zh-CN" altLang="en-US" dirty="0"/>
              <a:t>）第1个构造函数</a:t>
            </a:r>
          </a:p>
          <a:p>
            <a:r>
              <a:rPr lang="zh-CN" altLang="en-US" dirty="0"/>
              <a:t>    不带参数==》默认构造函数；</a:t>
            </a:r>
          </a:p>
          <a:p>
            <a:endParaRPr lang="en-US" altLang="zh-CN" dirty="0"/>
          </a:p>
          <a:p>
            <a:r>
              <a:rPr lang="en-US" altLang="zh-CN" dirty="0"/>
              <a:t>2</a:t>
            </a:r>
            <a:r>
              <a:rPr lang="zh-CN" altLang="en-US" dirty="0"/>
              <a:t>）第2个构造函数</a:t>
            </a:r>
          </a:p>
          <a:p>
            <a:r>
              <a:rPr lang="zh-CN" altLang="en-US" dirty="0"/>
              <a:t>    带2个参数，其中第二个参数允许默认值；</a:t>
            </a:r>
          </a:p>
          <a:p>
            <a:r>
              <a:rPr lang="zh-CN" altLang="en-US" dirty="0"/>
              <a:t>    前面带有explict保留字：用户明确调用时才能使用，例如：</a:t>
            </a:r>
          </a:p>
          <a:p>
            <a:r>
              <a:rPr lang="zh-CN" altLang="en-US" dirty="0"/>
              <a:t>     Vec&lt;int&gt; vi(100); // OK</a:t>
            </a:r>
          </a:p>
          <a:p>
            <a:r>
              <a:rPr lang="zh-CN" altLang="en-US" dirty="0"/>
              <a:t>    </a:t>
            </a:r>
            <a:r>
              <a:rPr lang="zh-CN" altLang="en-US" dirty="0" smtClean="0"/>
              <a:t> Vec</a:t>
            </a:r>
            <a:r>
              <a:rPr lang="zh-CN" altLang="en-US" dirty="0"/>
              <a:t>&lt;int&gt; vi=100;  // Not OK</a:t>
            </a:r>
          </a:p>
        </p:txBody>
      </p:sp>
    </p:spTree>
    <p:extLst>
      <p:ext uri="{BB962C8B-B14F-4D97-AF65-F5344CB8AC3E}">
        <p14:creationId xmlns:p14="http://schemas.microsoft.com/office/powerpoint/2010/main" val="676737209"/>
      </p:ext>
    </p:extLst>
  </p:cSld>
  <p:clrMapOvr>
    <a:masterClrMapping/>
  </p:clrMapOvr>
  <p:transition spd="med">
    <p:pull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2646878" cy="461665"/>
          </a:xfrm>
          <a:prstGeom prst="rect">
            <a:avLst/>
          </a:prstGeom>
          <a:noFill/>
        </p:spPr>
        <p:txBody>
          <a:bodyPr wrap="none" rtlCol="0">
            <a:spAutoFit/>
          </a:bodyPr>
          <a:lstStyle/>
          <a:p>
            <a:r>
              <a:rPr lang="zh-CN" altLang="en-US" sz="2400" dirty="0" smtClean="0">
                <a:solidFill>
                  <a:srgbClr val="3949AB"/>
                </a:solidFill>
              </a:rPr>
              <a:t>复制和移动的控制</a:t>
            </a:r>
            <a:endParaRPr lang="zh-CN" altLang="en-US" sz="2400" dirty="0">
              <a:solidFill>
                <a:srgbClr val="3949AB"/>
              </a:solidFill>
            </a:endParaRP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1" y="1073428"/>
            <a:ext cx="9841325"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对象行为的控制</a:t>
            </a:r>
          </a:p>
        </p:txBody>
      </p:sp>
      <p:sp>
        <p:nvSpPr>
          <p:cNvPr id="2" name="矩形 1">
            <a:extLst>
              <a:ext uri="{FF2B5EF4-FFF2-40B4-BE49-F238E27FC236}">
                <a16:creationId xmlns:a16="http://schemas.microsoft.com/office/drawing/2014/main" id="{CF6CF52B-44EE-4E3F-9B84-634E7D73647A}"/>
              </a:ext>
            </a:extLst>
          </p:cNvPr>
          <p:cNvSpPr/>
          <p:nvPr/>
        </p:nvSpPr>
        <p:spPr>
          <a:xfrm>
            <a:off x="1627760" y="1946411"/>
            <a:ext cx="7963711" cy="2585323"/>
          </a:xfrm>
          <a:prstGeom prst="rect">
            <a:avLst/>
          </a:prstGeom>
        </p:spPr>
        <p:txBody>
          <a:bodyPr wrap="square">
            <a:spAutoFit/>
          </a:bodyPr>
          <a:lstStyle/>
          <a:p>
            <a:r>
              <a:rPr lang="en-US" altLang="zh-CN" dirty="0"/>
              <a:t>1</a:t>
            </a:r>
            <a:r>
              <a:rPr lang="zh-CN" altLang="en-US" dirty="0"/>
              <a:t>）类可以控制对象的所有行为</a:t>
            </a:r>
          </a:p>
          <a:p>
            <a:r>
              <a:rPr lang="zh-CN" altLang="en-US" dirty="0"/>
              <a:t>    创建时：调用构造函数；</a:t>
            </a:r>
          </a:p>
          <a:p>
            <a:r>
              <a:rPr lang="zh-CN" altLang="en-US" dirty="0"/>
              <a:t>    包含赋值操作的表达式：调用赋值操作符；</a:t>
            </a:r>
          </a:p>
          <a:p>
            <a:r>
              <a:rPr lang="zh-CN" altLang="en-US" dirty="0"/>
              <a:t>    对象退出或销毁时：自动调用析构函数。</a:t>
            </a:r>
          </a:p>
          <a:p>
            <a:endParaRPr lang="en-US" altLang="zh-CN" dirty="0"/>
          </a:p>
          <a:p>
            <a:r>
              <a:rPr lang="en-US" altLang="zh-CN" dirty="0"/>
              <a:t>2</a:t>
            </a:r>
            <a:r>
              <a:rPr lang="zh-CN" altLang="en-US" dirty="0"/>
              <a:t>）涉及资源的类</a:t>
            </a:r>
          </a:p>
          <a:p>
            <a:r>
              <a:rPr lang="zh-CN" altLang="en-US" dirty="0"/>
              <a:t>   构造函数分配资源：必须定义复制构造函数、赋值</a:t>
            </a:r>
            <a:r>
              <a:rPr lang="zh-CN" altLang="en-US" dirty="0" smtClean="0"/>
              <a:t>操作符、移动构造函数、移动赋值操作符，以及析</a:t>
            </a:r>
            <a:r>
              <a:rPr lang="zh-CN" altLang="en-US" dirty="0"/>
              <a:t>构函数。</a:t>
            </a:r>
          </a:p>
          <a:p>
            <a:r>
              <a:rPr lang="zh-CN" altLang="en-US" dirty="0"/>
              <a:t>   赋值操作符：必须检查自我赋值的情况；同时必须返回左操作数的引用。</a:t>
            </a:r>
          </a:p>
        </p:txBody>
      </p:sp>
      <p:sp>
        <p:nvSpPr>
          <p:cNvPr id="5" name="矩形 4">
            <a:extLst>
              <a:ext uri="{FF2B5EF4-FFF2-40B4-BE49-F238E27FC236}">
                <a16:creationId xmlns:a16="http://schemas.microsoft.com/office/drawing/2014/main" id="{C9204E10-A440-4AC5-BF85-52DC467D1397}"/>
              </a:ext>
            </a:extLst>
          </p:cNvPr>
          <p:cNvSpPr/>
          <p:nvPr/>
        </p:nvSpPr>
        <p:spPr>
          <a:xfrm>
            <a:off x="3884579" y="4856814"/>
            <a:ext cx="3702996" cy="646331"/>
          </a:xfrm>
          <a:prstGeom prst="rect">
            <a:avLst/>
          </a:prstGeom>
        </p:spPr>
        <p:txBody>
          <a:bodyPr wrap="square">
            <a:spAutoFit/>
          </a:bodyPr>
          <a:lstStyle/>
          <a:p>
            <a:pPr>
              <a:defRPr/>
            </a:pPr>
            <a:r>
              <a:rPr lang="en-US" altLang="zh-CN" dirty="0">
                <a:solidFill>
                  <a:srgbClr val="00B050"/>
                </a:solidFill>
              </a:rPr>
              <a:t>vector&lt;</a:t>
            </a:r>
            <a:r>
              <a:rPr lang="en-US" altLang="zh-CN" dirty="0" err="1">
                <a:solidFill>
                  <a:srgbClr val="00B050"/>
                </a:solidFill>
              </a:rPr>
              <a:t>Student_info</a:t>
            </a:r>
            <a:r>
              <a:rPr lang="en-US" altLang="zh-CN" dirty="0">
                <a:solidFill>
                  <a:srgbClr val="00B050"/>
                </a:solidFill>
              </a:rPr>
              <a:t>&gt; vs;</a:t>
            </a:r>
          </a:p>
          <a:p>
            <a:pPr>
              <a:defRPr/>
            </a:pPr>
            <a:r>
              <a:rPr lang="en-US" altLang="zh-CN" dirty="0">
                <a:solidFill>
                  <a:srgbClr val="00B050"/>
                </a:solidFill>
              </a:rPr>
              <a:t>vector&lt;</a:t>
            </a:r>
            <a:r>
              <a:rPr lang="en-US" altLang="zh-CN" dirty="0" err="1">
                <a:solidFill>
                  <a:srgbClr val="00B050"/>
                </a:solidFill>
              </a:rPr>
              <a:t>Student_info</a:t>
            </a:r>
            <a:r>
              <a:rPr lang="en-US" altLang="zh-CN" dirty="0">
                <a:solidFill>
                  <a:srgbClr val="00B050"/>
                </a:solidFill>
              </a:rPr>
              <a:t>&gt; v2 = vs;</a:t>
            </a:r>
            <a:endParaRPr lang="zh-CN" altLang="en-US" dirty="0">
              <a:solidFill>
                <a:srgbClr val="00B050"/>
              </a:solidFill>
            </a:endParaRPr>
          </a:p>
        </p:txBody>
      </p:sp>
    </p:spTree>
    <p:extLst>
      <p:ext uri="{BB962C8B-B14F-4D97-AF65-F5344CB8AC3E}">
        <p14:creationId xmlns:p14="http://schemas.microsoft.com/office/powerpoint/2010/main" val="874874313"/>
      </p:ext>
    </p:extLst>
  </p:cSld>
  <p:clrMapOvr>
    <a:masterClrMapping/>
  </p:clrMapOvr>
  <p:transition spd="med">
    <p:pull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2031325" cy="461665"/>
          </a:xfrm>
          <a:prstGeom prst="rect">
            <a:avLst/>
          </a:prstGeom>
          <a:noFill/>
        </p:spPr>
        <p:txBody>
          <a:bodyPr wrap="none" rtlCol="0">
            <a:spAutoFit/>
          </a:bodyPr>
          <a:lstStyle/>
          <a:p>
            <a:r>
              <a:rPr lang="zh-CN" altLang="en-US" sz="2400" dirty="0">
                <a:solidFill>
                  <a:srgbClr val="3949AB"/>
                </a:solidFill>
              </a:rPr>
              <a:t>复制构造函数</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2" y="1091380"/>
            <a:ext cx="4439992" cy="515351"/>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复制构造函数的使用</a:t>
            </a:r>
          </a:p>
        </p:txBody>
      </p:sp>
      <p:sp>
        <p:nvSpPr>
          <p:cNvPr id="2" name="矩形 1">
            <a:extLst>
              <a:ext uri="{FF2B5EF4-FFF2-40B4-BE49-F238E27FC236}">
                <a16:creationId xmlns:a16="http://schemas.microsoft.com/office/drawing/2014/main" id="{CF6CF52B-44EE-4E3F-9B84-634E7D73647A}"/>
              </a:ext>
            </a:extLst>
          </p:cNvPr>
          <p:cNvSpPr/>
          <p:nvPr/>
        </p:nvSpPr>
        <p:spPr>
          <a:xfrm>
            <a:off x="1277566" y="2024232"/>
            <a:ext cx="4539575" cy="3416320"/>
          </a:xfrm>
          <a:prstGeom prst="rect">
            <a:avLst/>
          </a:prstGeom>
        </p:spPr>
        <p:txBody>
          <a:bodyPr wrap="square">
            <a:spAutoFit/>
          </a:bodyPr>
          <a:lstStyle/>
          <a:p>
            <a:r>
              <a:rPr lang="en-US" altLang="zh-CN" dirty="0"/>
              <a:t>1</a:t>
            </a:r>
            <a:r>
              <a:rPr lang="zh-CN" altLang="en-US" dirty="0"/>
              <a:t>）函数参数传递</a:t>
            </a:r>
          </a:p>
          <a:p>
            <a:r>
              <a:rPr lang="zh-CN" altLang="en-US" dirty="0"/>
              <a:t>     </a:t>
            </a:r>
            <a:r>
              <a:rPr lang="en-US" altLang="zh-CN" dirty="0"/>
              <a:t>vector&lt;int&gt; vi; </a:t>
            </a:r>
          </a:p>
          <a:p>
            <a:r>
              <a:rPr lang="en-US" altLang="zh-CN" b="1" dirty="0">
                <a:solidFill>
                  <a:srgbClr val="00B050"/>
                </a:solidFill>
              </a:rPr>
              <a:t>     double d;</a:t>
            </a:r>
          </a:p>
          <a:p>
            <a:r>
              <a:rPr lang="en-US" altLang="zh-CN" b="1" dirty="0">
                <a:solidFill>
                  <a:srgbClr val="00B050"/>
                </a:solidFill>
              </a:rPr>
              <a:t>     d=median(vi);</a:t>
            </a:r>
          </a:p>
          <a:p>
            <a:endParaRPr lang="en-US" altLang="zh-CN" dirty="0"/>
          </a:p>
          <a:p>
            <a:r>
              <a:rPr lang="en-US" altLang="zh-CN" dirty="0"/>
              <a:t>2</a:t>
            </a:r>
            <a:r>
              <a:rPr lang="zh-CN" altLang="en-US" dirty="0"/>
              <a:t>）函数返回对象值</a:t>
            </a:r>
          </a:p>
          <a:p>
            <a:r>
              <a:rPr lang="zh-CN" altLang="en-US" dirty="0"/>
              <a:t>      </a:t>
            </a:r>
            <a:r>
              <a:rPr lang="en-US" altLang="zh-CN" b="1" dirty="0">
                <a:solidFill>
                  <a:srgbClr val="00B050"/>
                </a:solidFill>
              </a:rPr>
              <a:t>string line;</a:t>
            </a:r>
          </a:p>
          <a:p>
            <a:r>
              <a:rPr lang="en-US" altLang="zh-CN" b="1" dirty="0">
                <a:solidFill>
                  <a:srgbClr val="00B050"/>
                </a:solidFill>
              </a:rPr>
              <a:t>      vector&lt;string&gt; words = split(line);</a:t>
            </a:r>
          </a:p>
          <a:p>
            <a:endParaRPr lang="en-US" altLang="zh-CN" dirty="0"/>
          </a:p>
          <a:p>
            <a:r>
              <a:rPr lang="en-US" altLang="zh-CN" dirty="0"/>
              <a:t>3</a:t>
            </a:r>
            <a:r>
              <a:rPr lang="zh-CN" altLang="en-US" dirty="0"/>
              <a:t>）通过一个对象来初始化另一个对象</a:t>
            </a:r>
          </a:p>
          <a:p>
            <a:r>
              <a:rPr lang="zh-CN" altLang="en-US" b="1" dirty="0">
                <a:solidFill>
                  <a:srgbClr val="00B050"/>
                </a:solidFill>
              </a:rPr>
              <a:t>      </a:t>
            </a:r>
            <a:r>
              <a:rPr lang="en-US" altLang="zh-CN" b="1" dirty="0">
                <a:solidFill>
                  <a:srgbClr val="00B050"/>
                </a:solidFill>
              </a:rPr>
              <a:t>vector&lt;</a:t>
            </a:r>
            <a:r>
              <a:rPr lang="en-US" altLang="zh-CN" b="1" dirty="0" err="1">
                <a:solidFill>
                  <a:srgbClr val="00B050"/>
                </a:solidFill>
              </a:rPr>
              <a:t>Student_info</a:t>
            </a:r>
            <a:r>
              <a:rPr lang="en-US" altLang="zh-CN" b="1" dirty="0">
                <a:solidFill>
                  <a:srgbClr val="00B050"/>
                </a:solidFill>
              </a:rPr>
              <a:t>&gt; vs;</a:t>
            </a:r>
          </a:p>
          <a:p>
            <a:r>
              <a:rPr lang="en-US" altLang="zh-CN" b="1" dirty="0">
                <a:solidFill>
                  <a:srgbClr val="00B050"/>
                </a:solidFill>
              </a:rPr>
              <a:t>      vector&lt;</a:t>
            </a:r>
            <a:r>
              <a:rPr lang="en-US" altLang="zh-CN" b="1" dirty="0" err="1">
                <a:solidFill>
                  <a:srgbClr val="00B050"/>
                </a:solidFill>
              </a:rPr>
              <a:t>Student_info</a:t>
            </a:r>
            <a:r>
              <a:rPr lang="en-US" altLang="zh-CN" b="1" dirty="0">
                <a:solidFill>
                  <a:srgbClr val="00B050"/>
                </a:solidFill>
              </a:rPr>
              <a:t>&gt; v2 = vs;</a:t>
            </a:r>
          </a:p>
        </p:txBody>
      </p:sp>
      <p:sp>
        <p:nvSpPr>
          <p:cNvPr id="8" name="矩形: 同侧圆角 5">
            <a:extLst>
              <a:ext uri="{FF2B5EF4-FFF2-40B4-BE49-F238E27FC236}">
                <a16:creationId xmlns:a16="http://schemas.microsoft.com/office/drawing/2014/main" id="{AFD86AB1-455F-4D7A-86EE-EFF084BFCB96}"/>
              </a:ext>
            </a:extLst>
          </p:cNvPr>
          <p:cNvSpPr>
            <a:spLocks noChangeAspect="1"/>
          </p:cNvSpPr>
          <p:nvPr/>
        </p:nvSpPr>
        <p:spPr>
          <a:xfrm>
            <a:off x="6744543" y="1050730"/>
            <a:ext cx="4594666"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复制构造函数的定义</a:t>
            </a:r>
          </a:p>
        </p:txBody>
      </p:sp>
      <p:pic>
        <p:nvPicPr>
          <p:cNvPr id="9" name="Picture 5">
            <a:extLst>
              <a:ext uri="{FF2B5EF4-FFF2-40B4-BE49-F238E27FC236}">
                <a16:creationId xmlns:a16="http://schemas.microsoft.com/office/drawing/2014/main" id="{1BB7CE13-E736-405F-870B-11C39AD801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7336" y="5085742"/>
            <a:ext cx="5716115" cy="1007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10" name="矩形 9">
            <a:extLst>
              <a:ext uri="{FF2B5EF4-FFF2-40B4-BE49-F238E27FC236}">
                <a16:creationId xmlns:a16="http://schemas.microsoft.com/office/drawing/2014/main" id="{5B57C241-FD5C-49A2-9C33-9893E27F60B2}"/>
              </a:ext>
            </a:extLst>
          </p:cNvPr>
          <p:cNvSpPr/>
          <p:nvPr/>
        </p:nvSpPr>
        <p:spPr>
          <a:xfrm>
            <a:off x="5681106" y="1849670"/>
            <a:ext cx="6864856" cy="2800767"/>
          </a:xfrm>
          <a:prstGeom prst="rect">
            <a:avLst/>
          </a:prstGeom>
        </p:spPr>
        <p:txBody>
          <a:bodyPr wrap="square">
            <a:spAutoFit/>
          </a:bodyPr>
          <a:lstStyle/>
          <a:p>
            <a:pPr>
              <a:spcAft>
                <a:spcPts val="0"/>
              </a:spcAft>
              <a:defRPr/>
            </a:pPr>
            <a:r>
              <a:rPr lang="en-US" altLang="zh-CN" sz="1600" kern="0" dirty="0">
                <a:solidFill>
                  <a:srgbClr val="8000FF"/>
                </a:solidFill>
                <a:latin typeface="Courier New" panose="02070309020205020404" pitchFamily="49" charset="0"/>
                <a:cs typeface="Times New Roman" panose="02020603050405020304" pitchFamily="18" charset="0"/>
              </a:rPr>
              <a:t>template</a:t>
            </a:r>
            <a:r>
              <a:rPr lang="en-US" altLang="zh-CN" sz="1600" kern="0" dirty="0">
                <a:solidFill>
                  <a:srgbClr val="000000"/>
                </a:solidFill>
                <a:latin typeface="Courier New" panose="02070309020205020404" pitchFamily="49" charset="0"/>
                <a:cs typeface="Times New Roman" panose="02020603050405020304" pitchFamily="18" charset="0"/>
              </a:rPr>
              <a:t> </a:t>
            </a:r>
            <a:r>
              <a:rPr lang="en-US" altLang="zh-CN" sz="1600" kern="0" dirty="0">
                <a:solidFill>
                  <a:srgbClr val="000080"/>
                </a:solidFill>
                <a:latin typeface="Courier New" panose="02070309020205020404" pitchFamily="49" charset="0"/>
                <a:cs typeface="Times New Roman" panose="02020603050405020304" pitchFamily="18" charset="0"/>
              </a:rPr>
              <a:t>&lt;</a:t>
            </a:r>
            <a:r>
              <a:rPr lang="en-US" altLang="zh-CN" sz="1600" kern="0" dirty="0">
                <a:solidFill>
                  <a:srgbClr val="8000FF"/>
                </a:solidFill>
                <a:latin typeface="Courier New" panose="02070309020205020404" pitchFamily="49" charset="0"/>
                <a:cs typeface="Times New Roman" panose="02020603050405020304" pitchFamily="18" charset="0"/>
              </a:rPr>
              <a:t>class</a:t>
            </a:r>
            <a:r>
              <a:rPr lang="en-US" altLang="zh-CN" sz="1600" kern="0" dirty="0">
                <a:solidFill>
                  <a:srgbClr val="000000"/>
                </a:solidFill>
                <a:latin typeface="Courier New" panose="02070309020205020404" pitchFamily="49" charset="0"/>
                <a:cs typeface="Times New Roman" panose="02020603050405020304" pitchFamily="18" charset="0"/>
              </a:rPr>
              <a:t> T</a:t>
            </a:r>
            <a:r>
              <a:rPr lang="en-US" altLang="zh-CN" sz="1600" kern="0" dirty="0">
                <a:solidFill>
                  <a:srgbClr val="000080"/>
                </a:solidFill>
                <a:latin typeface="Courier New" panose="02070309020205020404" pitchFamily="49" charset="0"/>
                <a:cs typeface="Times New Roman" panose="02020603050405020304" pitchFamily="18" charset="0"/>
              </a:rPr>
              <a:t>&gt;</a:t>
            </a:r>
            <a:r>
              <a:rPr lang="en-US" altLang="zh-CN" sz="1600" kern="0" dirty="0">
                <a:solidFill>
                  <a:srgbClr val="000000"/>
                </a:solidFill>
                <a:latin typeface="Courier New" panose="02070309020205020404" pitchFamily="49" charset="0"/>
                <a:cs typeface="Times New Roman" panose="02020603050405020304" pitchFamily="18" charset="0"/>
              </a:rPr>
              <a:t> </a:t>
            </a:r>
            <a:r>
              <a:rPr lang="en-US" altLang="zh-CN" sz="1600" kern="0" dirty="0">
                <a:solidFill>
                  <a:srgbClr val="8000FF"/>
                </a:solidFill>
                <a:latin typeface="Courier New" panose="02070309020205020404" pitchFamily="49" charset="0"/>
                <a:cs typeface="Times New Roman" panose="02020603050405020304" pitchFamily="18" charset="0"/>
              </a:rPr>
              <a:t>class</a:t>
            </a:r>
            <a:r>
              <a:rPr lang="en-US" altLang="zh-CN" sz="1600" kern="0" dirty="0">
                <a:solidFill>
                  <a:srgbClr val="000000"/>
                </a:solidFill>
                <a:latin typeface="Courier New" panose="02070309020205020404" pitchFamily="49" charset="0"/>
                <a:cs typeface="Times New Roman" panose="02020603050405020304" pitchFamily="18" charset="0"/>
              </a:rPr>
              <a:t> </a:t>
            </a:r>
            <a:r>
              <a:rPr lang="en-US" altLang="zh-CN" sz="1600" kern="0" dirty="0" err="1">
                <a:solidFill>
                  <a:srgbClr val="000000"/>
                </a:solidFill>
                <a:latin typeface="Courier New" panose="02070309020205020404" pitchFamily="49" charset="0"/>
                <a:cs typeface="Times New Roman" panose="02020603050405020304" pitchFamily="18" charset="0"/>
              </a:rPr>
              <a:t>Vec</a:t>
            </a:r>
            <a:r>
              <a:rPr lang="en-US" altLang="zh-CN" sz="1600" kern="0" dirty="0">
                <a:solidFill>
                  <a:srgbClr val="000080"/>
                </a:solidFill>
                <a:latin typeface="Courier New" panose="020703090202050204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pPr>
              <a:spcAft>
                <a:spcPts val="0"/>
              </a:spcAft>
              <a:defRPr/>
            </a:pPr>
            <a:r>
              <a:rPr lang="en-US" altLang="zh-CN" sz="1600" kern="0" dirty="0">
                <a:solidFill>
                  <a:srgbClr val="000000"/>
                </a:solidFill>
                <a:latin typeface="Courier New" panose="02070309020205020404" pitchFamily="49" charset="0"/>
                <a:cs typeface="Times New Roman" panose="02020603050405020304" pitchFamily="18" charset="0"/>
              </a:rPr>
              <a:t>    </a:t>
            </a:r>
            <a:r>
              <a:rPr lang="en-US" altLang="zh-CN" sz="1600" kern="0" dirty="0">
                <a:solidFill>
                  <a:srgbClr val="8000FF"/>
                </a:solidFill>
                <a:latin typeface="Courier New" panose="02070309020205020404" pitchFamily="49" charset="0"/>
                <a:cs typeface="Times New Roman" panose="02020603050405020304" pitchFamily="18" charset="0"/>
              </a:rPr>
              <a:t>public</a:t>
            </a:r>
            <a:r>
              <a:rPr lang="en-US" altLang="zh-CN" sz="1600" kern="0" dirty="0">
                <a:solidFill>
                  <a:srgbClr val="000080"/>
                </a:solidFill>
                <a:latin typeface="Courier New" panose="020703090202050204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pPr>
              <a:spcAft>
                <a:spcPts val="0"/>
              </a:spcAft>
              <a:defRPr/>
            </a:pPr>
            <a:r>
              <a:rPr lang="en-US" altLang="zh-CN" sz="1600" kern="0" dirty="0">
                <a:solidFill>
                  <a:srgbClr val="000000"/>
                </a:solidFill>
                <a:latin typeface="Courier New" panose="02070309020205020404" pitchFamily="49" charset="0"/>
                <a:cs typeface="Times New Roman" panose="02020603050405020304" pitchFamily="18" charset="0"/>
              </a:rPr>
              <a:t>        …</a:t>
            </a:r>
            <a:endParaRPr lang="zh-CN" altLang="zh-CN" sz="1600" kern="100" dirty="0">
              <a:latin typeface="Calibri" panose="020F0502020204030204" pitchFamily="34" charset="0"/>
              <a:cs typeface="Times New Roman" panose="02020603050405020304" pitchFamily="18" charset="0"/>
            </a:endParaRPr>
          </a:p>
          <a:p>
            <a:pPr>
              <a:spcAft>
                <a:spcPts val="0"/>
              </a:spcAft>
              <a:defRPr/>
            </a:pPr>
            <a:r>
              <a:rPr lang="en-US" altLang="zh-CN" sz="1600" kern="0" dirty="0">
                <a:solidFill>
                  <a:srgbClr val="000000"/>
                </a:solidFill>
                <a:latin typeface="Courier New" panose="02070309020205020404" pitchFamily="49" charset="0"/>
                <a:cs typeface="Times New Roman" panose="02020603050405020304" pitchFamily="18" charset="0"/>
              </a:rPr>
              <a:t>        </a:t>
            </a:r>
            <a:r>
              <a:rPr lang="en-US" altLang="zh-CN" sz="1600" kern="0" dirty="0" err="1">
                <a:solidFill>
                  <a:srgbClr val="000000"/>
                </a:solidFill>
                <a:latin typeface="Courier New" panose="02070309020205020404" pitchFamily="49" charset="0"/>
                <a:cs typeface="Times New Roman" panose="02020603050405020304" pitchFamily="18" charset="0"/>
              </a:rPr>
              <a:t>Vec</a:t>
            </a:r>
            <a:r>
              <a:rPr lang="en-US" altLang="zh-CN" sz="1600" kern="0" dirty="0">
                <a:solidFill>
                  <a:srgbClr val="000080"/>
                </a:solidFill>
                <a:latin typeface="Courier New" panose="02070309020205020404" pitchFamily="49" charset="0"/>
                <a:cs typeface="Times New Roman" panose="02020603050405020304" pitchFamily="18" charset="0"/>
              </a:rPr>
              <a:t>(){</a:t>
            </a:r>
            <a:r>
              <a:rPr lang="en-US" altLang="zh-CN" sz="1600" kern="0" dirty="0" err="1">
                <a:solidFill>
                  <a:srgbClr val="000000"/>
                </a:solidFill>
                <a:latin typeface="Courier New" panose="02070309020205020404" pitchFamily="49" charset="0"/>
                <a:cs typeface="Times New Roman" panose="02020603050405020304" pitchFamily="18" charset="0"/>
              </a:rPr>
              <a:t>creat</a:t>
            </a:r>
            <a:r>
              <a:rPr lang="en-US" altLang="zh-CN" sz="1600" kern="0" dirty="0">
                <a:solidFill>
                  <a:srgbClr val="000080"/>
                </a:solidFill>
                <a:latin typeface="Courier New" panose="020703090202050204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pPr>
              <a:spcAft>
                <a:spcPts val="0"/>
              </a:spcAft>
              <a:defRPr/>
            </a:pPr>
            <a:r>
              <a:rPr lang="en-US" altLang="zh-CN" sz="1600" kern="0" dirty="0">
                <a:solidFill>
                  <a:srgbClr val="000000"/>
                </a:solidFill>
                <a:latin typeface="Courier New" panose="02070309020205020404" pitchFamily="49" charset="0"/>
                <a:cs typeface="Times New Roman" panose="02020603050405020304" pitchFamily="18" charset="0"/>
              </a:rPr>
              <a:t>        </a:t>
            </a:r>
            <a:r>
              <a:rPr lang="en-US" altLang="zh-CN" sz="1600" kern="0" dirty="0">
                <a:solidFill>
                  <a:srgbClr val="8000FF"/>
                </a:solidFill>
                <a:latin typeface="Courier New" panose="02070309020205020404" pitchFamily="49" charset="0"/>
                <a:cs typeface="Times New Roman" panose="02020603050405020304" pitchFamily="18" charset="0"/>
              </a:rPr>
              <a:t>explicit</a:t>
            </a:r>
            <a:r>
              <a:rPr lang="en-US" altLang="zh-CN" sz="1600" kern="0" dirty="0">
                <a:solidFill>
                  <a:srgbClr val="000000"/>
                </a:solidFill>
                <a:latin typeface="Courier New" panose="02070309020205020404" pitchFamily="49" charset="0"/>
                <a:cs typeface="Times New Roman" panose="02020603050405020304" pitchFamily="18" charset="0"/>
              </a:rPr>
              <a:t> </a:t>
            </a:r>
            <a:r>
              <a:rPr lang="en-US" altLang="zh-CN" sz="1600" kern="0" dirty="0" err="1">
                <a:solidFill>
                  <a:srgbClr val="000000"/>
                </a:solidFill>
                <a:latin typeface="Courier New" panose="02070309020205020404" pitchFamily="49" charset="0"/>
                <a:cs typeface="Times New Roman" panose="02020603050405020304" pitchFamily="18" charset="0"/>
              </a:rPr>
              <a:t>Vec</a:t>
            </a:r>
            <a:r>
              <a:rPr lang="en-US" altLang="zh-CN" sz="1600" kern="0" dirty="0">
                <a:solidFill>
                  <a:srgbClr val="000080"/>
                </a:solidFill>
                <a:latin typeface="Courier New" panose="02070309020205020404" pitchFamily="49" charset="0"/>
                <a:cs typeface="Times New Roman" panose="02020603050405020304" pitchFamily="18" charset="0"/>
              </a:rPr>
              <a:t>(</a:t>
            </a:r>
            <a:r>
              <a:rPr lang="en-US" altLang="zh-CN" sz="1600" kern="0" dirty="0" err="1">
                <a:solidFill>
                  <a:srgbClr val="000000"/>
                </a:solidFill>
                <a:latin typeface="Courier New" panose="02070309020205020404" pitchFamily="49" charset="0"/>
                <a:cs typeface="Times New Roman" panose="02020603050405020304" pitchFamily="18" charset="0"/>
              </a:rPr>
              <a:t>std</a:t>
            </a:r>
            <a:r>
              <a:rPr lang="en-US" altLang="zh-CN" sz="1600" kern="0" dirty="0">
                <a:solidFill>
                  <a:srgbClr val="000080"/>
                </a:solidFill>
                <a:latin typeface="Courier New" panose="02070309020205020404" pitchFamily="49" charset="0"/>
                <a:cs typeface="Times New Roman" panose="02020603050405020304" pitchFamily="18" charset="0"/>
              </a:rPr>
              <a:t>::</a:t>
            </a:r>
            <a:r>
              <a:rPr lang="en-US" altLang="zh-CN" sz="1600" kern="0" dirty="0" err="1">
                <a:solidFill>
                  <a:srgbClr val="8000FF"/>
                </a:solidFill>
                <a:latin typeface="Courier New" panose="02070309020205020404" pitchFamily="49" charset="0"/>
                <a:cs typeface="Times New Roman" panose="02020603050405020304" pitchFamily="18" charset="0"/>
              </a:rPr>
              <a:t>size_t</a:t>
            </a:r>
            <a:r>
              <a:rPr lang="en-US" altLang="zh-CN" sz="1600" kern="0" dirty="0">
                <a:solidFill>
                  <a:srgbClr val="000000"/>
                </a:solidFill>
                <a:latin typeface="Courier New" panose="02070309020205020404" pitchFamily="49" charset="0"/>
                <a:cs typeface="Times New Roman" panose="02020603050405020304" pitchFamily="18" charset="0"/>
              </a:rPr>
              <a:t> n</a:t>
            </a:r>
            <a:r>
              <a:rPr lang="en-US" altLang="zh-CN" sz="1600" kern="0" dirty="0">
                <a:solidFill>
                  <a:srgbClr val="000080"/>
                </a:solidFill>
                <a:latin typeface="Courier New" panose="02070309020205020404" pitchFamily="49" charset="0"/>
                <a:cs typeface="Times New Roman" panose="02020603050405020304" pitchFamily="18" charset="0"/>
              </a:rPr>
              <a:t>,</a:t>
            </a:r>
            <a:r>
              <a:rPr lang="en-US" altLang="zh-CN" sz="1600" kern="0" dirty="0">
                <a:solidFill>
                  <a:srgbClr val="000000"/>
                </a:solidFill>
                <a:latin typeface="Courier New" panose="02070309020205020404" pitchFamily="49" charset="0"/>
                <a:cs typeface="Times New Roman" panose="02020603050405020304" pitchFamily="18" charset="0"/>
              </a:rPr>
              <a:t> </a:t>
            </a:r>
            <a:r>
              <a:rPr lang="en-US" altLang="zh-CN" sz="1600" kern="0" dirty="0" err="1">
                <a:solidFill>
                  <a:srgbClr val="8000FF"/>
                </a:solidFill>
                <a:latin typeface="Courier New" panose="02070309020205020404" pitchFamily="49" charset="0"/>
                <a:cs typeface="Times New Roman" panose="02020603050405020304" pitchFamily="18" charset="0"/>
              </a:rPr>
              <a:t>const</a:t>
            </a:r>
            <a:r>
              <a:rPr lang="en-US" altLang="zh-CN" sz="1600" kern="0" dirty="0">
                <a:solidFill>
                  <a:srgbClr val="000000"/>
                </a:solidFill>
                <a:latin typeface="Courier New" panose="02070309020205020404" pitchFamily="49" charset="0"/>
                <a:cs typeface="Times New Roman" panose="02020603050405020304" pitchFamily="18" charset="0"/>
              </a:rPr>
              <a:t> T</a:t>
            </a:r>
            <a:r>
              <a:rPr lang="en-US" altLang="zh-CN" sz="1600" kern="0" dirty="0">
                <a:solidFill>
                  <a:srgbClr val="000080"/>
                </a:solidFill>
                <a:latin typeface="Courier New" panose="02070309020205020404" pitchFamily="49" charset="0"/>
                <a:cs typeface="Times New Roman" panose="02020603050405020304" pitchFamily="18" charset="0"/>
              </a:rPr>
              <a:t>&amp;</a:t>
            </a:r>
            <a:r>
              <a:rPr lang="en-US" altLang="zh-CN" sz="1600" kern="0" dirty="0">
                <a:solidFill>
                  <a:srgbClr val="000000"/>
                </a:solidFill>
                <a:latin typeface="Courier New" panose="02070309020205020404" pitchFamily="49" charset="0"/>
                <a:cs typeface="Times New Roman" panose="02020603050405020304" pitchFamily="18" charset="0"/>
              </a:rPr>
              <a:t> Val</a:t>
            </a:r>
            <a:r>
              <a:rPr lang="en-US" altLang="zh-CN" sz="1600" kern="0" dirty="0">
                <a:solidFill>
                  <a:srgbClr val="000080"/>
                </a:solidFill>
                <a:latin typeface="Courier New" panose="02070309020205020404" pitchFamily="49" charset="0"/>
                <a:cs typeface="Times New Roman" panose="02020603050405020304" pitchFamily="18" charset="0"/>
              </a:rPr>
              <a:t>=</a:t>
            </a:r>
            <a:r>
              <a:rPr lang="en-US" altLang="zh-CN" sz="1600" kern="0" dirty="0">
                <a:solidFill>
                  <a:srgbClr val="000000"/>
                </a:solidFill>
                <a:latin typeface="Courier New" panose="02070309020205020404" pitchFamily="49" charset="0"/>
                <a:cs typeface="Times New Roman" panose="02020603050405020304" pitchFamily="18" charset="0"/>
              </a:rPr>
              <a:t>T</a:t>
            </a:r>
            <a:r>
              <a:rPr lang="en-US" altLang="zh-CN" sz="1600" kern="0" dirty="0">
                <a:solidFill>
                  <a:srgbClr val="000080"/>
                </a:solidFill>
                <a:latin typeface="Courier New" panose="02070309020205020404" pitchFamily="49" charset="0"/>
                <a:cs typeface="Times New Roman" panose="02020603050405020304" pitchFamily="18" charset="0"/>
              </a:rPr>
              <a:t>()){</a:t>
            </a:r>
            <a:r>
              <a:rPr lang="en-US" altLang="zh-CN" sz="1600" kern="0" dirty="0" err="1">
                <a:solidFill>
                  <a:srgbClr val="000000"/>
                </a:solidFill>
                <a:latin typeface="Courier New" panose="02070309020205020404" pitchFamily="49" charset="0"/>
                <a:cs typeface="Times New Roman" panose="02020603050405020304" pitchFamily="18" charset="0"/>
              </a:rPr>
              <a:t>creat</a:t>
            </a:r>
            <a:r>
              <a:rPr lang="en-US" altLang="zh-CN" sz="1600" kern="0" dirty="0">
                <a:solidFill>
                  <a:srgbClr val="000080"/>
                </a:solidFill>
                <a:latin typeface="Courier New" panose="02070309020205020404" pitchFamily="49" charset="0"/>
                <a:cs typeface="Times New Roman" panose="02020603050405020304" pitchFamily="18" charset="0"/>
              </a:rPr>
              <a:t>(</a:t>
            </a:r>
            <a:r>
              <a:rPr lang="en-US" altLang="zh-CN" sz="1600" kern="0" dirty="0" err="1">
                <a:solidFill>
                  <a:srgbClr val="000000"/>
                </a:solidFill>
                <a:latin typeface="Courier New" panose="02070309020205020404" pitchFamily="49" charset="0"/>
                <a:cs typeface="Times New Roman" panose="02020603050405020304" pitchFamily="18" charset="0"/>
              </a:rPr>
              <a:t>n</a:t>
            </a:r>
            <a:r>
              <a:rPr lang="en-US" altLang="zh-CN" sz="1600" kern="0" dirty="0" err="1">
                <a:solidFill>
                  <a:srgbClr val="000080"/>
                </a:solidFill>
                <a:latin typeface="Courier New" panose="02070309020205020404" pitchFamily="49" charset="0"/>
                <a:cs typeface="Times New Roman" panose="02020603050405020304" pitchFamily="18" charset="0"/>
              </a:rPr>
              <a:t>,</a:t>
            </a:r>
            <a:r>
              <a:rPr lang="en-US" altLang="zh-CN" sz="1600" kern="0" dirty="0" err="1">
                <a:solidFill>
                  <a:srgbClr val="000000"/>
                </a:solidFill>
                <a:latin typeface="Courier New" panose="02070309020205020404" pitchFamily="49" charset="0"/>
                <a:cs typeface="Times New Roman" panose="02020603050405020304" pitchFamily="18" charset="0"/>
              </a:rPr>
              <a:t>val</a:t>
            </a:r>
            <a:r>
              <a:rPr lang="en-US" altLang="zh-CN" sz="1600" kern="0" dirty="0">
                <a:solidFill>
                  <a:srgbClr val="000080"/>
                </a:solidFill>
                <a:latin typeface="Courier New" panose="020703090202050204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pPr>
              <a:spcAft>
                <a:spcPts val="0"/>
              </a:spcAft>
              <a:defRPr/>
            </a:pPr>
            <a:r>
              <a:rPr lang="en-US" altLang="zh-CN" sz="1600" kern="0" dirty="0">
                <a:solidFill>
                  <a:srgbClr val="000000"/>
                </a:solidFill>
                <a:latin typeface="Courier New" panose="02070309020205020404" pitchFamily="49" charset="0"/>
                <a:cs typeface="Times New Roman" panose="02020603050405020304" pitchFamily="18" charset="0"/>
              </a:rPr>
              <a:t>        </a:t>
            </a:r>
            <a:r>
              <a:rPr lang="en-US" altLang="zh-CN" sz="1600" kern="0" dirty="0" err="1">
                <a:solidFill>
                  <a:srgbClr val="000000"/>
                </a:solidFill>
                <a:latin typeface="Courier New" panose="02070309020205020404" pitchFamily="49" charset="0"/>
                <a:cs typeface="Times New Roman" panose="02020603050405020304" pitchFamily="18" charset="0"/>
              </a:rPr>
              <a:t>Vec</a:t>
            </a:r>
            <a:r>
              <a:rPr lang="en-US" altLang="zh-CN" sz="1600" kern="0" dirty="0">
                <a:solidFill>
                  <a:srgbClr val="000080"/>
                </a:solidFill>
                <a:latin typeface="Courier New" panose="02070309020205020404" pitchFamily="49" charset="0"/>
                <a:cs typeface="Times New Roman" panose="02020603050405020304" pitchFamily="18" charset="0"/>
              </a:rPr>
              <a:t>(</a:t>
            </a:r>
            <a:r>
              <a:rPr lang="en-US" altLang="zh-CN" sz="1600" kern="0" dirty="0" err="1">
                <a:solidFill>
                  <a:srgbClr val="8000FF"/>
                </a:solidFill>
                <a:latin typeface="Courier New" panose="02070309020205020404" pitchFamily="49" charset="0"/>
                <a:cs typeface="Times New Roman" panose="02020603050405020304" pitchFamily="18" charset="0"/>
              </a:rPr>
              <a:t>const</a:t>
            </a:r>
            <a:r>
              <a:rPr lang="en-US" altLang="zh-CN" sz="1600" kern="0" dirty="0">
                <a:solidFill>
                  <a:srgbClr val="000000"/>
                </a:solidFill>
                <a:latin typeface="Courier New" panose="02070309020205020404" pitchFamily="49" charset="0"/>
                <a:cs typeface="Times New Roman" panose="02020603050405020304" pitchFamily="18" charset="0"/>
              </a:rPr>
              <a:t> </a:t>
            </a:r>
            <a:r>
              <a:rPr lang="en-US" altLang="zh-CN" sz="1600" kern="0" dirty="0" err="1">
                <a:solidFill>
                  <a:srgbClr val="000000"/>
                </a:solidFill>
                <a:latin typeface="Courier New" panose="02070309020205020404" pitchFamily="49" charset="0"/>
                <a:cs typeface="Times New Roman" panose="02020603050405020304" pitchFamily="18" charset="0"/>
              </a:rPr>
              <a:t>Vec</a:t>
            </a:r>
            <a:r>
              <a:rPr lang="en-US" altLang="zh-CN" sz="1600" kern="0" dirty="0" err="1">
                <a:solidFill>
                  <a:srgbClr val="000080"/>
                </a:solidFill>
                <a:latin typeface="Courier New" panose="02070309020205020404" pitchFamily="49" charset="0"/>
                <a:cs typeface="Times New Roman" panose="02020603050405020304" pitchFamily="18" charset="0"/>
              </a:rPr>
              <a:t>&amp;</a:t>
            </a:r>
            <a:r>
              <a:rPr lang="en-US" altLang="zh-CN" sz="1600" kern="0" dirty="0" err="1">
                <a:solidFill>
                  <a:srgbClr val="000000"/>
                </a:solidFill>
                <a:latin typeface="Courier New" panose="02070309020205020404" pitchFamily="49" charset="0"/>
                <a:cs typeface="Times New Roman" panose="02020603050405020304" pitchFamily="18" charset="0"/>
              </a:rPr>
              <a:t>v</a:t>
            </a:r>
            <a:r>
              <a:rPr lang="en-US" altLang="zh-CN" sz="1600" kern="0" dirty="0">
                <a:solidFill>
                  <a:srgbClr val="000080"/>
                </a:solidFill>
                <a:latin typeface="Courier New" panose="02070309020205020404" pitchFamily="49" charset="0"/>
                <a:cs typeface="Times New Roman" panose="02020603050405020304" pitchFamily="18" charset="0"/>
              </a:rPr>
              <a:t>){</a:t>
            </a:r>
            <a:r>
              <a:rPr lang="en-US" altLang="zh-CN" sz="1600" kern="0" dirty="0">
                <a:solidFill>
                  <a:srgbClr val="000000"/>
                </a:solidFill>
                <a:latin typeface="Courier New" panose="02070309020205020404" pitchFamily="49" charset="0"/>
                <a:cs typeface="Times New Roman" panose="02020603050405020304" pitchFamily="18" charset="0"/>
              </a:rPr>
              <a:t>create</a:t>
            </a:r>
            <a:r>
              <a:rPr lang="en-US" altLang="zh-CN" sz="1600" kern="0" dirty="0">
                <a:solidFill>
                  <a:srgbClr val="000080"/>
                </a:solidFill>
                <a:latin typeface="Courier New" panose="02070309020205020404" pitchFamily="49" charset="0"/>
                <a:cs typeface="Times New Roman" panose="02020603050405020304" pitchFamily="18" charset="0"/>
              </a:rPr>
              <a:t>(</a:t>
            </a:r>
            <a:r>
              <a:rPr lang="en-US" altLang="zh-CN" sz="1600" kern="0" dirty="0" err="1">
                <a:solidFill>
                  <a:srgbClr val="000000"/>
                </a:solidFill>
                <a:latin typeface="Courier New" panose="02070309020205020404" pitchFamily="49" charset="0"/>
                <a:cs typeface="Times New Roman" panose="02020603050405020304" pitchFamily="18" charset="0"/>
              </a:rPr>
              <a:t>v</a:t>
            </a:r>
            <a:r>
              <a:rPr lang="en-US" altLang="zh-CN" sz="1600" kern="0" dirty="0" err="1">
                <a:solidFill>
                  <a:srgbClr val="000080"/>
                </a:solidFill>
                <a:latin typeface="Courier New" panose="02070309020205020404" pitchFamily="49" charset="0"/>
                <a:cs typeface="Times New Roman" panose="02020603050405020304" pitchFamily="18" charset="0"/>
              </a:rPr>
              <a:t>.</a:t>
            </a:r>
            <a:r>
              <a:rPr lang="en-US" altLang="zh-CN" sz="1600" kern="0" dirty="0" err="1">
                <a:solidFill>
                  <a:srgbClr val="000000"/>
                </a:solidFill>
                <a:latin typeface="Courier New" panose="02070309020205020404" pitchFamily="49" charset="0"/>
                <a:cs typeface="Times New Roman" panose="02020603050405020304" pitchFamily="18" charset="0"/>
              </a:rPr>
              <a:t>begin</a:t>
            </a:r>
            <a:r>
              <a:rPr lang="en-US" altLang="zh-CN" sz="1600" kern="0" dirty="0">
                <a:solidFill>
                  <a:srgbClr val="000080"/>
                </a:solidFill>
                <a:latin typeface="Courier New" panose="02070309020205020404" pitchFamily="49" charset="0"/>
                <a:cs typeface="Times New Roman" panose="02020603050405020304" pitchFamily="18" charset="0"/>
              </a:rPr>
              <a:t>(),</a:t>
            </a:r>
            <a:r>
              <a:rPr lang="en-US" altLang="zh-CN" sz="1600" kern="0" dirty="0" err="1">
                <a:solidFill>
                  <a:srgbClr val="000000"/>
                </a:solidFill>
                <a:latin typeface="Courier New" panose="02070309020205020404" pitchFamily="49" charset="0"/>
                <a:cs typeface="Times New Roman" panose="02020603050405020304" pitchFamily="18" charset="0"/>
              </a:rPr>
              <a:t>v</a:t>
            </a:r>
            <a:r>
              <a:rPr lang="en-US" altLang="zh-CN" sz="1600" kern="0" dirty="0" err="1">
                <a:solidFill>
                  <a:srgbClr val="000080"/>
                </a:solidFill>
                <a:latin typeface="Courier New" panose="02070309020205020404" pitchFamily="49" charset="0"/>
                <a:cs typeface="Times New Roman" panose="02020603050405020304" pitchFamily="18" charset="0"/>
              </a:rPr>
              <a:t>.</a:t>
            </a:r>
            <a:r>
              <a:rPr lang="en-US" altLang="zh-CN" sz="1600" kern="0" dirty="0" err="1">
                <a:solidFill>
                  <a:srgbClr val="000000"/>
                </a:solidFill>
                <a:latin typeface="Courier New" panose="02070309020205020404" pitchFamily="49" charset="0"/>
                <a:cs typeface="Times New Roman" panose="02020603050405020304" pitchFamily="18" charset="0"/>
              </a:rPr>
              <a:t>end</a:t>
            </a:r>
            <a:r>
              <a:rPr lang="en-US" altLang="zh-CN" sz="1600" kern="0" dirty="0">
                <a:solidFill>
                  <a:srgbClr val="000080"/>
                </a:solidFill>
                <a:latin typeface="Courier New" panose="020703090202050204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pPr>
              <a:spcAft>
                <a:spcPts val="0"/>
              </a:spcAft>
              <a:defRPr/>
            </a:pPr>
            <a:r>
              <a:rPr lang="en-US" altLang="zh-CN" sz="1600" kern="0" dirty="0">
                <a:solidFill>
                  <a:srgbClr val="000000"/>
                </a:solidFill>
                <a:latin typeface="Courier New" panose="02070309020205020404" pitchFamily="49" charset="0"/>
                <a:cs typeface="Times New Roman" panose="02020603050405020304" pitchFamily="18" charset="0"/>
              </a:rPr>
              <a:t>    </a:t>
            </a:r>
            <a:r>
              <a:rPr lang="en-US" altLang="zh-CN" sz="1600" kern="0" dirty="0">
                <a:solidFill>
                  <a:srgbClr val="8000FF"/>
                </a:solidFill>
                <a:latin typeface="Courier New" panose="02070309020205020404" pitchFamily="49" charset="0"/>
                <a:cs typeface="Times New Roman" panose="02020603050405020304" pitchFamily="18" charset="0"/>
              </a:rPr>
              <a:t>private</a:t>
            </a:r>
            <a:r>
              <a:rPr lang="en-US" altLang="zh-CN" sz="1600" kern="0" dirty="0">
                <a:solidFill>
                  <a:srgbClr val="000080"/>
                </a:solidFill>
                <a:latin typeface="Courier New" panose="020703090202050204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pPr>
              <a:spcAft>
                <a:spcPts val="0"/>
              </a:spcAft>
              <a:defRPr/>
            </a:pPr>
            <a:r>
              <a:rPr lang="en-US" altLang="zh-CN" sz="1600" kern="0" dirty="0">
                <a:solidFill>
                  <a:srgbClr val="000000"/>
                </a:solidFill>
                <a:latin typeface="Courier New" panose="02070309020205020404" pitchFamily="49" charset="0"/>
                <a:cs typeface="Times New Roman" panose="02020603050405020304" pitchFamily="18" charset="0"/>
              </a:rPr>
              <a:t>        iterator data</a:t>
            </a:r>
            <a:r>
              <a:rPr lang="en-US" altLang="zh-CN" sz="1600" kern="0" dirty="0">
                <a:solidFill>
                  <a:srgbClr val="000080"/>
                </a:solidFill>
                <a:latin typeface="Courier New" panose="020703090202050204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pPr>
              <a:spcAft>
                <a:spcPts val="0"/>
              </a:spcAft>
              <a:defRPr/>
            </a:pPr>
            <a:r>
              <a:rPr lang="en-US" altLang="zh-CN" sz="1600" kern="0" dirty="0">
                <a:solidFill>
                  <a:srgbClr val="000000"/>
                </a:solidFill>
                <a:latin typeface="Courier New" panose="02070309020205020404" pitchFamily="49" charset="0"/>
                <a:cs typeface="Times New Roman" panose="02020603050405020304" pitchFamily="18" charset="0"/>
              </a:rPr>
              <a:t>        iterator limit</a:t>
            </a:r>
            <a:r>
              <a:rPr lang="en-US" altLang="zh-CN" sz="1600" kern="0" dirty="0">
                <a:solidFill>
                  <a:srgbClr val="000080"/>
                </a:solidFill>
                <a:latin typeface="Courier New" panose="020703090202050204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pPr>
              <a:spcAft>
                <a:spcPts val="0"/>
              </a:spcAft>
              <a:defRPr/>
            </a:pPr>
            <a:r>
              <a:rPr lang="en-US" altLang="zh-CN" sz="1600" kern="0" dirty="0">
                <a:solidFill>
                  <a:srgbClr val="000080"/>
                </a:solidFill>
                <a:latin typeface="Courier New" panose="020703090202050204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9606054"/>
      </p:ext>
    </p:extLst>
  </p:cSld>
  <p:clrMapOvr>
    <a:masterClrMapping/>
  </p:clrMapOvr>
  <p:transition spd="med">
    <p:pull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2339102" cy="461665"/>
          </a:xfrm>
          <a:prstGeom prst="rect">
            <a:avLst/>
          </a:prstGeom>
          <a:noFill/>
        </p:spPr>
        <p:txBody>
          <a:bodyPr wrap="none" rtlCol="0">
            <a:spAutoFit/>
          </a:bodyPr>
          <a:lstStyle/>
          <a:p>
            <a:r>
              <a:rPr lang="zh-CN" altLang="en-US" sz="2400" dirty="0" smtClean="0">
                <a:solidFill>
                  <a:srgbClr val="3949AB"/>
                </a:solidFill>
              </a:rPr>
              <a:t>复制赋值</a:t>
            </a:r>
            <a:r>
              <a:rPr lang="zh-CN" altLang="en-US" sz="2400" dirty="0">
                <a:solidFill>
                  <a:srgbClr val="3949AB"/>
                </a:solidFill>
              </a:rPr>
              <a:t>操作符</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1" y="1073428"/>
            <a:ext cx="9841325"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smtClean="0">
                <a:latin typeface="+mn-ea"/>
              </a:rPr>
              <a:t>复制行为</a:t>
            </a:r>
            <a:r>
              <a:rPr lang="zh-CN" altLang="en-US" sz="2400" dirty="0">
                <a:latin typeface="+mn-ea"/>
              </a:rPr>
              <a:t>的控制</a:t>
            </a:r>
          </a:p>
        </p:txBody>
      </p:sp>
      <p:sp>
        <p:nvSpPr>
          <p:cNvPr id="8" name="矩形 7">
            <a:extLst>
              <a:ext uri="{FF2B5EF4-FFF2-40B4-BE49-F238E27FC236}">
                <a16:creationId xmlns:a16="http://schemas.microsoft.com/office/drawing/2014/main" id="{5D4F2B93-8233-44C0-9232-51EEA31E6554}"/>
              </a:ext>
            </a:extLst>
          </p:cNvPr>
          <p:cNvSpPr/>
          <p:nvPr/>
        </p:nvSpPr>
        <p:spPr>
          <a:xfrm>
            <a:off x="1448935" y="1705428"/>
            <a:ext cx="6417808" cy="2585323"/>
          </a:xfrm>
          <a:prstGeom prst="rect">
            <a:avLst/>
          </a:prstGeom>
        </p:spPr>
        <p:txBody>
          <a:bodyPr wrap="square">
            <a:spAutoFit/>
          </a:bodyPr>
          <a:lstStyle/>
          <a:p>
            <a:pPr>
              <a:spcAft>
                <a:spcPts val="0"/>
              </a:spcAft>
              <a:defRPr/>
            </a:pPr>
            <a:r>
              <a:rPr lang="en-US" altLang="zh-CN" kern="0" dirty="0">
                <a:solidFill>
                  <a:srgbClr val="8000FF"/>
                </a:solidFill>
                <a:latin typeface="Courier New" panose="02070309020205020404" pitchFamily="49" charset="0"/>
                <a:cs typeface="Times New Roman" panose="02020603050405020304" pitchFamily="18" charset="0"/>
              </a:rPr>
              <a:t>template</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80"/>
                </a:solidFill>
                <a:latin typeface="Courier New" panose="02070309020205020404" pitchFamily="49" charset="0"/>
                <a:cs typeface="Times New Roman" panose="02020603050405020304" pitchFamily="18" charset="0"/>
              </a:rPr>
              <a:t>&lt;</a:t>
            </a:r>
            <a:r>
              <a:rPr lang="en-US" altLang="zh-CN" kern="0" dirty="0">
                <a:solidFill>
                  <a:srgbClr val="8000FF"/>
                </a:solidFill>
                <a:latin typeface="Courier New" panose="02070309020205020404" pitchFamily="49" charset="0"/>
                <a:cs typeface="Times New Roman" panose="02020603050405020304" pitchFamily="18" charset="0"/>
              </a:rPr>
              <a:t>class</a:t>
            </a:r>
            <a:r>
              <a:rPr lang="en-US" altLang="zh-CN" kern="0" dirty="0">
                <a:solidFill>
                  <a:srgbClr val="000000"/>
                </a:solidFill>
                <a:latin typeface="Courier New" panose="02070309020205020404" pitchFamily="49" charset="0"/>
                <a:cs typeface="Times New Roman" panose="02020603050405020304" pitchFamily="18" charset="0"/>
              </a:rPr>
              <a:t> T</a:t>
            </a:r>
            <a:r>
              <a:rPr lang="en-US" altLang="zh-CN" kern="0" dirty="0">
                <a:solidFill>
                  <a:srgbClr val="000080"/>
                </a:solidFill>
                <a:latin typeface="Courier New" panose="02070309020205020404" pitchFamily="49" charset="0"/>
                <a:cs typeface="Times New Roman" panose="02020603050405020304" pitchFamily="18" charset="0"/>
              </a:rPr>
              <a:t>&gt;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err="1">
                <a:solidFill>
                  <a:srgbClr val="000000"/>
                </a:solidFill>
                <a:latin typeface="Courier New" panose="02070309020205020404" pitchFamily="49" charset="0"/>
                <a:cs typeface="Times New Roman" panose="02020603050405020304" pitchFamily="18" charset="0"/>
              </a:rPr>
              <a:t>Vec</a:t>
            </a:r>
            <a:r>
              <a:rPr lang="en-US" altLang="zh-CN" kern="0" dirty="0">
                <a:solidFill>
                  <a:srgbClr val="000080"/>
                </a:solidFill>
                <a:latin typeface="Courier New" panose="02070309020205020404" pitchFamily="49" charset="0"/>
                <a:cs typeface="Times New Roman" panose="02020603050405020304" pitchFamily="18" charset="0"/>
              </a:rPr>
              <a:t>&lt;</a:t>
            </a:r>
            <a:r>
              <a:rPr lang="en-US" altLang="zh-CN" kern="0" dirty="0">
                <a:solidFill>
                  <a:srgbClr val="000000"/>
                </a:solidFill>
                <a:latin typeface="Courier New" panose="02070309020205020404" pitchFamily="49" charset="0"/>
                <a:cs typeface="Times New Roman" panose="02020603050405020304" pitchFamily="18" charset="0"/>
              </a:rPr>
              <a:t>T</a:t>
            </a:r>
            <a:r>
              <a:rPr lang="en-US" altLang="zh-CN" kern="0" dirty="0">
                <a:solidFill>
                  <a:srgbClr val="000080"/>
                </a:solidFill>
                <a:latin typeface="Courier New" panose="02070309020205020404" pitchFamily="49" charset="0"/>
                <a:cs typeface="Times New Roman" panose="02020603050405020304" pitchFamily="18" charset="0"/>
              </a:rPr>
              <a:t>&gt;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80"/>
                </a:solidFill>
                <a:latin typeface="Courier New" panose="02070309020205020404" pitchFamily="49" charset="0"/>
                <a:cs typeface="Times New Roman" panose="02020603050405020304" pitchFamily="18" charset="0"/>
              </a:rPr>
              <a:t>&amp;</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Vec</a:t>
            </a:r>
            <a:r>
              <a:rPr lang="en-US" altLang="zh-CN" kern="0" dirty="0">
                <a:solidFill>
                  <a:srgbClr val="000080"/>
                </a:solidFill>
                <a:latin typeface="Courier New" panose="02070309020205020404" pitchFamily="49" charset="0"/>
                <a:cs typeface="Times New Roman" panose="02020603050405020304" pitchFamily="18" charset="0"/>
              </a:rPr>
              <a:t>&lt;</a:t>
            </a:r>
            <a:r>
              <a:rPr lang="en-US" altLang="zh-CN" kern="0" dirty="0">
                <a:solidFill>
                  <a:srgbClr val="000000"/>
                </a:solidFill>
                <a:latin typeface="Courier New" panose="02070309020205020404" pitchFamily="49" charset="0"/>
                <a:cs typeface="Times New Roman" panose="02020603050405020304" pitchFamily="18" charset="0"/>
              </a:rPr>
              <a:t>T</a:t>
            </a:r>
            <a:r>
              <a:rPr lang="en-US" altLang="zh-CN" kern="0" dirty="0">
                <a:solidFill>
                  <a:srgbClr val="000080"/>
                </a:solidFill>
                <a:latin typeface="Courier New" panose="02070309020205020404" pitchFamily="49" charset="0"/>
                <a:cs typeface="Times New Roman" panose="02020603050405020304" pitchFamily="18" charset="0"/>
              </a:rPr>
              <a:t>&gt;::</a:t>
            </a:r>
            <a:r>
              <a:rPr lang="en-US" altLang="zh-CN" kern="0" dirty="0">
                <a:solidFill>
                  <a:srgbClr val="0000FF"/>
                </a:solidFill>
                <a:latin typeface="Courier New" panose="02070309020205020404" pitchFamily="49" charset="0"/>
                <a:cs typeface="Times New Roman" panose="02020603050405020304" pitchFamily="18" charset="0"/>
              </a:rPr>
              <a:t>operator</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8000FF"/>
                </a:solidFill>
                <a:latin typeface="Courier New" panose="02070309020205020404" pitchFamily="49" charset="0"/>
                <a:cs typeface="Times New Roman" panose="02020603050405020304" pitchFamily="18" charset="0"/>
              </a:rPr>
              <a:t>const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Vec</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80"/>
                </a:solidFill>
                <a:latin typeface="Courier New" panose="02070309020205020404" pitchFamily="49" charset="0"/>
                <a:cs typeface="Times New Roman" panose="02020603050405020304" pitchFamily="18" charset="0"/>
              </a:rPr>
              <a:t>&amp;</a:t>
            </a:r>
            <a:r>
              <a:rPr lang="en-US" altLang="zh-CN" kern="0" dirty="0" err="1">
                <a:solidFill>
                  <a:srgbClr val="000000"/>
                </a:solidFill>
                <a:latin typeface="Courier New" panose="02070309020205020404" pitchFamily="49" charset="0"/>
                <a:cs typeface="Times New Roman" panose="02020603050405020304" pitchFamily="18" charset="0"/>
              </a:rPr>
              <a:t>rhs</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FF"/>
                </a:solidFill>
                <a:latin typeface="Courier New" panose="02070309020205020404" pitchFamily="49" charset="0"/>
                <a:cs typeface="Times New Roman" panose="02020603050405020304" pitchFamily="18" charset="0"/>
              </a:rPr>
              <a:t>if</a:t>
            </a:r>
            <a:r>
              <a:rPr lang="en-US" altLang="zh-CN" kern="0" dirty="0">
                <a:solidFill>
                  <a:srgbClr val="000080"/>
                </a:solidFill>
                <a:latin typeface="Courier New" panose="02070309020205020404" pitchFamily="49" charset="0"/>
                <a:cs typeface="Times New Roman" panose="02020603050405020304" pitchFamily="18" charset="0"/>
              </a:rPr>
              <a:t>(&amp;</a:t>
            </a:r>
            <a:r>
              <a:rPr lang="en-US" altLang="zh-CN" kern="0" dirty="0" err="1">
                <a:solidFill>
                  <a:srgbClr val="000000"/>
                </a:solidFill>
                <a:latin typeface="Courier New" panose="02070309020205020404" pitchFamily="49" charset="0"/>
                <a:cs typeface="Times New Roman" panose="02020603050405020304" pitchFamily="18" charset="0"/>
              </a:rPr>
              <a:t>rhs</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FF"/>
                </a:solidFill>
                <a:latin typeface="Courier New" panose="02070309020205020404" pitchFamily="49" charset="0"/>
                <a:cs typeface="Times New Roman" panose="02020603050405020304" pitchFamily="18" charset="0"/>
              </a:rPr>
              <a:t>this</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uncreate</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create</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rhs</a:t>
            </a:r>
            <a:r>
              <a:rPr lang="en-US" altLang="zh-CN"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begin</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rhs</a:t>
            </a:r>
            <a:r>
              <a:rPr lang="en-US" altLang="zh-CN"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end</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FF"/>
                </a:solidFill>
                <a:latin typeface="Courier New" panose="02070309020205020404" pitchFamily="49" charset="0"/>
                <a:cs typeface="Times New Roman" panose="02020603050405020304" pitchFamily="18" charset="0"/>
              </a:rPr>
              <a:t>return</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FF"/>
                </a:solidFill>
                <a:latin typeface="Courier New" panose="02070309020205020404" pitchFamily="49" charset="0"/>
                <a:cs typeface="Times New Roman" panose="02020603050405020304" pitchFamily="18" charset="0"/>
              </a:rPr>
              <a:t>this</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p:txBody>
      </p:sp>
      <p:sp>
        <p:nvSpPr>
          <p:cNvPr id="7" name="矩形 6">
            <a:extLst>
              <a:ext uri="{FF2B5EF4-FFF2-40B4-BE49-F238E27FC236}">
                <a16:creationId xmlns:a16="http://schemas.microsoft.com/office/drawing/2014/main" id="{912B6E7B-24DD-4776-A9B6-38CC95115270}"/>
              </a:ext>
            </a:extLst>
          </p:cNvPr>
          <p:cNvSpPr/>
          <p:nvPr/>
        </p:nvSpPr>
        <p:spPr>
          <a:xfrm>
            <a:off x="1393371" y="5013850"/>
            <a:ext cx="7124095" cy="646331"/>
          </a:xfrm>
          <a:prstGeom prst="rect">
            <a:avLst/>
          </a:prstGeom>
        </p:spPr>
        <p:txBody>
          <a:bodyPr wrap="square">
            <a:spAutoFit/>
          </a:bodyPr>
          <a:lstStyle/>
          <a:p>
            <a:r>
              <a:rPr lang="zh-CN" altLang="en-US" dirty="0"/>
              <a:t>一个类可以定义几种赋值操作符函数；</a:t>
            </a:r>
          </a:p>
          <a:p>
            <a:r>
              <a:rPr lang="zh-CN" altLang="en-US" dirty="0"/>
              <a:t>带有一个类本身的const引用的版本通常被叫做“赋值操作符”。</a:t>
            </a:r>
          </a:p>
        </p:txBody>
      </p:sp>
    </p:spTree>
    <p:extLst>
      <p:ext uri="{BB962C8B-B14F-4D97-AF65-F5344CB8AC3E}">
        <p14:creationId xmlns:p14="http://schemas.microsoft.com/office/powerpoint/2010/main" val="3565848486"/>
      </p:ext>
    </p:extLst>
  </p:cSld>
  <p:clrMapOvr>
    <a:masterClrMapping/>
  </p:clrMapOvr>
  <p:transition spd="med">
    <p:pull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2031325" cy="461665"/>
          </a:xfrm>
          <a:prstGeom prst="rect">
            <a:avLst/>
          </a:prstGeom>
          <a:noFill/>
        </p:spPr>
        <p:txBody>
          <a:bodyPr wrap="none" rtlCol="0">
            <a:spAutoFit/>
          </a:bodyPr>
          <a:lstStyle/>
          <a:p>
            <a:r>
              <a:rPr lang="zh-CN" altLang="en-US" sz="2400" dirty="0">
                <a:solidFill>
                  <a:srgbClr val="3949AB"/>
                </a:solidFill>
              </a:rPr>
              <a:t>移动</a:t>
            </a:r>
            <a:r>
              <a:rPr lang="zh-CN" altLang="en-US" sz="2400" dirty="0" smtClean="0">
                <a:solidFill>
                  <a:srgbClr val="3949AB"/>
                </a:solidFill>
              </a:rPr>
              <a:t>构造</a:t>
            </a:r>
            <a:r>
              <a:rPr lang="zh-CN" altLang="en-US" sz="2400" dirty="0">
                <a:solidFill>
                  <a:srgbClr val="3949AB"/>
                </a:solidFill>
              </a:rPr>
              <a:t>函数</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2" y="1091380"/>
            <a:ext cx="4439992" cy="515351"/>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smtClean="0">
                <a:latin typeface="+mn-ea"/>
              </a:rPr>
              <a:t>移动构造</a:t>
            </a:r>
            <a:r>
              <a:rPr lang="zh-CN" altLang="en-US" sz="2400" dirty="0">
                <a:latin typeface="+mn-ea"/>
              </a:rPr>
              <a:t>函数的使用</a:t>
            </a:r>
          </a:p>
        </p:txBody>
      </p:sp>
      <p:sp>
        <p:nvSpPr>
          <p:cNvPr id="2" name="矩形 1">
            <a:extLst>
              <a:ext uri="{FF2B5EF4-FFF2-40B4-BE49-F238E27FC236}">
                <a16:creationId xmlns:a16="http://schemas.microsoft.com/office/drawing/2014/main" id="{CF6CF52B-44EE-4E3F-9B84-634E7D73647A}"/>
              </a:ext>
            </a:extLst>
          </p:cNvPr>
          <p:cNvSpPr/>
          <p:nvPr/>
        </p:nvSpPr>
        <p:spPr>
          <a:xfrm>
            <a:off x="1277566" y="2024232"/>
            <a:ext cx="4539575" cy="3416320"/>
          </a:xfrm>
          <a:prstGeom prst="rect">
            <a:avLst/>
          </a:prstGeom>
        </p:spPr>
        <p:txBody>
          <a:bodyPr wrap="square">
            <a:spAutoFit/>
          </a:bodyPr>
          <a:lstStyle/>
          <a:p>
            <a:r>
              <a:rPr lang="en-US" altLang="zh-CN" dirty="0"/>
              <a:t>1</a:t>
            </a:r>
            <a:r>
              <a:rPr lang="zh-CN" altLang="en-US" dirty="0" smtClean="0"/>
              <a:t>）初始化</a:t>
            </a:r>
            <a:endParaRPr lang="en-US" altLang="zh-CN" dirty="0" smtClean="0"/>
          </a:p>
          <a:p>
            <a:r>
              <a:rPr lang="zh-CN" altLang="en-US" dirty="0" smtClean="0"/>
              <a:t>     </a:t>
            </a:r>
            <a:r>
              <a:rPr lang="en-US" altLang="zh-CN" dirty="0"/>
              <a:t>vector&lt;int&gt; vi; </a:t>
            </a:r>
          </a:p>
          <a:p>
            <a:r>
              <a:rPr lang="en-US" altLang="zh-CN" b="1" dirty="0">
                <a:solidFill>
                  <a:srgbClr val="00B050"/>
                </a:solidFill>
              </a:rPr>
              <a:t>     </a:t>
            </a:r>
            <a:r>
              <a:rPr lang="en-US" altLang="zh-CN" b="1" dirty="0" smtClean="0">
                <a:solidFill>
                  <a:srgbClr val="00B050"/>
                </a:solidFill>
              </a:rPr>
              <a:t>vi vid{ std::move(</a:t>
            </a:r>
            <a:r>
              <a:rPr lang="en-US" altLang="zh-CN" b="1" dirty="0" err="1" smtClean="0">
                <a:solidFill>
                  <a:srgbClr val="00B050"/>
                </a:solidFill>
              </a:rPr>
              <a:t>vix</a:t>
            </a:r>
            <a:r>
              <a:rPr lang="en-US" altLang="zh-CN" b="1" dirty="0" smtClean="0">
                <a:solidFill>
                  <a:srgbClr val="00B050"/>
                </a:solidFill>
              </a:rPr>
              <a:t>)}; </a:t>
            </a:r>
            <a:r>
              <a:rPr lang="zh-CN" altLang="en-US" b="1" dirty="0" smtClean="0">
                <a:solidFill>
                  <a:srgbClr val="00B050"/>
                </a:solidFill>
              </a:rPr>
              <a:t>或</a:t>
            </a:r>
            <a:endParaRPr lang="en-US" altLang="zh-CN" b="1" dirty="0" smtClean="0">
              <a:solidFill>
                <a:srgbClr val="00B050"/>
              </a:solidFill>
            </a:endParaRPr>
          </a:p>
          <a:p>
            <a:r>
              <a:rPr lang="en-US" altLang="zh-CN" b="1" dirty="0">
                <a:solidFill>
                  <a:srgbClr val="00B050"/>
                </a:solidFill>
              </a:rPr>
              <a:t> </a:t>
            </a:r>
            <a:r>
              <a:rPr lang="en-US" altLang="zh-CN" b="1" dirty="0" smtClean="0">
                <a:solidFill>
                  <a:srgbClr val="00B050"/>
                </a:solidFill>
              </a:rPr>
              <a:t>    vi vid = std::move(</a:t>
            </a:r>
            <a:r>
              <a:rPr lang="en-US" altLang="zh-CN" b="1" dirty="0" err="1" smtClean="0">
                <a:solidFill>
                  <a:srgbClr val="00B050"/>
                </a:solidFill>
              </a:rPr>
              <a:t>vix</a:t>
            </a:r>
            <a:r>
              <a:rPr lang="en-US" altLang="zh-CN" b="1" dirty="0" smtClean="0">
                <a:solidFill>
                  <a:srgbClr val="00B050"/>
                </a:solidFill>
              </a:rPr>
              <a:t>);</a:t>
            </a:r>
            <a:endParaRPr lang="en-US" altLang="zh-CN" b="1" dirty="0">
              <a:solidFill>
                <a:srgbClr val="00B050"/>
              </a:solidFill>
            </a:endParaRPr>
          </a:p>
          <a:p>
            <a:r>
              <a:rPr lang="en-US" altLang="zh-CN" b="1" dirty="0">
                <a:solidFill>
                  <a:srgbClr val="00B050"/>
                </a:solidFill>
              </a:rPr>
              <a:t>     </a:t>
            </a:r>
            <a:endParaRPr lang="en-US" altLang="zh-CN" dirty="0"/>
          </a:p>
          <a:p>
            <a:r>
              <a:rPr lang="en-US" altLang="zh-CN" dirty="0"/>
              <a:t>2</a:t>
            </a:r>
            <a:r>
              <a:rPr lang="zh-CN" altLang="en-US" dirty="0"/>
              <a:t>）</a:t>
            </a:r>
            <a:r>
              <a:rPr lang="zh-CN" altLang="en-US" dirty="0" smtClean="0"/>
              <a:t>函数参数传递</a:t>
            </a:r>
            <a:endParaRPr lang="zh-CN" altLang="en-US" dirty="0"/>
          </a:p>
          <a:p>
            <a:r>
              <a:rPr lang="zh-CN" altLang="en-US" dirty="0"/>
              <a:t>      </a:t>
            </a:r>
            <a:r>
              <a:rPr lang="en-US" altLang="zh-CN" dirty="0" smtClean="0"/>
              <a:t>f(std::move(a));</a:t>
            </a:r>
          </a:p>
          <a:p>
            <a:r>
              <a:rPr lang="en-US" altLang="zh-CN" b="1" dirty="0">
                <a:solidFill>
                  <a:srgbClr val="00B050"/>
                </a:solidFill>
              </a:rPr>
              <a:t> </a:t>
            </a:r>
            <a:r>
              <a:rPr lang="en-US" altLang="zh-CN" b="1" dirty="0" smtClean="0">
                <a:solidFill>
                  <a:srgbClr val="00B050"/>
                </a:solidFill>
              </a:rPr>
              <a:t>     a </a:t>
            </a:r>
            <a:r>
              <a:rPr lang="zh-CN" altLang="en-US" b="1" dirty="0" smtClean="0">
                <a:solidFill>
                  <a:srgbClr val="00B050"/>
                </a:solidFill>
              </a:rPr>
              <a:t>是</a:t>
            </a:r>
            <a:r>
              <a:rPr lang="en-US" altLang="zh-CN" b="1" dirty="0" smtClean="0">
                <a:solidFill>
                  <a:srgbClr val="00B050"/>
                </a:solidFill>
              </a:rPr>
              <a:t>T</a:t>
            </a:r>
            <a:r>
              <a:rPr lang="zh-CN" altLang="en-US" b="1" dirty="0" smtClean="0">
                <a:solidFill>
                  <a:srgbClr val="00B050"/>
                </a:solidFill>
              </a:rPr>
              <a:t>类型；函数</a:t>
            </a:r>
            <a:r>
              <a:rPr lang="en-US" altLang="zh-CN" b="1" dirty="0" smtClean="0">
                <a:solidFill>
                  <a:srgbClr val="00B050"/>
                </a:solidFill>
              </a:rPr>
              <a:t>f</a:t>
            </a:r>
            <a:r>
              <a:rPr lang="zh-CN" altLang="en-US" b="1" dirty="0" smtClean="0">
                <a:solidFill>
                  <a:srgbClr val="00B050"/>
                </a:solidFill>
              </a:rPr>
              <a:t>是 </a:t>
            </a:r>
            <a:r>
              <a:rPr lang="en-US" altLang="zh-CN" b="1" dirty="0" smtClean="0">
                <a:solidFill>
                  <a:srgbClr val="00B050"/>
                </a:solidFill>
              </a:rPr>
              <a:t>void f(T)</a:t>
            </a:r>
            <a:endParaRPr lang="en-US" altLang="zh-CN" b="1" dirty="0">
              <a:solidFill>
                <a:srgbClr val="00B050"/>
              </a:solidFill>
            </a:endParaRPr>
          </a:p>
          <a:p>
            <a:endParaRPr lang="en-US" altLang="zh-CN" dirty="0"/>
          </a:p>
          <a:p>
            <a:r>
              <a:rPr lang="en-US" altLang="zh-CN" dirty="0"/>
              <a:t>3</a:t>
            </a:r>
            <a:r>
              <a:rPr lang="zh-CN" altLang="en-US" dirty="0"/>
              <a:t>）</a:t>
            </a:r>
            <a:r>
              <a:rPr lang="zh-CN" altLang="en-US" dirty="0" smtClean="0"/>
              <a:t>通过</a:t>
            </a:r>
            <a:r>
              <a:rPr lang="zh-CN" altLang="en-US" dirty="0"/>
              <a:t>无名</a:t>
            </a:r>
            <a:r>
              <a:rPr lang="zh-CN" altLang="en-US" dirty="0" smtClean="0"/>
              <a:t>对象</a:t>
            </a:r>
            <a:r>
              <a:rPr lang="zh-CN" altLang="en-US" dirty="0"/>
              <a:t>来</a:t>
            </a:r>
            <a:r>
              <a:rPr lang="zh-CN" altLang="en-US" dirty="0" smtClean="0"/>
              <a:t>初始化对象</a:t>
            </a:r>
            <a:endParaRPr lang="zh-CN" altLang="en-US" dirty="0"/>
          </a:p>
          <a:p>
            <a:r>
              <a:rPr lang="zh-CN" altLang="en-US" b="1" dirty="0">
                <a:solidFill>
                  <a:srgbClr val="00B050"/>
                </a:solidFill>
              </a:rPr>
              <a:t>      </a:t>
            </a:r>
            <a:r>
              <a:rPr lang="en-US" altLang="zh-CN" b="1" dirty="0">
                <a:solidFill>
                  <a:srgbClr val="00B050"/>
                </a:solidFill>
              </a:rPr>
              <a:t>vector&lt;</a:t>
            </a:r>
            <a:r>
              <a:rPr lang="en-US" altLang="zh-CN" b="1" dirty="0" err="1">
                <a:solidFill>
                  <a:srgbClr val="00B050"/>
                </a:solidFill>
              </a:rPr>
              <a:t>Student_info</a:t>
            </a:r>
            <a:r>
              <a:rPr lang="en-US" altLang="zh-CN" b="1" dirty="0">
                <a:solidFill>
                  <a:srgbClr val="00B050"/>
                </a:solidFill>
              </a:rPr>
              <a:t>&gt; </a:t>
            </a:r>
            <a:r>
              <a:rPr lang="en-US" altLang="zh-CN" b="1" dirty="0" smtClean="0">
                <a:solidFill>
                  <a:srgbClr val="00B050"/>
                </a:solidFill>
              </a:rPr>
              <a:t>vs = vi{12,34};</a:t>
            </a:r>
            <a:endParaRPr lang="en-US" altLang="zh-CN" b="1" dirty="0">
              <a:solidFill>
                <a:srgbClr val="00B050"/>
              </a:solidFill>
            </a:endParaRPr>
          </a:p>
        </p:txBody>
      </p:sp>
      <p:sp>
        <p:nvSpPr>
          <p:cNvPr id="8" name="矩形: 同侧圆角 5">
            <a:extLst>
              <a:ext uri="{FF2B5EF4-FFF2-40B4-BE49-F238E27FC236}">
                <a16:creationId xmlns:a16="http://schemas.microsoft.com/office/drawing/2014/main" id="{AFD86AB1-455F-4D7A-86EE-EFF084BFCB96}"/>
              </a:ext>
            </a:extLst>
          </p:cNvPr>
          <p:cNvSpPr>
            <a:spLocks noChangeAspect="1"/>
          </p:cNvSpPr>
          <p:nvPr/>
        </p:nvSpPr>
        <p:spPr>
          <a:xfrm>
            <a:off x="6744543" y="1050730"/>
            <a:ext cx="4594666"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移动</a:t>
            </a:r>
            <a:r>
              <a:rPr lang="zh-CN" altLang="en-US" sz="2400" dirty="0" smtClean="0">
                <a:latin typeface="+mn-ea"/>
              </a:rPr>
              <a:t>构造</a:t>
            </a:r>
            <a:r>
              <a:rPr lang="zh-CN" altLang="en-US" sz="2400" dirty="0">
                <a:latin typeface="+mn-ea"/>
              </a:rPr>
              <a:t>函数的定义</a:t>
            </a:r>
          </a:p>
        </p:txBody>
      </p:sp>
      <p:sp>
        <p:nvSpPr>
          <p:cNvPr id="10" name="矩形 9">
            <a:extLst>
              <a:ext uri="{FF2B5EF4-FFF2-40B4-BE49-F238E27FC236}">
                <a16:creationId xmlns:a16="http://schemas.microsoft.com/office/drawing/2014/main" id="{5B57C241-FD5C-49A2-9C33-9893E27F60B2}"/>
              </a:ext>
            </a:extLst>
          </p:cNvPr>
          <p:cNvSpPr/>
          <p:nvPr/>
        </p:nvSpPr>
        <p:spPr>
          <a:xfrm>
            <a:off x="5681106" y="1849670"/>
            <a:ext cx="6510894" cy="3447098"/>
          </a:xfrm>
          <a:prstGeom prst="rect">
            <a:avLst/>
          </a:prstGeom>
        </p:spPr>
        <p:txBody>
          <a:bodyPr wrap="square">
            <a:spAutoFit/>
          </a:bodyPr>
          <a:lstStyle/>
          <a:p>
            <a:pPr>
              <a:spcAft>
                <a:spcPts val="0"/>
              </a:spcAft>
              <a:defRPr/>
            </a:pPr>
            <a:r>
              <a:rPr lang="en-US" altLang="zh-CN" sz="1600" kern="0" dirty="0">
                <a:solidFill>
                  <a:srgbClr val="8000FF"/>
                </a:solidFill>
                <a:latin typeface="Courier New" panose="02070309020205020404" pitchFamily="49" charset="0"/>
                <a:cs typeface="Times New Roman" panose="02020603050405020304" pitchFamily="18" charset="0"/>
              </a:rPr>
              <a:t>template</a:t>
            </a:r>
            <a:r>
              <a:rPr lang="en-US" altLang="zh-CN" sz="1600" kern="0" dirty="0">
                <a:solidFill>
                  <a:srgbClr val="000000"/>
                </a:solidFill>
                <a:latin typeface="Courier New" panose="02070309020205020404" pitchFamily="49" charset="0"/>
                <a:cs typeface="Times New Roman" panose="02020603050405020304" pitchFamily="18" charset="0"/>
              </a:rPr>
              <a:t> </a:t>
            </a:r>
            <a:r>
              <a:rPr lang="en-US" altLang="zh-CN" sz="1600" kern="0" dirty="0">
                <a:solidFill>
                  <a:srgbClr val="000080"/>
                </a:solidFill>
                <a:latin typeface="Courier New" panose="02070309020205020404" pitchFamily="49" charset="0"/>
                <a:cs typeface="Times New Roman" panose="02020603050405020304" pitchFamily="18" charset="0"/>
              </a:rPr>
              <a:t>&lt;</a:t>
            </a:r>
            <a:r>
              <a:rPr lang="en-US" altLang="zh-CN" sz="1600" kern="0" dirty="0">
                <a:solidFill>
                  <a:srgbClr val="8000FF"/>
                </a:solidFill>
                <a:latin typeface="Courier New" panose="02070309020205020404" pitchFamily="49" charset="0"/>
                <a:cs typeface="Times New Roman" panose="02020603050405020304" pitchFamily="18" charset="0"/>
              </a:rPr>
              <a:t>class</a:t>
            </a:r>
            <a:r>
              <a:rPr lang="en-US" altLang="zh-CN" sz="1600" kern="0" dirty="0">
                <a:solidFill>
                  <a:srgbClr val="000000"/>
                </a:solidFill>
                <a:latin typeface="Courier New" panose="02070309020205020404" pitchFamily="49" charset="0"/>
                <a:cs typeface="Times New Roman" panose="02020603050405020304" pitchFamily="18" charset="0"/>
              </a:rPr>
              <a:t> T</a:t>
            </a:r>
            <a:r>
              <a:rPr lang="en-US" altLang="zh-CN" sz="1600" kern="0" dirty="0">
                <a:solidFill>
                  <a:srgbClr val="000080"/>
                </a:solidFill>
                <a:latin typeface="Courier New" panose="02070309020205020404" pitchFamily="49" charset="0"/>
                <a:cs typeface="Times New Roman" panose="02020603050405020304" pitchFamily="18" charset="0"/>
              </a:rPr>
              <a:t>&gt;</a:t>
            </a:r>
            <a:r>
              <a:rPr lang="en-US" altLang="zh-CN" sz="1600" kern="0" dirty="0">
                <a:solidFill>
                  <a:srgbClr val="000000"/>
                </a:solidFill>
                <a:latin typeface="Courier New" panose="02070309020205020404" pitchFamily="49" charset="0"/>
                <a:cs typeface="Times New Roman" panose="02020603050405020304" pitchFamily="18" charset="0"/>
              </a:rPr>
              <a:t> </a:t>
            </a:r>
            <a:r>
              <a:rPr lang="en-US" altLang="zh-CN" sz="1600" kern="0" dirty="0">
                <a:solidFill>
                  <a:srgbClr val="8000FF"/>
                </a:solidFill>
                <a:latin typeface="Courier New" panose="02070309020205020404" pitchFamily="49" charset="0"/>
                <a:cs typeface="Times New Roman" panose="02020603050405020304" pitchFamily="18" charset="0"/>
              </a:rPr>
              <a:t>class</a:t>
            </a:r>
            <a:r>
              <a:rPr lang="en-US" altLang="zh-CN" sz="1600" kern="0" dirty="0">
                <a:solidFill>
                  <a:srgbClr val="000000"/>
                </a:solidFill>
                <a:latin typeface="Courier New" panose="02070309020205020404" pitchFamily="49" charset="0"/>
                <a:cs typeface="Times New Roman" panose="02020603050405020304" pitchFamily="18" charset="0"/>
              </a:rPr>
              <a:t> </a:t>
            </a:r>
            <a:r>
              <a:rPr lang="en-US" altLang="zh-CN" sz="1600" kern="0" dirty="0" err="1">
                <a:solidFill>
                  <a:srgbClr val="000000"/>
                </a:solidFill>
                <a:latin typeface="Courier New" panose="02070309020205020404" pitchFamily="49" charset="0"/>
                <a:cs typeface="Times New Roman" panose="02020603050405020304" pitchFamily="18" charset="0"/>
              </a:rPr>
              <a:t>Vec</a:t>
            </a:r>
            <a:r>
              <a:rPr lang="en-US" altLang="zh-CN" sz="1600" kern="0" dirty="0">
                <a:solidFill>
                  <a:srgbClr val="000080"/>
                </a:solidFill>
                <a:latin typeface="Courier New" panose="020703090202050204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pPr>
              <a:spcAft>
                <a:spcPts val="0"/>
              </a:spcAft>
              <a:defRPr/>
            </a:pPr>
            <a:r>
              <a:rPr lang="en-US" altLang="zh-CN" sz="1600" kern="0" dirty="0">
                <a:solidFill>
                  <a:srgbClr val="000000"/>
                </a:solidFill>
                <a:latin typeface="Courier New" panose="02070309020205020404" pitchFamily="49" charset="0"/>
                <a:cs typeface="Times New Roman" panose="02020603050405020304" pitchFamily="18" charset="0"/>
              </a:rPr>
              <a:t>    </a:t>
            </a:r>
            <a:r>
              <a:rPr lang="en-US" altLang="zh-CN" sz="1600" kern="0" dirty="0">
                <a:solidFill>
                  <a:srgbClr val="8000FF"/>
                </a:solidFill>
                <a:latin typeface="Courier New" panose="02070309020205020404" pitchFamily="49" charset="0"/>
                <a:cs typeface="Times New Roman" panose="02020603050405020304" pitchFamily="18" charset="0"/>
              </a:rPr>
              <a:t>public</a:t>
            </a:r>
            <a:r>
              <a:rPr lang="en-US" altLang="zh-CN" sz="1600" kern="0" dirty="0">
                <a:solidFill>
                  <a:srgbClr val="000080"/>
                </a:solidFill>
                <a:latin typeface="Courier New" panose="020703090202050204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pPr>
              <a:spcAft>
                <a:spcPts val="0"/>
              </a:spcAft>
              <a:defRPr/>
            </a:pPr>
            <a:r>
              <a:rPr lang="en-US" altLang="zh-CN" sz="1600" kern="0" dirty="0">
                <a:solidFill>
                  <a:srgbClr val="000000"/>
                </a:solidFill>
                <a:latin typeface="Courier New" panose="02070309020205020404" pitchFamily="49" charset="0"/>
                <a:cs typeface="Times New Roman" panose="02020603050405020304" pitchFamily="18" charset="0"/>
              </a:rPr>
              <a:t>        …</a:t>
            </a:r>
            <a:endParaRPr lang="zh-CN" altLang="zh-CN" sz="1600" kern="100" dirty="0">
              <a:latin typeface="Calibri" panose="020F0502020204030204" pitchFamily="34" charset="0"/>
              <a:cs typeface="Times New Roman" panose="02020603050405020304" pitchFamily="18" charset="0"/>
            </a:endParaRPr>
          </a:p>
          <a:p>
            <a:pPr>
              <a:spcAft>
                <a:spcPts val="0"/>
              </a:spcAft>
              <a:defRPr/>
            </a:pPr>
            <a:r>
              <a:rPr lang="en-US" altLang="zh-CN" sz="1600" kern="0" dirty="0">
                <a:solidFill>
                  <a:srgbClr val="000000"/>
                </a:solidFill>
                <a:latin typeface="Courier New" panose="02070309020205020404" pitchFamily="49" charset="0"/>
                <a:cs typeface="Times New Roman" panose="02020603050405020304" pitchFamily="18" charset="0"/>
              </a:rPr>
              <a:t>        Vec</a:t>
            </a:r>
            <a:r>
              <a:rPr lang="en-US" altLang="zh-CN" sz="1600" kern="0" dirty="0">
                <a:solidFill>
                  <a:srgbClr val="000080"/>
                </a:solidFill>
                <a:latin typeface="Courier New" panose="02070309020205020404" pitchFamily="49" charset="0"/>
                <a:cs typeface="Times New Roman" panose="02020603050405020304" pitchFamily="18" charset="0"/>
              </a:rPr>
              <a:t>(){</a:t>
            </a:r>
            <a:r>
              <a:rPr lang="en-US" altLang="zh-CN" sz="1600" kern="0" dirty="0" err="1">
                <a:solidFill>
                  <a:srgbClr val="000000"/>
                </a:solidFill>
                <a:latin typeface="Courier New" panose="02070309020205020404" pitchFamily="49" charset="0"/>
                <a:cs typeface="Times New Roman" panose="02020603050405020304" pitchFamily="18" charset="0"/>
              </a:rPr>
              <a:t>creat</a:t>
            </a:r>
            <a:r>
              <a:rPr lang="en-US" altLang="zh-CN" sz="1600" kern="0" dirty="0" smtClean="0">
                <a:solidFill>
                  <a:srgbClr val="000080"/>
                </a:solidFill>
                <a:latin typeface="Courier New" panose="02070309020205020404" pitchFamily="49" charset="0"/>
                <a:cs typeface="Times New Roman" panose="02020603050405020304" pitchFamily="18" charset="0"/>
              </a:rPr>
              <a:t>();}</a:t>
            </a:r>
          </a:p>
          <a:p>
            <a:r>
              <a:rPr lang="en-US" altLang="zh-CN" dirty="0"/>
              <a:t>    </a:t>
            </a:r>
            <a:r>
              <a:rPr lang="en-US" altLang="zh-CN" dirty="0" smtClean="0"/>
              <a:t>     Vec(Vec</a:t>
            </a:r>
            <a:r>
              <a:rPr lang="en-US" altLang="zh-CN" dirty="0"/>
              <a:t> &amp;&amp;v) : _data{</a:t>
            </a:r>
            <a:r>
              <a:rPr lang="en-US" altLang="zh-CN" dirty="0" err="1"/>
              <a:t>v._data</a:t>
            </a:r>
            <a:r>
              <a:rPr lang="en-US" altLang="zh-CN" dirty="0"/>
              <a:t>}, _limit{</a:t>
            </a:r>
            <a:r>
              <a:rPr lang="en-US" altLang="zh-CN" dirty="0" err="1"/>
              <a:t>v._limit</a:t>
            </a:r>
            <a:r>
              <a:rPr lang="en-US" altLang="zh-CN" dirty="0"/>
              <a:t>}, _avail{</a:t>
            </a:r>
            <a:r>
              <a:rPr lang="en-US" altLang="zh-CN" dirty="0" err="1"/>
              <a:t>v._avail</a:t>
            </a:r>
            <a:r>
              <a:rPr lang="en-US" altLang="zh-CN" dirty="0"/>
              <a:t>}</a:t>
            </a:r>
          </a:p>
          <a:p>
            <a:r>
              <a:rPr lang="en-US" altLang="zh-CN" dirty="0"/>
              <a:t>    {</a:t>
            </a:r>
          </a:p>
          <a:p>
            <a:r>
              <a:rPr lang="en-US" altLang="zh-CN" dirty="0"/>
              <a:t>        </a:t>
            </a:r>
            <a:r>
              <a:rPr lang="en-US" altLang="zh-CN" dirty="0" err="1"/>
              <a:t>v._data</a:t>
            </a:r>
            <a:r>
              <a:rPr lang="en-US" altLang="zh-CN" dirty="0"/>
              <a:t> = </a:t>
            </a:r>
            <a:r>
              <a:rPr lang="en-US" altLang="zh-CN" dirty="0" err="1"/>
              <a:t>v._limit</a:t>
            </a:r>
            <a:r>
              <a:rPr lang="en-US" altLang="zh-CN" dirty="0"/>
              <a:t> = </a:t>
            </a:r>
            <a:r>
              <a:rPr lang="en-US" altLang="zh-CN" dirty="0" err="1"/>
              <a:t>v._avail</a:t>
            </a:r>
            <a:r>
              <a:rPr lang="en-US" altLang="zh-CN" dirty="0"/>
              <a:t> = nullptr;</a:t>
            </a:r>
          </a:p>
          <a:p>
            <a:r>
              <a:rPr lang="en-US" altLang="zh-CN" dirty="0"/>
              <a:t>    </a:t>
            </a:r>
            <a:r>
              <a:rPr lang="en-US" altLang="zh-CN" dirty="0" smtClean="0"/>
              <a:t>}</a:t>
            </a:r>
            <a:endParaRPr lang="zh-CN" altLang="zh-CN" sz="1600" kern="100" dirty="0">
              <a:latin typeface="Calibri" panose="020F0502020204030204" pitchFamily="34" charset="0"/>
              <a:cs typeface="Times New Roman" panose="02020603050405020304" pitchFamily="18" charset="0"/>
            </a:endParaRPr>
          </a:p>
          <a:p>
            <a:pPr>
              <a:spcAft>
                <a:spcPts val="0"/>
              </a:spcAft>
              <a:defRPr/>
            </a:pPr>
            <a:r>
              <a:rPr lang="en-US" altLang="zh-CN" sz="1600" kern="0" dirty="0" smtClean="0">
                <a:solidFill>
                  <a:srgbClr val="8000FF"/>
                </a:solidFill>
                <a:latin typeface="Courier New" panose="02070309020205020404" pitchFamily="49" charset="0"/>
                <a:cs typeface="Times New Roman" panose="02020603050405020304" pitchFamily="18" charset="0"/>
              </a:rPr>
              <a:t>private</a:t>
            </a:r>
            <a:r>
              <a:rPr lang="en-US" altLang="zh-CN" sz="1600" kern="0" dirty="0">
                <a:solidFill>
                  <a:srgbClr val="000080"/>
                </a:solidFill>
                <a:latin typeface="Courier New" panose="020703090202050204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pPr>
              <a:spcAft>
                <a:spcPts val="0"/>
              </a:spcAft>
              <a:defRPr/>
            </a:pPr>
            <a:r>
              <a:rPr lang="en-US" altLang="zh-CN" sz="1600" kern="0" dirty="0">
                <a:solidFill>
                  <a:srgbClr val="000000"/>
                </a:solidFill>
                <a:latin typeface="Courier New" panose="02070309020205020404" pitchFamily="49" charset="0"/>
                <a:cs typeface="Times New Roman" panose="02020603050405020304" pitchFamily="18" charset="0"/>
              </a:rPr>
              <a:t>        iterator data</a:t>
            </a:r>
            <a:r>
              <a:rPr lang="en-US" altLang="zh-CN" sz="1600" kern="0" dirty="0">
                <a:solidFill>
                  <a:srgbClr val="000080"/>
                </a:solidFill>
                <a:latin typeface="Courier New" panose="020703090202050204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pPr>
              <a:spcAft>
                <a:spcPts val="0"/>
              </a:spcAft>
              <a:defRPr/>
            </a:pPr>
            <a:r>
              <a:rPr lang="en-US" altLang="zh-CN" sz="1600" kern="0" dirty="0">
                <a:solidFill>
                  <a:srgbClr val="000000"/>
                </a:solidFill>
                <a:latin typeface="Courier New" panose="02070309020205020404" pitchFamily="49" charset="0"/>
                <a:cs typeface="Times New Roman" panose="02020603050405020304" pitchFamily="18" charset="0"/>
              </a:rPr>
              <a:t>        iterator limit</a:t>
            </a:r>
            <a:r>
              <a:rPr lang="en-US" altLang="zh-CN" sz="1600" kern="0" dirty="0">
                <a:solidFill>
                  <a:srgbClr val="000080"/>
                </a:solidFill>
                <a:latin typeface="Courier New" panose="020703090202050204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pPr>
              <a:spcAft>
                <a:spcPts val="0"/>
              </a:spcAft>
              <a:defRPr/>
            </a:pPr>
            <a:r>
              <a:rPr lang="en-US" altLang="zh-CN" sz="1600" kern="0" dirty="0">
                <a:solidFill>
                  <a:srgbClr val="000080"/>
                </a:solidFill>
                <a:latin typeface="Courier New" panose="02070309020205020404" pitchFamily="49"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6097992" y="5124180"/>
            <a:ext cx="5724525" cy="1009650"/>
          </a:xfrm>
          <a:prstGeom prst="rect">
            <a:avLst/>
          </a:prstGeom>
        </p:spPr>
      </p:pic>
    </p:spTree>
    <p:extLst>
      <p:ext uri="{BB962C8B-B14F-4D97-AF65-F5344CB8AC3E}">
        <p14:creationId xmlns:p14="http://schemas.microsoft.com/office/powerpoint/2010/main" val="228669339"/>
      </p:ext>
    </p:extLst>
  </p:cSld>
  <p:clrMapOvr>
    <a:masterClrMapping/>
  </p:clrMapOvr>
  <p:transition spd="med">
    <p:pull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1723549" cy="461665"/>
          </a:xfrm>
          <a:prstGeom prst="rect">
            <a:avLst/>
          </a:prstGeom>
          <a:noFill/>
        </p:spPr>
        <p:txBody>
          <a:bodyPr wrap="none" rtlCol="0">
            <a:spAutoFit/>
          </a:bodyPr>
          <a:lstStyle/>
          <a:p>
            <a:r>
              <a:rPr lang="zh-CN" altLang="en-US" sz="2400" dirty="0" smtClean="0">
                <a:solidFill>
                  <a:srgbClr val="3949AB"/>
                </a:solidFill>
              </a:rPr>
              <a:t>移动操作符</a:t>
            </a:r>
            <a:endParaRPr lang="zh-CN" altLang="en-US" sz="2400" dirty="0">
              <a:solidFill>
                <a:srgbClr val="3949AB"/>
              </a:solidFill>
            </a:endParaRP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1" y="1073428"/>
            <a:ext cx="9841325"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移动</a:t>
            </a:r>
            <a:r>
              <a:rPr lang="zh-CN" altLang="en-US" sz="2400" dirty="0" smtClean="0">
                <a:latin typeface="+mn-ea"/>
              </a:rPr>
              <a:t>行为</a:t>
            </a:r>
            <a:r>
              <a:rPr lang="zh-CN" altLang="en-US" sz="2400" dirty="0">
                <a:latin typeface="+mn-ea"/>
              </a:rPr>
              <a:t>的控制</a:t>
            </a:r>
          </a:p>
        </p:txBody>
      </p:sp>
      <p:sp>
        <p:nvSpPr>
          <p:cNvPr id="8" name="矩形 7">
            <a:extLst>
              <a:ext uri="{FF2B5EF4-FFF2-40B4-BE49-F238E27FC236}">
                <a16:creationId xmlns:a16="http://schemas.microsoft.com/office/drawing/2014/main" id="{5D4F2B93-8233-44C0-9232-51EEA31E6554}"/>
              </a:ext>
            </a:extLst>
          </p:cNvPr>
          <p:cNvSpPr/>
          <p:nvPr/>
        </p:nvSpPr>
        <p:spPr>
          <a:xfrm>
            <a:off x="1448935" y="1705428"/>
            <a:ext cx="6417808" cy="3416320"/>
          </a:xfrm>
          <a:prstGeom prst="rect">
            <a:avLst/>
          </a:prstGeom>
        </p:spPr>
        <p:txBody>
          <a:bodyPr wrap="square">
            <a:spAutoFit/>
          </a:bodyPr>
          <a:lstStyle/>
          <a:p>
            <a:pPr>
              <a:spcAft>
                <a:spcPts val="0"/>
              </a:spcAft>
              <a:defRPr/>
            </a:pPr>
            <a:r>
              <a:rPr lang="en-US" altLang="zh-CN" kern="0" dirty="0">
                <a:solidFill>
                  <a:srgbClr val="8000FF"/>
                </a:solidFill>
                <a:latin typeface="Courier New" panose="02070309020205020404" pitchFamily="49" charset="0"/>
                <a:cs typeface="Times New Roman" panose="02020603050405020304" pitchFamily="18" charset="0"/>
              </a:rPr>
              <a:t>template</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80"/>
                </a:solidFill>
                <a:latin typeface="Courier New" panose="02070309020205020404" pitchFamily="49" charset="0"/>
                <a:cs typeface="Times New Roman" panose="02020603050405020304" pitchFamily="18" charset="0"/>
              </a:rPr>
              <a:t>&lt;</a:t>
            </a:r>
            <a:r>
              <a:rPr lang="en-US" altLang="zh-CN" kern="0" dirty="0">
                <a:solidFill>
                  <a:srgbClr val="8000FF"/>
                </a:solidFill>
                <a:latin typeface="Courier New" panose="02070309020205020404" pitchFamily="49" charset="0"/>
                <a:cs typeface="Times New Roman" panose="02020603050405020304" pitchFamily="18" charset="0"/>
              </a:rPr>
              <a:t>class</a:t>
            </a:r>
            <a:r>
              <a:rPr lang="en-US" altLang="zh-CN" kern="0" dirty="0">
                <a:solidFill>
                  <a:srgbClr val="000000"/>
                </a:solidFill>
                <a:latin typeface="Courier New" panose="02070309020205020404" pitchFamily="49" charset="0"/>
                <a:cs typeface="Times New Roman" panose="02020603050405020304" pitchFamily="18" charset="0"/>
              </a:rPr>
              <a:t> T</a:t>
            </a:r>
            <a:r>
              <a:rPr lang="en-US" altLang="zh-CN" kern="0" dirty="0">
                <a:solidFill>
                  <a:srgbClr val="000080"/>
                </a:solidFill>
                <a:latin typeface="Courier New" panose="02070309020205020404" pitchFamily="49" charset="0"/>
                <a:cs typeface="Times New Roman" panose="02020603050405020304" pitchFamily="18" charset="0"/>
              </a:rPr>
              <a:t>&gt;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Vec</a:t>
            </a:r>
            <a:r>
              <a:rPr lang="en-US" altLang="zh-CN" kern="0" dirty="0">
                <a:solidFill>
                  <a:srgbClr val="000080"/>
                </a:solidFill>
                <a:latin typeface="Courier New" panose="02070309020205020404" pitchFamily="49" charset="0"/>
                <a:cs typeface="Times New Roman" panose="02020603050405020304" pitchFamily="18" charset="0"/>
              </a:rPr>
              <a:t>&lt;</a:t>
            </a:r>
            <a:r>
              <a:rPr lang="en-US" altLang="zh-CN" kern="0" dirty="0">
                <a:solidFill>
                  <a:srgbClr val="000000"/>
                </a:solidFill>
                <a:latin typeface="Courier New" panose="02070309020205020404" pitchFamily="49" charset="0"/>
                <a:cs typeface="Times New Roman" panose="02020603050405020304" pitchFamily="18" charset="0"/>
              </a:rPr>
              <a:t>T</a:t>
            </a:r>
            <a:r>
              <a:rPr lang="en-US" altLang="zh-CN" kern="0" dirty="0">
                <a:solidFill>
                  <a:srgbClr val="000080"/>
                </a:solidFill>
                <a:latin typeface="Courier New" panose="02070309020205020404" pitchFamily="49" charset="0"/>
                <a:cs typeface="Times New Roman" panose="02020603050405020304" pitchFamily="18" charset="0"/>
              </a:rPr>
              <a:t>&gt;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80"/>
                </a:solidFill>
                <a:latin typeface="Courier New" panose="02070309020205020404" pitchFamily="49" charset="0"/>
                <a:cs typeface="Times New Roman" panose="02020603050405020304" pitchFamily="18" charset="0"/>
              </a:rPr>
              <a:t>&amp;</a:t>
            </a:r>
            <a:r>
              <a:rPr lang="en-US" altLang="zh-CN" kern="0" dirty="0">
                <a:solidFill>
                  <a:srgbClr val="000000"/>
                </a:solidFill>
                <a:latin typeface="Courier New" panose="02070309020205020404" pitchFamily="49" charset="0"/>
                <a:cs typeface="Times New Roman" panose="02020603050405020304" pitchFamily="18" charset="0"/>
              </a:rPr>
              <a:t> Vec</a:t>
            </a:r>
            <a:r>
              <a:rPr lang="en-US" altLang="zh-CN" kern="0" dirty="0">
                <a:solidFill>
                  <a:srgbClr val="000080"/>
                </a:solidFill>
                <a:latin typeface="Courier New" panose="02070309020205020404" pitchFamily="49" charset="0"/>
                <a:cs typeface="Times New Roman" panose="02020603050405020304" pitchFamily="18" charset="0"/>
              </a:rPr>
              <a:t>&lt;</a:t>
            </a:r>
            <a:r>
              <a:rPr lang="en-US" altLang="zh-CN" kern="0" dirty="0">
                <a:solidFill>
                  <a:srgbClr val="000000"/>
                </a:solidFill>
                <a:latin typeface="Courier New" panose="02070309020205020404" pitchFamily="49" charset="0"/>
                <a:cs typeface="Times New Roman" panose="02020603050405020304" pitchFamily="18" charset="0"/>
              </a:rPr>
              <a:t>T</a:t>
            </a:r>
            <a:r>
              <a:rPr lang="en-US" altLang="zh-CN" kern="0" dirty="0">
                <a:solidFill>
                  <a:srgbClr val="000080"/>
                </a:solidFill>
                <a:latin typeface="Courier New" panose="02070309020205020404" pitchFamily="49" charset="0"/>
                <a:cs typeface="Times New Roman" panose="02020603050405020304" pitchFamily="18" charset="0"/>
              </a:rPr>
              <a:t>&gt;::</a:t>
            </a:r>
            <a:r>
              <a:rPr lang="en-US" altLang="zh-CN" kern="0" dirty="0">
                <a:solidFill>
                  <a:srgbClr val="0000FF"/>
                </a:solidFill>
                <a:latin typeface="Courier New" panose="02070309020205020404" pitchFamily="49" charset="0"/>
                <a:cs typeface="Times New Roman" panose="02020603050405020304" pitchFamily="18" charset="0"/>
              </a:rPr>
              <a:t>operator</a:t>
            </a:r>
            <a:r>
              <a:rPr lang="en-US" altLang="zh-CN" kern="0" dirty="0" smtClean="0">
                <a:solidFill>
                  <a:srgbClr val="000080"/>
                </a:solidFill>
                <a:latin typeface="Courier New" panose="02070309020205020404" pitchFamily="49" charset="0"/>
                <a:cs typeface="Times New Roman" panose="02020603050405020304" pitchFamily="18" charset="0"/>
              </a:rPr>
              <a:t>=(</a:t>
            </a:r>
            <a:r>
              <a:rPr lang="en-US" altLang="zh-CN" kern="0" dirty="0" smtClean="0">
                <a:solidFill>
                  <a:srgbClr val="000000"/>
                </a:solidFill>
                <a:latin typeface="Courier New" panose="02070309020205020404" pitchFamily="49" charset="0"/>
                <a:cs typeface="Times New Roman" panose="02020603050405020304" pitchFamily="18" charset="0"/>
              </a:rPr>
              <a:t>Vec </a:t>
            </a:r>
            <a:r>
              <a:rPr lang="en-US" altLang="zh-CN" kern="0" dirty="0" smtClean="0">
                <a:solidFill>
                  <a:srgbClr val="000080"/>
                </a:solidFill>
                <a:latin typeface="Courier New" panose="02070309020205020404" pitchFamily="49" charset="0"/>
                <a:cs typeface="Times New Roman" panose="02020603050405020304" pitchFamily="18" charset="0"/>
              </a:rPr>
              <a:t>&amp;&amp;</a:t>
            </a:r>
            <a:r>
              <a:rPr lang="en-US" altLang="zh-CN" kern="0" dirty="0" smtClean="0">
                <a:solidFill>
                  <a:srgbClr val="000000"/>
                </a:solidFill>
                <a:latin typeface="Courier New" panose="02070309020205020404" pitchFamily="49" charset="0"/>
                <a:cs typeface="Times New Roman" panose="02020603050405020304" pitchFamily="18" charset="0"/>
              </a:rPr>
              <a:t>v</a:t>
            </a:r>
            <a:r>
              <a:rPr lang="en-US" altLang="zh-CN" kern="0" dirty="0" smtClean="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FF"/>
                </a:solidFill>
                <a:latin typeface="Courier New" panose="02070309020205020404" pitchFamily="49" charset="0"/>
                <a:cs typeface="Times New Roman" panose="02020603050405020304" pitchFamily="18" charset="0"/>
              </a:rPr>
              <a:t>if</a:t>
            </a:r>
            <a:r>
              <a:rPr lang="en-US" altLang="zh-CN" kern="0" dirty="0" smtClean="0">
                <a:solidFill>
                  <a:srgbClr val="000080"/>
                </a:solidFill>
                <a:latin typeface="Courier New" panose="02070309020205020404" pitchFamily="49" charset="0"/>
                <a:cs typeface="Times New Roman" panose="02020603050405020304" pitchFamily="18" charset="0"/>
              </a:rPr>
              <a:t>(&amp;</a:t>
            </a:r>
            <a:r>
              <a:rPr lang="en-US" altLang="zh-CN" kern="0" dirty="0" smtClean="0">
                <a:solidFill>
                  <a:srgbClr val="000000"/>
                </a:solidFill>
                <a:latin typeface="Courier New" panose="02070309020205020404" pitchFamily="49" charset="0"/>
                <a:cs typeface="Times New Roman" panose="02020603050405020304" pitchFamily="18" charset="0"/>
              </a:rPr>
              <a:t>v </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FF"/>
                </a:solidFill>
                <a:latin typeface="Courier New" panose="02070309020205020404" pitchFamily="49" charset="0"/>
                <a:cs typeface="Times New Roman" panose="02020603050405020304" pitchFamily="18" charset="0"/>
              </a:rPr>
              <a:t>this</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uncreate</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dirty="0" smtClean="0"/>
              <a:t>_</a:t>
            </a:r>
            <a:r>
              <a:rPr lang="en-US" altLang="zh-CN" dirty="0"/>
              <a:t>data = </a:t>
            </a:r>
            <a:r>
              <a:rPr lang="en-US" altLang="zh-CN" dirty="0" err="1"/>
              <a:t>v._data</a:t>
            </a:r>
            <a:r>
              <a:rPr lang="en-US" altLang="zh-CN" dirty="0"/>
              <a:t>;</a:t>
            </a:r>
          </a:p>
          <a:p>
            <a:r>
              <a:rPr lang="en-US" altLang="zh-CN" dirty="0"/>
              <a:t>          </a:t>
            </a:r>
            <a:r>
              <a:rPr lang="en-US" altLang="zh-CN" dirty="0" smtClean="0"/>
              <a:t>_</a:t>
            </a:r>
            <a:r>
              <a:rPr lang="en-US" altLang="zh-CN" dirty="0"/>
              <a:t>limit = </a:t>
            </a:r>
            <a:r>
              <a:rPr lang="en-US" altLang="zh-CN" dirty="0" err="1"/>
              <a:t>v._limit</a:t>
            </a:r>
            <a:r>
              <a:rPr lang="en-US" altLang="zh-CN" dirty="0"/>
              <a:t>;</a:t>
            </a:r>
          </a:p>
          <a:p>
            <a:r>
              <a:rPr lang="en-US" altLang="zh-CN" dirty="0"/>
              <a:t>          </a:t>
            </a:r>
            <a:r>
              <a:rPr lang="en-US" altLang="zh-CN" dirty="0" smtClean="0"/>
              <a:t>_</a:t>
            </a:r>
            <a:r>
              <a:rPr lang="en-US" altLang="zh-CN" dirty="0"/>
              <a:t>avail = </a:t>
            </a:r>
            <a:r>
              <a:rPr lang="en-US" altLang="zh-CN" dirty="0" err="1"/>
              <a:t>v._avail</a:t>
            </a:r>
            <a:r>
              <a:rPr lang="en-US" altLang="zh-CN" dirty="0"/>
              <a:t>;</a:t>
            </a:r>
          </a:p>
          <a:p>
            <a:r>
              <a:rPr lang="en-US" altLang="zh-CN" dirty="0"/>
              <a:t>          </a:t>
            </a:r>
            <a:r>
              <a:rPr lang="en-US" altLang="zh-CN" dirty="0" err="1" smtClean="0"/>
              <a:t>v</a:t>
            </a:r>
            <a:r>
              <a:rPr lang="en-US" altLang="zh-CN" dirty="0" err="1"/>
              <a:t>._data</a:t>
            </a:r>
            <a:r>
              <a:rPr lang="en-US" altLang="zh-CN" dirty="0"/>
              <a:t> = </a:t>
            </a:r>
            <a:r>
              <a:rPr lang="en-US" altLang="zh-CN" dirty="0" err="1" smtClean="0"/>
              <a:t>v._limit</a:t>
            </a:r>
            <a:r>
              <a:rPr lang="en-US" altLang="zh-CN" dirty="0" smtClean="0"/>
              <a:t> = </a:t>
            </a:r>
            <a:r>
              <a:rPr lang="en-US" altLang="zh-CN" dirty="0" err="1" smtClean="0"/>
              <a:t>v._avail</a:t>
            </a:r>
            <a:r>
              <a:rPr lang="en-US" altLang="zh-CN" dirty="0" smtClean="0"/>
              <a:t> = nullptr</a:t>
            </a:r>
            <a:r>
              <a:rPr lang="en-US" altLang="zh-CN" dirty="0"/>
              <a:t>;</a:t>
            </a:r>
          </a:p>
          <a:p>
            <a:r>
              <a:rPr lang="en-US" altLang="zh-CN" kern="0" dirty="0" smtClean="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FF"/>
                </a:solidFill>
                <a:latin typeface="Courier New" panose="02070309020205020404" pitchFamily="49" charset="0"/>
                <a:cs typeface="Times New Roman" panose="02020603050405020304" pitchFamily="18" charset="0"/>
              </a:rPr>
              <a:t>return</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FF"/>
                </a:solidFill>
                <a:latin typeface="Courier New" panose="02070309020205020404" pitchFamily="49" charset="0"/>
                <a:cs typeface="Times New Roman" panose="02020603050405020304" pitchFamily="18" charset="0"/>
              </a:rPr>
              <a:t>this</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p:txBody>
      </p:sp>
      <p:sp>
        <p:nvSpPr>
          <p:cNvPr id="7" name="矩形 6">
            <a:extLst>
              <a:ext uri="{FF2B5EF4-FFF2-40B4-BE49-F238E27FC236}">
                <a16:creationId xmlns:a16="http://schemas.microsoft.com/office/drawing/2014/main" id="{912B6E7B-24DD-4776-A9B6-38CC95115270}"/>
              </a:ext>
            </a:extLst>
          </p:cNvPr>
          <p:cNvSpPr/>
          <p:nvPr/>
        </p:nvSpPr>
        <p:spPr>
          <a:xfrm>
            <a:off x="1412826" y="5208404"/>
            <a:ext cx="7124095" cy="646331"/>
          </a:xfrm>
          <a:prstGeom prst="rect">
            <a:avLst/>
          </a:prstGeom>
        </p:spPr>
        <p:txBody>
          <a:bodyPr wrap="square">
            <a:spAutoFit/>
          </a:bodyPr>
          <a:lstStyle/>
          <a:p>
            <a:r>
              <a:rPr lang="zh-CN" altLang="en-US" dirty="0"/>
              <a:t>一个类可以定义几种赋值操作符函数；</a:t>
            </a:r>
          </a:p>
          <a:p>
            <a:r>
              <a:rPr lang="zh-CN" altLang="en-US" dirty="0"/>
              <a:t>带有一个类本身</a:t>
            </a:r>
            <a:r>
              <a:rPr lang="zh-CN" altLang="en-US" dirty="0" smtClean="0"/>
              <a:t>的右值引用</a:t>
            </a:r>
            <a:r>
              <a:rPr lang="zh-CN" altLang="en-US" dirty="0"/>
              <a:t>的版本通常被叫做</a:t>
            </a:r>
            <a:r>
              <a:rPr lang="zh-CN" altLang="en-US" dirty="0" smtClean="0"/>
              <a:t>“移动赋值操作符”</a:t>
            </a:r>
            <a:r>
              <a:rPr lang="zh-CN" altLang="en-US" dirty="0"/>
              <a:t>。</a:t>
            </a:r>
          </a:p>
        </p:txBody>
      </p:sp>
    </p:spTree>
    <p:extLst>
      <p:ext uri="{BB962C8B-B14F-4D97-AF65-F5344CB8AC3E}">
        <p14:creationId xmlns:p14="http://schemas.microsoft.com/office/powerpoint/2010/main" val="1782101600"/>
      </p:ext>
    </p:extLst>
  </p:cSld>
  <p:clrMapOvr>
    <a:masterClrMapping/>
  </p:clrMapOvr>
  <p:transition spd="med">
    <p:pull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1415772" cy="461665"/>
          </a:xfrm>
          <a:prstGeom prst="rect">
            <a:avLst/>
          </a:prstGeom>
          <a:noFill/>
        </p:spPr>
        <p:txBody>
          <a:bodyPr wrap="none" rtlCol="0">
            <a:spAutoFit/>
          </a:bodyPr>
          <a:lstStyle/>
          <a:p>
            <a:r>
              <a:rPr lang="zh-CN" altLang="en-US" sz="2400" dirty="0">
                <a:solidFill>
                  <a:srgbClr val="3949AB"/>
                </a:solidFill>
              </a:rPr>
              <a:t>析构函数</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1" y="1073428"/>
            <a:ext cx="9841325"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析构函数功能</a:t>
            </a:r>
          </a:p>
        </p:txBody>
      </p:sp>
      <p:sp>
        <p:nvSpPr>
          <p:cNvPr id="2" name="矩形 1">
            <a:extLst>
              <a:ext uri="{FF2B5EF4-FFF2-40B4-BE49-F238E27FC236}">
                <a16:creationId xmlns:a16="http://schemas.microsoft.com/office/drawing/2014/main" id="{4CDE79BF-25D0-4F2D-84F2-79D510AF92D0}"/>
              </a:ext>
            </a:extLst>
          </p:cNvPr>
          <p:cNvSpPr/>
          <p:nvPr/>
        </p:nvSpPr>
        <p:spPr>
          <a:xfrm>
            <a:off x="1669143" y="1930177"/>
            <a:ext cx="9078026" cy="1015663"/>
          </a:xfrm>
          <a:prstGeom prst="rect">
            <a:avLst/>
          </a:prstGeom>
        </p:spPr>
        <p:txBody>
          <a:bodyPr wrap="square">
            <a:spAutoFit/>
          </a:bodyPr>
          <a:lstStyle/>
          <a:p>
            <a:r>
              <a:rPr lang="zh-CN" altLang="en-US" sz="2000" dirty="0"/>
              <a:t>完成清理工作：一般指的是释放构造函数分配的所有资源，比如内存空间</a:t>
            </a:r>
            <a:r>
              <a:rPr lang="zh-CN" altLang="en-US" sz="2000" dirty="0" smtClean="0"/>
              <a:t>。</a:t>
            </a:r>
            <a:endParaRPr lang="en-US" altLang="zh-CN" sz="2000" dirty="0" smtClean="0"/>
          </a:p>
          <a:p>
            <a:r>
              <a:rPr lang="zh-CN" altLang="en-US" sz="2000" dirty="0" smtClean="0"/>
              <a:t>对象的资源可能因为移动被其他的对象所掠夺，因此删除时，需要确认资源依旧存在！</a:t>
            </a:r>
            <a:r>
              <a:rPr lang="en-US" altLang="zh-CN" sz="2000" dirty="0" smtClean="0"/>
              <a:t>(</a:t>
            </a:r>
            <a:r>
              <a:rPr lang="zh-CN" altLang="en-US" sz="2000" dirty="0" smtClean="0"/>
              <a:t>红色的代码</a:t>
            </a:r>
            <a:r>
              <a:rPr lang="en-US" altLang="zh-CN" sz="2000" dirty="0" smtClean="0"/>
              <a:t>)</a:t>
            </a:r>
            <a:endParaRPr lang="zh-CN" altLang="en-US" sz="2000" dirty="0"/>
          </a:p>
        </p:txBody>
      </p:sp>
      <p:sp>
        <p:nvSpPr>
          <p:cNvPr id="9" name="矩形 8">
            <a:extLst>
              <a:ext uri="{FF2B5EF4-FFF2-40B4-BE49-F238E27FC236}">
                <a16:creationId xmlns:a16="http://schemas.microsoft.com/office/drawing/2014/main" id="{CC63DC8A-635E-4EA5-B987-5C90607CD7D8}"/>
              </a:ext>
            </a:extLst>
          </p:cNvPr>
          <p:cNvSpPr/>
          <p:nvPr/>
        </p:nvSpPr>
        <p:spPr>
          <a:xfrm>
            <a:off x="1608592" y="3012680"/>
            <a:ext cx="3830307" cy="1754326"/>
          </a:xfrm>
          <a:prstGeom prst="rect">
            <a:avLst/>
          </a:prstGeom>
        </p:spPr>
        <p:txBody>
          <a:bodyPr wrap="square">
            <a:spAutoFit/>
          </a:bodyPr>
          <a:lstStyle/>
          <a:p>
            <a:pPr>
              <a:spcAft>
                <a:spcPts val="0"/>
              </a:spcAft>
              <a:defRPr/>
            </a:pPr>
            <a:r>
              <a:rPr lang="en-US" altLang="zh-CN" kern="0" dirty="0">
                <a:solidFill>
                  <a:srgbClr val="8000FF"/>
                </a:solidFill>
                <a:latin typeface="Courier New" panose="02070309020205020404" pitchFamily="49" charset="0"/>
                <a:cs typeface="Times New Roman" panose="02020603050405020304" pitchFamily="18" charset="0"/>
              </a:rPr>
              <a:t>template</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80"/>
                </a:solidFill>
                <a:latin typeface="Courier New" panose="02070309020205020404" pitchFamily="49" charset="0"/>
                <a:cs typeface="Times New Roman" panose="02020603050405020304" pitchFamily="18" charset="0"/>
              </a:rPr>
              <a:t>&lt;</a:t>
            </a:r>
            <a:r>
              <a:rPr lang="en-US" altLang="zh-CN" kern="0" dirty="0">
                <a:solidFill>
                  <a:srgbClr val="8000FF"/>
                </a:solidFill>
                <a:latin typeface="Courier New" panose="02070309020205020404" pitchFamily="49" charset="0"/>
                <a:cs typeface="Times New Roman" panose="02020603050405020304" pitchFamily="18" charset="0"/>
              </a:rPr>
              <a:t>class</a:t>
            </a:r>
            <a:r>
              <a:rPr lang="en-US" altLang="zh-CN" kern="0" dirty="0">
                <a:solidFill>
                  <a:srgbClr val="000000"/>
                </a:solidFill>
                <a:latin typeface="Courier New" panose="02070309020205020404" pitchFamily="49" charset="0"/>
                <a:cs typeface="Times New Roman" panose="02020603050405020304" pitchFamily="18" charset="0"/>
              </a:rPr>
              <a:t> T</a:t>
            </a:r>
            <a:r>
              <a:rPr lang="en-US" altLang="zh-CN" kern="0" dirty="0">
                <a:solidFill>
                  <a:srgbClr val="000080"/>
                </a:solidFill>
                <a:latin typeface="Courier New" panose="02070309020205020404" pitchFamily="49" charset="0"/>
                <a:cs typeface="Times New Roman" panose="02020603050405020304" pitchFamily="18" charset="0"/>
              </a:rPr>
              <a:t>&gt;</a:t>
            </a:r>
            <a:r>
              <a:rPr lang="en-US" altLang="zh-CN" kern="0" dirty="0">
                <a:solidFill>
                  <a:srgbClr val="000000"/>
                </a:solidFill>
                <a:latin typeface="Courier New" panose="02070309020205020404" pitchFamily="49"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8000FF"/>
                </a:solidFill>
                <a:latin typeface="Courier New" panose="02070309020205020404" pitchFamily="49" charset="0"/>
                <a:cs typeface="Times New Roman" panose="02020603050405020304" pitchFamily="18" charset="0"/>
              </a:rPr>
              <a:t>class</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Vec</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00FF"/>
                </a:solidFill>
                <a:latin typeface="Courier New" panose="02070309020205020404" pitchFamily="49" charset="0"/>
                <a:cs typeface="Times New Roman" panose="02020603050405020304" pitchFamily="18" charset="0"/>
              </a:rPr>
              <a:t>public</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8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Vec</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uncreate</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p:txBody>
      </p:sp>
      <p:sp>
        <p:nvSpPr>
          <p:cNvPr id="5" name="矩形 4"/>
          <p:cNvSpPr/>
          <p:nvPr/>
        </p:nvSpPr>
        <p:spPr>
          <a:xfrm>
            <a:off x="5568854" y="3004597"/>
            <a:ext cx="6361889" cy="3693319"/>
          </a:xfrm>
          <a:prstGeom prst="rect">
            <a:avLst/>
          </a:prstGeom>
        </p:spPr>
        <p:txBody>
          <a:bodyPr wrap="square">
            <a:spAutoFit/>
          </a:bodyPr>
          <a:lstStyle/>
          <a:p>
            <a:r>
              <a:rPr lang="en-US" altLang="zh-CN" dirty="0">
                <a:solidFill>
                  <a:srgbClr val="0000FF"/>
                </a:solidFill>
                <a:latin typeface="Consolas" panose="020B0609020204030204" pitchFamily="49" charset="0"/>
              </a:rPr>
              <a:t>template</a:t>
            </a:r>
            <a:r>
              <a:rPr lang="en-US" altLang="zh-CN" dirty="0">
                <a:solidFill>
                  <a:srgbClr val="000000"/>
                </a:solidFill>
                <a:latin typeface="Consolas" panose="020B0609020204030204" pitchFamily="49" charset="0"/>
              </a:rPr>
              <a:t> &lt;</a:t>
            </a:r>
            <a:r>
              <a:rPr lang="en-US" altLang="zh-CN" dirty="0">
                <a:solidFill>
                  <a:srgbClr val="0000FF"/>
                </a:solidFill>
                <a:latin typeface="Consolas" panose="020B0609020204030204" pitchFamily="49" charset="0"/>
              </a:rPr>
              <a:t>class</a:t>
            </a:r>
            <a:r>
              <a:rPr lang="en-US" altLang="zh-CN" dirty="0">
                <a:solidFill>
                  <a:srgbClr val="000000"/>
                </a:solidFill>
                <a:latin typeface="Consolas" panose="020B0609020204030204" pitchFamily="49" charset="0"/>
              </a:rPr>
              <a:t> </a:t>
            </a:r>
            <a:r>
              <a:rPr lang="en-US" altLang="zh-CN" dirty="0">
                <a:solidFill>
                  <a:srgbClr val="267F99"/>
                </a:solidFill>
                <a:latin typeface="Consolas" panose="020B0609020204030204" pitchFamily="49" charset="0"/>
              </a:rPr>
              <a:t>T</a:t>
            </a:r>
            <a:r>
              <a:rPr lang="en-US" altLang="zh-CN" dirty="0">
                <a:solidFill>
                  <a:srgbClr val="000000"/>
                </a:solidFill>
                <a:latin typeface="Consolas" panose="020B0609020204030204" pitchFamily="49" charset="0"/>
              </a:rPr>
              <a:t>&gt;</a:t>
            </a:r>
          </a:p>
          <a:p>
            <a:r>
              <a:rPr lang="en-US" altLang="zh-CN" dirty="0">
                <a:solidFill>
                  <a:srgbClr val="0000FF"/>
                </a:solidFill>
                <a:latin typeface="Consolas" panose="020B0609020204030204" pitchFamily="49" charset="0"/>
              </a:rPr>
              <a:t>void</a:t>
            </a:r>
            <a:r>
              <a:rPr lang="en-US" altLang="zh-CN" dirty="0">
                <a:solidFill>
                  <a:srgbClr val="000000"/>
                </a:solidFill>
                <a:latin typeface="Consolas" panose="020B0609020204030204" pitchFamily="49" charset="0"/>
              </a:rPr>
              <a:t> </a:t>
            </a:r>
            <a:r>
              <a:rPr lang="en-US" altLang="zh-CN" dirty="0">
                <a:solidFill>
                  <a:srgbClr val="267F99"/>
                </a:solidFill>
                <a:latin typeface="Consolas" panose="020B0609020204030204" pitchFamily="49" charset="0"/>
              </a:rPr>
              <a:t>Vec</a:t>
            </a:r>
            <a:r>
              <a:rPr lang="en-US" altLang="zh-CN" dirty="0">
                <a:solidFill>
                  <a:srgbClr val="000000"/>
                </a:solidFill>
                <a:latin typeface="Consolas" panose="020B0609020204030204" pitchFamily="49" charset="0"/>
              </a:rPr>
              <a:t>&lt;</a:t>
            </a:r>
            <a:r>
              <a:rPr lang="en-US" altLang="zh-CN" dirty="0">
                <a:solidFill>
                  <a:srgbClr val="267F99"/>
                </a:solidFill>
                <a:latin typeface="Consolas" panose="020B0609020204030204" pitchFamily="49" charset="0"/>
              </a:rPr>
              <a:t>T</a:t>
            </a:r>
            <a:r>
              <a:rPr lang="en-US" altLang="zh-CN" dirty="0">
                <a:solidFill>
                  <a:srgbClr val="000000"/>
                </a:solidFill>
                <a:latin typeface="Consolas" panose="020B0609020204030204" pitchFamily="49" charset="0"/>
              </a:rPr>
              <a:t>&gt;::</a:t>
            </a:r>
            <a:r>
              <a:rPr lang="en-US" altLang="zh-CN" dirty="0" err="1">
                <a:solidFill>
                  <a:srgbClr val="795E26"/>
                </a:solidFill>
                <a:latin typeface="Consolas" panose="020B0609020204030204" pitchFamily="49" charset="0"/>
              </a:rPr>
              <a:t>uncreate</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b="1" dirty="0">
                <a:solidFill>
                  <a:srgbClr val="FF0000"/>
                </a:solidFill>
                <a:latin typeface="Consolas" panose="020B0609020204030204" pitchFamily="49" charset="0"/>
              </a:rPr>
              <a:t>if (_data!=nullptr)</a:t>
            </a:r>
          </a:p>
          <a:p>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iterator it = _avail;</a:t>
            </a:r>
          </a:p>
          <a:p>
            <a:r>
              <a:rPr lang="en-US" altLang="zh-CN" dirty="0">
                <a:solidFill>
                  <a:srgbClr val="000000"/>
                </a:solidFill>
                <a:latin typeface="Consolas" panose="020B0609020204030204" pitchFamily="49" charset="0"/>
              </a:rPr>
              <a:t>        </a:t>
            </a:r>
            <a:r>
              <a:rPr lang="en-US" altLang="zh-CN" dirty="0">
                <a:solidFill>
                  <a:srgbClr val="AF00DB"/>
                </a:solidFill>
                <a:latin typeface="Consolas" panose="020B0609020204030204" pitchFamily="49" charset="0"/>
              </a:rPr>
              <a:t>while</a:t>
            </a:r>
            <a:r>
              <a:rPr lang="en-US" altLang="zh-CN" dirty="0">
                <a:solidFill>
                  <a:srgbClr val="000000"/>
                </a:solidFill>
                <a:latin typeface="Consolas" panose="020B0609020204030204" pitchFamily="49" charset="0"/>
              </a:rPr>
              <a:t> (it != _data)</a:t>
            </a:r>
          </a:p>
          <a:p>
            <a:r>
              <a:rPr lang="en-US" altLang="zh-CN" dirty="0">
                <a:solidFill>
                  <a:srgbClr val="000000"/>
                </a:solidFill>
                <a:latin typeface="Consolas" panose="020B0609020204030204" pitchFamily="49" charset="0"/>
              </a:rPr>
              <a:t>            </a:t>
            </a:r>
            <a:r>
              <a:rPr lang="en-US" altLang="zh-CN" dirty="0" err="1">
                <a:solidFill>
                  <a:srgbClr val="001080"/>
                </a:solidFill>
                <a:latin typeface="Consolas" panose="020B0609020204030204" pitchFamily="49" charset="0"/>
              </a:rPr>
              <a:t>alloc</a:t>
            </a:r>
            <a:r>
              <a:rPr lang="en-US" altLang="zh-CN" dirty="0" err="1">
                <a:solidFill>
                  <a:srgbClr val="000000"/>
                </a:solidFill>
                <a:latin typeface="Consolas" panose="020B0609020204030204" pitchFamily="49" charset="0"/>
              </a:rPr>
              <a:t>.</a:t>
            </a:r>
            <a:r>
              <a:rPr lang="en-US" altLang="zh-CN" dirty="0" err="1">
                <a:solidFill>
                  <a:srgbClr val="795E26"/>
                </a:solidFill>
                <a:latin typeface="Consolas" panose="020B0609020204030204" pitchFamily="49" charset="0"/>
              </a:rPr>
              <a:t>destroy</a:t>
            </a:r>
            <a:r>
              <a:rPr lang="en-US" altLang="zh-CN" dirty="0">
                <a:solidFill>
                  <a:srgbClr val="000000"/>
                </a:solidFill>
                <a:latin typeface="Consolas" panose="020B0609020204030204" pitchFamily="49" charset="0"/>
              </a:rPr>
              <a:t>(--it);</a:t>
            </a:r>
          </a:p>
          <a:p>
            <a:r>
              <a:rPr lang="en-US" altLang="zh-CN" dirty="0">
                <a:solidFill>
                  <a:srgbClr val="000000"/>
                </a:solidFill>
                <a:latin typeface="Consolas" panose="020B0609020204030204" pitchFamily="49" charset="0"/>
              </a:rPr>
              <a:t>        </a:t>
            </a:r>
            <a:r>
              <a:rPr lang="en-US" altLang="zh-CN" dirty="0" err="1">
                <a:solidFill>
                  <a:srgbClr val="001080"/>
                </a:solidFill>
                <a:latin typeface="Consolas" panose="020B0609020204030204" pitchFamily="49" charset="0"/>
              </a:rPr>
              <a:t>alloc</a:t>
            </a:r>
            <a:r>
              <a:rPr lang="en-US" altLang="zh-CN" dirty="0" err="1">
                <a:solidFill>
                  <a:srgbClr val="000000"/>
                </a:solidFill>
                <a:latin typeface="Consolas" panose="020B0609020204030204" pitchFamily="49" charset="0"/>
              </a:rPr>
              <a:t>.</a:t>
            </a:r>
            <a:r>
              <a:rPr lang="en-US" altLang="zh-CN" dirty="0" err="1">
                <a:solidFill>
                  <a:srgbClr val="795E26"/>
                </a:solidFill>
                <a:latin typeface="Consolas" panose="020B0609020204030204" pitchFamily="49" charset="0"/>
              </a:rPr>
              <a:t>deallocate</a:t>
            </a:r>
            <a:r>
              <a:rPr lang="en-US" altLang="zh-CN" dirty="0">
                <a:solidFill>
                  <a:srgbClr val="000000"/>
                </a:solidFill>
                <a:latin typeface="Consolas" panose="020B0609020204030204" pitchFamily="49" charset="0"/>
              </a:rPr>
              <a:t>(_data, _limit - _data);</a:t>
            </a:r>
          </a:p>
          <a:p>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r>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    _data = _limit = _avail = </a:t>
            </a:r>
            <a:r>
              <a:rPr lang="en-US" altLang="zh-CN" dirty="0">
                <a:solidFill>
                  <a:srgbClr val="0000FF"/>
                </a:solidFill>
                <a:latin typeface="Consolas" panose="020B0609020204030204" pitchFamily="49" charset="0"/>
              </a:rPr>
              <a:t>nullptr</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021200250"/>
      </p:ext>
    </p:extLst>
  </p:cSld>
  <p:clrMapOvr>
    <a:masterClrMapping/>
  </p:clrMapOvr>
  <p:transition spd="med">
    <p:pull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2031325" cy="461665"/>
          </a:xfrm>
          <a:prstGeom prst="rect">
            <a:avLst/>
          </a:prstGeom>
          <a:noFill/>
        </p:spPr>
        <p:txBody>
          <a:bodyPr wrap="none" rtlCol="0">
            <a:spAutoFit/>
          </a:bodyPr>
          <a:lstStyle/>
          <a:p>
            <a:r>
              <a:rPr lang="zh-CN" altLang="en-US" sz="2400" dirty="0">
                <a:solidFill>
                  <a:srgbClr val="3949AB"/>
                </a:solidFill>
              </a:rPr>
              <a:t>类的默认操作</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1" y="1073428"/>
            <a:ext cx="9841325"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默认操作</a:t>
            </a:r>
          </a:p>
        </p:txBody>
      </p:sp>
      <p:sp>
        <p:nvSpPr>
          <p:cNvPr id="2" name="矩形 1">
            <a:extLst>
              <a:ext uri="{FF2B5EF4-FFF2-40B4-BE49-F238E27FC236}">
                <a16:creationId xmlns:a16="http://schemas.microsoft.com/office/drawing/2014/main" id="{4CDE79BF-25D0-4F2D-84F2-79D510AF92D0}"/>
              </a:ext>
            </a:extLst>
          </p:cNvPr>
          <p:cNvSpPr/>
          <p:nvPr/>
        </p:nvSpPr>
        <p:spPr>
          <a:xfrm>
            <a:off x="1465942" y="1857605"/>
            <a:ext cx="8864831" cy="3477875"/>
          </a:xfrm>
          <a:prstGeom prst="rect">
            <a:avLst/>
          </a:prstGeom>
        </p:spPr>
        <p:txBody>
          <a:bodyPr wrap="square">
            <a:spAutoFit/>
          </a:bodyPr>
          <a:lstStyle/>
          <a:p>
            <a:r>
              <a:rPr lang="en-US" altLang="zh-CN" sz="2000" dirty="0"/>
              <a:t>1</a:t>
            </a:r>
            <a:r>
              <a:rPr lang="zh-CN" altLang="en-US" sz="2000" dirty="0"/>
              <a:t>）默认操作</a:t>
            </a:r>
          </a:p>
          <a:p>
            <a:r>
              <a:rPr lang="zh-CN" altLang="en-US" sz="2000" dirty="0"/>
              <a:t>    条件：类没有显式</a:t>
            </a:r>
            <a:r>
              <a:rPr lang="zh-CN" altLang="en-US" sz="2000" dirty="0" smtClean="0"/>
              <a:t>定义复制</a:t>
            </a:r>
            <a:r>
              <a:rPr lang="zh-CN" altLang="en-US" sz="2000" dirty="0"/>
              <a:t>构造函数</a:t>
            </a:r>
            <a:r>
              <a:rPr lang="zh-CN" altLang="en-US" sz="2000" dirty="0" smtClean="0"/>
              <a:t>、</a:t>
            </a:r>
            <a:r>
              <a:rPr lang="zh-CN" altLang="en-US" sz="2000" dirty="0"/>
              <a:t>复制</a:t>
            </a:r>
            <a:r>
              <a:rPr lang="zh-CN" altLang="en-US" sz="2000" dirty="0" smtClean="0"/>
              <a:t>赋值操作符、移动构造函数、移动赋值操作符或析</a:t>
            </a:r>
            <a:r>
              <a:rPr lang="zh-CN" altLang="en-US" sz="2000" dirty="0"/>
              <a:t>构函数。</a:t>
            </a:r>
          </a:p>
          <a:p>
            <a:r>
              <a:rPr lang="zh-CN" altLang="en-US" sz="2000" dirty="0"/>
              <a:t>    默认操作：编译器会生成相应的版本。</a:t>
            </a:r>
          </a:p>
          <a:p>
            <a:endParaRPr lang="en-US" altLang="zh-CN" sz="2000" dirty="0"/>
          </a:p>
          <a:p>
            <a:r>
              <a:rPr lang="en-US" altLang="zh-CN" sz="2000" dirty="0"/>
              <a:t>2</a:t>
            </a:r>
            <a:r>
              <a:rPr lang="zh-CN" altLang="en-US" sz="2000" dirty="0"/>
              <a:t>）默认操作是递归的</a:t>
            </a:r>
          </a:p>
          <a:p>
            <a:r>
              <a:rPr lang="zh-CN" altLang="en-US" sz="2000" dirty="0"/>
              <a:t>    根据元素类型的适当规则，复制</a:t>
            </a:r>
            <a:r>
              <a:rPr lang="zh-CN" altLang="en-US" sz="2000" dirty="0" smtClean="0"/>
              <a:t>、移动、赋值</a:t>
            </a:r>
            <a:r>
              <a:rPr lang="en-US" altLang="zh-CN" sz="2000" dirty="0" smtClean="0"/>
              <a:t>(</a:t>
            </a:r>
            <a:r>
              <a:rPr lang="zh-CN" altLang="en-US" sz="2000" dirty="0" smtClean="0"/>
              <a:t>复制或移动</a:t>
            </a:r>
            <a:r>
              <a:rPr lang="en-US" altLang="zh-CN" sz="2000" dirty="0" smtClean="0"/>
              <a:t>)</a:t>
            </a:r>
            <a:r>
              <a:rPr lang="zh-CN" altLang="en-US" sz="2000" dirty="0" smtClean="0"/>
              <a:t>或销毁</a:t>
            </a:r>
            <a:r>
              <a:rPr lang="zh-CN" altLang="en-US" sz="2000" dirty="0"/>
              <a:t>数据元素。</a:t>
            </a:r>
          </a:p>
          <a:p>
            <a:r>
              <a:rPr lang="en-US" altLang="zh-CN" sz="2000" dirty="0"/>
              <a:t>    C++</a:t>
            </a:r>
            <a:r>
              <a:rPr lang="zh-CN" altLang="en-US" sz="2000" dirty="0"/>
              <a:t>内部类型：进行</a:t>
            </a:r>
            <a:r>
              <a:rPr lang="zh-CN" altLang="en-US" sz="2000" dirty="0" smtClean="0"/>
              <a:t>复制、移动或</a:t>
            </a:r>
            <a:r>
              <a:rPr lang="zh-CN" altLang="en-US" sz="2000" dirty="0"/>
              <a:t>赋值；</a:t>
            </a:r>
          </a:p>
          <a:p>
            <a:r>
              <a:rPr lang="zh-CN" altLang="en-US" sz="2000" dirty="0"/>
              <a:t>    对象实例：调用构造函数和析构函数。</a:t>
            </a:r>
            <a:endParaRPr lang="en-US" altLang="zh-CN" sz="2000" dirty="0"/>
          </a:p>
          <a:p>
            <a:endParaRPr lang="zh-CN" altLang="en-US" sz="2000" dirty="0"/>
          </a:p>
        </p:txBody>
      </p:sp>
    </p:spTree>
    <p:extLst>
      <p:ext uri="{BB962C8B-B14F-4D97-AF65-F5344CB8AC3E}">
        <p14:creationId xmlns:p14="http://schemas.microsoft.com/office/powerpoint/2010/main" val="254315502"/>
      </p:ext>
    </p:extLst>
  </p:cSld>
  <p:clrMapOvr>
    <a:masterClrMapping/>
  </p:clrMapOvr>
  <p:transition spd="med">
    <p:pull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2839239" cy="461665"/>
          </a:xfrm>
          <a:prstGeom prst="rect">
            <a:avLst/>
          </a:prstGeom>
          <a:noFill/>
        </p:spPr>
        <p:txBody>
          <a:bodyPr wrap="none" rtlCol="0">
            <a:spAutoFit/>
          </a:bodyPr>
          <a:lstStyle/>
          <a:p>
            <a:r>
              <a:rPr lang="en-US" altLang="zh-CN" sz="2400" dirty="0" err="1">
                <a:solidFill>
                  <a:srgbClr val="3949AB"/>
                </a:solidFill>
              </a:rPr>
              <a:t>Student_info</a:t>
            </a:r>
            <a:r>
              <a:rPr lang="zh-CN" altLang="en-US" sz="2400" dirty="0">
                <a:solidFill>
                  <a:srgbClr val="3949AB"/>
                </a:solidFill>
              </a:rPr>
              <a:t>作为类</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1" y="1073428"/>
            <a:ext cx="9841325"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作为类的</a:t>
            </a:r>
            <a:r>
              <a:rPr lang="en-US" altLang="zh-CN" sz="2400" dirty="0" err="1">
                <a:latin typeface="+mn-ea"/>
              </a:rPr>
              <a:t>student_info</a:t>
            </a:r>
            <a:endParaRPr lang="en-US" altLang="zh-CN" sz="2400" dirty="0">
              <a:latin typeface="+mn-ea"/>
            </a:endParaRPr>
          </a:p>
        </p:txBody>
      </p:sp>
      <p:sp>
        <p:nvSpPr>
          <p:cNvPr id="2" name="矩形 1">
            <a:extLst>
              <a:ext uri="{FF2B5EF4-FFF2-40B4-BE49-F238E27FC236}">
                <a16:creationId xmlns:a16="http://schemas.microsoft.com/office/drawing/2014/main" id="{889FEC39-F73D-4CE8-A1E4-B4FCA4F4E429}"/>
              </a:ext>
            </a:extLst>
          </p:cNvPr>
          <p:cNvSpPr/>
          <p:nvPr/>
        </p:nvSpPr>
        <p:spPr>
          <a:xfrm>
            <a:off x="1572491" y="1727538"/>
            <a:ext cx="9525000" cy="1754326"/>
          </a:xfrm>
          <a:prstGeom prst="rect">
            <a:avLst/>
          </a:prstGeom>
        </p:spPr>
        <p:txBody>
          <a:bodyPr wrap="square">
            <a:spAutoFit/>
          </a:bodyPr>
          <a:lstStyle/>
          <a:p>
            <a:r>
              <a:rPr lang="zh-CN" altLang="en-US" dirty="0">
                <a:solidFill>
                  <a:srgbClr val="000000"/>
                </a:solidFill>
                <a:latin typeface="Consolas" panose="020B0609020204030204" pitchFamily="49" charset="0"/>
              </a:rPr>
              <a:t>目标：</a:t>
            </a:r>
            <a:endParaRPr lang="en-US" altLang="zh-CN" dirty="0">
              <a:solidFill>
                <a:srgbClr val="000000"/>
              </a:solidFill>
              <a:latin typeface="Consolas" panose="020B0609020204030204" pitchFamily="49" charset="0"/>
            </a:endParaRPr>
          </a:p>
          <a:p>
            <a:r>
              <a:rPr lang="en-US" altLang="zh-CN" dirty="0"/>
              <a:t>1</a:t>
            </a:r>
            <a:r>
              <a:rPr lang="zh-CN" altLang="en-US" dirty="0"/>
              <a:t>）使用</a:t>
            </a:r>
            <a:r>
              <a:rPr lang="en-US" altLang="zh-CN" dirty="0" err="1"/>
              <a:t>student_info</a:t>
            </a:r>
            <a:r>
              <a:rPr lang="zh-CN" altLang="en-US" dirty="0"/>
              <a:t>结构类型的程序员都可以（也必须）直接控制这些数据元素，在类中我们成为</a:t>
            </a:r>
            <a:r>
              <a:rPr lang="zh-CN" altLang="en-US" b="1" dirty="0">
                <a:solidFill>
                  <a:srgbClr val="01BCD4"/>
                </a:solidFill>
              </a:rPr>
              <a:t>属性</a:t>
            </a:r>
            <a:r>
              <a:rPr lang="zh-CN" altLang="en-US" dirty="0"/>
              <a:t>。</a:t>
            </a:r>
            <a:br>
              <a:rPr lang="zh-CN" altLang="en-US" dirty="0"/>
            </a:br>
            <a:r>
              <a:rPr lang="en-US" altLang="zh-CN" dirty="0"/>
              <a:t>2</a:t>
            </a:r>
            <a:r>
              <a:rPr lang="zh-CN" altLang="en-US" dirty="0"/>
              <a:t>）但是，我们希望隐藏其存储方式的实现细节，而不是允许用户直接访问这些数据。</a:t>
            </a:r>
          </a:p>
          <a:p>
            <a:r>
              <a:rPr lang="en-US" altLang="zh-CN" dirty="0"/>
              <a:t>3</a:t>
            </a:r>
            <a:r>
              <a:rPr lang="zh-CN" altLang="en-US" dirty="0"/>
              <a:t>）特别地，希望用户只能通过函数来访问这些对象，这些函数在类中成为方法。这些方法同时也是类的接口。</a:t>
            </a:r>
          </a:p>
        </p:txBody>
      </p:sp>
      <p:sp>
        <p:nvSpPr>
          <p:cNvPr id="15" name="矩形 14">
            <a:extLst>
              <a:ext uri="{FF2B5EF4-FFF2-40B4-BE49-F238E27FC236}">
                <a16:creationId xmlns:a16="http://schemas.microsoft.com/office/drawing/2014/main" id="{647033E7-8B93-42CE-B81A-F3752D0DB7FD}"/>
              </a:ext>
            </a:extLst>
          </p:cNvPr>
          <p:cNvSpPr/>
          <p:nvPr/>
        </p:nvSpPr>
        <p:spPr>
          <a:xfrm>
            <a:off x="1867116" y="3636818"/>
            <a:ext cx="1739579" cy="769441"/>
          </a:xfrm>
          <a:prstGeom prst="rect">
            <a:avLst/>
          </a:prstGeom>
        </p:spPr>
        <p:txBody>
          <a:bodyPr wrap="none">
            <a:spAutoFit/>
          </a:bodyPr>
          <a:lstStyle/>
          <a:p>
            <a:r>
              <a:rPr lang="en-US" altLang="zh-CN" sz="4400" b="1" dirty="0">
                <a:solidFill>
                  <a:srgbClr val="01BCD4"/>
                </a:solidFill>
                <a:latin typeface="Consolas" panose="020B0609020204030204" pitchFamily="49" charset="0"/>
              </a:rPr>
              <a:t>class</a:t>
            </a:r>
            <a:endParaRPr lang="zh-CN" altLang="en-US" sz="4400" b="1" dirty="0">
              <a:solidFill>
                <a:srgbClr val="01BCD4"/>
              </a:solidFill>
            </a:endParaRPr>
          </a:p>
        </p:txBody>
      </p:sp>
      <p:pic>
        <p:nvPicPr>
          <p:cNvPr id="18" name="图片 17">
            <a:extLst>
              <a:ext uri="{FF2B5EF4-FFF2-40B4-BE49-F238E27FC236}">
                <a16:creationId xmlns:a16="http://schemas.microsoft.com/office/drawing/2014/main" id="{9D3DF491-DCB5-47F5-9F3B-B92B87EEEA4E}"/>
              </a:ext>
            </a:extLst>
          </p:cNvPr>
          <p:cNvPicPr>
            <a:picLocks noChangeAspect="1"/>
          </p:cNvPicPr>
          <p:nvPr/>
        </p:nvPicPr>
        <p:blipFill>
          <a:blip r:embed="rId3"/>
          <a:stretch>
            <a:fillRect/>
          </a:stretch>
        </p:blipFill>
        <p:spPr>
          <a:xfrm>
            <a:off x="3706091" y="3761510"/>
            <a:ext cx="1125682" cy="668482"/>
          </a:xfrm>
          <a:prstGeom prst="rect">
            <a:avLst/>
          </a:prstGeom>
        </p:spPr>
      </p:pic>
      <p:sp>
        <p:nvSpPr>
          <p:cNvPr id="20" name="矩形 19">
            <a:extLst>
              <a:ext uri="{FF2B5EF4-FFF2-40B4-BE49-F238E27FC236}">
                <a16:creationId xmlns:a16="http://schemas.microsoft.com/office/drawing/2014/main" id="{53470A5E-43C8-42C3-9C21-0977AFD8E330}"/>
              </a:ext>
            </a:extLst>
          </p:cNvPr>
          <p:cNvSpPr/>
          <p:nvPr/>
        </p:nvSpPr>
        <p:spPr>
          <a:xfrm>
            <a:off x="5282265" y="3636818"/>
            <a:ext cx="1313180" cy="769441"/>
          </a:xfrm>
          <a:prstGeom prst="rect">
            <a:avLst/>
          </a:prstGeom>
        </p:spPr>
        <p:txBody>
          <a:bodyPr wrap="none">
            <a:spAutoFit/>
          </a:bodyPr>
          <a:lstStyle/>
          <a:p>
            <a:r>
              <a:rPr lang="zh-CN" altLang="en-US" sz="4400" b="1" dirty="0">
                <a:solidFill>
                  <a:srgbClr val="01BCD4"/>
                </a:solidFill>
              </a:rPr>
              <a:t>属性</a:t>
            </a:r>
          </a:p>
        </p:txBody>
      </p:sp>
      <p:pic>
        <p:nvPicPr>
          <p:cNvPr id="13" name="图片 12">
            <a:extLst>
              <a:ext uri="{FF2B5EF4-FFF2-40B4-BE49-F238E27FC236}">
                <a16:creationId xmlns:a16="http://schemas.microsoft.com/office/drawing/2014/main" id="{A185D43D-E0D0-4903-BFC6-7080BD8A2114}"/>
              </a:ext>
            </a:extLst>
          </p:cNvPr>
          <p:cNvPicPr>
            <a:picLocks noChangeAspect="1"/>
          </p:cNvPicPr>
          <p:nvPr/>
        </p:nvPicPr>
        <p:blipFill>
          <a:blip r:embed="rId4"/>
          <a:stretch>
            <a:fillRect/>
          </a:stretch>
        </p:blipFill>
        <p:spPr>
          <a:xfrm>
            <a:off x="7155873" y="3595256"/>
            <a:ext cx="845128" cy="845128"/>
          </a:xfrm>
          <a:prstGeom prst="rect">
            <a:avLst/>
          </a:prstGeom>
        </p:spPr>
      </p:pic>
      <p:sp>
        <p:nvSpPr>
          <p:cNvPr id="22" name="矩形 21">
            <a:extLst>
              <a:ext uri="{FF2B5EF4-FFF2-40B4-BE49-F238E27FC236}">
                <a16:creationId xmlns:a16="http://schemas.microsoft.com/office/drawing/2014/main" id="{A00D0E6A-B473-4B26-90F9-66538C3C651D}"/>
              </a:ext>
            </a:extLst>
          </p:cNvPr>
          <p:cNvSpPr/>
          <p:nvPr/>
        </p:nvSpPr>
        <p:spPr>
          <a:xfrm>
            <a:off x="8551938" y="3636818"/>
            <a:ext cx="1313180" cy="769441"/>
          </a:xfrm>
          <a:prstGeom prst="rect">
            <a:avLst/>
          </a:prstGeom>
        </p:spPr>
        <p:txBody>
          <a:bodyPr wrap="none">
            <a:spAutoFit/>
          </a:bodyPr>
          <a:lstStyle/>
          <a:p>
            <a:r>
              <a:rPr lang="zh-CN" altLang="en-US" sz="4400" b="1" dirty="0">
                <a:solidFill>
                  <a:srgbClr val="01BCD4"/>
                </a:solidFill>
              </a:rPr>
              <a:t>方法</a:t>
            </a:r>
          </a:p>
        </p:txBody>
      </p:sp>
      <p:sp>
        <p:nvSpPr>
          <p:cNvPr id="14" name="右大括号 13">
            <a:extLst>
              <a:ext uri="{FF2B5EF4-FFF2-40B4-BE49-F238E27FC236}">
                <a16:creationId xmlns:a16="http://schemas.microsoft.com/office/drawing/2014/main" id="{FA30411C-2881-4030-80A6-DE44D95AB597}"/>
              </a:ext>
            </a:extLst>
          </p:cNvPr>
          <p:cNvSpPr/>
          <p:nvPr/>
        </p:nvSpPr>
        <p:spPr>
          <a:xfrm rot="5400000">
            <a:off x="7429502" y="2514604"/>
            <a:ext cx="374069" cy="4239491"/>
          </a:xfrm>
          <a:prstGeom prst="rightBrace">
            <a:avLst>
              <a:gd name="adj1" fmla="val 8333"/>
              <a:gd name="adj2" fmla="val 523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8F26E280-CC5F-4146-97B3-2F1F01AB6A97}"/>
              </a:ext>
            </a:extLst>
          </p:cNvPr>
          <p:cNvSpPr/>
          <p:nvPr/>
        </p:nvSpPr>
        <p:spPr>
          <a:xfrm>
            <a:off x="5259905" y="4802970"/>
            <a:ext cx="4801314" cy="369332"/>
          </a:xfrm>
          <a:prstGeom prst="rect">
            <a:avLst/>
          </a:prstGeom>
        </p:spPr>
        <p:txBody>
          <a:bodyPr wrap="none">
            <a:spAutoFit/>
          </a:bodyPr>
          <a:lstStyle/>
          <a:p>
            <a:r>
              <a:rPr lang="zh-CN" altLang="en-US" dirty="0">
                <a:solidFill>
                  <a:srgbClr val="00B050"/>
                </a:solidFill>
              </a:rPr>
              <a:t>属性和方法构成类的两个不可分割的有机整体</a:t>
            </a:r>
          </a:p>
        </p:txBody>
      </p:sp>
    </p:spTree>
    <p:extLst>
      <p:ext uri="{BB962C8B-B14F-4D97-AF65-F5344CB8AC3E}">
        <p14:creationId xmlns:p14="http://schemas.microsoft.com/office/powerpoint/2010/main" val="637798629"/>
      </p:ext>
    </p:extLst>
  </p:cSld>
  <p:clrMapOvr>
    <a:masterClrMapping/>
  </p:clrMapOvr>
  <p:transition spd="med">
    <p:pull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2031325" cy="461665"/>
          </a:xfrm>
          <a:prstGeom prst="rect">
            <a:avLst/>
          </a:prstGeom>
          <a:noFill/>
        </p:spPr>
        <p:txBody>
          <a:bodyPr wrap="none" rtlCol="0">
            <a:spAutoFit/>
          </a:bodyPr>
          <a:lstStyle/>
          <a:p>
            <a:r>
              <a:rPr lang="zh-CN" altLang="en-US" sz="2400" dirty="0">
                <a:solidFill>
                  <a:srgbClr val="3949AB"/>
                </a:solidFill>
              </a:rPr>
              <a:t>类的合成操作</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1" y="1073428"/>
            <a:ext cx="9841325"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合成操作</a:t>
            </a:r>
          </a:p>
        </p:txBody>
      </p:sp>
      <p:sp>
        <p:nvSpPr>
          <p:cNvPr id="2" name="矩形 1">
            <a:extLst>
              <a:ext uri="{FF2B5EF4-FFF2-40B4-BE49-F238E27FC236}">
                <a16:creationId xmlns:a16="http://schemas.microsoft.com/office/drawing/2014/main" id="{4CDE79BF-25D0-4F2D-84F2-79D510AF92D0}"/>
              </a:ext>
            </a:extLst>
          </p:cNvPr>
          <p:cNvSpPr/>
          <p:nvPr/>
        </p:nvSpPr>
        <p:spPr>
          <a:xfrm>
            <a:off x="1465943" y="1857605"/>
            <a:ext cx="9662500" cy="2246769"/>
          </a:xfrm>
          <a:prstGeom prst="rect">
            <a:avLst/>
          </a:prstGeom>
        </p:spPr>
        <p:txBody>
          <a:bodyPr wrap="square">
            <a:spAutoFit/>
          </a:bodyPr>
          <a:lstStyle/>
          <a:p>
            <a:r>
              <a:rPr lang="en-US" altLang="zh-CN" sz="2000" dirty="0"/>
              <a:t>1</a:t>
            </a:r>
            <a:r>
              <a:rPr lang="zh-CN" altLang="en-US" sz="2000" dirty="0"/>
              <a:t>）如果一个类没有定义构造函数，编译系统就会合成默认构造函数；</a:t>
            </a:r>
          </a:p>
          <a:p>
            <a:endParaRPr lang="en-US" altLang="zh-CN" sz="2000" dirty="0"/>
          </a:p>
          <a:p>
            <a:r>
              <a:rPr lang="en-US" altLang="zh-CN" sz="2000" dirty="0"/>
              <a:t>2</a:t>
            </a:r>
            <a:r>
              <a:rPr lang="zh-CN" altLang="en-US" sz="2000" dirty="0"/>
              <a:t>）如果这个类没有明确定义复制构造函数</a:t>
            </a:r>
            <a:r>
              <a:rPr lang="zh-CN" altLang="en-US" sz="2000" dirty="0" smtClean="0"/>
              <a:t>、复制赋值操作符、移动构造函数、移动复制操作符，以及</a:t>
            </a:r>
            <a:r>
              <a:rPr lang="zh-CN" altLang="en-US" sz="2000" dirty="0"/>
              <a:t>析构函数的话，</a:t>
            </a:r>
            <a:r>
              <a:rPr lang="zh-CN" altLang="en-US" sz="2000" dirty="0" smtClean="0"/>
              <a:t>编译器会</a:t>
            </a:r>
            <a:r>
              <a:rPr lang="zh-CN" altLang="en-US" sz="2000" dirty="0"/>
              <a:t>合成这些操作；</a:t>
            </a:r>
          </a:p>
          <a:p>
            <a:endParaRPr lang="en-US" altLang="zh-CN" sz="2000" dirty="0"/>
          </a:p>
          <a:p>
            <a:r>
              <a:rPr lang="en-US" altLang="zh-CN" sz="2000" dirty="0"/>
              <a:t>3</a:t>
            </a:r>
            <a:r>
              <a:rPr lang="zh-CN" altLang="en-US" sz="2000" dirty="0"/>
              <a:t>）合成的操作是</a:t>
            </a:r>
            <a:r>
              <a:rPr lang="zh-CN" altLang="en-US" sz="2000" dirty="0" smtClean="0"/>
              <a:t>递归定义</a:t>
            </a:r>
            <a:r>
              <a:rPr lang="zh-CN" altLang="en-US" sz="2000" dirty="0"/>
              <a:t>的：每个合成的操作都会递归地使用这个类的数据成员的相应操作。</a:t>
            </a:r>
          </a:p>
        </p:txBody>
      </p:sp>
    </p:spTree>
    <p:extLst>
      <p:ext uri="{BB962C8B-B14F-4D97-AF65-F5344CB8AC3E}">
        <p14:creationId xmlns:p14="http://schemas.microsoft.com/office/powerpoint/2010/main" val="406168827"/>
      </p:ext>
    </p:extLst>
  </p:cSld>
  <p:clrMapOvr>
    <a:masterClrMapping/>
  </p:clrMapOvr>
  <p:transition spd="med">
    <p:pull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4185761" cy="461665"/>
          </a:xfrm>
          <a:prstGeom prst="rect">
            <a:avLst/>
          </a:prstGeom>
          <a:noFill/>
        </p:spPr>
        <p:txBody>
          <a:bodyPr wrap="none" rtlCol="0">
            <a:spAutoFit/>
          </a:bodyPr>
          <a:lstStyle/>
          <a:p>
            <a:r>
              <a:rPr lang="zh-CN" altLang="en-US" sz="2400" dirty="0">
                <a:solidFill>
                  <a:srgbClr val="3949AB"/>
                </a:solidFill>
              </a:rPr>
              <a:t>五</a:t>
            </a:r>
            <a:r>
              <a:rPr lang="zh-CN" altLang="en-US" sz="2400" dirty="0" smtClean="0">
                <a:solidFill>
                  <a:srgbClr val="3949AB"/>
                </a:solidFill>
              </a:rPr>
              <a:t>位</a:t>
            </a:r>
            <a:r>
              <a:rPr lang="zh-CN" altLang="en-US" sz="2400" dirty="0">
                <a:solidFill>
                  <a:srgbClr val="3949AB"/>
                </a:solidFill>
              </a:rPr>
              <a:t>一体</a:t>
            </a:r>
            <a:r>
              <a:rPr lang="zh-CN" altLang="en-US" sz="2400" dirty="0" smtClean="0">
                <a:solidFill>
                  <a:srgbClr val="3949AB"/>
                </a:solidFill>
              </a:rPr>
              <a:t>原则</a:t>
            </a:r>
            <a:r>
              <a:rPr lang="en-US" altLang="zh-CN" sz="2400" dirty="0" smtClean="0">
                <a:solidFill>
                  <a:srgbClr val="3949AB"/>
                </a:solidFill>
              </a:rPr>
              <a:t>(RULE of FIVE)</a:t>
            </a:r>
            <a:endParaRPr lang="zh-CN" altLang="en-US" sz="2400" dirty="0">
              <a:solidFill>
                <a:srgbClr val="3949AB"/>
              </a:solidFill>
            </a:endParaRP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1" y="1073428"/>
            <a:ext cx="9841325"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五</a:t>
            </a:r>
            <a:r>
              <a:rPr lang="zh-CN" altLang="en-US" sz="2400" dirty="0" smtClean="0">
                <a:latin typeface="+mn-ea"/>
              </a:rPr>
              <a:t>位</a:t>
            </a:r>
            <a:r>
              <a:rPr lang="zh-CN" altLang="en-US" sz="2400" dirty="0">
                <a:latin typeface="+mn-ea"/>
              </a:rPr>
              <a:t>一体原则</a:t>
            </a:r>
          </a:p>
        </p:txBody>
      </p:sp>
      <p:sp>
        <p:nvSpPr>
          <p:cNvPr id="2" name="矩形 1">
            <a:extLst>
              <a:ext uri="{FF2B5EF4-FFF2-40B4-BE49-F238E27FC236}">
                <a16:creationId xmlns:a16="http://schemas.microsoft.com/office/drawing/2014/main" id="{4CDE79BF-25D0-4F2D-84F2-79D510AF92D0}"/>
              </a:ext>
            </a:extLst>
          </p:cNvPr>
          <p:cNvSpPr/>
          <p:nvPr/>
        </p:nvSpPr>
        <p:spPr>
          <a:xfrm>
            <a:off x="1465943" y="1857605"/>
            <a:ext cx="6656779" cy="3046988"/>
          </a:xfrm>
          <a:prstGeom prst="rect">
            <a:avLst/>
          </a:prstGeom>
        </p:spPr>
        <p:txBody>
          <a:bodyPr wrap="square">
            <a:spAutoFit/>
          </a:bodyPr>
          <a:lstStyle/>
          <a:p>
            <a:r>
              <a:rPr lang="en-US" altLang="zh-CN" sz="2400" dirty="0"/>
              <a:t>1</a:t>
            </a:r>
            <a:r>
              <a:rPr lang="zh-CN" altLang="en-US" sz="2400" dirty="0"/>
              <a:t>）涉及资源的类</a:t>
            </a:r>
          </a:p>
          <a:p>
            <a:r>
              <a:rPr lang="zh-CN" altLang="en-US" sz="2400" dirty="0"/>
              <a:t>    需要注意复制操作</a:t>
            </a:r>
            <a:r>
              <a:rPr lang="zh-CN" altLang="en-US" sz="2400" dirty="0" smtClean="0"/>
              <a:t>；</a:t>
            </a:r>
            <a:endParaRPr lang="en-US" altLang="zh-CN" sz="2400" dirty="0" smtClean="0"/>
          </a:p>
          <a:p>
            <a:r>
              <a:rPr lang="en-US" altLang="zh-CN" sz="2400" dirty="0"/>
              <a:t> </a:t>
            </a:r>
            <a:r>
              <a:rPr lang="en-US" altLang="zh-CN" sz="2400" dirty="0" smtClean="0"/>
              <a:t>   </a:t>
            </a:r>
            <a:r>
              <a:rPr lang="zh-CN" altLang="en-US" sz="2400" dirty="0" smtClean="0"/>
              <a:t>需要注意移动操作；</a:t>
            </a:r>
            <a:endParaRPr lang="zh-CN" altLang="en-US" sz="2400" dirty="0"/>
          </a:p>
          <a:p>
            <a:r>
              <a:rPr lang="zh-CN" altLang="en-US" sz="2400" dirty="0"/>
              <a:t>    默认构造函数不能满足要求；</a:t>
            </a:r>
          </a:p>
          <a:p>
            <a:endParaRPr lang="en-US" altLang="zh-CN" sz="2400" dirty="0"/>
          </a:p>
          <a:p>
            <a:r>
              <a:rPr lang="en-US" altLang="zh-CN" sz="2400" dirty="0"/>
              <a:t>2</a:t>
            </a:r>
            <a:r>
              <a:rPr lang="zh-CN" altLang="en-US" sz="2400" dirty="0"/>
              <a:t>）如果类需要析构函数，那么</a:t>
            </a:r>
          </a:p>
          <a:p>
            <a:r>
              <a:rPr lang="zh-CN" altLang="en-US" sz="2400" dirty="0"/>
              <a:t>    同时需要复制构造</a:t>
            </a:r>
            <a:r>
              <a:rPr lang="zh-CN" altLang="en-US" sz="2400" dirty="0" smtClean="0"/>
              <a:t>函数和复制赋值操作符；</a:t>
            </a:r>
            <a:endParaRPr lang="zh-CN" altLang="en-US" sz="2400" dirty="0"/>
          </a:p>
          <a:p>
            <a:r>
              <a:rPr lang="zh-CN" altLang="en-US" sz="2400" dirty="0"/>
              <a:t>    同时</a:t>
            </a:r>
            <a:r>
              <a:rPr lang="zh-CN" altLang="en-US" sz="2400" dirty="0" smtClean="0"/>
              <a:t>需要移动构造函数和移动赋值</a:t>
            </a:r>
            <a:r>
              <a:rPr lang="zh-CN" altLang="en-US" sz="2400" dirty="0"/>
              <a:t>操作符。</a:t>
            </a:r>
          </a:p>
        </p:txBody>
      </p:sp>
      <p:sp>
        <p:nvSpPr>
          <p:cNvPr id="5" name="矩形 4">
            <a:extLst>
              <a:ext uri="{FF2B5EF4-FFF2-40B4-BE49-F238E27FC236}">
                <a16:creationId xmlns:a16="http://schemas.microsoft.com/office/drawing/2014/main" id="{7DB875E9-7D51-4A3B-831E-697E9FD3F01A}"/>
              </a:ext>
            </a:extLst>
          </p:cNvPr>
          <p:cNvSpPr/>
          <p:nvPr/>
        </p:nvSpPr>
        <p:spPr>
          <a:xfrm>
            <a:off x="5985751" y="2519863"/>
            <a:ext cx="5862538" cy="3046988"/>
          </a:xfrm>
          <a:prstGeom prst="rect">
            <a:avLst/>
          </a:prstGeom>
        </p:spPr>
        <p:txBody>
          <a:bodyPr wrap="square">
            <a:spAutoFit/>
          </a:bodyPr>
          <a:lstStyle/>
          <a:p>
            <a:pPr algn="ctr"/>
            <a:r>
              <a:rPr lang="zh-CN" altLang="en-US" sz="2400" b="1" dirty="0">
                <a:solidFill>
                  <a:srgbClr val="00B050"/>
                </a:solidFill>
              </a:rPr>
              <a:t>构造</a:t>
            </a:r>
            <a:r>
              <a:rPr lang="zh-CN" altLang="en-US" sz="2400" b="1" dirty="0" smtClean="0">
                <a:solidFill>
                  <a:srgbClr val="00B050"/>
                </a:solidFill>
              </a:rPr>
              <a:t>函数</a:t>
            </a:r>
            <a:endParaRPr lang="en-US" altLang="zh-CN" sz="2400" b="1" dirty="0" smtClean="0">
              <a:solidFill>
                <a:srgbClr val="00B050"/>
              </a:solidFill>
            </a:endParaRPr>
          </a:p>
          <a:p>
            <a:pPr algn="ctr"/>
            <a:r>
              <a:rPr lang="en-US" altLang="zh-CN" sz="2400" b="1" dirty="0" smtClean="0">
                <a:solidFill>
                  <a:srgbClr val="00B050"/>
                </a:solidFill>
              </a:rPr>
              <a:t>+</a:t>
            </a:r>
            <a:endParaRPr lang="en-US" altLang="zh-CN" sz="2400" b="1" dirty="0">
              <a:solidFill>
                <a:srgbClr val="00B050"/>
              </a:solidFill>
            </a:endParaRPr>
          </a:p>
          <a:p>
            <a:pPr algn="ctr"/>
            <a:r>
              <a:rPr lang="zh-CN" altLang="en-US" sz="2400" b="1" dirty="0" smtClean="0">
                <a:solidFill>
                  <a:srgbClr val="00B050"/>
                </a:solidFill>
              </a:rPr>
              <a:t>复制</a:t>
            </a:r>
            <a:r>
              <a:rPr lang="zh-CN" altLang="en-US" sz="2400" b="1" dirty="0">
                <a:solidFill>
                  <a:srgbClr val="00B050"/>
                </a:solidFill>
              </a:rPr>
              <a:t>构造</a:t>
            </a:r>
            <a:r>
              <a:rPr lang="zh-CN" altLang="en-US" sz="2400" b="1" dirty="0" smtClean="0">
                <a:solidFill>
                  <a:srgbClr val="00B050"/>
                </a:solidFill>
              </a:rPr>
              <a:t>函数、复制赋值操作符</a:t>
            </a:r>
            <a:endParaRPr lang="en-US" altLang="zh-CN" sz="2400" b="1" dirty="0" smtClean="0">
              <a:solidFill>
                <a:srgbClr val="00B050"/>
              </a:solidFill>
            </a:endParaRPr>
          </a:p>
          <a:p>
            <a:pPr algn="ctr"/>
            <a:r>
              <a:rPr lang="zh-CN" altLang="en-US" sz="2400" b="1" dirty="0" smtClean="0">
                <a:solidFill>
                  <a:srgbClr val="00B050"/>
                </a:solidFill>
              </a:rPr>
              <a:t>移动构造函数、移动赋值操作符</a:t>
            </a:r>
            <a:endParaRPr lang="en-US" altLang="zh-CN" sz="2400" b="1" dirty="0" smtClean="0">
              <a:solidFill>
                <a:srgbClr val="00B050"/>
              </a:solidFill>
            </a:endParaRPr>
          </a:p>
          <a:p>
            <a:pPr algn="ctr"/>
            <a:r>
              <a:rPr lang="zh-CN" altLang="en-US" sz="2400" b="1" dirty="0">
                <a:solidFill>
                  <a:srgbClr val="00B050"/>
                </a:solidFill>
              </a:rPr>
              <a:t>析</a:t>
            </a:r>
            <a:r>
              <a:rPr lang="zh-CN" altLang="en-US" sz="2400" b="1" dirty="0" smtClean="0">
                <a:solidFill>
                  <a:srgbClr val="00B050"/>
                </a:solidFill>
              </a:rPr>
              <a:t>构函数</a:t>
            </a:r>
            <a:endParaRPr lang="en-US" altLang="zh-CN" sz="2400" b="1" dirty="0" smtClean="0">
              <a:solidFill>
                <a:srgbClr val="00B050"/>
              </a:solidFill>
            </a:endParaRPr>
          </a:p>
          <a:p>
            <a:pPr algn="ctr"/>
            <a:endParaRPr lang="en-US" altLang="zh-CN" sz="2400" b="1" dirty="0">
              <a:solidFill>
                <a:srgbClr val="00B050"/>
              </a:solidFill>
            </a:endParaRPr>
          </a:p>
          <a:p>
            <a:pPr algn="ctr"/>
            <a:endParaRPr lang="en-US" altLang="zh-CN" sz="2400" b="1" dirty="0">
              <a:solidFill>
                <a:srgbClr val="00B050"/>
              </a:solidFill>
            </a:endParaRPr>
          </a:p>
          <a:p>
            <a:pPr algn="ctr"/>
            <a:r>
              <a:rPr lang="zh-CN" altLang="en-US" sz="2400" b="1" dirty="0">
                <a:solidFill>
                  <a:srgbClr val="00B050"/>
                </a:solidFill>
              </a:rPr>
              <a:t>五</a:t>
            </a:r>
            <a:r>
              <a:rPr lang="zh-CN" altLang="en-US" sz="2400" b="1" dirty="0" smtClean="0">
                <a:solidFill>
                  <a:srgbClr val="00B050"/>
                </a:solidFill>
              </a:rPr>
              <a:t>位</a:t>
            </a:r>
            <a:r>
              <a:rPr lang="zh-CN" altLang="en-US" sz="2400" b="1" dirty="0">
                <a:solidFill>
                  <a:srgbClr val="00B050"/>
                </a:solidFill>
              </a:rPr>
              <a:t>一体</a:t>
            </a:r>
          </a:p>
        </p:txBody>
      </p:sp>
    </p:spTree>
    <p:extLst>
      <p:ext uri="{BB962C8B-B14F-4D97-AF65-F5344CB8AC3E}">
        <p14:creationId xmlns:p14="http://schemas.microsoft.com/office/powerpoint/2010/main" val="3713844252"/>
      </p:ext>
    </p:extLst>
  </p:cSld>
  <p:clrMapOvr>
    <a:masterClrMapping/>
  </p:clrMapOvr>
  <p:transition spd="med">
    <p:pull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2031325" cy="461665"/>
          </a:xfrm>
          <a:prstGeom prst="rect">
            <a:avLst/>
          </a:prstGeom>
          <a:noFill/>
        </p:spPr>
        <p:txBody>
          <a:bodyPr wrap="none" rtlCol="0">
            <a:spAutoFit/>
          </a:bodyPr>
          <a:lstStyle/>
          <a:p>
            <a:r>
              <a:rPr lang="zh-CN" altLang="en-US" sz="2400" dirty="0">
                <a:solidFill>
                  <a:srgbClr val="3949AB"/>
                </a:solidFill>
              </a:rPr>
              <a:t>动态对象创建</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1" y="1073428"/>
            <a:ext cx="9841325"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动态对象的创建</a:t>
            </a:r>
          </a:p>
        </p:txBody>
      </p:sp>
      <p:sp>
        <p:nvSpPr>
          <p:cNvPr id="7" name="矩形 6">
            <a:extLst>
              <a:ext uri="{FF2B5EF4-FFF2-40B4-BE49-F238E27FC236}">
                <a16:creationId xmlns:a16="http://schemas.microsoft.com/office/drawing/2014/main" id="{CFCFDE92-62FF-42C5-B025-21CA6272B05B}"/>
              </a:ext>
            </a:extLst>
          </p:cNvPr>
          <p:cNvSpPr/>
          <p:nvPr/>
        </p:nvSpPr>
        <p:spPr>
          <a:xfrm>
            <a:off x="1720141" y="1683222"/>
            <a:ext cx="7404404" cy="4524315"/>
          </a:xfrm>
          <a:prstGeom prst="rect">
            <a:avLst/>
          </a:prstGeom>
        </p:spPr>
        <p:txBody>
          <a:bodyPr wrap="square">
            <a:spAutoFit/>
          </a:bodyPr>
          <a:lstStyle/>
          <a:p>
            <a:pPr>
              <a:spcAft>
                <a:spcPts val="0"/>
              </a:spcAft>
              <a:defRPr/>
            </a:pPr>
            <a:r>
              <a:rPr lang="en-US" altLang="zh-CN" kern="0" dirty="0">
                <a:solidFill>
                  <a:srgbClr val="8000FF"/>
                </a:solidFill>
                <a:latin typeface="Courier New" panose="02070309020205020404" pitchFamily="49" charset="0"/>
                <a:cs typeface="Times New Roman" panose="02020603050405020304" pitchFamily="18" charset="0"/>
              </a:rPr>
              <a:t>template</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80"/>
                </a:solidFill>
                <a:latin typeface="Courier New" panose="02070309020205020404" pitchFamily="49" charset="0"/>
                <a:cs typeface="Times New Roman" panose="02020603050405020304" pitchFamily="18" charset="0"/>
              </a:rPr>
              <a:t>&lt;</a:t>
            </a:r>
            <a:r>
              <a:rPr lang="en-US" altLang="zh-CN" kern="0" dirty="0">
                <a:solidFill>
                  <a:srgbClr val="8000FF"/>
                </a:solidFill>
                <a:latin typeface="Courier New" panose="02070309020205020404" pitchFamily="49" charset="0"/>
                <a:cs typeface="Times New Roman" panose="02020603050405020304" pitchFamily="18" charset="0"/>
              </a:rPr>
              <a:t>class</a:t>
            </a:r>
            <a:r>
              <a:rPr lang="en-US" altLang="zh-CN" kern="0" dirty="0">
                <a:solidFill>
                  <a:srgbClr val="000000"/>
                </a:solidFill>
                <a:latin typeface="Courier New" panose="02070309020205020404" pitchFamily="49" charset="0"/>
                <a:cs typeface="Times New Roman" panose="02020603050405020304" pitchFamily="18" charset="0"/>
              </a:rPr>
              <a:t> T</a:t>
            </a:r>
            <a:r>
              <a:rPr lang="en-US" altLang="zh-CN" kern="0" dirty="0">
                <a:solidFill>
                  <a:srgbClr val="000080"/>
                </a:solidFill>
                <a:latin typeface="Courier New" panose="02070309020205020404" pitchFamily="49" charset="0"/>
                <a:cs typeface="Times New Roman" panose="02020603050405020304" pitchFamily="18" charset="0"/>
              </a:rPr>
              <a:t>&gt;</a:t>
            </a:r>
            <a:r>
              <a:rPr lang="en-US" altLang="zh-CN" kern="0" dirty="0">
                <a:solidFill>
                  <a:srgbClr val="000000"/>
                </a:solidFill>
                <a:latin typeface="Courier New" panose="02070309020205020404" pitchFamily="49"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8000FF"/>
                </a:solidFill>
                <a:latin typeface="Courier New" panose="02070309020205020404" pitchFamily="49" charset="0"/>
                <a:cs typeface="Times New Roman" panose="02020603050405020304" pitchFamily="18" charset="0"/>
              </a:rPr>
              <a:t>class</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Vec</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00FF"/>
                </a:solidFill>
                <a:latin typeface="Courier New" panose="02070309020205020404" pitchFamily="49" charset="0"/>
                <a:cs typeface="Times New Roman" panose="02020603050405020304" pitchFamily="18" charset="0"/>
              </a:rPr>
              <a:t>public</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size_type</a:t>
            </a:r>
            <a:r>
              <a:rPr lang="en-US" altLang="zh-CN" kern="0" dirty="0">
                <a:solidFill>
                  <a:srgbClr val="000000"/>
                </a:solidFill>
                <a:latin typeface="Courier New" panose="02070309020205020404" pitchFamily="49" charset="0"/>
                <a:cs typeface="Times New Roman" panose="02020603050405020304" pitchFamily="18" charset="0"/>
              </a:rPr>
              <a:t> size</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00FF"/>
                </a:solidFill>
                <a:latin typeface="Courier New" panose="02070309020205020404" pitchFamily="49" charset="0"/>
                <a:cs typeface="Times New Roman" panose="02020603050405020304" pitchFamily="18" charset="0"/>
              </a:rPr>
              <a:t>const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FF"/>
                </a:solidFill>
                <a:latin typeface="Courier New" panose="02070309020205020404" pitchFamily="49" charset="0"/>
                <a:cs typeface="Times New Roman" panose="02020603050405020304" pitchFamily="18" charset="0"/>
              </a:rPr>
              <a:t>return</a:t>
            </a:r>
            <a:r>
              <a:rPr lang="en-US" altLang="zh-CN" kern="0" dirty="0">
                <a:solidFill>
                  <a:srgbClr val="000000"/>
                </a:solidFill>
                <a:latin typeface="Courier New" panose="02070309020205020404" pitchFamily="49" charset="0"/>
                <a:cs typeface="Times New Roman" panose="02020603050405020304" pitchFamily="18" charset="0"/>
              </a:rPr>
              <a:t> avail</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data</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iterator end</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FF"/>
                </a:solidFill>
                <a:latin typeface="Courier New" panose="02070309020205020404" pitchFamily="49" charset="0"/>
                <a:cs typeface="Times New Roman" panose="02020603050405020304" pitchFamily="18" charset="0"/>
              </a:rPr>
              <a:t>return</a:t>
            </a:r>
            <a:r>
              <a:rPr lang="en-US" altLang="zh-CN" kern="0" dirty="0">
                <a:solidFill>
                  <a:srgbClr val="000000"/>
                </a:solidFill>
                <a:latin typeface="Courier New" panose="02070309020205020404" pitchFamily="49" charset="0"/>
                <a:cs typeface="Times New Roman" panose="02020603050405020304" pitchFamily="18" charset="0"/>
              </a:rPr>
              <a:t> avail</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const_iterator</a:t>
            </a:r>
            <a:r>
              <a:rPr lang="en-US" altLang="zh-CN" kern="0" dirty="0">
                <a:solidFill>
                  <a:srgbClr val="000000"/>
                </a:solidFill>
                <a:latin typeface="Courier New" panose="02070309020205020404" pitchFamily="49" charset="0"/>
                <a:cs typeface="Times New Roman" panose="02020603050405020304" pitchFamily="18" charset="0"/>
              </a:rPr>
              <a:t> end</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00FF"/>
                </a:solidFill>
                <a:latin typeface="Courier New" panose="02070309020205020404" pitchFamily="49" charset="0"/>
                <a:cs typeface="Times New Roman" panose="02020603050405020304" pitchFamily="18" charset="0"/>
              </a:rPr>
              <a:t>const</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FF"/>
                </a:solidFill>
                <a:latin typeface="Courier New" panose="02070309020205020404" pitchFamily="49" charset="0"/>
                <a:cs typeface="Times New Roman" panose="02020603050405020304" pitchFamily="18" charset="0"/>
              </a:rPr>
              <a:t>return</a:t>
            </a:r>
            <a:r>
              <a:rPr lang="en-US" altLang="zh-CN" kern="0" dirty="0">
                <a:solidFill>
                  <a:srgbClr val="000000"/>
                </a:solidFill>
                <a:latin typeface="Courier New" panose="02070309020205020404" pitchFamily="49" charset="0"/>
                <a:cs typeface="Times New Roman" panose="02020603050405020304" pitchFamily="18" charset="0"/>
              </a:rPr>
              <a:t> avail</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00FF"/>
                </a:solidFill>
                <a:latin typeface="Courier New" panose="02070309020205020404" pitchFamily="49" charset="0"/>
                <a:cs typeface="Times New Roman" panose="02020603050405020304" pitchFamily="18" charset="0"/>
              </a:rPr>
              <a:t>void</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push_back</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00FF"/>
                </a:solidFill>
                <a:latin typeface="Courier New" panose="02070309020205020404" pitchFamily="49" charset="0"/>
                <a:cs typeface="Times New Roman" panose="02020603050405020304" pitchFamily="18" charset="0"/>
              </a:rPr>
              <a:t>const</a:t>
            </a:r>
            <a:r>
              <a:rPr lang="en-US" altLang="zh-CN" kern="0" dirty="0">
                <a:solidFill>
                  <a:srgbClr val="000000"/>
                </a:solidFill>
                <a:latin typeface="Courier New" panose="02070309020205020404" pitchFamily="49" charset="0"/>
                <a:cs typeface="Times New Roman" panose="02020603050405020304" pitchFamily="18" charset="0"/>
              </a:rPr>
              <a:t> T</a:t>
            </a:r>
            <a:r>
              <a:rPr lang="en-US" altLang="zh-CN" kern="0" dirty="0">
                <a:solidFill>
                  <a:srgbClr val="000080"/>
                </a:solidFill>
                <a:latin typeface="Courier New" panose="02070309020205020404" pitchFamily="49" charset="0"/>
                <a:cs typeface="Times New Roman" panose="02020603050405020304" pitchFamily="18" charset="0"/>
              </a:rPr>
              <a:t>&amp;</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val</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FF"/>
                </a:solidFill>
                <a:latin typeface="Courier New" panose="02070309020205020404" pitchFamily="49" charset="0"/>
                <a:cs typeface="Times New Roman" panose="02020603050405020304" pitchFamily="18" charset="0"/>
              </a:rPr>
              <a:t>if</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avail</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limit</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8000"/>
                </a:solidFill>
                <a:latin typeface="Courier New" panose="02070309020205020404" pitchFamily="49" charset="0"/>
                <a:cs typeface="Times New Roman" panose="02020603050405020304" pitchFamily="18" charset="0"/>
              </a:rPr>
              <a:t>//</a:t>
            </a:r>
            <a:r>
              <a:rPr lang="zh-CN" altLang="zh-CN" kern="0" dirty="0">
                <a:solidFill>
                  <a:srgbClr val="008000"/>
                </a:solidFill>
                <a:latin typeface="Courier New" panose="02070309020205020404" pitchFamily="49" charset="0"/>
                <a:cs typeface="Courier New" panose="02070309020205020404" pitchFamily="49" charset="0"/>
              </a:rPr>
              <a:t>若空间不够</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grow</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unchecked_append</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val</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00FF"/>
                </a:solidFill>
                <a:latin typeface="Courier New" panose="02070309020205020404" pitchFamily="49" charset="0"/>
                <a:cs typeface="Times New Roman" panose="02020603050405020304" pitchFamily="18" charset="0"/>
              </a:rPr>
              <a:t>private</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T </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data</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T </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avail</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T </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limit</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defRPr/>
            </a:pPr>
            <a:r>
              <a:rPr lang="en-US" altLang="zh-CN" kern="0" dirty="0">
                <a:solidFill>
                  <a:srgbClr val="000080"/>
                </a:solidFill>
                <a:latin typeface="Courier New" panose="02070309020205020404" pitchFamily="49" charset="0"/>
              </a:rPr>
              <a:t>};</a:t>
            </a:r>
            <a:endParaRPr lang="zh-CN" altLang="en-US" dirty="0"/>
          </a:p>
        </p:txBody>
      </p:sp>
      <p:pic>
        <p:nvPicPr>
          <p:cNvPr id="8" name="Picture 5">
            <a:extLst>
              <a:ext uri="{FF2B5EF4-FFF2-40B4-BE49-F238E27FC236}">
                <a16:creationId xmlns:a16="http://schemas.microsoft.com/office/drawing/2014/main" id="{0993C510-6B36-44AA-A139-2DDA4FC0FB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1830" y="4950701"/>
            <a:ext cx="6289130" cy="1469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Tree>
    <p:extLst>
      <p:ext uri="{BB962C8B-B14F-4D97-AF65-F5344CB8AC3E}">
        <p14:creationId xmlns:p14="http://schemas.microsoft.com/office/powerpoint/2010/main" val="2845014420"/>
      </p:ext>
    </p:extLst>
  </p:cSld>
  <p:clrMapOvr>
    <a:masterClrMapping/>
  </p:clrMapOvr>
  <p:transition spd="med">
    <p:pull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3262432" cy="461665"/>
          </a:xfrm>
          <a:prstGeom prst="rect">
            <a:avLst/>
          </a:prstGeom>
          <a:noFill/>
        </p:spPr>
        <p:txBody>
          <a:bodyPr wrap="none" rtlCol="0">
            <a:spAutoFit/>
          </a:bodyPr>
          <a:lstStyle/>
          <a:p>
            <a:r>
              <a:rPr lang="zh-CN" altLang="en-US" sz="2400" dirty="0">
                <a:solidFill>
                  <a:srgbClr val="3949AB"/>
                </a:solidFill>
              </a:rPr>
              <a:t>支持迭代器：类型定义</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1" y="1073428"/>
            <a:ext cx="9841325"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默认操作</a:t>
            </a:r>
          </a:p>
        </p:txBody>
      </p:sp>
      <p:sp>
        <p:nvSpPr>
          <p:cNvPr id="9" name="矩形 8">
            <a:extLst>
              <a:ext uri="{FF2B5EF4-FFF2-40B4-BE49-F238E27FC236}">
                <a16:creationId xmlns:a16="http://schemas.microsoft.com/office/drawing/2014/main" id="{02E2BB88-7D50-443A-96C0-1E1CD7A5CFF6}"/>
              </a:ext>
            </a:extLst>
          </p:cNvPr>
          <p:cNvSpPr/>
          <p:nvPr/>
        </p:nvSpPr>
        <p:spPr>
          <a:xfrm>
            <a:off x="1620636" y="1696430"/>
            <a:ext cx="7502525" cy="4462760"/>
          </a:xfrm>
          <a:prstGeom prst="rect">
            <a:avLst/>
          </a:prstGeom>
        </p:spPr>
        <p:txBody>
          <a:bodyPr>
            <a:spAutoFit/>
          </a:bodyPr>
          <a:lstStyle/>
          <a:p>
            <a:pPr>
              <a:spcAft>
                <a:spcPts val="0"/>
              </a:spcAft>
              <a:defRPr/>
            </a:pPr>
            <a:r>
              <a:rPr lang="en-US" altLang="zh-CN" sz="2000" kern="0" dirty="0">
                <a:solidFill>
                  <a:srgbClr val="8000FF"/>
                </a:solidFill>
                <a:latin typeface="Courier New" panose="02070309020205020404" pitchFamily="49" charset="0"/>
                <a:cs typeface="Times New Roman" panose="02020603050405020304" pitchFamily="18" charset="0"/>
              </a:rPr>
              <a:t>template</a:t>
            </a:r>
            <a:r>
              <a:rPr lang="en-US" altLang="zh-CN" sz="2000" kern="0" dirty="0">
                <a:solidFill>
                  <a:srgbClr val="000000"/>
                </a:solidFill>
                <a:latin typeface="Courier New" panose="02070309020205020404" pitchFamily="49" charset="0"/>
                <a:cs typeface="Times New Roman" panose="02020603050405020304" pitchFamily="18" charset="0"/>
              </a:rPr>
              <a:t> </a:t>
            </a:r>
            <a:r>
              <a:rPr lang="en-US" altLang="zh-CN" sz="2000" kern="0" dirty="0">
                <a:solidFill>
                  <a:srgbClr val="000080"/>
                </a:solidFill>
                <a:latin typeface="Courier New" panose="02070309020205020404" pitchFamily="49" charset="0"/>
                <a:cs typeface="Times New Roman" panose="02020603050405020304" pitchFamily="18" charset="0"/>
              </a:rPr>
              <a:t>&lt;</a:t>
            </a:r>
            <a:r>
              <a:rPr lang="en-US" altLang="zh-CN" sz="2000" kern="0" dirty="0">
                <a:solidFill>
                  <a:srgbClr val="8000FF"/>
                </a:solidFill>
                <a:latin typeface="Courier New" panose="02070309020205020404" pitchFamily="49" charset="0"/>
                <a:cs typeface="Times New Roman" panose="02020603050405020304" pitchFamily="18" charset="0"/>
              </a:rPr>
              <a:t>class</a:t>
            </a:r>
            <a:r>
              <a:rPr lang="en-US" altLang="zh-CN" sz="2000" kern="0" dirty="0">
                <a:solidFill>
                  <a:srgbClr val="000000"/>
                </a:solidFill>
                <a:latin typeface="Courier New" panose="02070309020205020404" pitchFamily="49" charset="0"/>
                <a:cs typeface="Times New Roman" panose="02020603050405020304" pitchFamily="18" charset="0"/>
              </a:rPr>
              <a:t> T</a:t>
            </a:r>
            <a:r>
              <a:rPr lang="en-US" altLang="zh-CN" sz="2000" kern="0" dirty="0">
                <a:solidFill>
                  <a:srgbClr val="000080"/>
                </a:solidFill>
                <a:latin typeface="Courier New" panose="02070309020205020404" pitchFamily="49" charset="0"/>
                <a:cs typeface="Times New Roman" panose="02020603050405020304" pitchFamily="18" charset="0"/>
              </a:rPr>
              <a:t>&gt;</a:t>
            </a:r>
            <a:r>
              <a:rPr lang="en-US" altLang="zh-CN" sz="2000" kern="0" dirty="0">
                <a:solidFill>
                  <a:srgbClr val="000000"/>
                </a:solidFill>
                <a:latin typeface="Courier New" panose="02070309020205020404" pitchFamily="49" charset="0"/>
                <a:cs typeface="Times New Roman" panose="02020603050405020304" pitchFamily="18" charset="0"/>
              </a:rPr>
              <a:t> </a:t>
            </a:r>
            <a:r>
              <a:rPr lang="en-US" altLang="zh-CN" sz="2000" kern="0" dirty="0">
                <a:solidFill>
                  <a:srgbClr val="8000FF"/>
                </a:solidFill>
                <a:latin typeface="Courier New" panose="02070309020205020404" pitchFamily="49" charset="0"/>
                <a:cs typeface="Times New Roman" panose="02020603050405020304" pitchFamily="18" charset="0"/>
              </a:rPr>
              <a:t>class</a:t>
            </a:r>
            <a:r>
              <a:rPr lang="en-US" altLang="zh-CN" sz="2000" kern="0" dirty="0">
                <a:solidFill>
                  <a:srgbClr val="000000"/>
                </a:solidFill>
                <a:latin typeface="Courier New" panose="02070309020205020404" pitchFamily="49" charset="0"/>
                <a:cs typeface="Times New Roman" panose="02020603050405020304" pitchFamily="18" charset="0"/>
              </a:rPr>
              <a:t> </a:t>
            </a:r>
            <a:r>
              <a:rPr lang="en-US" altLang="zh-CN" sz="2000" kern="0" dirty="0" err="1">
                <a:solidFill>
                  <a:srgbClr val="000000"/>
                </a:solidFill>
                <a:latin typeface="Courier New" panose="02070309020205020404" pitchFamily="49" charset="0"/>
                <a:cs typeface="Times New Roman" panose="02020603050405020304" pitchFamily="18" charset="0"/>
              </a:rPr>
              <a:t>Vec</a:t>
            </a:r>
            <a:r>
              <a:rPr lang="en-US" altLang="zh-CN" sz="2000" kern="0" dirty="0">
                <a:solidFill>
                  <a:srgbClr val="000080"/>
                </a:solidFill>
                <a:latin typeface="Courier New" panose="02070309020205020404" pitchFamily="49" charset="0"/>
                <a:cs typeface="Times New Roman" panose="02020603050405020304" pitchFamily="18" charset="0"/>
              </a:rPr>
              <a:t>{</a:t>
            </a:r>
            <a:endParaRPr lang="zh-CN" altLang="zh-CN" sz="2400" kern="100" dirty="0">
              <a:latin typeface="Calibri" panose="020F0502020204030204" pitchFamily="34" charset="0"/>
              <a:cs typeface="Times New Roman" panose="02020603050405020304" pitchFamily="18" charset="0"/>
            </a:endParaRPr>
          </a:p>
          <a:p>
            <a:pPr>
              <a:spcAft>
                <a:spcPts val="0"/>
              </a:spcAft>
              <a:defRPr/>
            </a:pPr>
            <a:r>
              <a:rPr lang="en-US" altLang="zh-CN" sz="2000" kern="0" dirty="0">
                <a:solidFill>
                  <a:srgbClr val="000000"/>
                </a:solidFill>
                <a:latin typeface="Courier New" panose="02070309020205020404" pitchFamily="49" charset="0"/>
                <a:cs typeface="Times New Roman" panose="02020603050405020304" pitchFamily="18" charset="0"/>
              </a:rPr>
              <a:t>    </a:t>
            </a:r>
            <a:r>
              <a:rPr lang="en-US" altLang="zh-CN" sz="2000" kern="0" dirty="0">
                <a:solidFill>
                  <a:srgbClr val="8000FF"/>
                </a:solidFill>
                <a:latin typeface="Courier New" panose="02070309020205020404" pitchFamily="49" charset="0"/>
                <a:cs typeface="Times New Roman" panose="02020603050405020304" pitchFamily="18" charset="0"/>
              </a:rPr>
              <a:t>public</a:t>
            </a:r>
            <a:r>
              <a:rPr lang="en-US" altLang="zh-CN" sz="2000" kern="0" dirty="0">
                <a:solidFill>
                  <a:srgbClr val="000080"/>
                </a:solidFill>
                <a:latin typeface="Courier New" panose="02070309020205020404" pitchFamily="49" charset="0"/>
                <a:cs typeface="Times New Roman" panose="02020603050405020304" pitchFamily="18" charset="0"/>
              </a:rPr>
              <a:t>:</a:t>
            </a:r>
            <a:endParaRPr lang="zh-CN" altLang="zh-CN" sz="2400" kern="100" dirty="0">
              <a:latin typeface="Calibri" panose="020F0502020204030204" pitchFamily="34" charset="0"/>
              <a:cs typeface="Times New Roman" panose="02020603050405020304" pitchFamily="18" charset="0"/>
            </a:endParaRPr>
          </a:p>
          <a:p>
            <a:pPr>
              <a:spcAft>
                <a:spcPts val="0"/>
              </a:spcAft>
              <a:defRPr/>
            </a:pPr>
            <a:r>
              <a:rPr lang="en-US" altLang="zh-CN" sz="2000" kern="0" dirty="0">
                <a:solidFill>
                  <a:srgbClr val="000000"/>
                </a:solidFill>
                <a:latin typeface="Courier New" panose="02070309020205020404" pitchFamily="49" charset="0"/>
                <a:cs typeface="Times New Roman" panose="02020603050405020304" pitchFamily="18" charset="0"/>
              </a:rPr>
              <a:t>        </a:t>
            </a:r>
            <a:r>
              <a:rPr lang="en-US" altLang="zh-CN" sz="2000" kern="0" dirty="0">
                <a:solidFill>
                  <a:srgbClr val="0000FF"/>
                </a:solidFill>
                <a:latin typeface="Courier New" panose="02070309020205020404" pitchFamily="49" charset="0"/>
                <a:cs typeface="Times New Roman" panose="02020603050405020304" pitchFamily="18" charset="0"/>
              </a:rPr>
              <a:t>typedef</a:t>
            </a:r>
            <a:r>
              <a:rPr lang="en-US" altLang="zh-CN" sz="2000" kern="0" dirty="0">
                <a:solidFill>
                  <a:srgbClr val="000000"/>
                </a:solidFill>
                <a:latin typeface="Courier New" panose="02070309020205020404" pitchFamily="49" charset="0"/>
                <a:cs typeface="Times New Roman" panose="02020603050405020304" pitchFamily="18" charset="0"/>
              </a:rPr>
              <a:t> T</a:t>
            </a:r>
            <a:r>
              <a:rPr lang="en-US" altLang="zh-CN" sz="2000" kern="0" dirty="0">
                <a:solidFill>
                  <a:srgbClr val="000080"/>
                </a:solidFill>
                <a:latin typeface="Courier New" panose="02070309020205020404" pitchFamily="49" charset="0"/>
                <a:cs typeface="Times New Roman" panose="02020603050405020304" pitchFamily="18" charset="0"/>
              </a:rPr>
              <a:t>*</a:t>
            </a:r>
            <a:r>
              <a:rPr lang="en-US" altLang="zh-CN" sz="2000" kern="0" dirty="0">
                <a:solidFill>
                  <a:srgbClr val="000000"/>
                </a:solidFill>
                <a:latin typeface="Courier New" panose="02070309020205020404" pitchFamily="49" charset="0"/>
                <a:cs typeface="Times New Roman" panose="02020603050405020304" pitchFamily="18" charset="0"/>
              </a:rPr>
              <a:t> iterator</a:t>
            </a:r>
            <a:r>
              <a:rPr lang="en-US" altLang="zh-CN" sz="2000" kern="0" dirty="0">
                <a:solidFill>
                  <a:srgbClr val="000080"/>
                </a:solidFill>
                <a:latin typeface="Courier New" panose="02070309020205020404" pitchFamily="49" charset="0"/>
                <a:cs typeface="Times New Roman" panose="02020603050405020304" pitchFamily="18" charset="0"/>
              </a:rPr>
              <a:t>;</a:t>
            </a:r>
            <a:endParaRPr lang="zh-CN" altLang="zh-CN" sz="2400" kern="100" dirty="0">
              <a:latin typeface="Calibri" panose="020F0502020204030204" pitchFamily="34" charset="0"/>
              <a:cs typeface="Times New Roman" panose="02020603050405020304" pitchFamily="18" charset="0"/>
            </a:endParaRPr>
          </a:p>
          <a:p>
            <a:pPr>
              <a:spcAft>
                <a:spcPts val="0"/>
              </a:spcAft>
              <a:defRPr/>
            </a:pPr>
            <a:r>
              <a:rPr lang="en-US" altLang="zh-CN" sz="2000" kern="0" dirty="0">
                <a:solidFill>
                  <a:srgbClr val="000000"/>
                </a:solidFill>
                <a:latin typeface="Courier New" panose="02070309020205020404" pitchFamily="49" charset="0"/>
                <a:cs typeface="Times New Roman" panose="02020603050405020304" pitchFamily="18" charset="0"/>
              </a:rPr>
              <a:t>        </a:t>
            </a:r>
            <a:r>
              <a:rPr lang="en-US" altLang="zh-CN" sz="2000" kern="0" dirty="0">
                <a:solidFill>
                  <a:srgbClr val="0000FF"/>
                </a:solidFill>
                <a:latin typeface="Courier New" panose="02070309020205020404" pitchFamily="49" charset="0"/>
                <a:cs typeface="Times New Roman" panose="02020603050405020304" pitchFamily="18" charset="0"/>
              </a:rPr>
              <a:t>typedef</a:t>
            </a:r>
            <a:r>
              <a:rPr lang="en-US" altLang="zh-CN" sz="2000" kern="0" dirty="0">
                <a:solidFill>
                  <a:srgbClr val="000000"/>
                </a:solidFill>
                <a:latin typeface="Courier New" panose="02070309020205020404" pitchFamily="49" charset="0"/>
                <a:cs typeface="Times New Roman" panose="02020603050405020304" pitchFamily="18" charset="0"/>
              </a:rPr>
              <a:t> </a:t>
            </a:r>
            <a:r>
              <a:rPr lang="en-US" altLang="zh-CN" sz="2000" kern="0" dirty="0">
                <a:solidFill>
                  <a:srgbClr val="8000FF"/>
                </a:solidFill>
                <a:latin typeface="Courier New" panose="02070309020205020404" pitchFamily="49" charset="0"/>
                <a:cs typeface="Times New Roman" panose="02020603050405020304" pitchFamily="18" charset="0"/>
              </a:rPr>
              <a:t>const</a:t>
            </a:r>
            <a:r>
              <a:rPr lang="en-US" altLang="zh-CN" sz="2000" kern="0" dirty="0">
                <a:solidFill>
                  <a:srgbClr val="000000"/>
                </a:solidFill>
                <a:latin typeface="Courier New" panose="02070309020205020404" pitchFamily="49" charset="0"/>
                <a:cs typeface="Times New Roman" panose="02020603050405020304" pitchFamily="18" charset="0"/>
              </a:rPr>
              <a:t> T</a:t>
            </a:r>
            <a:r>
              <a:rPr lang="en-US" altLang="zh-CN" sz="2000" kern="0" dirty="0">
                <a:solidFill>
                  <a:srgbClr val="000080"/>
                </a:solidFill>
                <a:latin typeface="Courier New" panose="02070309020205020404" pitchFamily="49" charset="0"/>
                <a:cs typeface="Times New Roman" panose="02020603050405020304" pitchFamily="18" charset="0"/>
              </a:rPr>
              <a:t>*</a:t>
            </a:r>
            <a:r>
              <a:rPr lang="en-US" altLang="zh-CN" sz="2000" kern="0" dirty="0">
                <a:solidFill>
                  <a:srgbClr val="000000"/>
                </a:solidFill>
                <a:latin typeface="Courier New" panose="02070309020205020404" pitchFamily="49" charset="0"/>
                <a:cs typeface="Times New Roman" panose="02020603050405020304" pitchFamily="18" charset="0"/>
              </a:rPr>
              <a:t> </a:t>
            </a:r>
            <a:r>
              <a:rPr lang="en-US" altLang="zh-CN" sz="2000" kern="0" dirty="0" err="1">
                <a:solidFill>
                  <a:srgbClr val="000000"/>
                </a:solidFill>
                <a:latin typeface="Courier New" panose="02070309020205020404" pitchFamily="49" charset="0"/>
                <a:cs typeface="Times New Roman" panose="02020603050405020304" pitchFamily="18" charset="0"/>
              </a:rPr>
              <a:t>const_iterator</a:t>
            </a:r>
            <a:r>
              <a:rPr lang="en-US" altLang="zh-CN" sz="2000" kern="0" dirty="0">
                <a:solidFill>
                  <a:srgbClr val="000080"/>
                </a:solidFill>
                <a:latin typeface="Courier New" panose="02070309020205020404" pitchFamily="49" charset="0"/>
                <a:cs typeface="Times New Roman" panose="02020603050405020304" pitchFamily="18" charset="0"/>
              </a:rPr>
              <a:t>;</a:t>
            </a:r>
            <a:endParaRPr lang="zh-CN" altLang="zh-CN" sz="2400" kern="100" dirty="0">
              <a:latin typeface="Calibri" panose="020F0502020204030204" pitchFamily="34" charset="0"/>
              <a:cs typeface="Times New Roman" panose="02020603050405020304" pitchFamily="18" charset="0"/>
            </a:endParaRPr>
          </a:p>
          <a:p>
            <a:pPr>
              <a:spcAft>
                <a:spcPts val="0"/>
              </a:spcAft>
              <a:defRPr/>
            </a:pPr>
            <a:r>
              <a:rPr lang="en-US" altLang="zh-CN" sz="2000" kern="0" dirty="0">
                <a:solidFill>
                  <a:srgbClr val="000000"/>
                </a:solidFill>
                <a:latin typeface="Courier New" panose="02070309020205020404" pitchFamily="49" charset="0"/>
                <a:cs typeface="Times New Roman" panose="02020603050405020304" pitchFamily="18" charset="0"/>
              </a:rPr>
              <a:t>        </a:t>
            </a:r>
            <a:r>
              <a:rPr lang="en-US" altLang="zh-CN" sz="2000" kern="0" dirty="0">
                <a:solidFill>
                  <a:srgbClr val="0000FF"/>
                </a:solidFill>
                <a:latin typeface="Courier New" panose="02070309020205020404" pitchFamily="49" charset="0"/>
                <a:cs typeface="Times New Roman" panose="02020603050405020304" pitchFamily="18" charset="0"/>
              </a:rPr>
              <a:t>typedef</a:t>
            </a:r>
            <a:r>
              <a:rPr lang="en-US" altLang="zh-CN" sz="2000" kern="0" dirty="0">
                <a:solidFill>
                  <a:srgbClr val="000000"/>
                </a:solidFill>
                <a:latin typeface="Courier New" panose="02070309020205020404" pitchFamily="49" charset="0"/>
                <a:cs typeface="Times New Roman" panose="02020603050405020304" pitchFamily="18" charset="0"/>
              </a:rPr>
              <a:t> </a:t>
            </a:r>
            <a:r>
              <a:rPr lang="en-US" altLang="zh-CN" sz="2000" kern="0" dirty="0" err="1">
                <a:solidFill>
                  <a:srgbClr val="8000FF"/>
                </a:solidFill>
                <a:latin typeface="Courier New" panose="02070309020205020404" pitchFamily="49" charset="0"/>
                <a:cs typeface="Times New Roman" panose="02020603050405020304" pitchFamily="18" charset="0"/>
              </a:rPr>
              <a:t>size_t</a:t>
            </a:r>
            <a:r>
              <a:rPr lang="en-US" altLang="zh-CN" sz="2000" kern="0" dirty="0">
                <a:solidFill>
                  <a:srgbClr val="000000"/>
                </a:solidFill>
                <a:latin typeface="Courier New" panose="02070309020205020404" pitchFamily="49" charset="0"/>
                <a:cs typeface="Times New Roman" panose="02020603050405020304" pitchFamily="18" charset="0"/>
              </a:rPr>
              <a:t> </a:t>
            </a:r>
            <a:r>
              <a:rPr lang="en-US" altLang="zh-CN" sz="2000" kern="0" dirty="0" err="1">
                <a:solidFill>
                  <a:srgbClr val="000000"/>
                </a:solidFill>
                <a:latin typeface="Courier New" panose="02070309020205020404" pitchFamily="49" charset="0"/>
                <a:cs typeface="Times New Roman" panose="02020603050405020304" pitchFamily="18" charset="0"/>
              </a:rPr>
              <a:t>size_type</a:t>
            </a:r>
            <a:r>
              <a:rPr lang="en-US" altLang="zh-CN" sz="2000" kern="0" dirty="0">
                <a:solidFill>
                  <a:srgbClr val="000080"/>
                </a:solidFill>
                <a:latin typeface="Courier New" panose="02070309020205020404" pitchFamily="49" charset="0"/>
                <a:cs typeface="Times New Roman" panose="02020603050405020304" pitchFamily="18" charset="0"/>
              </a:rPr>
              <a:t>;</a:t>
            </a:r>
            <a:endParaRPr lang="zh-CN" altLang="zh-CN" sz="2400" kern="100" dirty="0">
              <a:latin typeface="Calibri" panose="020F0502020204030204" pitchFamily="34" charset="0"/>
              <a:cs typeface="Times New Roman" panose="02020603050405020304" pitchFamily="18" charset="0"/>
            </a:endParaRPr>
          </a:p>
          <a:p>
            <a:pPr>
              <a:spcAft>
                <a:spcPts val="0"/>
              </a:spcAft>
              <a:defRPr/>
            </a:pPr>
            <a:r>
              <a:rPr lang="en-US" altLang="zh-CN" sz="2000" kern="0" dirty="0">
                <a:solidFill>
                  <a:srgbClr val="000000"/>
                </a:solidFill>
                <a:latin typeface="Courier New" panose="02070309020205020404" pitchFamily="49" charset="0"/>
                <a:cs typeface="Times New Roman" panose="02020603050405020304" pitchFamily="18" charset="0"/>
              </a:rPr>
              <a:t>        </a:t>
            </a:r>
            <a:r>
              <a:rPr lang="en-US" altLang="zh-CN" sz="2000" kern="0" dirty="0">
                <a:solidFill>
                  <a:srgbClr val="0000FF"/>
                </a:solidFill>
                <a:latin typeface="Courier New" panose="02070309020205020404" pitchFamily="49" charset="0"/>
                <a:cs typeface="Times New Roman" panose="02020603050405020304" pitchFamily="18" charset="0"/>
              </a:rPr>
              <a:t>typedef</a:t>
            </a:r>
            <a:r>
              <a:rPr lang="en-US" altLang="zh-CN" sz="2000" kern="0" dirty="0">
                <a:solidFill>
                  <a:srgbClr val="000000"/>
                </a:solidFill>
                <a:latin typeface="Courier New" panose="02070309020205020404" pitchFamily="49" charset="0"/>
                <a:cs typeface="Times New Roman" panose="02020603050405020304" pitchFamily="18" charset="0"/>
              </a:rPr>
              <a:t> T </a:t>
            </a:r>
            <a:r>
              <a:rPr lang="en-US" altLang="zh-CN" sz="2000" kern="0" dirty="0" err="1">
                <a:solidFill>
                  <a:srgbClr val="000000"/>
                </a:solidFill>
                <a:latin typeface="Courier New" panose="02070309020205020404" pitchFamily="49" charset="0"/>
                <a:cs typeface="Times New Roman" panose="02020603050405020304" pitchFamily="18" charset="0"/>
              </a:rPr>
              <a:t>value_type</a:t>
            </a:r>
            <a:r>
              <a:rPr lang="en-US" altLang="zh-CN" sz="2000" kern="0" dirty="0">
                <a:solidFill>
                  <a:srgbClr val="000080"/>
                </a:solidFill>
                <a:latin typeface="Courier New" panose="02070309020205020404" pitchFamily="49" charset="0"/>
                <a:cs typeface="Times New Roman" panose="02020603050405020304" pitchFamily="18" charset="0"/>
              </a:rPr>
              <a:t>;</a:t>
            </a:r>
            <a:endParaRPr lang="zh-CN" altLang="zh-CN" sz="2400" kern="100" dirty="0">
              <a:latin typeface="Calibri" panose="020F0502020204030204" pitchFamily="34" charset="0"/>
              <a:cs typeface="Times New Roman" panose="02020603050405020304" pitchFamily="18" charset="0"/>
            </a:endParaRPr>
          </a:p>
          <a:p>
            <a:pPr>
              <a:spcAft>
                <a:spcPts val="0"/>
              </a:spcAft>
              <a:defRPr/>
            </a:pPr>
            <a:r>
              <a:rPr lang="en-US" altLang="zh-CN" sz="2000" kern="0" dirty="0">
                <a:solidFill>
                  <a:srgbClr val="000000"/>
                </a:solidFill>
                <a:latin typeface="Courier New" panose="02070309020205020404" pitchFamily="49" charset="0"/>
                <a:cs typeface="Times New Roman" panose="02020603050405020304" pitchFamily="18" charset="0"/>
              </a:rPr>
              <a:t>        </a:t>
            </a:r>
            <a:r>
              <a:rPr lang="en-US" altLang="zh-CN" sz="2000" kern="0" dirty="0">
                <a:solidFill>
                  <a:srgbClr val="0000FF"/>
                </a:solidFill>
                <a:latin typeface="Courier New" panose="02070309020205020404" pitchFamily="49" charset="0"/>
                <a:cs typeface="Times New Roman" panose="02020603050405020304" pitchFamily="18" charset="0"/>
              </a:rPr>
              <a:t>typedef</a:t>
            </a:r>
            <a:r>
              <a:rPr lang="en-US" altLang="zh-CN" sz="2000" kern="0" dirty="0">
                <a:solidFill>
                  <a:srgbClr val="000000"/>
                </a:solidFill>
                <a:latin typeface="Courier New" panose="02070309020205020404" pitchFamily="49" charset="0"/>
                <a:cs typeface="Times New Roman" panose="02020603050405020304" pitchFamily="18" charset="0"/>
              </a:rPr>
              <a:t> </a:t>
            </a:r>
            <a:r>
              <a:rPr lang="en-US" altLang="zh-CN" sz="2000" kern="0" dirty="0" err="1">
                <a:solidFill>
                  <a:srgbClr val="000000"/>
                </a:solidFill>
                <a:latin typeface="Courier New" panose="02070309020205020404" pitchFamily="49" charset="0"/>
                <a:cs typeface="Times New Roman" panose="02020603050405020304" pitchFamily="18" charset="0"/>
              </a:rPr>
              <a:t>ptrdiff_t</a:t>
            </a:r>
            <a:r>
              <a:rPr lang="en-US" altLang="zh-CN" sz="2000" kern="0" dirty="0">
                <a:solidFill>
                  <a:srgbClr val="000000"/>
                </a:solidFill>
                <a:latin typeface="Courier New" panose="02070309020205020404" pitchFamily="49" charset="0"/>
                <a:cs typeface="Times New Roman" panose="02020603050405020304" pitchFamily="18" charset="0"/>
              </a:rPr>
              <a:t> </a:t>
            </a:r>
            <a:r>
              <a:rPr lang="en-US" altLang="zh-CN" sz="2000" kern="0" dirty="0" err="1">
                <a:solidFill>
                  <a:srgbClr val="000000"/>
                </a:solidFill>
                <a:latin typeface="Courier New" panose="02070309020205020404" pitchFamily="49" charset="0"/>
                <a:cs typeface="Times New Roman" panose="02020603050405020304" pitchFamily="18" charset="0"/>
              </a:rPr>
              <a:t>difference_type</a:t>
            </a:r>
            <a:r>
              <a:rPr lang="en-US" altLang="zh-CN" sz="2000" kern="0" dirty="0">
                <a:solidFill>
                  <a:srgbClr val="000080"/>
                </a:solidFill>
                <a:latin typeface="Courier New" panose="02070309020205020404" pitchFamily="49" charset="0"/>
                <a:cs typeface="Times New Roman" panose="02020603050405020304" pitchFamily="18" charset="0"/>
              </a:rPr>
              <a:t>;</a:t>
            </a:r>
            <a:endParaRPr lang="zh-CN" altLang="zh-CN" sz="2400" kern="100" dirty="0">
              <a:latin typeface="Calibri" panose="020F0502020204030204" pitchFamily="34" charset="0"/>
              <a:cs typeface="Times New Roman" panose="02020603050405020304" pitchFamily="18" charset="0"/>
            </a:endParaRPr>
          </a:p>
          <a:p>
            <a:pPr>
              <a:spcAft>
                <a:spcPts val="0"/>
              </a:spcAft>
              <a:defRPr/>
            </a:pPr>
            <a:r>
              <a:rPr lang="en-US" altLang="zh-CN" sz="2000" kern="0" dirty="0">
                <a:solidFill>
                  <a:srgbClr val="000000"/>
                </a:solidFill>
                <a:latin typeface="Courier New" panose="02070309020205020404" pitchFamily="49" charset="0"/>
                <a:cs typeface="Times New Roman" panose="02020603050405020304" pitchFamily="18" charset="0"/>
              </a:rPr>
              <a:t>        </a:t>
            </a:r>
            <a:r>
              <a:rPr lang="en-US" altLang="zh-CN" sz="2000" kern="0" dirty="0">
                <a:solidFill>
                  <a:srgbClr val="0000FF"/>
                </a:solidFill>
                <a:latin typeface="Courier New" panose="02070309020205020404" pitchFamily="49" charset="0"/>
                <a:cs typeface="Times New Roman" panose="02020603050405020304" pitchFamily="18" charset="0"/>
              </a:rPr>
              <a:t>typedef</a:t>
            </a:r>
            <a:r>
              <a:rPr lang="en-US" altLang="zh-CN" sz="2000" kern="0" dirty="0">
                <a:solidFill>
                  <a:srgbClr val="000000"/>
                </a:solidFill>
                <a:latin typeface="Courier New" panose="02070309020205020404" pitchFamily="49" charset="0"/>
                <a:cs typeface="Times New Roman" panose="02020603050405020304" pitchFamily="18" charset="0"/>
              </a:rPr>
              <a:t> T</a:t>
            </a:r>
            <a:r>
              <a:rPr lang="en-US" altLang="zh-CN" sz="2000" kern="0" dirty="0">
                <a:solidFill>
                  <a:srgbClr val="000080"/>
                </a:solidFill>
                <a:latin typeface="Courier New" panose="02070309020205020404" pitchFamily="49" charset="0"/>
                <a:cs typeface="Times New Roman" panose="02020603050405020304" pitchFamily="18" charset="0"/>
              </a:rPr>
              <a:t>&amp;</a:t>
            </a:r>
            <a:r>
              <a:rPr lang="en-US" altLang="zh-CN" sz="2000" kern="0" dirty="0">
                <a:solidFill>
                  <a:srgbClr val="000000"/>
                </a:solidFill>
                <a:latin typeface="Courier New" panose="02070309020205020404" pitchFamily="49" charset="0"/>
                <a:cs typeface="Times New Roman" panose="02020603050405020304" pitchFamily="18" charset="0"/>
              </a:rPr>
              <a:t> reference</a:t>
            </a:r>
            <a:r>
              <a:rPr lang="en-US" altLang="zh-CN" sz="2000" kern="0" dirty="0">
                <a:solidFill>
                  <a:srgbClr val="000080"/>
                </a:solidFill>
                <a:latin typeface="Courier New" panose="02070309020205020404" pitchFamily="49" charset="0"/>
                <a:cs typeface="Times New Roman" panose="02020603050405020304" pitchFamily="18" charset="0"/>
              </a:rPr>
              <a:t>;</a:t>
            </a:r>
            <a:endParaRPr lang="zh-CN" altLang="zh-CN" sz="2400" kern="100" dirty="0">
              <a:latin typeface="Calibri" panose="020F0502020204030204" pitchFamily="34" charset="0"/>
              <a:cs typeface="Times New Roman" panose="02020603050405020304" pitchFamily="18" charset="0"/>
            </a:endParaRPr>
          </a:p>
          <a:p>
            <a:pPr>
              <a:spcAft>
                <a:spcPts val="0"/>
              </a:spcAft>
              <a:defRPr/>
            </a:pPr>
            <a:r>
              <a:rPr lang="en-US" altLang="zh-CN" sz="2000" kern="0" dirty="0">
                <a:solidFill>
                  <a:srgbClr val="000000"/>
                </a:solidFill>
                <a:latin typeface="Courier New" panose="02070309020205020404" pitchFamily="49" charset="0"/>
                <a:cs typeface="Times New Roman" panose="02020603050405020304" pitchFamily="18" charset="0"/>
              </a:rPr>
              <a:t>        </a:t>
            </a:r>
            <a:r>
              <a:rPr lang="en-US" altLang="zh-CN" sz="2000" kern="0" dirty="0">
                <a:solidFill>
                  <a:srgbClr val="0000FF"/>
                </a:solidFill>
                <a:latin typeface="Courier New" panose="02070309020205020404" pitchFamily="49" charset="0"/>
                <a:cs typeface="Times New Roman" panose="02020603050405020304" pitchFamily="18" charset="0"/>
              </a:rPr>
              <a:t>typedef</a:t>
            </a:r>
            <a:r>
              <a:rPr lang="en-US" altLang="zh-CN" sz="2000" kern="0" dirty="0">
                <a:solidFill>
                  <a:srgbClr val="000000"/>
                </a:solidFill>
                <a:latin typeface="Courier New" panose="02070309020205020404" pitchFamily="49" charset="0"/>
                <a:cs typeface="Times New Roman" panose="02020603050405020304" pitchFamily="18" charset="0"/>
              </a:rPr>
              <a:t> </a:t>
            </a:r>
            <a:r>
              <a:rPr lang="en-US" altLang="zh-CN" sz="2000" kern="0" dirty="0">
                <a:solidFill>
                  <a:srgbClr val="8000FF"/>
                </a:solidFill>
                <a:latin typeface="Courier New" panose="02070309020205020404" pitchFamily="49" charset="0"/>
                <a:cs typeface="Times New Roman" panose="02020603050405020304" pitchFamily="18" charset="0"/>
              </a:rPr>
              <a:t>const</a:t>
            </a:r>
            <a:r>
              <a:rPr lang="en-US" altLang="zh-CN" sz="2000" kern="0" dirty="0">
                <a:solidFill>
                  <a:srgbClr val="000000"/>
                </a:solidFill>
                <a:latin typeface="Courier New" panose="02070309020205020404" pitchFamily="49" charset="0"/>
                <a:cs typeface="Times New Roman" panose="02020603050405020304" pitchFamily="18" charset="0"/>
              </a:rPr>
              <a:t> T</a:t>
            </a:r>
            <a:r>
              <a:rPr lang="en-US" altLang="zh-CN" sz="2000" kern="0" dirty="0">
                <a:solidFill>
                  <a:srgbClr val="000080"/>
                </a:solidFill>
                <a:latin typeface="Courier New" panose="02070309020205020404" pitchFamily="49" charset="0"/>
                <a:cs typeface="Times New Roman" panose="02020603050405020304" pitchFamily="18" charset="0"/>
              </a:rPr>
              <a:t>&amp;</a:t>
            </a:r>
            <a:r>
              <a:rPr lang="en-US" altLang="zh-CN" sz="2000" kern="0" dirty="0">
                <a:solidFill>
                  <a:srgbClr val="000000"/>
                </a:solidFill>
                <a:latin typeface="Courier New" panose="02070309020205020404" pitchFamily="49" charset="0"/>
                <a:cs typeface="Times New Roman" panose="02020603050405020304" pitchFamily="18" charset="0"/>
              </a:rPr>
              <a:t> </a:t>
            </a:r>
            <a:r>
              <a:rPr lang="en-US" altLang="zh-CN" sz="2000" kern="0" dirty="0" err="1">
                <a:solidFill>
                  <a:srgbClr val="000000"/>
                </a:solidFill>
                <a:latin typeface="Courier New" panose="02070309020205020404" pitchFamily="49" charset="0"/>
                <a:cs typeface="Times New Roman" panose="02020603050405020304" pitchFamily="18" charset="0"/>
              </a:rPr>
              <a:t>const_reference</a:t>
            </a:r>
            <a:r>
              <a:rPr lang="en-US" altLang="zh-CN" sz="2000" kern="0" dirty="0">
                <a:solidFill>
                  <a:srgbClr val="000080"/>
                </a:solidFill>
                <a:latin typeface="Courier New" panose="02070309020205020404" pitchFamily="49" charset="0"/>
                <a:cs typeface="Times New Roman" panose="02020603050405020304" pitchFamily="18" charset="0"/>
              </a:rPr>
              <a:t>;</a:t>
            </a:r>
          </a:p>
          <a:p>
            <a:pPr>
              <a:spcAft>
                <a:spcPts val="0"/>
              </a:spcAft>
              <a:defRPr/>
            </a:pPr>
            <a:endParaRPr lang="zh-CN" altLang="zh-CN" sz="2400" kern="100" dirty="0">
              <a:latin typeface="Calibri" panose="020F0502020204030204" pitchFamily="34" charset="0"/>
              <a:cs typeface="Times New Roman" panose="02020603050405020304" pitchFamily="18" charset="0"/>
            </a:endParaRPr>
          </a:p>
          <a:p>
            <a:pPr>
              <a:spcAft>
                <a:spcPts val="0"/>
              </a:spcAft>
              <a:defRPr/>
            </a:pPr>
            <a:r>
              <a:rPr lang="en-US" altLang="zh-CN" sz="2000" kern="0" dirty="0">
                <a:solidFill>
                  <a:srgbClr val="000000"/>
                </a:solidFill>
                <a:latin typeface="Courier New" panose="02070309020205020404" pitchFamily="49" charset="0"/>
                <a:cs typeface="Times New Roman" panose="02020603050405020304" pitchFamily="18" charset="0"/>
              </a:rPr>
              <a:t>     </a:t>
            </a:r>
            <a:r>
              <a:rPr lang="en-US" altLang="zh-CN" sz="2000" kern="0" dirty="0">
                <a:solidFill>
                  <a:srgbClr val="8000FF"/>
                </a:solidFill>
                <a:latin typeface="Courier New" panose="02070309020205020404" pitchFamily="49" charset="0"/>
                <a:cs typeface="Times New Roman" panose="02020603050405020304" pitchFamily="18" charset="0"/>
              </a:rPr>
              <a:t>private</a:t>
            </a:r>
            <a:r>
              <a:rPr lang="en-US" altLang="zh-CN" sz="2000" kern="0" dirty="0">
                <a:solidFill>
                  <a:srgbClr val="000080"/>
                </a:solidFill>
                <a:latin typeface="Courier New" panose="02070309020205020404" pitchFamily="49" charset="0"/>
                <a:cs typeface="Times New Roman" panose="02020603050405020304" pitchFamily="18" charset="0"/>
              </a:rPr>
              <a:t>:</a:t>
            </a:r>
            <a:endParaRPr lang="zh-CN" altLang="zh-CN" sz="2400" kern="100" dirty="0">
              <a:latin typeface="Calibri" panose="020F0502020204030204" pitchFamily="34" charset="0"/>
              <a:cs typeface="Times New Roman" panose="02020603050405020304" pitchFamily="18" charset="0"/>
            </a:endParaRPr>
          </a:p>
          <a:p>
            <a:pPr>
              <a:spcAft>
                <a:spcPts val="0"/>
              </a:spcAft>
              <a:defRPr/>
            </a:pPr>
            <a:r>
              <a:rPr lang="en-US" altLang="zh-CN" sz="2000" kern="0" dirty="0">
                <a:solidFill>
                  <a:srgbClr val="000000"/>
                </a:solidFill>
                <a:latin typeface="Courier New" panose="02070309020205020404" pitchFamily="49" charset="0"/>
                <a:cs typeface="Times New Roman" panose="02020603050405020304" pitchFamily="18" charset="0"/>
              </a:rPr>
              <a:t>        iterator data</a:t>
            </a:r>
            <a:r>
              <a:rPr lang="en-US" altLang="zh-CN" sz="2000" kern="0" dirty="0">
                <a:solidFill>
                  <a:srgbClr val="000080"/>
                </a:solidFill>
                <a:latin typeface="Courier New" panose="02070309020205020404" pitchFamily="49" charset="0"/>
                <a:cs typeface="Times New Roman" panose="02020603050405020304" pitchFamily="18" charset="0"/>
              </a:rPr>
              <a:t>;</a:t>
            </a:r>
            <a:endParaRPr lang="zh-CN" altLang="zh-CN" sz="2400" kern="100" dirty="0">
              <a:latin typeface="Calibri" panose="020F0502020204030204" pitchFamily="34" charset="0"/>
              <a:cs typeface="Times New Roman" panose="02020603050405020304" pitchFamily="18" charset="0"/>
            </a:endParaRPr>
          </a:p>
          <a:p>
            <a:pPr>
              <a:spcAft>
                <a:spcPts val="0"/>
              </a:spcAft>
              <a:defRPr/>
            </a:pPr>
            <a:r>
              <a:rPr lang="en-US" altLang="zh-CN" sz="2000" kern="0" dirty="0">
                <a:solidFill>
                  <a:srgbClr val="000000"/>
                </a:solidFill>
                <a:latin typeface="Courier New" panose="02070309020205020404" pitchFamily="49" charset="0"/>
                <a:cs typeface="Times New Roman" panose="02020603050405020304" pitchFamily="18" charset="0"/>
              </a:rPr>
              <a:t>        iterator limit</a:t>
            </a:r>
            <a:r>
              <a:rPr lang="en-US" altLang="zh-CN" sz="2000" kern="0" dirty="0">
                <a:solidFill>
                  <a:srgbClr val="000080"/>
                </a:solidFill>
                <a:latin typeface="Courier New" panose="02070309020205020404" pitchFamily="49" charset="0"/>
                <a:cs typeface="Times New Roman" panose="02020603050405020304" pitchFamily="18" charset="0"/>
              </a:rPr>
              <a:t>;</a:t>
            </a:r>
            <a:endParaRPr lang="zh-CN" altLang="zh-CN" sz="2400" kern="100" dirty="0">
              <a:latin typeface="Calibri" panose="020F0502020204030204" pitchFamily="34" charset="0"/>
              <a:cs typeface="Times New Roman" panose="02020603050405020304" pitchFamily="18" charset="0"/>
            </a:endParaRPr>
          </a:p>
          <a:p>
            <a:pPr>
              <a:spcAft>
                <a:spcPts val="0"/>
              </a:spcAft>
              <a:defRPr/>
            </a:pPr>
            <a:r>
              <a:rPr lang="en-US" altLang="zh-CN" sz="2000" kern="0" dirty="0">
                <a:solidFill>
                  <a:srgbClr val="000080"/>
                </a:solidFill>
                <a:latin typeface="Courier New" panose="02070309020205020404" pitchFamily="49" charset="0"/>
                <a:cs typeface="Times New Roman" panose="02020603050405020304" pitchFamily="18" charset="0"/>
              </a:rPr>
              <a:t>};</a:t>
            </a:r>
            <a:endParaRPr lang="zh-CN" altLang="zh-CN" sz="2400" kern="100" dirty="0">
              <a:latin typeface="Calibri" panose="020F0502020204030204" pitchFamily="34" charset="0"/>
              <a:cs typeface="Times New Roman" panose="02020603050405020304" pitchFamily="18" charset="0"/>
            </a:endParaRPr>
          </a:p>
        </p:txBody>
      </p:sp>
      <p:sp>
        <p:nvSpPr>
          <p:cNvPr id="2" name="矩形 1">
            <a:extLst>
              <a:ext uri="{FF2B5EF4-FFF2-40B4-BE49-F238E27FC236}">
                <a16:creationId xmlns:a16="http://schemas.microsoft.com/office/drawing/2014/main" id="{6CB0CEB7-0A3E-46A4-A51C-2A4449A3688F}"/>
              </a:ext>
            </a:extLst>
          </p:cNvPr>
          <p:cNvSpPr/>
          <p:nvPr/>
        </p:nvSpPr>
        <p:spPr>
          <a:xfrm>
            <a:off x="4368384" y="6220998"/>
            <a:ext cx="3416320" cy="369332"/>
          </a:xfrm>
          <a:prstGeom prst="rect">
            <a:avLst/>
          </a:prstGeom>
        </p:spPr>
        <p:txBody>
          <a:bodyPr wrap="none">
            <a:spAutoFit/>
          </a:bodyPr>
          <a:lstStyle/>
          <a:p>
            <a:r>
              <a:rPr lang="zh-CN" altLang="en-US" b="1" dirty="0">
                <a:solidFill>
                  <a:srgbClr val="00B050"/>
                </a:solidFill>
              </a:rPr>
              <a:t>指针形式的迭代器：简单直观。</a:t>
            </a:r>
          </a:p>
        </p:txBody>
      </p:sp>
    </p:spTree>
    <p:extLst>
      <p:ext uri="{BB962C8B-B14F-4D97-AF65-F5344CB8AC3E}">
        <p14:creationId xmlns:p14="http://schemas.microsoft.com/office/powerpoint/2010/main" val="3788191955"/>
      </p:ext>
    </p:extLst>
  </p:cSld>
  <p:clrMapOvr>
    <a:masterClrMapping/>
  </p:clrMapOvr>
  <p:transition spd="med">
    <p:pull di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3262432" cy="461665"/>
          </a:xfrm>
          <a:prstGeom prst="rect">
            <a:avLst/>
          </a:prstGeom>
          <a:noFill/>
        </p:spPr>
        <p:txBody>
          <a:bodyPr wrap="none" rtlCol="0">
            <a:spAutoFit/>
          </a:bodyPr>
          <a:lstStyle/>
          <a:p>
            <a:r>
              <a:rPr lang="zh-CN" altLang="en-US" sz="2400" dirty="0">
                <a:solidFill>
                  <a:srgbClr val="3949AB"/>
                </a:solidFill>
              </a:rPr>
              <a:t>支持迭代器：功能定义</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1" y="1073428"/>
            <a:ext cx="9841325"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功能定义</a:t>
            </a:r>
          </a:p>
        </p:txBody>
      </p:sp>
      <p:sp>
        <p:nvSpPr>
          <p:cNvPr id="2" name="矩形 1">
            <a:extLst>
              <a:ext uri="{FF2B5EF4-FFF2-40B4-BE49-F238E27FC236}">
                <a16:creationId xmlns:a16="http://schemas.microsoft.com/office/drawing/2014/main" id="{6CB0CEB7-0A3E-46A4-A51C-2A4449A3688F}"/>
              </a:ext>
            </a:extLst>
          </p:cNvPr>
          <p:cNvSpPr/>
          <p:nvPr/>
        </p:nvSpPr>
        <p:spPr>
          <a:xfrm>
            <a:off x="1761373" y="1765730"/>
            <a:ext cx="3141368" cy="1477328"/>
          </a:xfrm>
          <a:prstGeom prst="rect">
            <a:avLst/>
          </a:prstGeom>
        </p:spPr>
        <p:txBody>
          <a:bodyPr wrap="square">
            <a:spAutoFit/>
          </a:bodyPr>
          <a:lstStyle/>
          <a:p>
            <a:r>
              <a:rPr lang="zh-CN" altLang="en-US" dirty="0"/>
              <a:t>迭代器需要支持如下功能</a:t>
            </a:r>
          </a:p>
          <a:p>
            <a:endParaRPr lang="en-US" altLang="zh-CN" b="1" dirty="0">
              <a:solidFill>
                <a:srgbClr val="00B050"/>
              </a:solidFill>
            </a:endParaRPr>
          </a:p>
          <a:p>
            <a:r>
              <a:rPr lang="en-US" altLang="zh-CN" b="1" dirty="0">
                <a:solidFill>
                  <a:srgbClr val="00B050"/>
                </a:solidFill>
              </a:rPr>
              <a:t>1</a:t>
            </a:r>
            <a:r>
              <a:rPr lang="zh-CN" altLang="en-US" b="1" dirty="0">
                <a:solidFill>
                  <a:srgbClr val="00B050"/>
                </a:solidFill>
              </a:rPr>
              <a:t>）</a:t>
            </a:r>
            <a:r>
              <a:rPr lang="en-US" altLang="zh-CN" b="1" dirty="0">
                <a:solidFill>
                  <a:srgbClr val="00B050"/>
                </a:solidFill>
              </a:rPr>
              <a:t>begin/end</a:t>
            </a:r>
          </a:p>
          <a:p>
            <a:r>
              <a:rPr lang="en-US" altLang="zh-CN" b="1" dirty="0">
                <a:solidFill>
                  <a:srgbClr val="00B050"/>
                </a:solidFill>
              </a:rPr>
              <a:t>2</a:t>
            </a:r>
            <a:r>
              <a:rPr lang="zh-CN" altLang="en-US" b="1" dirty="0">
                <a:solidFill>
                  <a:srgbClr val="00B050"/>
                </a:solidFill>
              </a:rPr>
              <a:t>）</a:t>
            </a:r>
            <a:r>
              <a:rPr lang="en-US" altLang="zh-CN" b="1" dirty="0">
                <a:solidFill>
                  <a:srgbClr val="00B050"/>
                </a:solidFill>
              </a:rPr>
              <a:t>!=</a:t>
            </a:r>
          </a:p>
          <a:p>
            <a:r>
              <a:rPr lang="en-US" altLang="zh-CN" b="1" dirty="0">
                <a:solidFill>
                  <a:srgbClr val="00B050"/>
                </a:solidFill>
              </a:rPr>
              <a:t>3</a:t>
            </a:r>
            <a:r>
              <a:rPr lang="zh-CN" altLang="en-US" b="1" dirty="0">
                <a:solidFill>
                  <a:srgbClr val="00B050"/>
                </a:solidFill>
              </a:rPr>
              <a:t>）</a:t>
            </a:r>
            <a:r>
              <a:rPr lang="en-US" altLang="zh-CN" b="1" dirty="0">
                <a:solidFill>
                  <a:srgbClr val="00B050"/>
                </a:solidFill>
              </a:rPr>
              <a:t>++</a:t>
            </a:r>
          </a:p>
        </p:txBody>
      </p:sp>
      <p:sp>
        <p:nvSpPr>
          <p:cNvPr id="8" name="矩形 7">
            <a:extLst>
              <a:ext uri="{FF2B5EF4-FFF2-40B4-BE49-F238E27FC236}">
                <a16:creationId xmlns:a16="http://schemas.microsoft.com/office/drawing/2014/main" id="{09AC412F-8FE1-4536-B718-1C7223269128}"/>
              </a:ext>
            </a:extLst>
          </p:cNvPr>
          <p:cNvSpPr/>
          <p:nvPr/>
        </p:nvSpPr>
        <p:spPr>
          <a:xfrm>
            <a:off x="1744899" y="3756499"/>
            <a:ext cx="7761288" cy="1477328"/>
          </a:xfrm>
          <a:prstGeom prst="rect">
            <a:avLst/>
          </a:prstGeom>
        </p:spPr>
        <p:txBody>
          <a:bodyPr>
            <a:spAutoFit/>
          </a:bodyPr>
          <a:lstStyle/>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iterator begin</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FF"/>
                </a:solidFill>
                <a:latin typeface="Courier New" panose="02070309020205020404" pitchFamily="49" charset="0"/>
                <a:cs typeface="Times New Roman" panose="02020603050405020304" pitchFamily="18" charset="0"/>
              </a:rPr>
              <a:t>return</a:t>
            </a:r>
            <a:r>
              <a:rPr lang="en-US" altLang="zh-CN" kern="0" dirty="0">
                <a:solidFill>
                  <a:srgbClr val="000000"/>
                </a:solidFill>
                <a:latin typeface="Courier New" panose="02070309020205020404" pitchFamily="49" charset="0"/>
                <a:cs typeface="Times New Roman" panose="02020603050405020304" pitchFamily="18" charset="0"/>
              </a:rPr>
              <a:t> data</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err="1">
                <a:solidFill>
                  <a:srgbClr val="000000"/>
                </a:solidFill>
                <a:latin typeface="Courier New" panose="02070309020205020404" pitchFamily="49" charset="0"/>
                <a:cs typeface="Times New Roman" panose="02020603050405020304" pitchFamily="18" charset="0"/>
              </a:rPr>
              <a:t>const_iterator</a:t>
            </a:r>
            <a:r>
              <a:rPr lang="en-US" altLang="zh-CN" kern="0" dirty="0">
                <a:solidFill>
                  <a:srgbClr val="000000"/>
                </a:solidFill>
                <a:latin typeface="Courier New" panose="02070309020205020404" pitchFamily="49" charset="0"/>
                <a:cs typeface="Times New Roman" panose="02020603050405020304" pitchFamily="18" charset="0"/>
              </a:rPr>
              <a:t> begin</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8000FF"/>
                </a:solidFill>
                <a:latin typeface="Courier New" panose="02070309020205020404" pitchFamily="49" charset="0"/>
                <a:cs typeface="Times New Roman" panose="02020603050405020304" pitchFamily="18" charset="0"/>
              </a:rPr>
              <a:t>const</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FF"/>
                </a:solidFill>
                <a:latin typeface="Courier New" panose="02070309020205020404" pitchFamily="49" charset="0"/>
                <a:cs typeface="Times New Roman" panose="02020603050405020304" pitchFamily="18" charset="0"/>
              </a:rPr>
              <a:t>return</a:t>
            </a:r>
            <a:r>
              <a:rPr lang="en-US" altLang="zh-CN" kern="0" dirty="0">
                <a:solidFill>
                  <a:srgbClr val="000000"/>
                </a:solidFill>
                <a:latin typeface="Courier New" panose="02070309020205020404" pitchFamily="49" charset="0"/>
                <a:cs typeface="Times New Roman" panose="02020603050405020304" pitchFamily="18" charset="0"/>
              </a:rPr>
              <a:t> data</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iterator end</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FF"/>
                </a:solidFill>
                <a:latin typeface="Courier New" panose="02070309020205020404" pitchFamily="49" charset="0"/>
                <a:cs typeface="Times New Roman" panose="02020603050405020304" pitchFamily="18" charset="0"/>
              </a:rPr>
              <a:t>return</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smtClean="0">
                <a:solidFill>
                  <a:srgbClr val="000000"/>
                </a:solidFill>
                <a:latin typeface="Courier New" panose="02070309020205020404" pitchFamily="49" charset="0"/>
                <a:cs typeface="Times New Roman" panose="02020603050405020304" pitchFamily="18" charset="0"/>
              </a:rPr>
              <a:t>avail</a:t>
            </a:r>
            <a:r>
              <a:rPr lang="en-US" altLang="zh-CN" kern="0" dirty="0" smtClean="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defRPr/>
            </a:pPr>
            <a:r>
              <a:rPr lang="en-US" altLang="zh-CN" kern="0" dirty="0" err="1">
                <a:solidFill>
                  <a:srgbClr val="000000"/>
                </a:solidFill>
                <a:latin typeface="Courier New" panose="02070309020205020404" pitchFamily="49" charset="0"/>
              </a:rPr>
              <a:t>const_iterator</a:t>
            </a:r>
            <a:r>
              <a:rPr lang="en-US" altLang="zh-CN" kern="0" dirty="0">
                <a:solidFill>
                  <a:srgbClr val="000000"/>
                </a:solidFill>
                <a:latin typeface="Courier New" panose="02070309020205020404" pitchFamily="49" charset="0"/>
              </a:rPr>
              <a:t> end</a:t>
            </a:r>
            <a:r>
              <a:rPr lang="en-US" altLang="zh-CN" kern="0" dirty="0">
                <a:solidFill>
                  <a:srgbClr val="000080"/>
                </a:solidFill>
                <a:latin typeface="Courier New" panose="02070309020205020404" pitchFamily="49" charset="0"/>
              </a:rPr>
              <a:t>()</a:t>
            </a:r>
            <a:r>
              <a:rPr lang="en-US" altLang="zh-CN" kern="0" dirty="0" err="1">
                <a:solidFill>
                  <a:srgbClr val="8000FF"/>
                </a:solidFill>
                <a:latin typeface="Courier New" panose="02070309020205020404" pitchFamily="49" charset="0"/>
              </a:rPr>
              <a:t>const</a:t>
            </a:r>
            <a:r>
              <a:rPr lang="en-US" altLang="zh-CN" kern="0" dirty="0">
                <a:solidFill>
                  <a:srgbClr val="000080"/>
                </a:solidFill>
                <a:latin typeface="Courier New" panose="02070309020205020404" pitchFamily="49" charset="0"/>
              </a:rPr>
              <a:t>{</a:t>
            </a:r>
            <a:r>
              <a:rPr lang="en-US" altLang="zh-CN" kern="0" dirty="0">
                <a:solidFill>
                  <a:srgbClr val="0000FF"/>
                </a:solidFill>
                <a:latin typeface="Courier New" panose="02070309020205020404" pitchFamily="49" charset="0"/>
              </a:rPr>
              <a:t>return</a:t>
            </a:r>
            <a:r>
              <a:rPr lang="en-US" altLang="zh-CN" kern="0" dirty="0">
                <a:solidFill>
                  <a:srgbClr val="000000"/>
                </a:solidFill>
                <a:latin typeface="Courier New" panose="02070309020205020404" pitchFamily="49" charset="0"/>
              </a:rPr>
              <a:t> </a:t>
            </a:r>
            <a:r>
              <a:rPr lang="en-US" altLang="zh-CN" kern="0" dirty="0" smtClean="0">
                <a:solidFill>
                  <a:srgbClr val="000000"/>
                </a:solidFill>
                <a:latin typeface="Courier New" panose="02070309020205020404" pitchFamily="49" charset="0"/>
              </a:rPr>
              <a:t>avail</a:t>
            </a:r>
            <a:r>
              <a:rPr lang="en-US" altLang="zh-CN" kern="0" dirty="0" smtClean="0">
                <a:solidFill>
                  <a:srgbClr val="000080"/>
                </a:solidFill>
                <a:latin typeface="Courier New" panose="02070309020205020404" pitchFamily="49" charset="0"/>
              </a:rPr>
              <a:t>;}</a:t>
            </a:r>
            <a:endParaRPr lang="zh-CN" altLang="en-US" dirty="0"/>
          </a:p>
        </p:txBody>
      </p:sp>
    </p:spTree>
    <p:extLst>
      <p:ext uri="{BB962C8B-B14F-4D97-AF65-F5344CB8AC3E}">
        <p14:creationId xmlns:p14="http://schemas.microsoft.com/office/powerpoint/2010/main" val="757804452"/>
      </p:ext>
    </p:extLst>
  </p:cSld>
  <p:clrMapOvr>
    <a:masterClrMapping/>
  </p:clrMapOvr>
  <p:transition spd="med">
    <p:pull di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1723549" cy="461665"/>
          </a:xfrm>
          <a:prstGeom prst="rect">
            <a:avLst/>
          </a:prstGeom>
          <a:noFill/>
        </p:spPr>
        <p:txBody>
          <a:bodyPr wrap="none" rtlCol="0">
            <a:spAutoFit/>
          </a:bodyPr>
          <a:lstStyle/>
          <a:p>
            <a:r>
              <a:rPr lang="zh-CN" altLang="en-US" sz="2400" dirty="0">
                <a:solidFill>
                  <a:srgbClr val="3949AB"/>
                </a:solidFill>
              </a:rPr>
              <a:t>索引和大小</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1" y="1073428"/>
            <a:ext cx="9841325"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索引和大小</a:t>
            </a:r>
          </a:p>
        </p:txBody>
      </p:sp>
      <p:sp>
        <p:nvSpPr>
          <p:cNvPr id="2" name="矩形 1">
            <a:extLst>
              <a:ext uri="{FF2B5EF4-FFF2-40B4-BE49-F238E27FC236}">
                <a16:creationId xmlns:a16="http://schemas.microsoft.com/office/drawing/2014/main" id="{6CB0CEB7-0A3E-46A4-A51C-2A4449A3688F}"/>
              </a:ext>
            </a:extLst>
          </p:cNvPr>
          <p:cNvSpPr/>
          <p:nvPr/>
        </p:nvSpPr>
        <p:spPr>
          <a:xfrm>
            <a:off x="1858650" y="1940828"/>
            <a:ext cx="3141368" cy="1200329"/>
          </a:xfrm>
          <a:prstGeom prst="rect">
            <a:avLst/>
          </a:prstGeom>
        </p:spPr>
        <p:txBody>
          <a:bodyPr wrap="square">
            <a:spAutoFit/>
          </a:bodyPr>
          <a:lstStyle/>
          <a:p>
            <a:pPr algn="ctr"/>
            <a:r>
              <a:rPr lang="zh-CN" altLang="en-US" dirty="0"/>
              <a:t>索引</a:t>
            </a:r>
            <a:endParaRPr lang="en-US" altLang="zh-CN" dirty="0"/>
          </a:p>
          <a:p>
            <a:endParaRPr lang="zh-CN" altLang="en-US" dirty="0"/>
          </a:p>
          <a:p>
            <a:r>
              <a:rPr lang="zh-CN" altLang="en-US" dirty="0"/>
              <a:t>使用</a:t>
            </a:r>
            <a:r>
              <a:rPr lang="en-US" altLang="zh-CN" dirty="0"/>
              <a:t>operator</a:t>
            </a:r>
            <a:r>
              <a:rPr lang="zh-CN" altLang="en-US" dirty="0"/>
              <a:t>重载</a:t>
            </a:r>
            <a:r>
              <a:rPr lang="en-US" altLang="zh-CN" dirty="0"/>
              <a:t>[]</a:t>
            </a:r>
            <a:r>
              <a:rPr lang="zh-CN" altLang="en-US" dirty="0"/>
              <a:t>操作符；</a:t>
            </a:r>
          </a:p>
          <a:p>
            <a:r>
              <a:rPr lang="zh-CN" altLang="en-US" dirty="0"/>
              <a:t>提供常对象和引用对象。</a:t>
            </a:r>
          </a:p>
        </p:txBody>
      </p:sp>
      <p:sp>
        <p:nvSpPr>
          <p:cNvPr id="9" name="矩形 8">
            <a:extLst>
              <a:ext uri="{FF2B5EF4-FFF2-40B4-BE49-F238E27FC236}">
                <a16:creationId xmlns:a16="http://schemas.microsoft.com/office/drawing/2014/main" id="{74ED50F8-21E8-477B-8300-2CA2E0DA1249}"/>
              </a:ext>
            </a:extLst>
          </p:cNvPr>
          <p:cNvSpPr/>
          <p:nvPr/>
        </p:nvSpPr>
        <p:spPr>
          <a:xfrm>
            <a:off x="1846567" y="3803448"/>
            <a:ext cx="7386638" cy="1846263"/>
          </a:xfrm>
          <a:prstGeom prst="rect">
            <a:avLst/>
          </a:prstGeom>
        </p:spPr>
        <p:txBody>
          <a:bodyPr>
            <a:spAutoFit/>
          </a:bodyPr>
          <a:lstStyle/>
          <a:p>
            <a:pPr>
              <a:spcAft>
                <a:spcPts val="0"/>
              </a:spcAft>
              <a:defRPr/>
            </a:pPr>
            <a:r>
              <a:rPr lang="en-US" altLang="zh-CN" kern="0" dirty="0" err="1">
                <a:solidFill>
                  <a:srgbClr val="000000"/>
                </a:solidFill>
                <a:latin typeface="Courier New" panose="02070309020205020404" pitchFamily="49" charset="0"/>
                <a:cs typeface="Times New Roman" panose="02020603050405020304" pitchFamily="18" charset="0"/>
              </a:rPr>
              <a:t>size_type</a:t>
            </a:r>
            <a:r>
              <a:rPr lang="en-US" altLang="zh-CN" kern="0" dirty="0">
                <a:solidFill>
                  <a:srgbClr val="000000"/>
                </a:solidFill>
                <a:latin typeface="Courier New" panose="02070309020205020404" pitchFamily="49" charset="0"/>
                <a:cs typeface="Times New Roman" panose="02020603050405020304" pitchFamily="18" charset="0"/>
              </a:rPr>
              <a:t> size</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8000FF"/>
                </a:solidFill>
                <a:latin typeface="Courier New" panose="02070309020205020404" pitchFamily="49" charset="0"/>
                <a:cs typeface="Times New Roman" panose="02020603050405020304" pitchFamily="18" charset="0"/>
              </a:rPr>
              <a:t>const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FF"/>
                </a:solidFill>
                <a:latin typeface="Courier New" panose="02070309020205020404" pitchFamily="49" charset="0"/>
                <a:cs typeface="Times New Roman" panose="02020603050405020304" pitchFamily="18" charset="0"/>
              </a:rPr>
              <a:t>return</a:t>
            </a:r>
            <a:r>
              <a:rPr lang="en-US" altLang="zh-CN" kern="0" dirty="0">
                <a:solidFill>
                  <a:srgbClr val="000000"/>
                </a:solidFill>
                <a:latin typeface="Courier New" panose="02070309020205020404" pitchFamily="49" charset="0"/>
                <a:cs typeface="Times New Roman" panose="02020603050405020304" pitchFamily="18" charset="0"/>
              </a:rPr>
              <a:t> limit</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data</a:t>
            </a:r>
            <a:r>
              <a:rPr lang="en-US" altLang="zh-CN" kern="0" dirty="0">
                <a:solidFill>
                  <a:srgbClr val="000080"/>
                </a:solidFill>
                <a:latin typeface="Courier New" panose="02070309020205020404" pitchFamily="49" charset="0"/>
                <a:cs typeface="Times New Roman" panose="02020603050405020304" pitchFamily="18" charset="0"/>
              </a:rPr>
              <a:t>;}</a:t>
            </a:r>
          </a:p>
          <a:p>
            <a:pPr>
              <a:spcAft>
                <a:spcPts val="0"/>
              </a:spcAft>
              <a:defRPr/>
            </a:pP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T</a:t>
            </a:r>
            <a:r>
              <a:rPr lang="en-US" altLang="zh-CN" kern="0" dirty="0">
                <a:solidFill>
                  <a:srgbClr val="000080"/>
                </a:solidFill>
                <a:latin typeface="Courier New" panose="02070309020205020404" pitchFamily="49" charset="0"/>
                <a:cs typeface="Times New Roman" panose="02020603050405020304" pitchFamily="18" charset="0"/>
              </a:rPr>
              <a:t>&amp;</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FF"/>
                </a:solidFill>
                <a:latin typeface="Courier New" panose="02070309020205020404" pitchFamily="49" charset="0"/>
                <a:cs typeface="Times New Roman" panose="02020603050405020304" pitchFamily="18" charset="0"/>
              </a:rPr>
              <a:t>operator</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size_type</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i</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FF"/>
                </a:solidFill>
                <a:latin typeface="Courier New" panose="02070309020205020404" pitchFamily="49" charset="0"/>
                <a:cs typeface="Times New Roman" panose="02020603050405020304" pitchFamily="18" charset="0"/>
              </a:rPr>
              <a:t>return</a:t>
            </a:r>
            <a:r>
              <a:rPr lang="en-US" altLang="zh-CN" kern="0" dirty="0">
                <a:solidFill>
                  <a:srgbClr val="000000"/>
                </a:solidFill>
                <a:latin typeface="Courier New" panose="02070309020205020404" pitchFamily="49" charset="0"/>
                <a:cs typeface="Times New Roman" panose="02020603050405020304" pitchFamily="18" charset="0"/>
              </a:rPr>
              <a:t> data</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i</a:t>
            </a:r>
            <a:r>
              <a:rPr lang="en-US" altLang="zh-CN" kern="0" dirty="0">
                <a:solidFill>
                  <a:srgbClr val="000080"/>
                </a:solidFill>
                <a:latin typeface="Courier New" panose="02070309020205020404" pitchFamily="49" charset="0"/>
                <a:cs typeface="Times New Roman" panose="02020603050405020304" pitchFamily="18" charset="0"/>
              </a:rPr>
              <a:t>];}</a:t>
            </a:r>
          </a:p>
          <a:p>
            <a:pPr>
              <a:spcAft>
                <a:spcPts val="0"/>
              </a:spcAft>
              <a:defRPr/>
            </a:pP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err="1">
                <a:solidFill>
                  <a:srgbClr val="8000FF"/>
                </a:solidFill>
                <a:latin typeface="Courier New" panose="02070309020205020404" pitchFamily="49" charset="0"/>
                <a:cs typeface="Times New Roman" panose="02020603050405020304" pitchFamily="18" charset="0"/>
              </a:rPr>
              <a:t>const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T</a:t>
            </a:r>
            <a:r>
              <a:rPr lang="en-US" altLang="zh-CN" kern="0" dirty="0" err="1">
                <a:solidFill>
                  <a:srgbClr val="000080"/>
                </a:solidFill>
                <a:latin typeface="Courier New" panose="02070309020205020404" pitchFamily="49" charset="0"/>
                <a:cs typeface="Times New Roman" panose="02020603050405020304" pitchFamily="18" charset="0"/>
              </a:rPr>
              <a:t>&amp;</a:t>
            </a:r>
            <a:r>
              <a:rPr lang="en-US" altLang="zh-CN" kern="0" dirty="0" err="1">
                <a:solidFill>
                  <a:srgbClr val="0000FF"/>
                </a:solidFill>
                <a:latin typeface="Courier New" panose="02070309020205020404" pitchFamily="49" charset="0"/>
                <a:cs typeface="Times New Roman" panose="02020603050405020304" pitchFamily="18" charset="0"/>
              </a:rPr>
              <a:t>operator</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size_type</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i</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8000FF"/>
                </a:solidFill>
                <a:latin typeface="Courier New" panose="02070309020205020404" pitchFamily="49" charset="0"/>
                <a:cs typeface="Times New Roman" panose="02020603050405020304" pitchFamily="18" charset="0"/>
              </a:rPr>
              <a:t>const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80"/>
                </a:solidFill>
                <a:latin typeface="Courier New" panose="02070309020205020404" pitchFamily="49" charset="0"/>
                <a:cs typeface="Times New Roman" panose="02020603050405020304" pitchFamily="18" charset="0"/>
              </a:rPr>
              <a:t>{</a:t>
            </a:r>
          </a:p>
          <a:p>
            <a:pPr>
              <a:spcAft>
                <a:spcPts val="0"/>
              </a:spcAft>
              <a:defRPr/>
            </a:pPr>
            <a:r>
              <a:rPr lang="en-US" altLang="zh-CN" kern="0" dirty="0">
                <a:solidFill>
                  <a:srgbClr val="000080"/>
                </a:solidFill>
                <a:latin typeface="Courier New" panose="02070309020205020404" pitchFamily="49" charset="0"/>
                <a:cs typeface="Times New Roman" panose="02020603050405020304" pitchFamily="18" charset="0"/>
              </a:rPr>
              <a:t>   </a:t>
            </a:r>
            <a:r>
              <a:rPr lang="en-US" altLang="zh-CN" kern="0" dirty="0">
                <a:solidFill>
                  <a:srgbClr val="0000FF"/>
                </a:solidFill>
                <a:latin typeface="Courier New" panose="02070309020205020404" pitchFamily="49" charset="0"/>
                <a:cs typeface="Times New Roman" panose="02020603050405020304" pitchFamily="18" charset="0"/>
              </a:rPr>
              <a:t>return</a:t>
            </a:r>
            <a:r>
              <a:rPr lang="en-US" altLang="zh-CN" kern="0" dirty="0">
                <a:solidFill>
                  <a:srgbClr val="000000"/>
                </a:solidFill>
                <a:latin typeface="Courier New" panose="02070309020205020404" pitchFamily="49" charset="0"/>
                <a:cs typeface="Times New Roman" panose="02020603050405020304" pitchFamily="18" charset="0"/>
              </a:rPr>
              <a:t> data</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i</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p:txBody>
      </p:sp>
      <p:sp>
        <p:nvSpPr>
          <p:cNvPr id="5" name="矩形 4">
            <a:extLst>
              <a:ext uri="{FF2B5EF4-FFF2-40B4-BE49-F238E27FC236}">
                <a16:creationId xmlns:a16="http://schemas.microsoft.com/office/drawing/2014/main" id="{D09E937C-58C8-4244-8133-A4DB5EC3F1AF}"/>
              </a:ext>
            </a:extLst>
          </p:cNvPr>
          <p:cNvSpPr/>
          <p:nvPr/>
        </p:nvSpPr>
        <p:spPr>
          <a:xfrm>
            <a:off x="5655013" y="1940828"/>
            <a:ext cx="2866417" cy="923330"/>
          </a:xfrm>
          <a:prstGeom prst="rect">
            <a:avLst/>
          </a:prstGeom>
        </p:spPr>
        <p:txBody>
          <a:bodyPr wrap="square">
            <a:spAutoFit/>
          </a:bodyPr>
          <a:lstStyle/>
          <a:p>
            <a:pPr algn="ctr"/>
            <a:r>
              <a:rPr lang="zh-CN" altLang="en-US" dirty="0"/>
              <a:t>大小</a:t>
            </a:r>
            <a:endParaRPr lang="en-US" altLang="zh-CN" dirty="0"/>
          </a:p>
          <a:p>
            <a:endParaRPr lang="zh-CN" altLang="en-US" dirty="0"/>
          </a:p>
          <a:p>
            <a:r>
              <a:rPr lang="zh-CN" altLang="en-US" dirty="0"/>
              <a:t>定义了新类型 </a:t>
            </a:r>
            <a:r>
              <a:rPr lang="en-US" altLang="zh-CN" dirty="0" err="1"/>
              <a:t>size_type</a:t>
            </a:r>
            <a:r>
              <a:rPr lang="zh-CN" altLang="en-US" dirty="0"/>
              <a:t>。</a:t>
            </a:r>
          </a:p>
        </p:txBody>
      </p:sp>
    </p:spTree>
    <p:extLst>
      <p:ext uri="{BB962C8B-B14F-4D97-AF65-F5344CB8AC3E}">
        <p14:creationId xmlns:p14="http://schemas.microsoft.com/office/powerpoint/2010/main" val="1307513109"/>
      </p:ext>
    </p:extLst>
  </p:cSld>
  <p:clrMapOvr>
    <a:masterClrMapping/>
  </p:clrMapOvr>
  <p:transition spd="med">
    <p:pull di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2646878" cy="461665"/>
          </a:xfrm>
          <a:prstGeom prst="rect">
            <a:avLst/>
          </a:prstGeom>
          <a:noFill/>
        </p:spPr>
        <p:txBody>
          <a:bodyPr wrap="none" rtlCol="0">
            <a:spAutoFit/>
          </a:bodyPr>
          <a:lstStyle/>
          <a:p>
            <a:r>
              <a:rPr lang="zh-CN" altLang="en-US" sz="2400" dirty="0">
                <a:solidFill>
                  <a:srgbClr val="3949AB"/>
                </a:solidFill>
              </a:rPr>
              <a:t>内置数据类型特点</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1" y="1073428"/>
            <a:ext cx="9841325"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内置数据类型特点</a:t>
            </a:r>
            <a:endParaRPr lang="en-US" altLang="zh-CN" sz="2400" dirty="0">
              <a:latin typeface="+mn-ea"/>
            </a:endParaRPr>
          </a:p>
        </p:txBody>
      </p:sp>
      <p:sp>
        <p:nvSpPr>
          <p:cNvPr id="5" name="矩形 4">
            <a:extLst>
              <a:ext uri="{FF2B5EF4-FFF2-40B4-BE49-F238E27FC236}">
                <a16:creationId xmlns:a16="http://schemas.microsoft.com/office/drawing/2014/main" id="{D193AB2C-1BD8-4275-A747-E0CE11B7C1D2}"/>
              </a:ext>
            </a:extLst>
          </p:cNvPr>
          <p:cNvSpPr/>
          <p:nvPr/>
        </p:nvSpPr>
        <p:spPr>
          <a:xfrm>
            <a:off x="1370568" y="1763307"/>
            <a:ext cx="6716791" cy="1200329"/>
          </a:xfrm>
          <a:prstGeom prst="rect">
            <a:avLst/>
          </a:prstGeom>
        </p:spPr>
        <p:txBody>
          <a:bodyPr wrap="square">
            <a:spAutoFit/>
          </a:bodyPr>
          <a:lstStyle/>
          <a:p>
            <a:r>
              <a:rPr lang="en-US" altLang="zh-CN" sz="2400" dirty="0">
                <a:solidFill>
                  <a:srgbClr val="000000"/>
                </a:solidFill>
                <a:latin typeface="Consolas" panose="020B0609020204030204" pitchFamily="49" charset="0"/>
              </a:rPr>
              <a:t>1</a:t>
            </a:r>
            <a:r>
              <a:rPr lang="zh-CN" altLang="en-US" sz="2400" dirty="0">
                <a:solidFill>
                  <a:srgbClr val="000000"/>
                </a:solidFill>
                <a:latin typeface="Consolas" panose="020B0609020204030204" pitchFamily="49" charset="0"/>
              </a:rPr>
              <a:t>）数值的自动转换</a:t>
            </a:r>
            <a:r>
              <a:rPr lang="en-US" altLang="zh-CN" sz="2400" dirty="0">
                <a:solidFill>
                  <a:srgbClr val="000000"/>
                </a:solidFill>
                <a:latin typeface="Consolas" panose="020B0609020204030204" pitchFamily="49" charset="0"/>
              </a:rPr>
              <a:t>;</a:t>
            </a:r>
          </a:p>
          <a:p>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2</a:t>
            </a:r>
            <a:r>
              <a:rPr lang="zh-CN" altLang="en-US" sz="2400" dirty="0">
                <a:solidFill>
                  <a:srgbClr val="000000"/>
                </a:solidFill>
                <a:latin typeface="Consolas" panose="020B0609020204030204" pitchFamily="49" charset="0"/>
              </a:rPr>
              <a:t>）数值的操作：输入</a:t>
            </a:r>
            <a:r>
              <a:rPr lang="en-US" altLang="zh-CN" sz="2400" dirty="0">
                <a:solidFill>
                  <a:srgbClr val="000000"/>
                </a:solidFill>
                <a:latin typeface="Consolas" panose="020B0609020204030204" pitchFamily="49" charset="0"/>
              </a:rPr>
              <a:t>/</a:t>
            </a:r>
            <a:r>
              <a:rPr lang="zh-CN" altLang="en-US" sz="2400" dirty="0">
                <a:solidFill>
                  <a:srgbClr val="000000"/>
                </a:solidFill>
                <a:latin typeface="Consolas" panose="020B0609020204030204" pitchFamily="49" charset="0"/>
              </a:rPr>
              <a:t>输出操作；两元运算。</a:t>
            </a:r>
          </a:p>
        </p:txBody>
      </p:sp>
      <p:sp>
        <p:nvSpPr>
          <p:cNvPr id="16" name="矩形 15">
            <a:extLst>
              <a:ext uri="{FF2B5EF4-FFF2-40B4-BE49-F238E27FC236}">
                <a16:creationId xmlns:a16="http://schemas.microsoft.com/office/drawing/2014/main" id="{BF676FD9-9E7F-46DC-92A6-A803BACB6CA4}"/>
              </a:ext>
            </a:extLst>
          </p:cNvPr>
          <p:cNvSpPr/>
          <p:nvPr/>
        </p:nvSpPr>
        <p:spPr>
          <a:xfrm>
            <a:off x="7647217" y="0"/>
            <a:ext cx="4544783" cy="498341"/>
          </a:xfrm>
          <a:prstGeom prst="rect">
            <a:avLst/>
          </a:prstGeom>
          <a:solidFill>
            <a:srgbClr val="11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latin typeface="+mn-ea"/>
              </a:rPr>
              <a:t>4.</a:t>
            </a:r>
            <a:r>
              <a:rPr lang="zh-CN" altLang="en-US" sz="2400" dirty="0">
                <a:latin typeface="+mn-ea"/>
              </a:rPr>
              <a:t>具有数值特性的类</a:t>
            </a:r>
          </a:p>
        </p:txBody>
      </p:sp>
    </p:spTree>
    <p:extLst>
      <p:ext uri="{BB962C8B-B14F-4D97-AF65-F5344CB8AC3E}">
        <p14:creationId xmlns:p14="http://schemas.microsoft.com/office/powerpoint/2010/main" val="3378960949"/>
      </p:ext>
    </p:extLst>
  </p:cSld>
  <p:clrMapOvr>
    <a:masterClrMapping/>
  </p:clrMapOvr>
  <p:transition spd="med">
    <p:pull di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1415772" cy="461665"/>
          </a:xfrm>
          <a:prstGeom prst="rect">
            <a:avLst/>
          </a:prstGeom>
          <a:noFill/>
        </p:spPr>
        <p:txBody>
          <a:bodyPr wrap="none" rtlCol="0">
            <a:spAutoFit/>
          </a:bodyPr>
          <a:lstStyle/>
          <a:p>
            <a:r>
              <a:rPr lang="zh-CN" altLang="en-US" sz="2400" dirty="0">
                <a:solidFill>
                  <a:srgbClr val="3949AB"/>
                </a:solidFill>
              </a:rPr>
              <a:t>自动转换</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1" y="1073428"/>
            <a:ext cx="9841325"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其他类型转换成本类型</a:t>
            </a:r>
            <a:endParaRPr lang="en-US" altLang="zh-CN" sz="2400" dirty="0">
              <a:latin typeface="+mn-ea"/>
            </a:endParaRPr>
          </a:p>
        </p:txBody>
      </p:sp>
      <p:sp>
        <p:nvSpPr>
          <p:cNvPr id="5" name="矩形 4">
            <a:extLst>
              <a:ext uri="{FF2B5EF4-FFF2-40B4-BE49-F238E27FC236}">
                <a16:creationId xmlns:a16="http://schemas.microsoft.com/office/drawing/2014/main" id="{D193AB2C-1BD8-4275-A747-E0CE11B7C1D2}"/>
              </a:ext>
            </a:extLst>
          </p:cNvPr>
          <p:cNvSpPr/>
          <p:nvPr/>
        </p:nvSpPr>
        <p:spPr>
          <a:xfrm>
            <a:off x="1370569" y="1763307"/>
            <a:ext cx="4680035" cy="646331"/>
          </a:xfrm>
          <a:prstGeom prst="rect">
            <a:avLst/>
          </a:prstGeom>
        </p:spPr>
        <p:txBody>
          <a:bodyPr wrap="square">
            <a:spAutoFit/>
          </a:bodyPr>
          <a:lstStyle/>
          <a:p>
            <a:r>
              <a:rPr lang="en-US" altLang="zh-CN" dirty="0">
                <a:solidFill>
                  <a:srgbClr val="000000"/>
                </a:solidFill>
                <a:latin typeface="Consolas" panose="020B0609020204030204" pitchFamily="49" charset="0"/>
              </a:rPr>
              <a:t>1</a:t>
            </a:r>
            <a:r>
              <a:rPr lang="zh-CN" altLang="en-US" dirty="0">
                <a:solidFill>
                  <a:srgbClr val="000000"/>
                </a:solidFill>
                <a:latin typeface="Consolas" panose="020B0609020204030204" pitchFamily="49" charset="0"/>
              </a:rPr>
              <a:t>）常见的转换形式</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zh-CN" altLang="en-US" dirty="0">
                <a:solidFill>
                  <a:srgbClr val="000000"/>
                </a:solidFill>
                <a:latin typeface="Consolas" panose="020B0609020204030204" pitchFamily="49" charset="0"/>
              </a:rPr>
              <a:t>通过只带有一个参数的构造函数实现。</a:t>
            </a:r>
          </a:p>
        </p:txBody>
      </p:sp>
      <p:sp>
        <p:nvSpPr>
          <p:cNvPr id="8" name="矩形 7">
            <a:extLst>
              <a:ext uri="{FF2B5EF4-FFF2-40B4-BE49-F238E27FC236}">
                <a16:creationId xmlns:a16="http://schemas.microsoft.com/office/drawing/2014/main" id="{C54B9366-51E2-4D6D-8B17-B58B9E289315}"/>
              </a:ext>
            </a:extLst>
          </p:cNvPr>
          <p:cNvSpPr>
            <a:spLocks noChangeArrowheads="1"/>
          </p:cNvSpPr>
          <p:nvPr/>
        </p:nvSpPr>
        <p:spPr bwMode="auto">
          <a:xfrm>
            <a:off x="1418009" y="2784036"/>
            <a:ext cx="23574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rgbClr val="000099"/>
                </a:solidFill>
                <a:latin typeface="Comic Sans MS" panose="030F0702030302020204" pitchFamily="66" charset="0"/>
                <a:ea typeface="宋体" panose="02010600030101010101" pitchFamily="2" charset="-122"/>
              </a:defRPr>
            </a:lvl1pPr>
            <a:lvl2pPr marL="742950" indent="-285750">
              <a:defRPr b="1">
                <a:solidFill>
                  <a:srgbClr val="000099"/>
                </a:solidFill>
                <a:latin typeface="Comic Sans MS" panose="030F0702030302020204" pitchFamily="66" charset="0"/>
                <a:ea typeface="宋体" panose="02010600030101010101" pitchFamily="2" charset="-122"/>
              </a:defRPr>
            </a:lvl2pPr>
            <a:lvl3pPr marL="1143000" indent="-228600">
              <a:defRPr b="1">
                <a:solidFill>
                  <a:srgbClr val="000099"/>
                </a:solidFill>
                <a:latin typeface="Comic Sans MS" panose="030F0702030302020204" pitchFamily="66" charset="0"/>
                <a:ea typeface="宋体" panose="02010600030101010101" pitchFamily="2" charset="-122"/>
              </a:defRPr>
            </a:lvl3pPr>
            <a:lvl4pPr marL="1600200" indent="-228600">
              <a:defRPr b="1">
                <a:solidFill>
                  <a:srgbClr val="000099"/>
                </a:solidFill>
                <a:latin typeface="Comic Sans MS" panose="030F0702030302020204" pitchFamily="66" charset="0"/>
                <a:ea typeface="宋体" panose="02010600030101010101" pitchFamily="2" charset="-122"/>
              </a:defRPr>
            </a:lvl4pPr>
            <a:lvl5pPr marL="2057400" indent="-228600">
              <a:defRPr b="1">
                <a:solidFill>
                  <a:srgbClr val="000099"/>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b="1">
                <a:solidFill>
                  <a:srgbClr val="000099"/>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b="1">
                <a:solidFill>
                  <a:srgbClr val="000099"/>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b="1">
                <a:solidFill>
                  <a:srgbClr val="000099"/>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b="1">
                <a:solidFill>
                  <a:srgbClr val="000099"/>
                </a:solidFill>
                <a:latin typeface="Comic Sans MS" panose="030F0702030302020204" pitchFamily="66" charset="0"/>
                <a:ea typeface="宋体" panose="02010600030101010101" pitchFamily="2" charset="-122"/>
              </a:defRPr>
            </a:lvl9pPr>
          </a:lstStyle>
          <a:p>
            <a:r>
              <a:rPr lang="fr-FR" altLang="zh-CN" dirty="0">
                <a:solidFill>
                  <a:srgbClr val="8000FF"/>
                </a:solidFill>
                <a:latin typeface="Courier New" panose="02070309020205020404" pitchFamily="49" charset="0"/>
              </a:rPr>
              <a:t>double</a:t>
            </a:r>
            <a:r>
              <a:rPr lang="fr-FR" altLang="zh-CN" dirty="0">
                <a:solidFill>
                  <a:srgbClr val="000000"/>
                </a:solidFill>
                <a:latin typeface="Courier New" panose="02070309020205020404" pitchFamily="49" charset="0"/>
              </a:rPr>
              <a:t> d</a:t>
            </a:r>
            <a:r>
              <a:rPr lang="fr-FR" altLang="zh-CN" dirty="0">
                <a:solidFill>
                  <a:srgbClr val="000080"/>
                </a:solidFill>
                <a:latin typeface="Courier New" panose="02070309020205020404" pitchFamily="49" charset="0"/>
              </a:rPr>
              <a:t>(</a:t>
            </a:r>
            <a:r>
              <a:rPr lang="fr-FR" altLang="zh-CN" dirty="0">
                <a:solidFill>
                  <a:srgbClr val="FF8000"/>
                </a:solidFill>
                <a:latin typeface="Courier New" panose="02070309020205020404" pitchFamily="49" charset="0"/>
              </a:rPr>
              <a:t>10</a:t>
            </a:r>
            <a:r>
              <a:rPr lang="fr-FR" altLang="zh-CN" dirty="0">
                <a:solidFill>
                  <a:srgbClr val="000080"/>
                </a:solidFill>
                <a:latin typeface="Courier New" panose="02070309020205020404" pitchFamily="49" charset="0"/>
              </a:rPr>
              <a:t>);</a:t>
            </a:r>
            <a:r>
              <a:rPr lang="fr-FR" altLang="zh-CN" dirty="0">
                <a:solidFill>
                  <a:srgbClr val="000000"/>
                </a:solidFill>
                <a:latin typeface="Courier New" panose="02070309020205020404" pitchFamily="49" charset="0"/>
              </a:rPr>
              <a:t> </a:t>
            </a:r>
          </a:p>
          <a:p>
            <a:r>
              <a:rPr lang="fr-FR" altLang="zh-CN" dirty="0">
                <a:solidFill>
                  <a:srgbClr val="8000FF"/>
                </a:solidFill>
                <a:latin typeface="Courier New" panose="02070309020205020404" pitchFamily="49" charset="0"/>
              </a:rPr>
              <a:t>double</a:t>
            </a:r>
            <a:r>
              <a:rPr lang="fr-FR" altLang="zh-CN" dirty="0">
                <a:solidFill>
                  <a:srgbClr val="000000"/>
                </a:solidFill>
                <a:latin typeface="Courier New" panose="02070309020205020404" pitchFamily="49" charset="0"/>
              </a:rPr>
              <a:t> d2</a:t>
            </a:r>
            <a:r>
              <a:rPr lang="fr-FR" altLang="zh-CN" dirty="0">
                <a:solidFill>
                  <a:srgbClr val="000080"/>
                </a:solidFill>
                <a:latin typeface="Courier New" panose="02070309020205020404" pitchFamily="49" charset="0"/>
              </a:rPr>
              <a:t>;</a:t>
            </a:r>
            <a:endParaRPr lang="fr-FR" altLang="zh-CN" dirty="0">
              <a:solidFill>
                <a:srgbClr val="000000"/>
              </a:solidFill>
              <a:latin typeface="Courier New" panose="02070309020205020404" pitchFamily="49" charset="0"/>
            </a:endParaRPr>
          </a:p>
          <a:p>
            <a:r>
              <a:rPr lang="fr-FR" altLang="zh-CN" dirty="0">
                <a:solidFill>
                  <a:srgbClr val="000000"/>
                </a:solidFill>
                <a:latin typeface="Courier New" panose="02070309020205020404" pitchFamily="49" charset="0"/>
              </a:rPr>
              <a:t>d2 </a:t>
            </a:r>
            <a:r>
              <a:rPr lang="fr-FR" altLang="zh-CN" dirty="0">
                <a:solidFill>
                  <a:srgbClr val="000080"/>
                </a:solidFill>
                <a:latin typeface="Courier New" panose="02070309020205020404" pitchFamily="49" charset="0"/>
              </a:rPr>
              <a:t>=</a:t>
            </a:r>
            <a:r>
              <a:rPr lang="fr-FR" altLang="zh-CN" dirty="0">
                <a:solidFill>
                  <a:srgbClr val="000000"/>
                </a:solidFill>
                <a:latin typeface="Courier New" panose="02070309020205020404" pitchFamily="49" charset="0"/>
              </a:rPr>
              <a:t> </a:t>
            </a:r>
            <a:r>
              <a:rPr lang="fr-FR" altLang="zh-CN" dirty="0">
                <a:solidFill>
                  <a:srgbClr val="FF8000"/>
                </a:solidFill>
                <a:latin typeface="Courier New" panose="02070309020205020404" pitchFamily="49" charset="0"/>
              </a:rPr>
              <a:t>10</a:t>
            </a:r>
            <a:r>
              <a:rPr lang="fr-FR" altLang="zh-CN" dirty="0">
                <a:solidFill>
                  <a:srgbClr val="000080"/>
                </a:solidFill>
                <a:latin typeface="Courier New" panose="02070309020205020404" pitchFamily="49" charset="0"/>
              </a:rPr>
              <a:t>;</a:t>
            </a:r>
            <a:endParaRPr lang="fr-FR" altLang="zh-CN" dirty="0">
              <a:solidFill>
                <a:srgbClr val="000000"/>
              </a:solidFill>
              <a:latin typeface="Courier New" panose="02070309020205020404" pitchFamily="49" charset="0"/>
            </a:endParaRPr>
          </a:p>
        </p:txBody>
      </p:sp>
      <p:sp>
        <p:nvSpPr>
          <p:cNvPr id="9" name="矩形 8">
            <a:extLst>
              <a:ext uri="{FF2B5EF4-FFF2-40B4-BE49-F238E27FC236}">
                <a16:creationId xmlns:a16="http://schemas.microsoft.com/office/drawing/2014/main" id="{CDED7246-4E5E-46FB-9D1A-23D266AE29C3}"/>
              </a:ext>
            </a:extLst>
          </p:cNvPr>
          <p:cNvSpPr>
            <a:spLocks noChangeArrowheads="1"/>
          </p:cNvSpPr>
          <p:nvPr/>
        </p:nvSpPr>
        <p:spPr bwMode="auto">
          <a:xfrm>
            <a:off x="3844344" y="2754826"/>
            <a:ext cx="273685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rgbClr val="000099"/>
                </a:solidFill>
                <a:latin typeface="Comic Sans MS" panose="030F0702030302020204" pitchFamily="66" charset="0"/>
                <a:ea typeface="宋体" panose="02010600030101010101" pitchFamily="2" charset="-122"/>
              </a:defRPr>
            </a:lvl1pPr>
            <a:lvl2pPr marL="742950" indent="-285750">
              <a:defRPr b="1">
                <a:solidFill>
                  <a:srgbClr val="000099"/>
                </a:solidFill>
                <a:latin typeface="Comic Sans MS" panose="030F0702030302020204" pitchFamily="66" charset="0"/>
                <a:ea typeface="宋体" panose="02010600030101010101" pitchFamily="2" charset="-122"/>
              </a:defRPr>
            </a:lvl2pPr>
            <a:lvl3pPr marL="1143000" indent="-228600">
              <a:defRPr b="1">
                <a:solidFill>
                  <a:srgbClr val="000099"/>
                </a:solidFill>
                <a:latin typeface="Comic Sans MS" panose="030F0702030302020204" pitchFamily="66" charset="0"/>
                <a:ea typeface="宋体" panose="02010600030101010101" pitchFamily="2" charset="-122"/>
              </a:defRPr>
            </a:lvl3pPr>
            <a:lvl4pPr marL="1600200" indent="-228600">
              <a:defRPr b="1">
                <a:solidFill>
                  <a:srgbClr val="000099"/>
                </a:solidFill>
                <a:latin typeface="Comic Sans MS" panose="030F0702030302020204" pitchFamily="66" charset="0"/>
                <a:ea typeface="宋体" panose="02010600030101010101" pitchFamily="2" charset="-122"/>
              </a:defRPr>
            </a:lvl4pPr>
            <a:lvl5pPr marL="2057400" indent="-228600">
              <a:defRPr b="1">
                <a:solidFill>
                  <a:srgbClr val="000099"/>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b="1">
                <a:solidFill>
                  <a:srgbClr val="000099"/>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b="1">
                <a:solidFill>
                  <a:srgbClr val="000099"/>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b="1">
                <a:solidFill>
                  <a:srgbClr val="000099"/>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b="1">
                <a:solidFill>
                  <a:srgbClr val="000099"/>
                </a:solidFill>
                <a:latin typeface="Comic Sans MS" panose="030F0702030302020204" pitchFamily="66" charset="0"/>
                <a:ea typeface="宋体" panose="02010600030101010101" pitchFamily="2" charset="-122"/>
              </a:defRPr>
            </a:lvl9pPr>
          </a:lstStyle>
          <a:p>
            <a:r>
              <a:rPr lang="en-US" altLang="zh-CN" dirty="0">
                <a:solidFill>
                  <a:srgbClr val="000000"/>
                </a:solidFill>
                <a:latin typeface="Courier New" panose="02070309020205020404" pitchFamily="49" charset="0"/>
              </a:rPr>
              <a:t>Str s</a:t>
            </a:r>
            <a:r>
              <a:rPr lang="en-US" altLang="zh-CN" dirty="0">
                <a:solidFill>
                  <a:srgbClr val="000080"/>
                </a:solidFill>
                <a:latin typeface="Courier New" panose="02070309020205020404" pitchFamily="49" charset="0"/>
              </a:rPr>
              <a:t>(</a:t>
            </a:r>
            <a:r>
              <a:rPr lang="en-US" altLang="zh-CN" dirty="0">
                <a:solidFill>
                  <a:srgbClr val="808080"/>
                </a:solidFill>
                <a:latin typeface="Courier New" panose="02070309020205020404" pitchFamily="49" charset="0"/>
              </a:rPr>
              <a:t>“hello”</a:t>
            </a:r>
            <a:r>
              <a:rPr lang="en-US" altLang="zh-CN" dirty="0">
                <a:solidFill>
                  <a:srgbClr val="000080"/>
                </a:solidFill>
                <a:latin typeface="Courier New" panose="02070309020205020404" pitchFamily="49" charset="0"/>
              </a:rPr>
              <a:t>)</a:t>
            </a:r>
            <a:r>
              <a:rPr lang="en-US" altLang="zh-CN" dirty="0">
                <a:solidFill>
                  <a:srgbClr val="000000"/>
                </a:solidFill>
                <a:latin typeface="Courier New" panose="02070309020205020404" pitchFamily="49" charset="0"/>
              </a:rPr>
              <a:t> </a:t>
            </a:r>
          </a:p>
          <a:p>
            <a:r>
              <a:rPr lang="en-US" altLang="zh-CN" dirty="0">
                <a:solidFill>
                  <a:srgbClr val="000000"/>
                </a:solidFill>
                <a:latin typeface="Courier New" panose="02070309020205020404" pitchFamily="49" charset="0"/>
              </a:rPr>
              <a:t>Str t </a:t>
            </a:r>
            <a:r>
              <a:rPr lang="en-US" altLang="zh-CN" dirty="0">
                <a:solidFill>
                  <a:srgbClr val="000080"/>
                </a:solidFill>
                <a:latin typeface="Courier New" panose="02070309020205020404" pitchFamily="49" charset="0"/>
              </a:rPr>
              <a:t>=</a:t>
            </a:r>
            <a:r>
              <a:rPr lang="en-US" altLang="zh-CN" dirty="0">
                <a:solidFill>
                  <a:srgbClr val="000000"/>
                </a:solidFill>
                <a:latin typeface="Courier New" panose="02070309020205020404" pitchFamily="49" charset="0"/>
              </a:rPr>
              <a:t> </a:t>
            </a:r>
            <a:r>
              <a:rPr lang="en-US" altLang="zh-CN" dirty="0">
                <a:solidFill>
                  <a:srgbClr val="808080"/>
                </a:solidFill>
                <a:latin typeface="Courier New" panose="02070309020205020404" pitchFamily="49" charset="0"/>
              </a:rPr>
              <a:t>“hello”</a:t>
            </a:r>
            <a:r>
              <a:rPr lang="en-US" altLang="zh-CN" dirty="0">
                <a:solidFill>
                  <a:srgbClr val="000080"/>
                </a:solidFill>
                <a:latin typeface="Courier New" panose="02070309020205020404" pitchFamily="49" charset="0"/>
              </a:rPr>
              <a:t>;</a:t>
            </a:r>
            <a:r>
              <a:rPr lang="en-US" altLang="zh-CN" dirty="0">
                <a:solidFill>
                  <a:srgbClr val="000000"/>
                </a:solidFill>
                <a:latin typeface="Courier New" panose="02070309020205020404" pitchFamily="49" charset="0"/>
              </a:rPr>
              <a:t> </a:t>
            </a:r>
          </a:p>
          <a:p>
            <a:r>
              <a:rPr lang="en-US" altLang="zh-CN" dirty="0">
                <a:solidFill>
                  <a:srgbClr val="000000"/>
                </a:solidFill>
                <a:latin typeface="Courier New" panose="02070309020205020404" pitchFamily="49" charset="0"/>
              </a:rPr>
              <a:t>t </a:t>
            </a:r>
            <a:r>
              <a:rPr lang="en-US" altLang="zh-CN" dirty="0">
                <a:solidFill>
                  <a:srgbClr val="000080"/>
                </a:solidFill>
                <a:latin typeface="Courier New" panose="02070309020205020404" pitchFamily="49" charset="0"/>
              </a:rPr>
              <a:t>=</a:t>
            </a:r>
            <a:r>
              <a:rPr lang="en-US" altLang="zh-CN" dirty="0">
                <a:solidFill>
                  <a:srgbClr val="000000"/>
                </a:solidFill>
                <a:latin typeface="Courier New" panose="02070309020205020404" pitchFamily="49" charset="0"/>
              </a:rPr>
              <a:t> </a:t>
            </a:r>
            <a:r>
              <a:rPr lang="en-US" altLang="zh-CN" dirty="0">
                <a:solidFill>
                  <a:srgbClr val="808080"/>
                </a:solidFill>
                <a:latin typeface="Courier New" panose="02070309020205020404" pitchFamily="49" charset="0"/>
              </a:rPr>
              <a:t>"hello"</a:t>
            </a:r>
            <a:r>
              <a:rPr lang="en-US" altLang="zh-CN" dirty="0">
                <a:solidFill>
                  <a:srgbClr val="000080"/>
                </a:solidFill>
                <a:latin typeface="Courier New" panose="02070309020205020404" pitchFamily="49" charset="0"/>
              </a:rPr>
              <a:t>;</a:t>
            </a:r>
            <a:endParaRPr lang="en-US" altLang="zh-CN" dirty="0">
              <a:solidFill>
                <a:srgbClr val="000000"/>
              </a:solidFill>
              <a:latin typeface="Courier New" panose="02070309020205020404" pitchFamily="49" charset="0"/>
            </a:endParaRPr>
          </a:p>
        </p:txBody>
      </p:sp>
      <p:sp>
        <p:nvSpPr>
          <p:cNvPr id="10" name="矩形 9">
            <a:extLst>
              <a:ext uri="{FF2B5EF4-FFF2-40B4-BE49-F238E27FC236}">
                <a16:creationId xmlns:a16="http://schemas.microsoft.com/office/drawing/2014/main" id="{8C008063-5504-4734-AE37-28CB74083877}"/>
              </a:ext>
            </a:extLst>
          </p:cNvPr>
          <p:cNvSpPr/>
          <p:nvPr/>
        </p:nvSpPr>
        <p:spPr>
          <a:xfrm>
            <a:off x="1390009" y="4641850"/>
            <a:ext cx="5782951" cy="2216150"/>
          </a:xfrm>
          <a:prstGeom prst="rect">
            <a:avLst/>
          </a:prstGeom>
        </p:spPr>
        <p:txBody>
          <a:bodyPr wrap="square">
            <a:spAutoFit/>
          </a:bodyPr>
          <a:lstStyle/>
          <a:p>
            <a:pPr algn="just">
              <a:spcAft>
                <a:spcPts val="0"/>
              </a:spcAft>
              <a:defRPr/>
            </a:pPr>
            <a:r>
              <a:rPr lang="en-US" altLang="zh-CN" kern="0" dirty="0">
                <a:solidFill>
                  <a:srgbClr val="8000FF"/>
                </a:solidFill>
                <a:latin typeface="Courier New" panose="02070309020205020404" pitchFamily="49" charset="0"/>
                <a:cs typeface="Times New Roman" panose="02020603050405020304" pitchFamily="18" charset="0"/>
              </a:rPr>
              <a:t>class</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Str</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8000FF"/>
                </a:solidFill>
                <a:latin typeface="Courier New" panose="02070309020205020404" pitchFamily="49" charset="0"/>
                <a:cs typeface="Times New Roman" panose="02020603050405020304" pitchFamily="18" charset="0"/>
              </a:rPr>
              <a:t>public</a:t>
            </a:r>
            <a:r>
              <a:rPr lang="en-US" altLang="zh-CN" kern="0" dirty="0">
                <a:solidFill>
                  <a:srgbClr val="000080"/>
                </a:solidFill>
                <a:latin typeface="Courier New" panose="02070309020205020404" pitchFamily="49" charset="0"/>
                <a:cs typeface="Times New Roman" panose="02020603050405020304" pitchFamily="18" charset="0"/>
              </a:rPr>
              <a:t>:</a:t>
            </a:r>
          </a:p>
          <a:p>
            <a:pPr>
              <a:spcAft>
                <a:spcPts val="0"/>
              </a:spcAft>
              <a:defRPr/>
            </a:pPr>
            <a:r>
              <a:rPr lang="en-US" altLang="zh-CN" sz="2000" kern="0" dirty="0">
                <a:solidFill>
                  <a:srgbClr val="000000"/>
                </a:solidFill>
                <a:latin typeface="Courier New" panose="02070309020205020404" pitchFamily="49" charset="0"/>
                <a:cs typeface="Times New Roman" panose="02020603050405020304" pitchFamily="18" charset="0"/>
              </a:rPr>
              <a:t> </a:t>
            </a:r>
            <a:r>
              <a:rPr lang="en-US" altLang="zh-CN" sz="2000" kern="0" dirty="0" err="1">
                <a:solidFill>
                  <a:srgbClr val="000000"/>
                </a:solidFill>
                <a:latin typeface="Courier New" panose="02070309020205020404" pitchFamily="49" charset="0"/>
                <a:cs typeface="Times New Roman" panose="02020603050405020304" pitchFamily="18" charset="0"/>
              </a:rPr>
              <a:t>Str</a:t>
            </a:r>
            <a:r>
              <a:rPr lang="en-US" altLang="zh-CN" sz="2000" kern="0" dirty="0">
                <a:solidFill>
                  <a:srgbClr val="000080"/>
                </a:solidFill>
                <a:latin typeface="Courier New" panose="02070309020205020404" pitchFamily="49" charset="0"/>
                <a:cs typeface="Times New Roman" panose="02020603050405020304" pitchFamily="18" charset="0"/>
              </a:rPr>
              <a:t>()</a:t>
            </a:r>
            <a:r>
              <a:rPr lang="en-US" altLang="zh-CN" sz="2000" kern="0" dirty="0">
                <a:solidFill>
                  <a:srgbClr val="000000"/>
                </a:solidFill>
                <a:latin typeface="Courier New" panose="02070309020205020404" pitchFamily="49" charset="0"/>
                <a:cs typeface="Times New Roman" panose="02020603050405020304" pitchFamily="18" charset="0"/>
              </a:rPr>
              <a:t> </a:t>
            </a:r>
            <a:r>
              <a:rPr lang="en-US" altLang="zh-CN" sz="2000" kern="0" dirty="0">
                <a:solidFill>
                  <a:srgbClr val="000080"/>
                </a:solidFill>
                <a:latin typeface="Courier New" panose="02070309020205020404" pitchFamily="49" charset="0"/>
                <a:cs typeface="Times New Roman" panose="02020603050405020304" pitchFamily="18" charset="0"/>
              </a:rPr>
              <a:t>{</a:t>
            </a:r>
            <a:r>
              <a:rPr lang="en-US" altLang="zh-CN" sz="2000" kern="0" dirty="0">
                <a:solidFill>
                  <a:srgbClr val="000000"/>
                </a:solidFill>
                <a:latin typeface="Courier New" panose="02070309020205020404" pitchFamily="49" charset="0"/>
                <a:cs typeface="Times New Roman" panose="02020603050405020304" pitchFamily="18" charset="0"/>
              </a:rPr>
              <a:t> </a:t>
            </a:r>
            <a:r>
              <a:rPr lang="en-US" altLang="zh-CN" sz="2000" kern="0" dirty="0">
                <a:solidFill>
                  <a:srgbClr val="000080"/>
                </a:solidFill>
                <a:latin typeface="Courier New" panose="02070309020205020404" pitchFamily="49" charset="0"/>
                <a:cs typeface="Times New Roman" panose="02020603050405020304" pitchFamily="18" charset="0"/>
              </a:rPr>
              <a:t>}</a:t>
            </a:r>
            <a:endParaRPr lang="zh-CN" altLang="zh-CN" sz="2400" kern="100" dirty="0">
              <a:latin typeface="Calibri" panose="020F0502020204030204" pitchFamily="34" charset="0"/>
              <a:cs typeface="Times New Roman" panose="02020603050405020304" pitchFamily="18" charset="0"/>
            </a:endParaRPr>
          </a:p>
          <a:p>
            <a:pPr>
              <a:spcAft>
                <a:spcPts val="0"/>
              </a:spcAft>
              <a:defRPr/>
            </a:pPr>
            <a:endParaRPr lang="en-US" altLang="zh-CN" sz="2000" kern="0" dirty="0">
              <a:solidFill>
                <a:srgbClr val="000000"/>
              </a:solidFill>
              <a:latin typeface="Courier New" panose="02070309020205020404" pitchFamily="49" charset="0"/>
              <a:cs typeface="Times New Roman" panose="02020603050405020304" pitchFamily="18" charset="0"/>
            </a:endParaRPr>
          </a:p>
          <a:p>
            <a:pPr>
              <a:spcAft>
                <a:spcPts val="0"/>
              </a:spcAft>
              <a:defRPr/>
            </a:pPr>
            <a:r>
              <a:rPr lang="en-US" altLang="zh-CN" sz="2000" kern="0" dirty="0">
                <a:solidFill>
                  <a:srgbClr val="000000"/>
                </a:solidFill>
                <a:latin typeface="Courier New" panose="02070309020205020404" pitchFamily="49" charset="0"/>
                <a:cs typeface="Times New Roman" panose="02020603050405020304" pitchFamily="18" charset="0"/>
              </a:rPr>
              <a:t> Str</a:t>
            </a:r>
            <a:r>
              <a:rPr lang="en-US" altLang="zh-CN" sz="2000" kern="0" dirty="0">
                <a:solidFill>
                  <a:srgbClr val="000080"/>
                </a:solidFill>
                <a:latin typeface="Courier New" panose="02070309020205020404" pitchFamily="49" charset="0"/>
                <a:cs typeface="Times New Roman" panose="02020603050405020304" pitchFamily="18" charset="0"/>
              </a:rPr>
              <a:t>(</a:t>
            </a:r>
            <a:r>
              <a:rPr lang="en-US" altLang="zh-CN" sz="2000" kern="0" dirty="0">
                <a:solidFill>
                  <a:srgbClr val="8000FF"/>
                </a:solidFill>
                <a:latin typeface="Courier New" panose="02070309020205020404" pitchFamily="49" charset="0"/>
                <a:cs typeface="Times New Roman" panose="02020603050405020304" pitchFamily="18" charset="0"/>
              </a:rPr>
              <a:t>const</a:t>
            </a:r>
            <a:r>
              <a:rPr lang="en-US" altLang="zh-CN" sz="2000" kern="0" dirty="0">
                <a:solidFill>
                  <a:srgbClr val="000000"/>
                </a:solidFill>
                <a:latin typeface="Courier New" panose="02070309020205020404" pitchFamily="49" charset="0"/>
                <a:cs typeface="Times New Roman" panose="02020603050405020304" pitchFamily="18" charset="0"/>
              </a:rPr>
              <a:t> </a:t>
            </a:r>
            <a:r>
              <a:rPr lang="en-US" altLang="zh-CN" sz="2000" kern="0" dirty="0">
                <a:solidFill>
                  <a:srgbClr val="8000FF"/>
                </a:solidFill>
                <a:latin typeface="Courier New" panose="02070309020205020404" pitchFamily="49" charset="0"/>
                <a:cs typeface="Times New Roman" panose="02020603050405020304" pitchFamily="18" charset="0"/>
              </a:rPr>
              <a:t>char</a:t>
            </a:r>
            <a:r>
              <a:rPr lang="en-US" altLang="zh-CN" sz="2000" kern="0" dirty="0">
                <a:solidFill>
                  <a:srgbClr val="000080"/>
                </a:solidFill>
                <a:latin typeface="Courier New" panose="02070309020205020404" pitchFamily="49" charset="0"/>
                <a:cs typeface="Times New Roman" panose="02020603050405020304" pitchFamily="18" charset="0"/>
              </a:rPr>
              <a:t>*</a:t>
            </a:r>
            <a:r>
              <a:rPr lang="en-US" altLang="zh-CN" sz="2000" kern="0" dirty="0">
                <a:solidFill>
                  <a:srgbClr val="000000"/>
                </a:solidFill>
                <a:latin typeface="Courier New" panose="02070309020205020404" pitchFamily="49" charset="0"/>
                <a:cs typeface="Times New Roman" panose="02020603050405020304" pitchFamily="18" charset="0"/>
              </a:rPr>
              <a:t> cp</a:t>
            </a:r>
            <a:r>
              <a:rPr lang="en-US" altLang="zh-CN" sz="2000" kern="0" dirty="0">
                <a:solidFill>
                  <a:srgbClr val="000080"/>
                </a:solidFill>
                <a:latin typeface="Courier New" panose="02070309020205020404" pitchFamily="49" charset="0"/>
                <a:cs typeface="Times New Roman" panose="02020603050405020304" pitchFamily="18" charset="0"/>
              </a:rPr>
              <a:t>)</a:t>
            </a:r>
          </a:p>
          <a:p>
            <a:pPr>
              <a:spcAft>
                <a:spcPts val="0"/>
              </a:spcAft>
              <a:defRPr/>
            </a:pPr>
            <a:r>
              <a:rPr lang="en-US" altLang="zh-CN" sz="2000" kern="0" dirty="0">
                <a:solidFill>
                  <a:srgbClr val="8000FF"/>
                </a:solidFill>
                <a:latin typeface="Courier New" panose="02070309020205020404" pitchFamily="49" charset="0"/>
              </a:rPr>
              <a:t> template</a:t>
            </a:r>
            <a:r>
              <a:rPr lang="en-US" altLang="zh-CN" sz="2000" kern="0" dirty="0">
                <a:solidFill>
                  <a:srgbClr val="000000"/>
                </a:solidFill>
                <a:latin typeface="Courier New" panose="02070309020205020404" pitchFamily="49" charset="0"/>
              </a:rPr>
              <a:t> </a:t>
            </a:r>
            <a:r>
              <a:rPr lang="en-US" altLang="zh-CN" sz="2000" kern="0" dirty="0">
                <a:solidFill>
                  <a:srgbClr val="000080"/>
                </a:solidFill>
                <a:latin typeface="Courier New" panose="02070309020205020404" pitchFamily="49" charset="0"/>
              </a:rPr>
              <a:t>&lt;</a:t>
            </a:r>
            <a:r>
              <a:rPr lang="en-US" altLang="zh-CN" sz="2000" kern="0" dirty="0">
                <a:solidFill>
                  <a:srgbClr val="8000FF"/>
                </a:solidFill>
                <a:latin typeface="Courier New" panose="02070309020205020404" pitchFamily="49" charset="0"/>
              </a:rPr>
              <a:t>class</a:t>
            </a:r>
            <a:r>
              <a:rPr lang="en-US" altLang="zh-CN" sz="2000" kern="0" dirty="0">
                <a:solidFill>
                  <a:srgbClr val="000000"/>
                </a:solidFill>
                <a:latin typeface="Courier New" panose="02070309020205020404" pitchFamily="49" charset="0"/>
              </a:rPr>
              <a:t> In</a:t>
            </a:r>
            <a:r>
              <a:rPr lang="en-US" altLang="zh-CN" sz="2000" kern="0" dirty="0">
                <a:solidFill>
                  <a:srgbClr val="000080"/>
                </a:solidFill>
                <a:latin typeface="Courier New" panose="02070309020205020404" pitchFamily="49" charset="0"/>
              </a:rPr>
              <a:t>&gt;</a:t>
            </a:r>
            <a:r>
              <a:rPr lang="en-US" altLang="zh-CN" sz="2000" kern="0" dirty="0">
                <a:solidFill>
                  <a:srgbClr val="000000"/>
                </a:solidFill>
                <a:latin typeface="Courier New" panose="02070309020205020404" pitchFamily="49" charset="0"/>
              </a:rPr>
              <a:t> </a:t>
            </a:r>
            <a:r>
              <a:rPr lang="en-US" altLang="zh-CN" sz="2000" kern="0" dirty="0" err="1">
                <a:solidFill>
                  <a:srgbClr val="000000"/>
                </a:solidFill>
                <a:latin typeface="Courier New" panose="02070309020205020404" pitchFamily="49" charset="0"/>
              </a:rPr>
              <a:t>Str</a:t>
            </a:r>
            <a:r>
              <a:rPr lang="en-US" altLang="zh-CN" sz="2000" kern="0" dirty="0">
                <a:solidFill>
                  <a:srgbClr val="000080"/>
                </a:solidFill>
                <a:latin typeface="Courier New" panose="02070309020205020404" pitchFamily="49" charset="0"/>
              </a:rPr>
              <a:t>(</a:t>
            </a:r>
            <a:r>
              <a:rPr lang="en-US" altLang="zh-CN" sz="2000" kern="0" dirty="0">
                <a:solidFill>
                  <a:srgbClr val="000000"/>
                </a:solidFill>
                <a:latin typeface="Courier New" panose="02070309020205020404" pitchFamily="49" charset="0"/>
              </a:rPr>
              <a:t>In </a:t>
            </a:r>
            <a:r>
              <a:rPr lang="en-US" altLang="zh-CN" sz="2000" kern="0" dirty="0" err="1">
                <a:solidFill>
                  <a:srgbClr val="000000"/>
                </a:solidFill>
                <a:latin typeface="Courier New" panose="02070309020205020404" pitchFamily="49" charset="0"/>
              </a:rPr>
              <a:t>i</a:t>
            </a:r>
            <a:r>
              <a:rPr lang="en-US" altLang="zh-CN" sz="2000" kern="0" dirty="0">
                <a:solidFill>
                  <a:srgbClr val="000080"/>
                </a:solidFill>
                <a:latin typeface="Courier New" panose="02070309020205020404" pitchFamily="49" charset="0"/>
              </a:rPr>
              <a:t>,</a:t>
            </a:r>
            <a:r>
              <a:rPr lang="en-US" altLang="zh-CN" sz="2000" kern="0" dirty="0">
                <a:solidFill>
                  <a:srgbClr val="000000"/>
                </a:solidFill>
                <a:latin typeface="Courier New" panose="02070309020205020404" pitchFamily="49" charset="0"/>
              </a:rPr>
              <a:t> In j</a:t>
            </a:r>
            <a:r>
              <a:rPr lang="en-US" altLang="zh-CN" sz="2000" kern="0" dirty="0">
                <a:solidFill>
                  <a:srgbClr val="000080"/>
                </a:solidFill>
                <a:latin typeface="Courier New" panose="02070309020205020404" pitchFamily="49" charset="0"/>
              </a:rPr>
              <a:t>)</a:t>
            </a:r>
            <a:endParaRPr lang="en-US" altLang="zh-CN" sz="2000" kern="0" dirty="0">
              <a:solidFill>
                <a:srgbClr val="000080"/>
              </a:solidFill>
              <a:latin typeface="Courier New" panose="02070309020205020404" pitchFamily="49" charset="0"/>
              <a:cs typeface="Times New Roman" panose="02020603050405020304" pitchFamily="18" charset="0"/>
            </a:endParaRPr>
          </a:p>
          <a:p>
            <a:pPr>
              <a:spcAft>
                <a:spcPts val="0"/>
              </a:spcAft>
              <a:defRPr/>
            </a:pPr>
            <a:r>
              <a:rPr lang="en-US" altLang="zh-CN" sz="2000" kern="0" dirty="0">
                <a:solidFill>
                  <a:srgbClr val="000080"/>
                </a:solidFill>
                <a:latin typeface="Courier New" panose="02070309020205020404" pitchFamily="49" charset="0"/>
                <a:cs typeface="Times New Roman" panose="02020603050405020304" pitchFamily="18" charset="0"/>
              </a:rPr>
              <a:t>}</a:t>
            </a:r>
            <a:endParaRPr lang="zh-CN" altLang="en-US" sz="2000" dirty="0"/>
          </a:p>
        </p:txBody>
      </p:sp>
      <p:sp>
        <p:nvSpPr>
          <p:cNvPr id="2" name="矩形 1">
            <a:extLst>
              <a:ext uri="{FF2B5EF4-FFF2-40B4-BE49-F238E27FC236}">
                <a16:creationId xmlns:a16="http://schemas.microsoft.com/office/drawing/2014/main" id="{D8A8CD75-7156-49C6-A67B-C8DF2F1EBEF5}"/>
              </a:ext>
            </a:extLst>
          </p:cNvPr>
          <p:cNvSpPr/>
          <p:nvPr/>
        </p:nvSpPr>
        <p:spPr>
          <a:xfrm>
            <a:off x="6338729" y="1734405"/>
            <a:ext cx="5853271" cy="1754326"/>
          </a:xfrm>
          <a:prstGeom prst="rect">
            <a:avLst/>
          </a:prstGeom>
        </p:spPr>
        <p:txBody>
          <a:bodyPr wrap="square">
            <a:spAutoFit/>
          </a:bodyPr>
          <a:lstStyle/>
          <a:p>
            <a:r>
              <a:rPr lang="en-US" altLang="zh-CN" dirty="0"/>
              <a:t>2</a:t>
            </a:r>
            <a:r>
              <a:rPr lang="zh-CN" altLang="en-US" dirty="0"/>
              <a:t>）禁止自动转换</a:t>
            </a:r>
          </a:p>
          <a:p>
            <a:r>
              <a:rPr lang="zh-CN" altLang="en-US" dirty="0"/>
              <a:t>   如果使用了explicit参数，则不能转换;</a:t>
            </a:r>
          </a:p>
          <a:p>
            <a:r>
              <a:rPr lang="zh-CN" altLang="en-US" dirty="0"/>
              <a:t>  上述例子在添加explicit时，不能编译！</a:t>
            </a:r>
          </a:p>
          <a:p>
            <a:r>
              <a:rPr lang="zh-CN" altLang="en-US" dirty="0">
                <a:solidFill>
                  <a:srgbClr val="00B050"/>
                </a:solidFill>
              </a:rPr>
              <a:t>构造函数的参数是对象的一部分时，不要使用explicit；当参数不是对象的一部分时，需要使用explicit。</a:t>
            </a:r>
          </a:p>
          <a:p>
            <a:endParaRPr lang="zh-CN" altLang="en-US" dirty="0"/>
          </a:p>
        </p:txBody>
      </p:sp>
      <p:sp>
        <p:nvSpPr>
          <p:cNvPr id="12" name="矩形 11">
            <a:extLst>
              <a:ext uri="{FF2B5EF4-FFF2-40B4-BE49-F238E27FC236}">
                <a16:creationId xmlns:a16="http://schemas.microsoft.com/office/drawing/2014/main" id="{D6F62735-7432-4BD9-87CE-68BA52AAFC5F}"/>
              </a:ext>
            </a:extLst>
          </p:cNvPr>
          <p:cNvSpPr/>
          <p:nvPr/>
        </p:nvSpPr>
        <p:spPr>
          <a:xfrm>
            <a:off x="6429793" y="3596888"/>
            <a:ext cx="5559008" cy="2154436"/>
          </a:xfrm>
          <a:prstGeom prst="rect">
            <a:avLst/>
          </a:prstGeom>
        </p:spPr>
        <p:txBody>
          <a:bodyPr wrap="square">
            <a:spAutoFit/>
          </a:bodyPr>
          <a:lstStyle/>
          <a:p>
            <a:pPr algn="just">
              <a:spcAft>
                <a:spcPts val="0"/>
              </a:spcAft>
              <a:defRPr/>
            </a:pPr>
            <a:r>
              <a:rPr lang="en-US" altLang="zh-CN" kern="0" dirty="0">
                <a:solidFill>
                  <a:srgbClr val="8000FF"/>
                </a:solidFill>
                <a:latin typeface="Courier New" panose="02070309020205020404" pitchFamily="49" charset="0"/>
                <a:cs typeface="Times New Roman" panose="02020603050405020304" pitchFamily="18" charset="0"/>
              </a:rPr>
              <a:t>class</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Str</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8000FF"/>
                </a:solidFill>
                <a:latin typeface="Courier New" panose="02070309020205020404" pitchFamily="49" charset="0"/>
                <a:cs typeface="Times New Roman" panose="02020603050405020304" pitchFamily="18" charset="0"/>
              </a:rPr>
              <a:t>public</a:t>
            </a:r>
            <a:r>
              <a:rPr lang="en-US" altLang="zh-CN" kern="0" dirty="0">
                <a:solidFill>
                  <a:srgbClr val="000080"/>
                </a:solidFill>
                <a:latin typeface="Courier New" panose="02070309020205020404" pitchFamily="49" charset="0"/>
                <a:cs typeface="Times New Roman" panose="02020603050405020304" pitchFamily="18" charset="0"/>
              </a:rPr>
              <a:t>:</a:t>
            </a:r>
          </a:p>
          <a:p>
            <a:pPr>
              <a:spcAft>
                <a:spcPts val="0"/>
              </a:spcAft>
              <a:defRPr/>
            </a:pPr>
            <a:r>
              <a:rPr lang="en-US" altLang="zh-CN" sz="2000" kern="0" dirty="0">
                <a:solidFill>
                  <a:srgbClr val="000000"/>
                </a:solidFill>
                <a:latin typeface="Courier New" panose="02070309020205020404" pitchFamily="49" charset="0"/>
                <a:cs typeface="Times New Roman" panose="02020603050405020304" pitchFamily="18" charset="0"/>
              </a:rPr>
              <a:t> </a:t>
            </a:r>
            <a:r>
              <a:rPr lang="en-US" altLang="zh-CN" sz="2000" kern="0" dirty="0" err="1">
                <a:solidFill>
                  <a:srgbClr val="000000"/>
                </a:solidFill>
                <a:latin typeface="Courier New" panose="02070309020205020404" pitchFamily="49" charset="0"/>
                <a:cs typeface="Times New Roman" panose="02020603050405020304" pitchFamily="18" charset="0"/>
              </a:rPr>
              <a:t>Str</a:t>
            </a:r>
            <a:r>
              <a:rPr lang="en-US" altLang="zh-CN" sz="2000" kern="0" dirty="0">
                <a:solidFill>
                  <a:srgbClr val="000080"/>
                </a:solidFill>
                <a:latin typeface="Courier New" panose="02070309020205020404" pitchFamily="49" charset="0"/>
                <a:cs typeface="Times New Roman" panose="02020603050405020304" pitchFamily="18" charset="0"/>
              </a:rPr>
              <a:t>()</a:t>
            </a:r>
            <a:r>
              <a:rPr lang="en-US" altLang="zh-CN" sz="2000" kern="0" dirty="0">
                <a:solidFill>
                  <a:srgbClr val="000000"/>
                </a:solidFill>
                <a:latin typeface="Courier New" panose="02070309020205020404" pitchFamily="49" charset="0"/>
                <a:cs typeface="Times New Roman" panose="02020603050405020304" pitchFamily="18" charset="0"/>
              </a:rPr>
              <a:t> </a:t>
            </a:r>
            <a:r>
              <a:rPr lang="en-US" altLang="zh-CN" sz="2000" kern="0" dirty="0">
                <a:solidFill>
                  <a:srgbClr val="000080"/>
                </a:solidFill>
                <a:latin typeface="Courier New" panose="02070309020205020404" pitchFamily="49" charset="0"/>
                <a:cs typeface="Times New Roman" panose="02020603050405020304" pitchFamily="18" charset="0"/>
              </a:rPr>
              <a:t>{</a:t>
            </a:r>
            <a:r>
              <a:rPr lang="en-US" altLang="zh-CN" sz="2000" kern="0" dirty="0">
                <a:solidFill>
                  <a:srgbClr val="000000"/>
                </a:solidFill>
                <a:latin typeface="Courier New" panose="02070309020205020404" pitchFamily="49" charset="0"/>
                <a:cs typeface="Times New Roman" panose="02020603050405020304" pitchFamily="18" charset="0"/>
              </a:rPr>
              <a:t> </a:t>
            </a:r>
            <a:r>
              <a:rPr lang="en-US" altLang="zh-CN" sz="2000" kern="0" dirty="0">
                <a:solidFill>
                  <a:srgbClr val="000080"/>
                </a:solidFill>
                <a:latin typeface="Courier New" panose="02070309020205020404" pitchFamily="49" charset="0"/>
                <a:cs typeface="Times New Roman" panose="02020603050405020304" pitchFamily="18" charset="0"/>
              </a:rPr>
              <a:t>}</a:t>
            </a:r>
            <a:endParaRPr lang="zh-CN" altLang="zh-CN" sz="2400" kern="100" dirty="0">
              <a:latin typeface="Calibri" panose="020F0502020204030204" pitchFamily="34" charset="0"/>
              <a:cs typeface="Times New Roman" panose="02020603050405020304" pitchFamily="18" charset="0"/>
            </a:endParaRPr>
          </a:p>
          <a:p>
            <a:pPr>
              <a:spcAft>
                <a:spcPts val="0"/>
              </a:spcAft>
              <a:defRPr/>
            </a:pPr>
            <a:endParaRPr lang="en-US" altLang="zh-CN" kern="0" dirty="0">
              <a:solidFill>
                <a:srgbClr val="FF0000"/>
              </a:solidFill>
              <a:latin typeface="Courier New" panose="02070309020205020404" pitchFamily="49" charset="0"/>
              <a:cs typeface="Times New Roman" panose="02020603050405020304" pitchFamily="18" charset="0"/>
            </a:endParaRPr>
          </a:p>
          <a:p>
            <a:pPr>
              <a:spcAft>
                <a:spcPts val="0"/>
              </a:spcAft>
              <a:defRPr/>
            </a:pPr>
            <a:r>
              <a:rPr lang="en-US" altLang="zh-CN" kern="0" dirty="0">
                <a:solidFill>
                  <a:srgbClr val="FF0000"/>
                </a:solidFill>
                <a:latin typeface="Courier New" panose="02070309020205020404" pitchFamily="49" charset="0"/>
                <a:cs typeface="Times New Roman" panose="02020603050405020304" pitchFamily="18" charset="0"/>
              </a:rPr>
              <a:t> explicit</a:t>
            </a:r>
            <a:r>
              <a:rPr lang="en-US" altLang="zh-CN" sz="2000" kern="0" dirty="0">
                <a:solidFill>
                  <a:srgbClr val="FF0000"/>
                </a:solidFill>
                <a:latin typeface="Courier New" panose="02070309020205020404" pitchFamily="49" charset="0"/>
                <a:cs typeface="Times New Roman" panose="02020603050405020304" pitchFamily="18" charset="0"/>
              </a:rPr>
              <a:t> </a:t>
            </a:r>
            <a:r>
              <a:rPr lang="en-US" altLang="zh-CN" sz="2000" kern="0" dirty="0">
                <a:solidFill>
                  <a:srgbClr val="000000"/>
                </a:solidFill>
                <a:latin typeface="Courier New" panose="02070309020205020404" pitchFamily="49" charset="0"/>
                <a:cs typeface="Times New Roman" panose="02020603050405020304" pitchFamily="18" charset="0"/>
              </a:rPr>
              <a:t>Str</a:t>
            </a:r>
            <a:r>
              <a:rPr lang="en-US" altLang="zh-CN" sz="2000" kern="0" dirty="0">
                <a:solidFill>
                  <a:srgbClr val="000080"/>
                </a:solidFill>
                <a:latin typeface="Courier New" panose="02070309020205020404" pitchFamily="49" charset="0"/>
                <a:cs typeface="Times New Roman" panose="02020603050405020304" pitchFamily="18" charset="0"/>
              </a:rPr>
              <a:t>(</a:t>
            </a:r>
            <a:r>
              <a:rPr lang="en-US" altLang="zh-CN" sz="2000" kern="0" dirty="0">
                <a:solidFill>
                  <a:srgbClr val="8000FF"/>
                </a:solidFill>
                <a:latin typeface="Courier New" panose="02070309020205020404" pitchFamily="49" charset="0"/>
                <a:cs typeface="Times New Roman" panose="02020603050405020304" pitchFamily="18" charset="0"/>
              </a:rPr>
              <a:t>const</a:t>
            </a:r>
            <a:r>
              <a:rPr lang="en-US" altLang="zh-CN" sz="2000" kern="0" dirty="0">
                <a:solidFill>
                  <a:srgbClr val="000000"/>
                </a:solidFill>
                <a:latin typeface="Courier New" panose="02070309020205020404" pitchFamily="49" charset="0"/>
                <a:cs typeface="Times New Roman" panose="02020603050405020304" pitchFamily="18" charset="0"/>
              </a:rPr>
              <a:t> </a:t>
            </a:r>
            <a:r>
              <a:rPr lang="en-US" altLang="zh-CN" sz="2000" kern="0" dirty="0">
                <a:solidFill>
                  <a:srgbClr val="8000FF"/>
                </a:solidFill>
                <a:latin typeface="Courier New" panose="02070309020205020404" pitchFamily="49" charset="0"/>
                <a:cs typeface="Times New Roman" panose="02020603050405020304" pitchFamily="18" charset="0"/>
              </a:rPr>
              <a:t>char</a:t>
            </a:r>
            <a:r>
              <a:rPr lang="en-US" altLang="zh-CN" sz="2000" kern="0" dirty="0">
                <a:solidFill>
                  <a:srgbClr val="000080"/>
                </a:solidFill>
                <a:latin typeface="Courier New" panose="02070309020205020404" pitchFamily="49" charset="0"/>
                <a:cs typeface="Times New Roman" panose="02020603050405020304" pitchFamily="18" charset="0"/>
              </a:rPr>
              <a:t>*</a:t>
            </a:r>
            <a:r>
              <a:rPr lang="en-US" altLang="zh-CN" sz="2000" kern="0" dirty="0">
                <a:solidFill>
                  <a:srgbClr val="000000"/>
                </a:solidFill>
                <a:latin typeface="Courier New" panose="02070309020205020404" pitchFamily="49" charset="0"/>
                <a:cs typeface="Times New Roman" panose="02020603050405020304" pitchFamily="18" charset="0"/>
              </a:rPr>
              <a:t> cp</a:t>
            </a:r>
            <a:r>
              <a:rPr lang="en-US" altLang="zh-CN" sz="2000" kern="0" dirty="0">
                <a:solidFill>
                  <a:srgbClr val="000080"/>
                </a:solidFill>
                <a:latin typeface="Courier New" panose="02070309020205020404" pitchFamily="49" charset="0"/>
                <a:cs typeface="Times New Roman" panose="02020603050405020304" pitchFamily="18" charset="0"/>
              </a:rPr>
              <a:t>)</a:t>
            </a:r>
          </a:p>
          <a:p>
            <a:pPr>
              <a:spcAft>
                <a:spcPts val="0"/>
              </a:spcAft>
              <a:defRPr/>
            </a:pPr>
            <a:r>
              <a:rPr lang="en-US" altLang="zh-CN" sz="2000" kern="0" dirty="0">
                <a:solidFill>
                  <a:srgbClr val="8000FF"/>
                </a:solidFill>
                <a:latin typeface="Courier New" panose="02070309020205020404" pitchFamily="49" charset="0"/>
              </a:rPr>
              <a:t> template</a:t>
            </a:r>
            <a:r>
              <a:rPr lang="en-US" altLang="zh-CN" sz="2000" kern="0" dirty="0">
                <a:solidFill>
                  <a:srgbClr val="000000"/>
                </a:solidFill>
                <a:latin typeface="Courier New" panose="02070309020205020404" pitchFamily="49" charset="0"/>
              </a:rPr>
              <a:t> </a:t>
            </a:r>
            <a:r>
              <a:rPr lang="en-US" altLang="zh-CN" sz="2000" kern="0" dirty="0">
                <a:solidFill>
                  <a:srgbClr val="000080"/>
                </a:solidFill>
                <a:latin typeface="Courier New" panose="02070309020205020404" pitchFamily="49" charset="0"/>
              </a:rPr>
              <a:t>&lt;</a:t>
            </a:r>
            <a:r>
              <a:rPr lang="en-US" altLang="zh-CN" sz="2000" kern="0" dirty="0">
                <a:solidFill>
                  <a:srgbClr val="8000FF"/>
                </a:solidFill>
                <a:latin typeface="Courier New" panose="02070309020205020404" pitchFamily="49" charset="0"/>
              </a:rPr>
              <a:t>class</a:t>
            </a:r>
            <a:r>
              <a:rPr lang="en-US" altLang="zh-CN" sz="2000" kern="0" dirty="0">
                <a:solidFill>
                  <a:srgbClr val="000000"/>
                </a:solidFill>
                <a:latin typeface="Courier New" panose="02070309020205020404" pitchFamily="49" charset="0"/>
              </a:rPr>
              <a:t> In</a:t>
            </a:r>
            <a:r>
              <a:rPr lang="en-US" altLang="zh-CN" sz="2000" kern="0" dirty="0">
                <a:solidFill>
                  <a:srgbClr val="000080"/>
                </a:solidFill>
                <a:latin typeface="Courier New" panose="02070309020205020404" pitchFamily="49" charset="0"/>
              </a:rPr>
              <a:t>&gt;</a:t>
            </a:r>
            <a:r>
              <a:rPr lang="en-US" altLang="zh-CN" sz="2000" kern="0" dirty="0">
                <a:solidFill>
                  <a:srgbClr val="000000"/>
                </a:solidFill>
                <a:latin typeface="Courier New" panose="02070309020205020404" pitchFamily="49" charset="0"/>
              </a:rPr>
              <a:t> </a:t>
            </a:r>
            <a:r>
              <a:rPr lang="en-US" altLang="zh-CN" sz="2000" kern="0" dirty="0" err="1">
                <a:solidFill>
                  <a:srgbClr val="000000"/>
                </a:solidFill>
                <a:latin typeface="Courier New" panose="02070309020205020404" pitchFamily="49" charset="0"/>
              </a:rPr>
              <a:t>Str</a:t>
            </a:r>
            <a:r>
              <a:rPr lang="en-US" altLang="zh-CN" sz="2000" kern="0" dirty="0">
                <a:solidFill>
                  <a:srgbClr val="000080"/>
                </a:solidFill>
                <a:latin typeface="Courier New" panose="02070309020205020404" pitchFamily="49" charset="0"/>
              </a:rPr>
              <a:t>(</a:t>
            </a:r>
            <a:r>
              <a:rPr lang="en-US" altLang="zh-CN" sz="2000" kern="0" dirty="0">
                <a:solidFill>
                  <a:srgbClr val="000000"/>
                </a:solidFill>
                <a:latin typeface="Courier New" panose="02070309020205020404" pitchFamily="49" charset="0"/>
              </a:rPr>
              <a:t>In </a:t>
            </a:r>
            <a:r>
              <a:rPr lang="en-US" altLang="zh-CN" sz="2000" kern="0" dirty="0" err="1">
                <a:solidFill>
                  <a:srgbClr val="000000"/>
                </a:solidFill>
                <a:latin typeface="Courier New" panose="02070309020205020404" pitchFamily="49" charset="0"/>
              </a:rPr>
              <a:t>i</a:t>
            </a:r>
            <a:r>
              <a:rPr lang="en-US" altLang="zh-CN" sz="2000" kern="0" dirty="0">
                <a:solidFill>
                  <a:srgbClr val="000080"/>
                </a:solidFill>
                <a:latin typeface="Courier New" panose="02070309020205020404" pitchFamily="49" charset="0"/>
              </a:rPr>
              <a:t>,</a:t>
            </a:r>
            <a:r>
              <a:rPr lang="en-US" altLang="zh-CN" sz="2000" kern="0" dirty="0">
                <a:solidFill>
                  <a:srgbClr val="000000"/>
                </a:solidFill>
                <a:latin typeface="Courier New" panose="02070309020205020404" pitchFamily="49" charset="0"/>
              </a:rPr>
              <a:t> In j</a:t>
            </a:r>
            <a:r>
              <a:rPr lang="en-US" altLang="zh-CN" sz="2000" kern="0" dirty="0">
                <a:solidFill>
                  <a:srgbClr val="000080"/>
                </a:solidFill>
                <a:latin typeface="Courier New" panose="02070309020205020404" pitchFamily="49" charset="0"/>
              </a:rPr>
              <a:t>)</a:t>
            </a:r>
            <a:endParaRPr lang="en-US" altLang="zh-CN" sz="2000" kern="0" dirty="0">
              <a:solidFill>
                <a:srgbClr val="000080"/>
              </a:solidFill>
              <a:latin typeface="Courier New" panose="02070309020205020404" pitchFamily="49" charset="0"/>
              <a:cs typeface="Times New Roman" panose="02020603050405020304" pitchFamily="18" charset="0"/>
            </a:endParaRPr>
          </a:p>
          <a:p>
            <a:pPr>
              <a:spcAft>
                <a:spcPts val="0"/>
              </a:spcAft>
              <a:defRPr/>
            </a:pPr>
            <a:r>
              <a:rPr lang="en-US" altLang="zh-CN" sz="2000" kern="0" dirty="0">
                <a:solidFill>
                  <a:srgbClr val="000080"/>
                </a:solidFill>
                <a:latin typeface="Courier New" panose="02070309020205020404" pitchFamily="49" charset="0"/>
                <a:cs typeface="Times New Roman" panose="02020603050405020304" pitchFamily="18" charset="0"/>
              </a:rPr>
              <a:t>}</a:t>
            </a:r>
            <a:endParaRPr lang="zh-CN" altLang="en-US" sz="2000" dirty="0"/>
          </a:p>
        </p:txBody>
      </p:sp>
    </p:spTree>
    <p:extLst>
      <p:ext uri="{BB962C8B-B14F-4D97-AF65-F5344CB8AC3E}">
        <p14:creationId xmlns:p14="http://schemas.microsoft.com/office/powerpoint/2010/main" val="2848154031"/>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1415772" cy="461665"/>
          </a:xfrm>
          <a:prstGeom prst="rect">
            <a:avLst/>
          </a:prstGeom>
          <a:noFill/>
        </p:spPr>
        <p:txBody>
          <a:bodyPr wrap="none" rtlCol="0">
            <a:spAutoFit/>
          </a:bodyPr>
          <a:lstStyle/>
          <a:p>
            <a:r>
              <a:rPr lang="zh-CN" altLang="en-US" sz="2400" dirty="0">
                <a:solidFill>
                  <a:srgbClr val="3949AB"/>
                </a:solidFill>
              </a:rPr>
              <a:t>自动转换</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1" y="1073428"/>
            <a:ext cx="9841325"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本类型转换成其他类型</a:t>
            </a:r>
            <a:endParaRPr lang="en-US" altLang="zh-CN" sz="2400" dirty="0">
              <a:latin typeface="+mn-ea"/>
            </a:endParaRPr>
          </a:p>
        </p:txBody>
      </p:sp>
      <p:sp>
        <p:nvSpPr>
          <p:cNvPr id="5" name="矩形 4">
            <a:extLst>
              <a:ext uri="{FF2B5EF4-FFF2-40B4-BE49-F238E27FC236}">
                <a16:creationId xmlns:a16="http://schemas.microsoft.com/office/drawing/2014/main" id="{D193AB2C-1BD8-4275-A747-E0CE11B7C1D2}"/>
              </a:ext>
            </a:extLst>
          </p:cNvPr>
          <p:cNvSpPr/>
          <p:nvPr/>
        </p:nvSpPr>
        <p:spPr>
          <a:xfrm>
            <a:off x="1370569" y="1763307"/>
            <a:ext cx="6635511" cy="923330"/>
          </a:xfrm>
          <a:prstGeom prst="rect">
            <a:avLst/>
          </a:prstGeom>
        </p:spPr>
        <p:txBody>
          <a:bodyPr wrap="square">
            <a:spAutoFit/>
          </a:bodyPr>
          <a:lstStyle/>
          <a:p>
            <a:r>
              <a:rPr lang="en-US" altLang="zh-CN" dirty="0">
                <a:solidFill>
                  <a:srgbClr val="000000"/>
                </a:solidFill>
                <a:latin typeface="Consolas" panose="020B0609020204030204" pitchFamily="49" charset="0"/>
              </a:rPr>
              <a:t>1) </a:t>
            </a:r>
            <a:r>
              <a:rPr lang="zh-CN" altLang="en-US" dirty="0">
                <a:solidFill>
                  <a:srgbClr val="000000"/>
                </a:solidFill>
                <a:latin typeface="Consolas" panose="020B0609020204030204" pitchFamily="49" charset="0"/>
              </a:rPr>
              <a:t>把一个类型转换成其他类型</a:t>
            </a:r>
          </a:p>
          <a:p>
            <a:r>
              <a:rPr lang="zh-CN" altLang="en-US" dirty="0">
                <a:solidFill>
                  <a:srgbClr val="000000"/>
                </a:solidFill>
                <a:latin typeface="Consolas" panose="020B0609020204030204" pitchFamily="49" charset="0"/>
              </a:rPr>
              <a:t>语法：  </a:t>
            </a:r>
            <a:r>
              <a:rPr lang="en-US" altLang="zh-CN" dirty="0">
                <a:solidFill>
                  <a:srgbClr val="000000"/>
                </a:solidFill>
                <a:latin typeface="Consolas" panose="020B0609020204030204" pitchFamily="49" charset="0"/>
              </a:rPr>
              <a:t>operator TYPE(){}</a:t>
            </a:r>
          </a:p>
          <a:p>
            <a:r>
              <a:rPr lang="zh-CN" altLang="en-US" dirty="0">
                <a:solidFill>
                  <a:srgbClr val="000000"/>
                </a:solidFill>
                <a:latin typeface="Consolas" panose="020B0609020204030204" pitchFamily="49" charset="0"/>
              </a:rPr>
              <a:t>例如：把</a:t>
            </a:r>
            <a:r>
              <a:rPr lang="en-US" altLang="zh-CN" dirty="0">
                <a:solidFill>
                  <a:srgbClr val="000000"/>
                </a:solidFill>
                <a:latin typeface="Consolas" panose="020B0609020204030204" pitchFamily="49" charset="0"/>
              </a:rPr>
              <a:t>Str</a:t>
            </a:r>
            <a:r>
              <a:rPr lang="zh-CN" altLang="en-US" dirty="0">
                <a:solidFill>
                  <a:srgbClr val="000000"/>
                </a:solidFill>
                <a:latin typeface="Consolas" panose="020B0609020204030204" pitchFamily="49" charset="0"/>
              </a:rPr>
              <a:t>对象转换成其长度，那么：如下表达式是合法的</a:t>
            </a:r>
          </a:p>
        </p:txBody>
      </p:sp>
      <p:sp>
        <p:nvSpPr>
          <p:cNvPr id="13" name="矩形 12">
            <a:extLst>
              <a:ext uri="{FF2B5EF4-FFF2-40B4-BE49-F238E27FC236}">
                <a16:creationId xmlns:a16="http://schemas.microsoft.com/office/drawing/2014/main" id="{6FC54153-A6D4-46D0-8D72-D500483D4BB2}"/>
              </a:ext>
            </a:extLst>
          </p:cNvPr>
          <p:cNvSpPr/>
          <p:nvPr/>
        </p:nvSpPr>
        <p:spPr>
          <a:xfrm>
            <a:off x="6569393" y="3459480"/>
            <a:ext cx="3492500" cy="677863"/>
          </a:xfrm>
          <a:prstGeom prst="rect">
            <a:avLst/>
          </a:prstGeom>
        </p:spPr>
        <p:txBody>
          <a:bodyPr>
            <a:spAutoFit/>
          </a:bodyPr>
          <a:lstStyle/>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Str</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size_type</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len</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8000"/>
                </a:solidFill>
                <a:latin typeface="Courier New" panose="02070309020205020404" pitchFamily="49" charset="0"/>
                <a:cs typeface="Times New Roman" panose="02020603050405020304" pitchFamily="18" charset="0"/>
              </a:rPr>
              <a:t>0</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len</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S</a:t>
            </a:r>
            <a:r>
              <a:rPr lang="en-US" altLang="zh-CN"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t</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en-US" dirty="0"/>
          </a:p>
        </p:txBody>
      </p:sp>
      <p:sp>
        <p:nvSpPr>
          <p:cNvPr id="14" name="矩形 13">
            <a:extLst>
              <a:ext uri="{FF2B5EF4-FFF2-40B4-BE49-F238E27FC236}">
                <a16:creationId xmlns:a16="http://schemas.microsoft.com/office/drawing/2014/main" id="{B9291E7C-C8A9-4E71-8DB3-E2023B8BD205}"/>
              </a:ext>
            </a:extLst>
          </p:cNvPr>
          <p:cNvSpPr/>
          <p:nvPr/>
        </p:nvSpPr>
        <p:spPr>
          <a:xfrm>
            <a:off x="1571943" y="3459480"/>
            <a:ext cx="5270500" cy="1631950"/>
          </a:xfrm>
          <a:prstGeom prst="rect">
            <a:avLst/>
          </a:prstGeom>
        </p:spPr>
        <p:txBody>
          <a:bodyPr>
            <a:spAutoFit/>
          </a:bodyPr>
          <a:lstStyle/>
          <a:p>
            <a:pPr>
              <a:spcAft>
                <a:spcPts val="0"/>
              </a:spcAft>
              <a:defRPr/>
            </a:pPr>
            <a:r>
              <a:rPr lang="en-US" altLang="zh-CN" kern="0" dirty="0">
                <a:solidFill>
                  <a:srgbClr val="8000FF"/>
                </a:solidFill>
                <a:latin typeface="Courier New" panose="02070309020205020404" pitchFamily="49" charset="0"/>
                <a:cs typeface="Times New Roman" panose="02020603050405020304" pitchFamily="18" charset="0"/>
              </a:rPr>
              <a:t>class</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Str</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8000FF"/>
                </a:solidFill>
                <a:latin typeface="Courier New" panose="02070309020205020404" pitchFamily="49" charset="0"/>
                <a:cs typeface="Times New Roman" panose="02020603050405020304" pitchFamily="18" charset="0"/>
              </a:rPr>
              <a:t>public</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lgn="just">
              <a:spcAft>
                <a:spcPts val="0"/>
              </a:spcAft>
              <a:defRPr/>
            </a:pPr>
            <a:r>
              <a:rPr lang="en-US" altLang="zh-CN" sz="2000" kern="100" dirty="0">
                <a:latin typeface="Calibri" panose="020F0502020204030204" pitchFamily="34"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FF"/>
                </a:solidFill>
                <a:latin typeface="Courier New" panose="02070309020205020404" pitchFamily="49" charset="0"/>
                <a:cs typeface="Times New Roman" panose="02020603050405020304" pitchFamily="18" charset="0"/>
              </a:rPr>
              <a:t>operator</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8000FF"/>
                </a:solidFill>
                <a:latin typeface="Courier New" panose="02070309020205020404" pitchFamily="49" charset="0"/>
                <a:cs typeface="Times New Roman" panose="02020603050405020304" pitchFamily="18" charset="0"/>
              </a:rPr>
              <a:t>int</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FF"/>
                </a:solidFill>
                <a:latin typeface="Courier New" panose="02070309020205020404" pitchFamily="49" charset="0"/>
                <a:cs typeface="Times New Roman" panose="02020603050405020304" pitchFamily="18" charset="0"/>
              </a:rPr>
              <a:t>return</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data</a:t>
            </a:r>
            <a:r>
              <a:rPr lang="en-US" altLang="zh-CN"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size</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p:txBody>
      </p:sp>
      <p:sp>
        <p:nvSpPr>
          <p:cNvPr id="15" name="矩形 14">
            <a:extLst>
              <a:ext uri="{FF2B5EF4-FFF2-40B4-BE49-F238E27FC236}">
                <a16:creationId xmlns:a16="http://schemas.microsoft.com/office/drawing/2014/main" id="{55CC259E-679B-404A-B627-AC10E61D3BA2}"/>
              </a:ext>
            </a:extLst>
          </p:cNvPr>
          <p:cNvSpPr>
            <a:spLocks noChangeArrowheads="1"/>
          </p:cNvSpPr>
          <p:nvPr/>
        </p:nvSpPr>
        <p:spPr bwMode="auto">
          <a:xfrm>
            <a:off x="1571943" y="5380990"/>
            <a:ext cx="84597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rgbClr val="000099"/>
                </a:solidFill>
                <a:latin typeface="Comic Sans MS" panose="030F0702030302020204" pitchFamily="66" charset="0"/>
                <a:ea typeface="宋体" panose="02010600030101010101" pitchFamily="2" charset="-122"/>
              </a:defRPr>
            </a:lvl1pPr>
            <a:lvl2pPr marL="742950" indent="-285750">
              <a:defRPr b="1">
                <a:solidFill>
                  <a:srgbClr val="000099"/>
                </a:solidFill>
                <a:latin typeface="Comic Sans MS" panose="030F0702030302020204" pitchFamily="66" charset="0"/>
                <a:ea typeface="宋体" panose="02010600030101010101" pitchFamily="2" charset="-122"/>
              </a:defRPr>
            </a:lvl2pPr>
            <a:lvl3pPr marL="1143000" indent="-228600">
              <a:defRPr b="1">
                <a:solidFill>
                  <a:srgbClr val="000099"/>
                </a:solidFill>
                <a:latin typeface="Comic Sans MS" panose="030F0702030302020204" pitchFamily="66" charset="0"/>
                <a:ea typeface="宋体" panose="02010600030101010101" pitchFamily="2" charset="-122"/>
              </a:defRPr>
            </a:lvl3pPr>
            <a:lvl4pPr marL="1600200" indent="-228600">
              <a:defRPr b="1">
                <a:solidFill>
                  <a:srgbClr val="000099"/>
                </a:solidFill>
                <a:latin typeface="Comic Sans MS" panose="030F0702030302020204" pitchFamily="66" charset="0"/>
                <a:ea typeface="宋体" panose="02010600030101010101" pitchFamily="2" charset="-122"/>
              </a:defRPr>
            </a:lvl4pPr>
            <a:lvl5pPr marL="2057400" indent="-228600">
              <a:defRPr b="1">
                <a:solidFill>
                  <a:srgbClr val="000099"/>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b="1">
                <a:solidFill>
                  <a:srgbClr val="000099"/>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b="1">
                <a:solidFill>
                  <a:srgbClr val="000099"/>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b="1">
                <a:solidFill>
                  <a:srgbClr val="000099"/>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b="1">
                <a:solidFill>
                  <a:srgbClr val="000099"/>
                </a:solidFill>
                <a:latin typeface="Comic Sans MS" panose="030F0702030302020204" pitchFamily="66" charset="0"/>
                <a:ea typeface="宋体" panose="02010600030101010101" pitchFamily="2" charset="-122"/>
              </a:defRPr>
            </a:lvl9pPr>
          </a:lstStyle>
          <a:p>
            <a:r>
              <a:rPr lang="zh-CN" altLang="en-US" dirty="0">
                <a:solidFill>
                  <a:srgbClr val="FF3300"/>
                </a:solidFill>
              </a:rPr>
              <a:t>问题：</a:t>
            </a:r>
            <a:r>
              <a:rPr lang="zh-CN" altLang="en-US" dirty="0"/>
              <a:t>当使用</a:t>
            </a:r>
            <a:r>
              <a:rPr lang="fr-FR" altLang="zh-CN" dirty="0"/>
              <a:t>cout &lt;&lt; s &lt;&lt; "  " &lt;&lt; t &lt;&lt; "  " &lt;&lt; s+t &lt;&lt; "\n";</a:t>
            </a:r>
            <a:r>
              <a:rPr lang="zh-CN" altLang="en-US" dirty="0"/>
              <a:t>时，输出什么？</a:t>
            </a:r>
          </a:p>
        </p:txBody>
      </p:sp>
    </p:spTree>
    <p:extLst>
      <p:ext uri="{BB962C8B-B14F-4D97-AF65-F5344CB8AC3E}">
        <p14:creationId xmlns:p14="http://schemas.microsoft.com/office/powerpoint/2010/main" val="258287370"/>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2031325" cy="461665"/>
          </a:xfrm>
          <a:prstGeom prst="rect">
            <a:avLst/>
          </a:prstGeom>
          <a:noFill/>
        </p:spPr>
        <p:txBody>
          <a:bodyPr wrap="none" rtlCol="0">
            <a:spAutoFit/>
          </a:bodyPr>
          <a:lstStyle/>
          <a:p>
            <a:r>
              <a:rPr lang="zh-CN" altLang="en-US" sz="2400" dirty="0">
                <a:solidFill>
                  <a:srgbClr val="3949AB"/>
                </a:solidFill>
              </a:rPr>
              <a:t>转换的安全性</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1" y="1073428"/>
            <a:ext cx="9841325"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en-US" altLang="zh-CN" sz="2400" dirty="0">
                <a:latin typeface="+mn-ea"/>
              </a:rPr>
              <a:t>Wild pointer</a:t>
            </a:r>
            <a:r>
              <a:rPr lang="zh-CN" altLang="en-US" sz="2400" dirty="0">
                <a:latin typeface="+mn-ea"/>
              </a:rPr>
              <a:t>问题</a:t>
            </a:r>
            <a:endParaRPr lang="en-US" altLang="zh-CN" sz="2400" dirty="0">
              <a:latin typeface="+mn-ea"/>
            </a:endParaRPr>
          </a:p>
        </p:txBody>
      </p:sp>
      <p:sp>
        <p:nvSpPr>
          <p:cNvPr id="10" name="矩形 9">
            <a:extLst>
              <a:ext uri="{FF2B5EF4-FFF2-40B4-BE49-F238E27FC236}">
                <a16:creationId xmlns:a16="http://schemas.microsoft.com/office/drawing/2014/main" id="{43E780B6-8460-48A9-82DC-1B1CD59B086B}"/>
              </a:ext>
            </a:extLst>
          </p:cNvPr>
          <p:cNvSpPr/>
          <p:nvPr/>
        </p:nvSpPr>
        <p:spPr>
          <a:xfrm>
            <a:off x="1836433" y="2387938"/>
            <a:ext cx="2879725" cy="708025"/>
          </a:xfrm>
          <a:prstGeom prst="rect">
            <a:avLst/>
          </a:prstGeom>
        </p:spPr>
        <p:txBody>
          <a:bodyPr>
            <a:spAutoFit/>
          </a:bodyPr>
          <a:lstStyle/>
          <a:p>
            <a:pPr>
              <a:spcAft>
                <a:spcPts val="0"/>
              </a:spcAft>
              <a:defRPr/>
            </a:pPr>
            <a:r>
              <a:rPr lang="en-US" altLang="zh-CN" kern="0" dirty="0" err="1">
                <a:solidFill>
                  <a:srgbClr val="000000"/>
                </a:solidFill>
                <a:latin typeface="Courier New" panose="02070309020205020404" pitchFamily="49" charset="0"/>
                <a:cs typeface="Times New Roman" panose="02020603050405020304" pitchFamily="18" charset="0"/>
              </a:rPr>
              <a:t>Str</a:t>
            </a:r>
            <a:r>
              <a:rPr lang="en-US" altLang="zh-CN" kern="0" dirty="0">
                <a:solidFill>
                  <a:srgbClr val="000000"/>
                </a:solidFill>
                <a:latin typeface="Courier New" panose="02070309020205020404" pitchFamily="49" charset="0"/>
                <a:cs typeface="Times New Roman" panose="02020603050405020304" pitchFamily="18" charset="0"/>
              </a:rPr>
              <a:t> s;</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err="1">
                <a:solidFill>
                  <a:srgbClr val="000000"/>
                </a:solidFill>
                <a:latin typeface="Courier New" panose="02070309020205020404" pitchFamily="49" charset="0"/>
                <a:cs typeface="Times New Roman" panose="02020603050405020304" pitchFamily="18" charset="0"/>
              </a:rPr>
              <a:t>ifstream</a:t>
            </a:r>
            <a:r>
              <a:rPr lang="en-US" altLang="zh-CN" kern="0" dirty="0">
                <a:solidFill>
                  <a:srgbClr val="000000"/>
                </a:solidFill>
                <a:latin typeface="Courier New" panose="02070309020205020404" pitchFamily="49" charset="0"/>
                <a:cs typeface="Times New Roman" panose="02020603050405020304" pitchFamily="18" charset="0"/>
              </a:rPr>
              <a:t> is(s);</a:t>
            </a:r>
            <a:endParaRPr lang="zh-CN" altLang="zh-CN" sz="2000" kern="100" dirty="0">
              <a:latin typeface="Calibri" panose="020F0502020204030204" pitchFamily="34" charset="0"/>
              <a:cs typeface="Times New Roman" panose="02020603050405020304" pitchFamily="18" charset="0"/>
            </a:endParaRPr>
          </a:p>
        </p:txBody>
      </p:sp>
      <p:sp>
        <p:nvSpPr>
          <p:cNvPr id="12" name="矩形 11">
            <a:extLst>
              <a:ext uri="{FF2B5EF4-FFF2-40B4-BE49-F238E27FC236}">
                <a16:creationId xmlns:a16="http://schemas.microsoft.com/office/drawing/2014/main" id="{4A8738BA-7DEF-45E8-BCBD-3E5E2305CFFD}"/>
              </a:ext>
            </a:extLst>
          </p:cNvPr>
          <p:cNvSpPr/>
          <p:nvPr/>
        </p:nvSpPr>
        <p:spPr>
          <a:xfrm>
            <a:off x="5165421" y="2003763"/>
            <a:ext cx="4907727" cy="1754326"/>
          </a:xfrm>
          <a:prstGeom prst="rect">
            <a:avLst/>
          </a:prstGeom>
        </p:spPr>
        <p:txBody>
          <a:bodyPr wrap="square">
            <a:spAutoFit/>
          </a:bodyPr>
          <a:lstStyle/>
          <a:p>
            <a:pPr>
              <a:spcAft>
                <a:spcPts val="0"/>
              </a:spcAft>
              <a:defRPr/>
            </a:pPr>
            <a:r>
              <a:rPr lang="en-US" altLang="zh-CN" kern="0" dirty="0">
                <a:solidFill>
                  <a:srgbClr val="8000FF"/>
                </a:solidFill>
                <a:latin typeface="Courier New" panose="02070309020205020404" pitchFamily="49" charset="0"/>
                <a:cs typeface="Times New Roman" panose="02020603050405020304" pitchFamily="18" charset="0"/>
              </a:rPr>
              <a:t>class</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Str</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8000FF"/>
                </a:solidFill>
                <a:latin typeface="Courier New" panose="02070309020205020404" pitchFamily="49" charset="0"/>
                <a:cs typeface="Times New Roman" panose="02020603050405020304" pitchFamily="18" charset="0"/>
              </a:rPr>
              <a:t>public</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8000FF"/>
                </a:solidFill>
                <a:latin typeface="Courier New" panose="02070309020205020404" pitchFamily="49"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FF"/>
                </a:solidFill>
                <a:latin typeface="Courier New" panose="02070309020205020404" pitchFamily="49" charset="0"/>
                <a:cs typeface="Times New Roman" panose="02020603050405020304" pitchFamily="18" charset="0"/>
              </a:rPr>
              <a:t>operator</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00FF"/>
                </a:solidFill>
                <a:latin typeface="Courier New" panose="02070309020205020404" pitchFamily="49" charset="0"/>
                <a:cs typeface="Times New Roman" panose="02020603050405020304" pitchFamily="18" charset="0"/>
              </a:rPr>
              <a:t>char</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FF"/>
                </a:solidFill>
                <a:latin typeface="Courier New" panose="02070309020205020404" pitchFamily="49" charset="0"/>
                <a:cs typeface="Times New Roman" panose="02020603050405020304" pitchFamily="18" charset="0"/>
              </a:rPr>
              <a:t>operator</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8000FF"/>
                </a:solidFill>
                <a:latin typeface="Courier New" panose="02070309020205020404" pitchFamily="49" charset="0"/>
                <a:cs typeface="Times New Roman" panose="02020603050405020304" pitchFamily="18" charset="0"/>
              </a:rPr>
              <a:t>const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00FF"/>
                </a:solidFill>
                <a:latin typeface="Courier New" panose="02070309020205020404" pitchFamily="49" charset="0"/>
                <a:cs typeface="Times New Roman" panose="02020603050405020304" pitchFamily="18" charset="0"/>
              </a:rPr>
              <a:t>char</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8000FF"/>
                </a:solidFill>
                <a:latin typeface="Courier New" panose="02070309020205020404" pitchFamily="49" charset="0"/>
                <a:cs typeface="Times New Roman" panose="02020603050405020304" pitchFamily="18" charset="0"/>
              </a:rPr>
              <a:t>const</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defRPr/>
            </a:pPr>
            <a:r>
              <a:rPr lang="en-US" altLang="zh-CN" kern="0" dirty="0">
                <a:solidFill>
                  <a:srgbClr val="000080"/>
                </a:solidFill>
                <a:latin typeface="Courier New" panose="02070309020205020404" pitchFamily="49" charset="0"/>
              </a:rPr>
              <a:t>}</a:t>
            </a:r>
            <a:endParaRPr lang="zh-CN" altLang="en-US" dirty="0"/>
          </a:p>
        </p:txBody>
      </p:sp>
      <p:sp>
        <p:nvSpPr>
          <p:cNvPr id="16" name="内容占位符 2">
            <a:extLst>
              <a:ext uri="{FF2B5EF4-FFF2-40B4-BE49-F238E27FC236}">
                <a16:creationId xmlns:a16="http://schemas.microsoft.com/office/drawing/2014/main" id="{867DE5B6-F198-453E-B8E3-2A18FDACCB20}"/>
              </a:ext>
            </a:extLst>
          </p:cNvPr>
          <p:cNvSpPr txBox="1">
            <a:spLocks/>
          </p:cNvSpPr>
          <p:nvPr/>
        </p:nvSpPr>
        <p:spPr bwMode="auto">
          <a:xfrm>
            <a:off x="1780634" y="5133402"/>
            <a:ext cx="77724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accent1"/>
              </a:buClr>
              <a:buSzPct val="70000"/>
              <a:buFont typeface="Monotype Sorts"/>
              <a:buChar char="n"/>
              <a:defRPr kumimoji="1" sz="3200" b="1">
                <a:solidFill>
                  <a:schemeClr val="tx1"/>
                </a:solidFill>
                <a:latin typeface="+mn-lt"/>
                <a:ea typeface="+mn-ea"/>
                <a:cs typeface="仿宋_GB2312"/>
              </a:defRPr>
            </a:lvl1pPr>
            <a:lvl2pPr marL="742950" indent="-285750" algn="l" rtl="0" eaLnBrk="0" fontAlgn="base" hangingPunct="0">
              <a:spcBef>
                <a:spcPct val="20000"/>
              </a:spcBef>
              <a:spcAft>
                <a:spcPct val="0"/>
              </a:spcAft>
              <a:buChar char="–"/>
              <a:defRPr kumimoji="1" sz="2800" b="1">
                <a:solidFill>
                  <a:schemeClr val="tx1"/>
                </a:solidFill>
                <a:latin typeface="+mn-lt"/>
                <a:ea typeface="+mn-ea"/>
                <a:cs typeface="仿宋_GB2312"/>
              </a:defRPr>
            </a:lvl2pPr>
            <a:lvl3pPr marL="1143000" indent="-228600" algn="l" rtl="0" eaLnBrk="0" fontAlgn="base" hangingPunct="0">
              <a:spcBef>
                <a:spcPct val="20000"/>
              </a:spcBef>
              <a:spcAft>
                <a:spcPct val="0"/>
              </a:spcAft>
              <a:buChar char="•"/>
              <a:defRPr kumimoji="1" sz="2400" b="1">
                <a:solidFill>
                  <a:schemeClr val="tx1"/>
                </a:solidFill>
                <a:latin typeface="+mn-lt"/>
                <a:ea typeface="+mn-ea"/>
                <a:cs typeface="仿宋_GB2312"/>
              </a:defRPr>
            </a:lvl3pPr>
            <a:lvl4pPr marL="1600200" indent="-228600" algn="l" rtl="0" eaLnBrk="0" fontAlgn="base" hangingPunct="0">
              <a:spcBef>
                <a:spcPct val="20000"/>
              </a:spcBef>
              <a:spcAft>
                <a:spcPct val="0"/>
              </a:spcAft>
              <a:buChar char="–"/>
              <a:defRPr kumimoji="1" sz="2000" b="1">
                <a:solidFill>
                  <a:schemeClr val="tx1"/>
                </a:solidFill>
                <a:latin typeface="+mn-lt"/>
                <a:ea typeface="+mn-ea"/>
                <a:cs typeface="仿宋_GB2312"/>
              </a:defRPr>
            </a:lvl4pPr>
            <a:lvl5pPr marL="2057400" indent="-228600" algn="l" rtl="0" eaLnBrk="0" fontAlgn="base" hangingPunct="0">
              <a:spcBef>
                <a:spcPct val="20000"/>
              </a:spcBef>
              <a:spcAft>
                <a:spcPct val="0"/>
              </a:spcAft>
              <a:buChar char="»"/>
              <a:defRPr kumimoji="1" sz="2000" b="1">
                <a:solidFill>
                  <a:schemeClr val="tx1"/>
                </a:solidFill>
                <a:latin typeface="+mn-lt"/>
                <a:ea typeface="+mn-ea"/>
                <a:cs typeface="仿宋_GB2312"/>
              </a:defRPr>
            </a:lvl5pPr>
            <a:lvl6pPr marL="2514600" indent="-228600" algn="l" rtl="0" fontAlgn="base">
              <a:spcBef>
                <a:spcPct val="20000"/>
              </a:spcBef>
              <a:spcAft>
                <a:spcPct val="0"/>
              </a:spcAft>
              <a:buChar char="»"/>
              <a:defRPr kumimoji="1" sz="2000" b="1">
                <a:solidFill>
                  <a:schemeClr val="tx1"/>
                </a:solidFill>
                <a:latin typeface="+mn-lt"/>
                <a:ea typeface="+mn-ea"/>
              </a:defRPr>
            </a:lvl6pPr>
            <a:lvl7pPr marL="2971800" indent="-228600" algn="l" rtl="0" fontAlgn="base">
              <a:spcBef>
                <a:spcPct val="20000"/>
              </a:spcBef>
              <a:spcAft>
                <a:spcPct val="0"/>
              </a:spcAft>
              <a:buChar char="»"/>
              <a:defRPr kumimoji="1" sz="2000" b="1">
                <a:solidFill>
                  <a:schemeClr val="tx1"/>
                </a:solidFill>
                <a:latin typeface="+mn-lt"/>
                <a:ea typeface="+mn-ea"/>
              </a:defRPr>
            </a:lvl7pPr>
            <a:lvl8pPr marL="3429000" indent="-228600" algn="l" rtl="0" fontAlgn="base">
              <a:spcBef>
                <a:spcPct val="20000"/>
              </a:spcBef>
              <a:spcAft>
                <a:spcPct val="0"/>
              </a:spcAft>
              <a:buChar char="»"/>
              <a:defRPr kumimoji="1" sz="2000" b="1">
                <a:solidFill>
                  <a:schemeClr val="tx1"/>
                </a:solidFill>
                <a:latin typeface="+mn-lt"/>
                <a:ea typeface="+mn-ea"/>
              </a:defRPr>
            </a:lvl8pPr>
            <a:lvl9pPr marL="3886200" indent="-228600" algn="l" rtl="0" fontAlgn="base">
              <a:spcBef>
                <a:spcPct val="20000"/>
              </a:spcBef>
              <a:spcAft>
                <a:spcPct val="0"/>
              </a:spcAft>
              <a:buChar char="»"/>
              <a:defRPr kumimoji="1" sz="2000" b="1">
                <a:solidFill>
                  <a:schemeClr val="tx1"/>
                </a:solidFill>
                <a:latin typeface="+mn-lt"/>
                <a:ea typeface="+mn-ea"/>
              </a:defRPr>
            </a:lvl9pPr>
          </a:lstStyle>
          <a:p>
            <a:pPr marL="0" indent="0">
              <a:buNone/>
              <a:defRPr/>
            </a:pPr>
            <a:r>
              <a:rPr lang="zh-CN" altLang="en-US" kern="0" dirty="0">
                <a:solidFill>
                  <a:srgbClr val="00B050"/>
                </a:solidFill>
              </a:rPr>
              <a:t>谁来释放内存？</a:t>
            </a:r>
          </a:p>
        </p:txBody>
      </p:sp>
    </p:spTree>
    <p:extLst>
      <p:ext uri="{BB962C8B-B14F-4D97-AF65-F5344CB8AC3E}">
        <p14:creationId xmlns:p14="http://schemas.microsoft.com/office/powerpoint/2010/main" val="2230106775"/>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2339102" cy="461665"/>
          </a:xfrm>
          <a:prstGeom prst="rect">
            <a:avLst/>
          </a:prstGeom>
          <a:noFill/>
        </p:spPr>
        <p:txBody>
          <a:bodyPr wrap="none" rtlCol="0">
            <a:spAutoFit/>
          </a:bodyPr>
          <a:lstStyle/>
          <a:p>
            <a:r>
              <a:rPr lang="zh-CN" altLang="en-US" sz="2400" dirty="0">
                <a:solidFill>
                  <a:srgbClr val="3949AB"/>
                </a:solidFill>
              </a:rPr>
              <a:t>第一个成员函数</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1" y="1073428"/>
            <a:ext cx="9841325"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成员函数</a:t>
            </a:r>
            <a:r>
              <a:rPr lang="en-US" altLang="zh-CN" sz="2400" dirty="0">
                <a:latin typeface="+mn-ea"/>
              </a:rPr>
              <a:t>read</a:t>
            </a:r>
          </a:p>
        </p:txBody>
      </p:sp>
      <p:sp>
        <p:nvSpPr>
          <p:cNvPr id="8" name="矩形 7">
            <a:extLst>
              <a:ext uri="{FF2B5EF4-FFF2-40B4-BE49-F238E27FC236}">
                <a16:creationId xmlns:a16="http://schemas.microsoft.com/office/drawing/2014/main" id="{5E27690E-20E7-44AF-9FC6-2B2AD9A21674}"/>
              </a:ext>
            </a:extLst>
          </p:cNvPr>
          <p:cNvSpPr/>
          <p:nvPr/>
        </p:nvSpPr>
        <p:spPr>
          <a:xfrm>
            <a:off x="1717964" y="4837837"/>
            <a:ext cx="9078191" cy="1477328"/>
          </a:xfrm>
          <a:prstGeom prst="rect">
            <a:avLst/>
          </a:prstGeom>
        </p:spPr>
        <p:txBody>
          <a:bodyPr wrap="square">
            <a:spAutoFit/>
          </a:bodyPr>
          <a:lstStyle/>
          <a:p>
            <a:r>
              <a:rPr lang="zh-CN" altLang="en-US" dirty="0"/>
              <a:t>与原先代码的不同之处</a:t>
            </a:r>
          </a:p>
          <a:p>
            <a:r>
              <a:rPr lang="en-US" altLang="zh-CN" dirty="0"/>
              <a:t>1</a:t>
            </a:r>
            <a:r>
              <a:rPr lang="zh-CN" altLang="en-US" dirty="0"/>
              <a:t>）函数的名字是 </a:t>
            </a:r>
            <a:r>
              <a:rPr lang="en-US" altLang="zh-CN" dirty="0" err="1"/>
              <a:t>Student_info</a:t>
            </a:r>
            <a:r>
              <a:rPr lang="en-US" altLang="zh-CN" dirty="0"/>
              <a:t>::read</a:t>
            </a:r>
            <a:r>
              <a:rPr lang="zh-CN" altLang="en-US" dirty="0"/>
              <a:t>，而不是简单的</a:t>
            </a:r>
            <a:r>
              <a:rPr lang="en-US" altLang="zh-CN" dirty="0"/>
              <a:t>read</a:t>
            </a:r>
            <a:r>
              <a:rPr lang="zh-CN" altLang="en-US" dirty="0"/>
              <a:t>；</a:t>
            </a:r>
            <a:endParaRPr lang="en-US" altLang="zh-CN" dirty="0"/>
          </a:p>
          <a:p>
            <a:r>
              <a:rPr lang="en-US" altLang="zh-CN" dirty="0"/>
              <a:t>2</a:t>
            </a:r>
            <a:r>
              <a:rPr lang="zh-CN" altLang="en-US" dirty="0"/>
              <a:t>）由于</a:t>
            </a:r>
            <a:r>
              <a:rPr lang="en-US" altLang="zh-CN" dirty="0"/>
              <a:t>read</a:t>
            </a:r>
            <a:r>
              <a:rPr lang="zh-CN" altLang="en-US" dirty="0"/>
              <a:t>是成员函数，所以不需要把一个</a:t>
            </a:r>
            <a:r>
              <a:rPr lang="en-US" altLang="zh-CN" dirty="0" err="1"/>
              <a:t>Student_info</a:t>
            </a:r>
            <a:r>
              <a:rPr lang="zh-CN" altLang="en-US" dirty="0"/>
              <a:t>对象作为参数传递，而且在函数体中不需要定义一个</a:t>
            </a:r>
            <a:r>
              <a:rPr lang="en-US" altLang="zh-CN" dirty="0" err="1"/>
              <a:t>Student_info</a:t>
            </a:r>
            <a:r>
              <a:rPr lang="zh-CN" altLang="en-US" dirty="0"/>
              <a:t>对象。</a:t>
            </a:r>
          </a:p>
          <a:p>
            <a:r>
              <a:rPr lang="en-US" altLang="zh-CN" dirty="0"/>
              <a:t>3</a:t>
            </a:r>
            <a:r>
              <a:rPr lang="zh-CN" altLang="en-US" dirty="0"/>
              <a:t>）可以直接访问对象的数据元素。</a:t>
            </a:r>
          </a:p>
        </p:txBody>
      </p:sp>
      <p:sp>
        <p:nvSpPr>
          <p:cNvPr id="16" name="矩形 15">
            <a:extLst>
              <a:ext uri="{FF2B5EF4-FFF2-40B4-BE49-F238E27FC236}">
                <a16:creationId xmlns:a16="http://schemas.microsoft.com/office/drawing/2014/main" id="{32A47906-434A-4F63-A20C-FC2BFCFB146E}"/>
              </a:ext>
            </a:extLst>
          </p:cNvPr>
          <p:cNvSpPr/>
          <p:nvPr/>
        </p:nvSpPr>
        <p:spPr>
          <a:xfrm>
            <a:off x="6428895" y="2800371"/>
            <a:ext cx="4803212" cy="1923604"/>
          </a:xfrm>
          <a:prstGeom prst="rect">
            <a:avLst/>
          </a:prstGeom>
        </p:spPr>
        <p:txBody>
          <a:bodyPr wrap="square">
            <a:spAutoFit/>
          </a:bodyPr>
          <a:lstStyle/>
          <a:p>
            <a:pPr>
              <a:spcBef>
                <a:spcPct val="50000"/>
              </a:spcBef>
              <a:spcAft>
                <a:spcPts val="0"/>
              </a:spcAft>
              <a:defRPr/>
            </a:pPr>
            <a:r>
              <a:rPr lang="en-US" altLang="zh-CN" sz="1400" kern="0" dirty="0" err="1">
                <a:solidFill>
                  <a:srgbClr val="000000"/>
                </a:solidFill>
                <a:latin typeface="Consolas" panose="020B0609020204030204" pitchFamily="49" charset="0"/>
                <a:cs typeface="Times New Roman" panose="02020603050405020304" pitchFamily="18" charset="0"/>
              </a:rPr>
              <a:t>istream</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000080"/>
                </a:solidFill>
                <a:latin typeface="Consolas" panose="020B0609020204030204" pitchFamily="49" charset="0"/>
                <a:cs typeface="Times New Roman" panose="02020603050405020304" pitchFamily="18" charset="0"/>
              </a:rPr>
              <a:t>&amp;</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000000"/>
                </a:solidFill>
                <a:latin typeface="Consolas" panose="020B0609020204030204" pitchFamily="49" charset="0"/>
                <a:cs typeface="Times New Roman" panose="02020603050405020304" pitchFamily="18" charset="0"/>
              </a:rPr>
              <a:t>Student_info</a:t>
            </a:r>
            <a:r>
              <a:rPr lang="en-US" altLang="zh-CN" sz="1400" kern="0" dirty="0">
                <a:solidFill>
                  <a:srgbClr val="000080"/>
                </a:solidFill>
                <a:latin typeface="Consolas" panose="020B0609020204030204" pitchFamily="49" charset="0"/>
                <a:cs typeface="Times New Roman" panose="02020603050405020304" pitchFamily="18" charset="0"/>
              </a:rPr>
              <a:t>::</a:t>
            </a:r>
            <a:r>
              <a:rPr lang="en-US" altLang="zh-CN" sz="1400" kern="0" dirty="0">
                <a:solidFill>
                  <a:srgbClr val="000000"/>
                </a:solidFill>
                <a:latin typeface="Consolas" panose="020B0609020204030204" pitchFamily="49" charset="0"/>
                <a:cs typeface="Times New Roman" panose="02020603050405020304" pitchFamily="18" charset="0"/>
              </a:rPr>
              <a:t>read</a:t>
            </a:r>
            <a:r>
              <a:rPr lang="en-US" altLang="zh-CN" sz="1400" kern="0" dirty="0">
                <a:solidFill>
                  <a:srgbClr val="000080"/>
                </a:solidFill>
                <a:latin typeface="Consolas" panose="020B0609020204030204" pitchFamily="49" charset="0"/>
                <a:cs typeface="Times New Roman" panose="02020603050405020304" pitchFamily="18" charset="0"/>
              </a:rPr>
              <a:t>(</a:t>
            </a:r>
            <a:r>
              <a:rPr lang="en-US" altLang="zh-CN" sz="1400" kern="0" dirty="0" err="1">
                <a:solidFill>
                  <a:srgbClr val="000000"/>
                </a:solidFill>
                <a:latin typeface="Consolas" panose="020B0609020204030204" pitchFamily="49" charset="0"/>
                <a:cs typeface="Times New Roman" panose="02020603050405020304" pitchFamily="18" charset="0"/>
              </a:rPr>
              <a:t>std</a:t>
            </a:r>
            <a:r>
              <a:rPr lang="en-US" altLang="zh-CN" sz="1400" kern="0" dirty="0">
                <a:solidFill>
                  <a:srgbClr val="000080"/>
                </a:solidFill>
                <a:latin typeface="Consolas" panose="020B0609020204030204" pitchFamily="49" charset="0"/>
                <a:cs typeface="Times New Roman" panose="02020603050405020304" pitchFamily="18" charset="0"/>
              </a:rPr>
              <a:t>::</a:t>
            </a:r>
            <a:r>
              <a:rPr lang="en-US" altLang="zh-CN" sz="1400" kern="0" dirty="0" err="1">
                <a:solidFill>
                  <a:srgbClr val="000000"/>
                </a:solidFill>
                <a:latin typeface="Consolas" panose="020B0609020204030204" pitchFamily="49" charset="0"/>
                <a:cs typeface="Times New Roman" panose="02020603050405020304" pitchFamily="18" charset="0"/>
              </a:rPr>
              <a:t>istream</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000080"/>
                </a:solidFill>
                <a:latin typeface="Consolas" panose="020B0609020204030204" pitchFamily="49" charset="0"/>
                <a:cs typeface="Times New Roman" panose="02020603050405020304" pitchFamily="18" charset="0"/>
              </a:rPr>
              <a:t>&amp;</a:t>
            </a:r>
            <a:r>
              <a:rPr lang="en-US" altLang="zh-CN" sz="1400" kern="0" dirty="0">
                <a:solidFill>
                  <a:srgbClr val="000000"/>
                </a:solidFill>
                <a:latin typeface="Consolas" panose="020B0609020204030204" pitchFamily="49" charset="0"/>
                <a:cs typeface="Times New Roman" panose="02020603050405020304" pitchFamily="18" charset="0"/>
              </a:rPr>
              <a:t>in</a:t>
            </a:r>
            <a:r>
              <a:rPr lang="en-US" altLang="zh-CN" sz="1400" kern="0" dirty="0">
                <a:solidFill>
                  <a:srgbClr val="000080"/>
                </a:solidFill>
                <a:latin typeface="Consolas" panose="020B0609020204030204" pitchFamily="49" charset="0"/>
                <a:cs typeface="Times New Roman" panose="02020603050405020304" pitchFamily="18" charset="0"/>
              </a:rPr>
              <a:t>)</a:t>
            </a:r>
            <a:endParaRPr lang="zh-CN" altLang="zh-CN" sz="1400" kern="100" dirty="0">
              <a:latin typeface="Consolas" panose="020B0609020204030204" pitchFamily="49" charset="0"/>
              <a:cs typeface="Times New Roman" panose="02020603050405020304" pitchFamily="18" charset="0"/>
            </a:endParaRPr>
          </a:p>
          <a:p>
            <a:pPr>
              <a:spcBef>
                <a:spcPct val="50000"/>
              </a:spcBef>
              <a:spcAft>
                <a:spcPts val="0"/>
              </a:spcAft>
              <a:defRPr/>
            </a:pPr>
            <a:r>
              <a:rPr lang="en-US" altLang="zh-CN" sz="1400" kern="0" dirty="0">
                <a:solidFill>
                  <a:srgbClr val="000080"/>
                </a:solidFill>
                <a:latin typeface="Consolas" panose="020B0609020204030204" pitchFamily="49" charset="0"/>
                <a:cs typeface="Times New Roman" panose="02020603050405020304" pitchFamily="18" charset="0"/>
              </a:rPr>
              <a:t>{</a:t>
            </a:r>
            <a:endParaRPr lang="zh-CN" altLang="zh-CN" sz="1400" kern="100" dirty="0">
              <a:latin typeface="Consolas" panose="020B0609020204030204" pitchFamily="49" charset="0"/>
              <a:cs typeface="Times New Roman" panose="02020603050405020304" pitchFamily="18" charset="0"/>
            </a:endParaRPr>
          </a:p>
          <a:p>
            <a:pPr>
              <a:spcBef>
                <a:spcPct val="50000"/>
              </a:spcBef>
              <a:spcAft>
                <a:spcPts val="0"/>
              </a:spcAft>
              <a:defRPr/>
            </a:pPr>
            <a:r>
              <a:rPr lang="en-US" altLang="zh-CN" sz="1400" kern="0" dirty="0">
                <a:solidFill>
                  <a:srgbClr val="000000"/>
                </a:solidFill>
                <a:latin typeface="Consolas" panose="020B0609020204030204" pitchFamily="49" charset="0"/>
                <a:cs typeface="Times New Roman" panose="02020603050405020304" pitchFamily="18" charset="0"/>
              </a:rPr>
              <a:t>    in </a:t>
            </a:r>
            <a:r>
              <a:rPr lang="en-US" altLang="zh-CN" sz="1400" kern="0" dirty="0">
                <a:solidFill>
                  <a:srgbClr val="000080"/>
                </a:solidFill>
                <a:latin typeface="Consolas" panose="020B0609020204030204" pitchFamily="49" charset="0"/>
                <a:cs typeface="Times New Roman" panose="02020603050405020304" pitchFamily="18" charset="0"/>
              </a:rPr>
              <a:t>&gt;&gt;</a:t>
            </a:r>
            <a:r>
              <a:rPr lang="en-US" altLang="zh-CN" sz="1400" kern="0" dirty="0">
                <a:solidFill>
                  <a:srgbClr val="000000"/>
                </a:solidFill>
                <a:latin typeface="Consolas" panose="020B0609020204030204" pitchFamily="49" charset="0"/>
                <a:cs typeface="Times New Roman" panose="02020603050405020304" pitchFamily="18" charset="0"/>
              </a:rPr>
              <a:t> name </a:t>
            </a:r>
            <a:r>
              <a:rPr lang="en-US" altLang="zh-CN" sz="1400" kern="0" dirty="0">
                <a:solidFill>
                  <a:srgbClr val="000080"/>
                </a:solidFill>
                <a:latin typeface="Consolas" panose="020B0609020204030204" pitchFamily="49" charset="0"/>
                <a:cs typeface="Times New Roman" panose="02020603050405020304" pitchFamily="18" charset="0"/>
              </a:rPr>
              <a:t>&gt;&gt;</a:t>
            </a:r>
            <a:r>
              <a:rPr lang="en-US" altLang="zh-CN" sz="1400" kern="0" dirty="0">
                <a:solidFill>
                  <a:srgbClr val="000000"/>
                </a:solidFill>
                <a:latin typeface="Consolas" panose="020B0609020204030204" pitchFamily="49" charset="0"/>
                <a:cs typeface="Times New Roman" panose="02020603050405020304" pitchFamily="18" charset="0"/>
              </a:rPr>
              <a:t> midterm </a:t>
            </a:r>
            <a:r>
              <a:rPr lang="en-US" altLang="zh-CN" sz="1400" kern="0" dirty="0">
                <a:solidFill>
                  <a:srgbClr val="000080"/>
                </a:solidFill>
                <a:latin typeface="Consolas" panose="020B0609020204030204" pitchFamily="49" charset="0"/>
                <a:cs typeface="Times New Roman" panose="02020603050405020304" pitchFamily="18" charset="0"/>
              </a:rPr>
              <a:t>&gt;&gt;</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8000FF"/>
                </a:solidFill>
                <a:latin typeface="Consolas" panose="020B0609020204030204" pitchFamily="49" charset="0"/>
                <a:cs typeface="Times New Roman" panose="02020603050405020304" pitchFamily="18" charset="0"/>
              </a:rPr>
              <a:t>final</a:t>
            </a:r>
            <a:r>
              <a:rPr lang="en-US" altLang="zh-CN" sz="1400" kern="0" dirty="0">
                <a:solidFill>
                  <a:srgbClr val="000080"/>
                </a:solidFill>
                <a:latin typeface="Consolas" panose="020B0609020204030204" pitchFamily="49" charset="0"/>
                <a:cs typeface="Times New Roman" panose="02020603050405020304" pitchFamily="18" charset="0"/>
              </a:rPr>
              <a:t>;</a:t>
            </a:r>
            <a:endParaRPr lang="zh-CN" altLang="zh-CN" sz="1400" kern="100" dirty="0">
              <a:latin typeface="Consolas" panose="020B0609020204030204" pitchFamily="49" charset="0"/>
              <a:cs typeface="Times New Roman" panose="02020603050405020304" pitchFamily="18" charset="0"/>
            </a:endParaRPr>
          </a:p>
          <a:p>
            <a:pPr>
              <a:spcBef>
                <a:spcPct val="50000"/>
              </a:spcBef>
              <a:spcAft>
                <a:spcPts val="0"/>
              </a:spcAft>
              <a:defRPr/>
            </a:pP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000000"/>
                </a:solidFill>
                <a:latin typeface="Consolas" panose="020B0609020204030204" pitchFamily="49" charset="0"/>
                <a:cs typeface="Times New Roman" panose="02020603050405020304" pitchFamily="18" charset="0"/>
              </a:rPr>
              <a:t>read_hw</a:t>
            </a:r>
            <a:r>
              <a:rPr lang="en-US" altLang="zh-CN" sz="1400" kern="0" dirty="0">
                <a:solidFill>
                  <a:srgbClr val="000080"/>
                </a:solidFill>
                <a:latin typeface="Consolas" panose="020B0609020204030204" pitchFamily="49" charset="0"/>
                <a:cs typeface="Times New Roman" panose="02020603050405020304" pitchFamily="18" charset="0"/>
              </a:rPr>
              <a:t>(</a:t>
            </a:r>
            <a:r>
              <a:rPr lang="en-US" altLang="zh-CN" sz="1400" kern="0" dirty="0">
                <a:solidFill>
                  <a:srgbClr val="000000"/>
                </a:solidFill>
                <a:latin typeface="Consolas" panose="020B0609020204030204" pitchFamily="49" charset="0"/>
                <a:cs typeface="Times New Roman" panose="02020603050405020304" pitchFamily="18" charset="0"/>
              </a:rPr>
              <a:t>in</a:t>
            </a:r>
            <a:r>
              <a:rPr lang="en-US" altLang="zh-CN" sz="1400" kern="0" dirty="0">
                <a:solidFill>
                  <a:srgbClr val="000080"/>
                </a:solidFill>
                <a:latin typeface="Consolas" panose="020B0609020204030204" pitchFamily="49" charset="0"/>
                <a:cs typeface="Times New Roman" panose="02020603050405020304" pitchFamily="18" charset="0"/>
              </a:rPr>
              <a:t>,</a:t>
            </a:r>
            <a:r>
              <a:rPr lang="en-US" altLang="zh-CN" sz="1400" kern="0" dirty="0">
                <a:solidFill>
                  <a:srgbClr val="000000"/>
                </a:solidFill>
                <a:latin typeface="Consolas" panose="020B0609020204030204" pitchFamily="49" charset="0"/>
                <a:cs typeface="Times New Roman" panose="02020603050405020304" pitchFamily="18" charset="0"/>
              </a:rPr>
              <a:t> homework</a:t>
            </a:r>
            <a:r>
              <a:rPr lang="en-US" altLang="zh-CN" sz="1400" kern="0" dirty="0">
                <a:solidFill>
                  <a:srgbClr val="000080"/>
                </a:solidFill>
                <a:latin typeface="Consolas" panose="020B0609020204030204" pitchFamily="49" charset="0"/>
                <a:cs typeface="Times New Roman" panose="02020603050405020304" pitchFamily="18" charset="0"/>
              </a:rPr>
              <a:t>);</a:t>
            </a:r>
            <a:endParaRPr lang="zh-CN" altLang="zh-CN" sz="1400" kern="100" dirty="0">
              <a:latin typeface="Consolas" panose="020B0609020204030204" pitchFamily="49" charset="0"/>
              <a:cs typeface="Times New Roman" panose="02020603050405020304" pitchFamily="18" charset="0"/>
            </a:endParaRPr>
          </a:p>
          <a:p>
            <a:pPr>
              <a:spcBef>
                <a:spcPct val="50000"/>
              </a:spcBef>
              <a:spcAft>
                <a:spcPts val="0"/>
              </a:spcAft>
              <a:defRPr/>
            </a:pP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0000FF"/>
                </a:solidFill>
                <a:latin typeface="Consolas" panose="020B0609020204030204" pitchFamily="49" charset="0"/>
                <a:cs typeface="Times New Roman" panose="02020603050405020304" pitchFamily="18" charset="0"/>
              </a:rPr>
              <a:t>return</a:t>
            </a:r>
            <a:r>
              <a:rPr lang="en-US" altLang="zh-CN" sz="1400" kern="0" dirty="0">
                <a:solidFill>
                  <a:srgbClr val="000000"/>
                </a:solidFill>
                <a:latin typeface="Consolas" panose="020B0609020204030204" pitchFamily="49" charset="0"/>
                <a:cs typeface="Times New Roman" panose="02020603050405020304" pitchFamily="18" charset="0"/>
              </a:rPr>
              <a:t> in</a:t>
            </a:r>
            <a:r>
              <a:rPr lang="en-US" altLang="zh-CN" sz="1400" kern="0" dirty="0">
                <a:solidFill>
                  <a:srgbClr val="000080"/>
                </a:solidFill>
                <a:latin typeface="Consolas" panose="020B0609020204030204" pitchFamily="49" charset="0"/>
                <a:cs typeface="Times New Roman" panose="02020603050405020304" pitchFamily="18" charset="0"/>
              </a:rPr>
              <a:t>;</a:t>
            </a:r>
            <a:endParaRPr lang="zh-CN" altLang="zh-CN" sz="1400" kern="100" dirty="0">
              <a:latin typeface="Consolas" panose="020B0609020204030204" pitchFamily="49" charset="0"/>
              <a:cs typeface="Times New Roman" panose="02020603050405020304" pitchFamily="18" charset="0"/>
            </a:endParaRPr>
          </a:p>
          <a:p>
            <a:pPr>
              <a:spcBef>
                <a:spcPct val="50000"/>
              </a:spcBef>
              <a:spcAft>
                <a:spcPts val="0"/>
              </a:spcAft>
              <a:defRPr/>
            </a:pPr>
            <a:r>
              <a:rPr lang="en-US" altLang="zh-CN" sz="1400" kern="0" dirty="0">
                <a:solidFill>
                  <a:srgbClr val="000080"/>
                </a:solidFill>
                <a:latin typeface="Consolas" panose="020B0609020204030204" pitchFamily="49" charset="0"/>
                <a:cs typeface="Times New Roman" panose="02020603050405020304" pitchFamily="18" charset="0"/>
              </a:rPr>
              <a:t>}</a:t>
            </a:r>
            <a:endParaRPr lang="zh-CN" altLang="zh-CN" sz="1400" kern="100" dirty="0">
              <a:latin typeface="Consolas" panose="020B0609020204030204" pitchFamily="49" charset="0"/>
              <a:cs typeface="Times New Roman" panose="02020603050405020304" pitchFamily="18" charset="0"/>
            </a:endParaRPr>
          </a:p>
        </p:txBody>
      </p:sp>
      <p:sp>
        <p:nvSpPr>
          <p:cNvPr id="17" name="矩形 16">
            <a:extLst>
              <a:ext uri="{FF2B5EF4-FFF2-40B4-BE49-F238E27FC236}">
                <a16:creationId xmlns:a16="http://schemas.microsoft.com/office/drawing/2014/main" id="{C954383F-5FE2-42AD-A1CE-732A09D1EE07}"/>
              </a:ext>
            </a:extLst>
          </p:cNvPr>
          <p:cNvSpPr/>
          <p:nvPr/>
        </p:nvSpPr>
        <p:spPr>
          <a:xfrm>
            <a:off x="1646527" y="1649413"/>
            <a:ext cx="4572000" cy="1924050"/>
          </a:xfrm>
          <a:prstGeom prst="rect">
            <a:avLst/>
          </a:prstGeom>
        </p:spPr>
        <p:txBody>
          <a:bodyPr>
            <a:spAutoFit/>
          </a:bodyPr>
          <a:lstStyle/>
          <a:p>
            <a:pPr>
              <a:spcBef>
                <a:spcPct val="50000"/>
              </a:spcBef>
              <a:spcAft>
                <a:spcPts val="0"/>
              </a:spcAft>
              <a:defRPr/>
            </a:pPr>
            <a:r>
              <a:rPr lang="en-US" altLang="zh-CN" sz="1400" kern="0" dirty="0" err="1">
                <a:solidFill>
                  <a:srgbClr val="000000"/>
                </a:solidFill>
                <a:latin typeface="Consolas" panose="020B0609020204030204" pitchFamily="49" charset="0"/>
                <a:cs typeface="Times New Roman" panose="02020603050405020304" pitchFamily="18" charset="0"/>
              </a:rPr>
              <a:t>istream</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000080"/>
                </a:solidFill>
                <a:latin typeface="Consolas" panose="020B0609020204030204" pitchFamily="49" charset="0"/>
                <a:cs typeface="Times New Roman" panose="02020603050405020304" pitchFamily="18" charset="0"/>
              </a:rPr>
              <a:t>&amp;</a:t>
            </a:r>
            <a:r>
              <a:rPr lang="en-US" altLang="zh-CN" sz="1400" kern="0" dirty="0">
                <a:solidFill>
                  <a:srgbClr val="000000"/>
                </a:solidFill>
                <a:latin typeface="Consolas" panose="020B0609020204030204" pitchFamily="49" charset="0"/>
                <a:cs typeface="Times New Roman" panose="02020603050405020304" pitchFamily="18" charset="0"/>
              </a:rPr>
              <a:t> read</a:t>
            </a:r>
            <a:r>
              <a:rPr lang="en-US" altLang="zh-CN" sz="1400" kern="0" dirty="0">
                <a:solidFill>
                  <a:srgbClr val="000080"/>
                </a:solidFill>
                <a:latin typeface="Consolas" panose="020B0609020204030204" pitchFamily="49" charset="0"/>
                <a:cs typeface="Times New Roman" panose="02020603050405020304" pitchFamily="18" charset="0"/>
              </a:rPr>
              <a:t>(</a:t>
            </a:r>
            <a:r>
              <a:rPr lang="en-US" altLang="zh-CN" sz="1400" kern="0" dirty="0" err="1">
                <a:solidFill>
                  <a:srgbClr val="000000"/>
                </a:solidFill>
                <a:latin typeface="Consolas" panose="020B0609020204030204" pitchFamily="49" charset="0"/>
                <a:cs typeface="Times New Roman" panose="02020603050405020304" pitchFamily="18" charset="0"/>
              </a:rPr>
              <a:t>istream</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000080"/>
                </a:solidFill>
                <a:latin typeface="Consolas" panose="020B0609020204030204" pitchFamily="49" charset="0"/>
                <a:cs typeface="Times New Roman" panose="02020603050405020304" pitchFamily="18" charset="0"/>
              </a:rPr>
              <a:t>&amp;</a:t>
            </a:r>
            <a:r>
              <a:rPr lang="en-US" altLang="zh-CN" sz="1400" kern="0" dirty="0">
                <a:solidFill>
                  <a:srgbClr val="000000"/>
                </a:solidFill>
                <a:latin typeface="Consolas" panose="020B0609020204030204" pitchFamily="49" charset="0"/>
                <a:cs typeface="Times New Roman" panose="02020603050405020304" pitchFamily="18" charset="0"/>
              </a:rPr>
              <a:t> is</a:t>
            </a:r>
            <a:r>
              <a:rPr lang="en-US" altLang="zh-CN" sz="1400" kern="0" dirty="0">
                <a:solidFill>
                  <a:srgbClr val="000080"/>
                </a:solidFill>
                <a:latin typeface="Consolas" panose="020B0609020204030204" pitchFamily="49" charset="0"/>
                <a:cs typeface="Times New Roman" panose="02020603050405020304" pitchFamily="18" charset="0"/>
              </a:rPr>
              <a:t>,</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000000"/>
                </a:solidFill>
                <a:latin typeface="Consolas" panose="020B0609020204030204" pitchFamily="49" charset="0"/>
                <a:cs typeface="Times New Roman" panose="02020603050405020304" pitchFamily="18" charset="0"/>
              </a:rPr>
              <a:t>Student_info</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000080"/>
                </a:solidFill>
                <a:latin typeface="Consolas" panose="020B0609020204030204" pitchFamily="49" charset="0"/>
                <a:cs typeface="Times New Roman" panose="02020603050405020304" pitchFamily="18" charset="0"/>
              </a:rPr>
              <a:t>&amp;</a:t>
            </a:r>
            <a:r>
              <a:rPr lang="en-US" altLang="zh-CN" sz="1400" kern="0" dirty="0">
                <a:solidFill>
                  <a:srgbClr val="000000"/>
                </a:solidFill>
                <a:latin typeface="Consolas" panose="020B0609020204030204" pitchFamily="49" charset="0"/>
                <a:cs typeface="Times New Roman" panose="02020603050405020304" pitchFamily="18" charset="0"/>
              </a:rPr>
              <a:t>s</a:t>
            </a:r>
            <a:r>
              <a:rPr lang="en-US" altLang="zh-CN" sz="1400" kern="0" dirty="0">
                <a:solidFill>
                  <a:srgbClr val="000080"/>
                </a:solidFill>
                <a:latin typeface="Consolas" panose="020B0609020204030204" pitchFamily="49" charset="0"/>
                <a:cs typeface="Times New Roman" panose="02020603050405020304" pitchFamily="18" charset="0"/>
              </a:rPr>
              <a:t>)</a:t>
            </a:r>
            <a:endParaRPr lang="zh-CN" altLang="zh-CN" sz="1400" kern="100" dirty="0">
              <a:latin typeface="Consolas" panose="020B0609020204030204" pitchFamily="49" charset="0"/>
              <a:cs typeface="Times New Roman" panose="02020603050405020304" pitchFamily="18" charset="0"/>
            </a:endParaRPr>
          </a:p>
          <a:p>
            <a:pPr>
              <a:spcBef>
                <a:spcPct val="50000"/>
              </a:spcBef>
              <a:spcAft>
                <a:spcPts val="0"/>
              </a:spcAft>
              <a:defRPr/>
            </a:pPr>
            <a:r>
              <a:rPr lang="en-US" altLang="zh-CN" sz="1400" kern="0" dirty="0">
                <a:solidFill>
                  <a:srgbClr val="000080"/>
                </a:solidFill>
                <a:latin typeface="Consolas" panose="020B0609020204030204" pitchFamily="49" charset="0"/>
                <a:cs typeface="Times New Roman" panose="02020603050405020304" pitchFamily="18" charset="0"/>
              </a:rPr>
              <a:t>{</a:t>
            </a:r>
            <a:endParaRPr lang="zh-CN" altLang="zh-CN" sz="1400" kern="100" dirty="0">
              <a:latin typeface="Consolas" panose="020B0609020204030204" pitchFamily="49" charset="0"/>
              <a:cs typeface="Times New Roman" panose="02020603050405020304" pitchFamily="18" charset="0"/>
            </a:endParaRPr>
          </a:p>
          <a:p>
            <a:pPr>
              <a:spcBef>
                <a:spcPct val="50000"/>
              </a:spcBef>
              <a:spcAft>
                <a:spcPts val="0"/>
              </a:spcAft>
              <a:defRPr/>
            </a:pPr>
            <a:r>
              <a:rPr lang="en-US" altLang="zh-CN" sz="1400" kern="0" dirty="0">
                <a:solidFill>
                  <a:srgbClr val="000000"/>
                </a:solidFill>
                <a:latin typeface="Consolas" panose="020B0609020204030204" pitchFamily="49" charset="0"/>
                <a:cs typeface="Times New Roman" panose="02020603050405020304" pitchFamily="18" charset="0"/>
              </a:rPr>
              <a:t>    is </a:t>
            </a:r>
            <a:r>
              <a:rPr lang="en-US" altLang="zh-CN" sz="1400" kern="0" dirty="0">
                <a:solidFill>
                  <a:srgbClr val="000080"/>
                </a:solidFill>
                <a:latin typeface="Consolas" panose="020B0609020204030204" pitchFamily="49" charset="0"/>
                <a:cs typeface="Times New Roman" panose="02020603050405020304" pitchFamily="18" charset="0"/>
              </a:rPr>
              <a:t>&gt;&gt;</a:t>
            </a:r>
            <a:r>
              <a:rPr lang="en-US" altLang="zh-CN" sz="1400" kern="0" dirty="0">
                <a:solidFill>
                  <a:srgbClr val="000000"/>
                </a:solidFill>
                <a:latin typeface="Consolas" panose="020B0609020204030204" pitchFamily="49" charset="0"/>
                <a:cs typeface="Times New Roman" panose="02020603050405020304" pitchFamily="18" charset="0"/>
              </a:rPr>
              <a:t> s</a:t>
            </a:r>
            <a:r>
              <a:rPr lang="en-US" altLang="zh-CN" sz="1400" kern="0" dirty="0">
                <a:solidFill>
                  <a:srgbClr val="000080"/>
                </a:solidFill>
                <a:latin typeface="Consolas" panose="020B0609020204030204" pitchFamily="49" charset="0"/>
                <a:cs typeface="Times New Roman" panose="02020603050405020304" pitchFamily="18" charset="0"/>
              </a:rPr>
              <a:t>.</a:t>
            </a:r>
            <a:r>
              <a:rPr lang="en-US" altLang="zh-CN" sz="1400" kern="0" dirty="0">
                <a:solidFill>
                  <a:srgbClr val="000000"/>
                </a:solidFill>
                <a:latin typeface="Consolas" panose="020B0609020204030204" pitchFamily="49" charset="0"/>
                <a:cs typeface="Times New Roman" panose="02020603050405020304" pitchFamily="18" charset="0"/>
              </a:rPr>
              <a:t>name </a:t>
            </a:r>
            <a:r>
              <a:rPr lang="en-US" altLang="zh-CN" sz="1400" kern="0" dirty="0">
                <a:solidFill>
                  <a:srgbClr val="000080"/>
                </a:solidFill>
                <a:latin typeface="Consolas" panose="020B0609020204030204" pitchFamily="49" charset="0"/>
                <a:cs typeface="Times New Roman" panose="02020603050405020304" pitchFamily="18" charset="0"/>
              </a:rPr>
              <a:t>&gt;&gt;</a:t>
            </a:r>
            <a:r>
              <a:rPr lang="en-US" altLang="zh-CN" sz="1400" kern="0" dirty="0" err="1">
                <a:solidFill>
                  <a:srgbClr val="000000"/>
                </a:solidFill>
                <a:latin typeface="Consolas" panose="020B0609020204030204" pitchFamily="49" charset="0"/>
                <a:cs typeface="Times New Roman" panose="02020603050405020304" pitchFamily="18" charset="0"/>
              </a:rPr>
              <a:t>s</a:t>
            </a:r>
            <a:r>
              <a:rPr lang="en-US" altLang="zh-CN" sz="1400" kern="0" dirty="0" err="1">
                <a:solidFill>
                  <a:srgbClr val="000080"/>
                </a:solidFill>
                <a:latin typeface="Consolas" panose="020B0609020204030204" pitchFamily="49" charset="0"/>
                <a:cs typeface="Times New Roman" panose="02020603050405020304" pitchFamily="18" charset="0"/>
              </a:rPr>
              <a:t>.</a:t>
            </a:r>
            <a:r>
              <a:rPr lang="en-US" altLang="zh-CN" sz="1400" kern="0" dirty="0" err="1">
                <a:solidFill>
                  <a:srgbClr val="000000"/>
                </a:solidFill>
                <a:latin typeface="Consolas" panose="020B0609020204030204" pitchFamily="49" charset="0"/>
                <a:cs typeface="Times New Roman" panose="02020603050405020304" pitchFamily="18" charset="0"/>
              </a:rPr>
              <a:t>midterm</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000080"/>
                </a:solidFill>
                <a:latin typeface="Consolas" panose="020B0609020204030204" pitchFamily="49" charset="0"/>
                <a:cs typeface="Times New Roman" panose="02020603050405020304" pitchFamily="18" charset="0"/>
              </a:rPr>
              <a:t>&gt;&gt;</a:t>
            </a:r>
            <a:r>
              <a:rPr lang="en-US" altLang="zh-CN" sz="1400" kern="0" dirty="0" err="1">
                <a:solidFill>
                  <a:srgbClr val="000000"/>
                </a:solidFill>
                <a:latin typeface="Consolas" panose="020B0609020204030204" pitchFamily="49" charset="0"/>
                <a:cs typeface="Times New Roman" panose="02020603050405020304" pitchFamily="18" charset="0"/>
              </a:rPr>
              <a:t>s</a:t>
            </a:r>
            <a:r>
              <a:rPr lang="en-US" altLang="zh-CN" sz="1400" kern="0" dirty="0" err="1">
                <a:solidFill>
                  <a:srgbClr val="000080"/>
                </a:solidFill>
                <a:latin typeface="Consolas" panose="020B0609020204030204" pitchFamily="49" charset="0"/>
                <a:cs typeface="Times New Roman" panose="02020603050405020304" pitchFamily="18" charset="0"/>
              </a:rPr>
              <a:t>.</a:t>
            </a:r>
            <a:r>
              <a:rPr lang="en-US" altLang="zh-CN" sz="1400" kern="0" dirty="0" err="1">
                <a:solidFill>
                  <a:srgbClr val="8000FF"/>
                </a:solidFill>
                <a:latin typeface="Consolas" panose="020B0609020204030204" pitchFamily="49" charset="0"/>
                <a:cs typeface="Times New Roman" panose="02020603050405020304" pitchFamily="18" charset="0"/>
              </a:rPr>
              <a:t>final</a:t>
            </a:r>
            <a:r>
              <a:rPr lang="en-US" altLang="zh-CN" sz="1400" kern="0" dirty="0">
                <a:solidFill>
                  <a:srgbClr val="000080"/>
                </a:solidFill>
                <a:latin typeface="Consolas" panose="020B0609020204030204" pitchFamily="49" charset="0"/>
                <a:cs typeface="Times New Roman" panose="02020603050405020304" pitchFamily="18" charset="0"/>
              </a:rPr>
              <a:t>;</a:t>
            </a:r>
            <a:endParaRPr lang="zh-CN" altLang="zh-CN" sz="1400" kern="100" dirty="0">
              <a:latin typeface="Consolas" panose="020B0609020204030204" pitchFamily="49" charset="0"/>
              <a:cs typeface="Times New Roman" panose="02020603050405020304" pitchFamily="18" charset="0"/>
            </a:endParaRPr>
          </a:p>
          <a:p>
            <a:pPr>
              <a:spcBef>
                <a:spcPct val="50000"/>
              </a:spcBef>
              <a:spcAft>
                <a:spcPts val="0"/>
              </a:spcAft>
              <a:defRPr/>
            </a:pP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000000"/>
                </a:solidFill>
                <a:latin typeface="Consolas" panose="020B0609020204030204" pitchFamily="49" charset="0"/>
                <a:cs typeface="Times New Roman" panose="02020603050405020304" pitchFamily="18" charset="0"/>
              </a:rPr>
              <a:t>read_hw</a:t>
            </a:r>
            <a:r>
              <a:rPr lang="en-US" altLang="zh-CN" sz="1400" kern="0" dirty="0">
                <a:solidFill>
                  <a:srgbClr val="000080"/>
                </a:solidFill>
                <a:latin typeface="Consolas" panose="020B0609020204030204" pitchFamily="49" charset="0"/>
                <a:cs typeface="Times New Roman" panose="02020603050405020304" pitchFamily="18" charset="0"/>
              </a:rPr>
              <a:t>(</a:t>
            </a:r>
            <a:r>
              <a:rPr lang="en-US" altLang="zh-CN" sz="1400" kern="0" dirty="0">
                <a:solidFill>
                  <a:srgbClr val="000000"/>
                </a:solidFill>
                <a:latin typeface="Consolas" panose="020B0609020204030204" pitchFamily="49" charset="0"/>
                <a:cs typeface="Times New Roman" panose="02020603050405020304" pitchFamily="18" charset="0"/>
              </a:rPr>
              <a:t>is</a:t>
            </a:r>
            <a:r>
              <a:rPr lang="en-US" altLang="zh-CN" sz="1400" kern="0" dirty="0">
                <a:solidFill>
                  <a:srgbClr val="000080"/>
                </a:solidFill>
                <a:latin typeface="Consolas" panose="020B0609020204030204" pitchFamily="49" charset="0"/>
                <a:cs typeface="Times New Roman" panose="02020603050405020304" pitchFamily="18" charset="0"/>
              </a:rPr>
              <a:t>,</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000000"/>
                </a:solidFill>
                <a:latin typeface="Consolas" panose="020B0609020204030204" pitchFamily="49" charset="0"/>
                <a:cs typeface="Times New Roman" panose="02020603050405020304" pitchFamily="18" charset="0"/>
              </a:rPr>
              <a:t>s</a:t>
            </a:r>
            <a:r>
              <a:rPr lang="en-US" altLang="zh-CN" sz="1400" kern="0" dirty="0" err="1">
                <a:solidFill>
                  <a:srgbClr val="000080"/>
                </a:solidFill>
                <a:latin typeface="Consolas" panose="020B0609020204030204" pitchFamily="49" charset="0"/>
                <a:cs typeface="Times New Roman" panose="02020603050405020304" pitchFamily="18" charset="0"/>
              </a:rPr>
              <a:t>.</a:t>
            </a:r>
            <a:r>
              <a:rPr lang="en-US" altLang="zh-CN" sz="1400" kern="0" dirty="0" err="1">
                <a:solidFill>
                  <a:srgbClr val="000000"/>
                </a:solidFill>
                <a:latin typeface="Consolas" panose="020B0609020204030204" pitchFamily="49" charset="0"/>
                <a:cs typeface="Times New Roman" panose="02020603050405020304" pitchFamily="18" charset="0"/>
              </a:rPr>
              <a:t>homework</a:t>
            </a:r>
            <a:r>
              <a:rPr lang="en-US" altLang="zh-CN" sz="1400" kern="0" dirty="0">
                <a:solidFill>
                  <a:srgbClr val="000080"/>
                </a:solidFill>
                <a:latin typeface="Consolas" panose="020B0609020204030204" pitchFamily="49" charset="0"/>
                <a:cs typeface="Times New Roman" panose="02020603050405020304" pitchFamily="18" charset="0"/>
              </a:rPr>
              <a:t>);</a:t>
            </a:r>
            <a:endParaRPr lang="zh-CN" altLang="zh-CN" sz="1400" kern="100" dirty="0">
              <a:latin typeface="Consolas" panose="020B0609020204030204" pitchFamily="49" charset="0"/>
              <a:cs typeface="Times New Roman" panose="02020603050405020304" pitchFamily="18" charset="0"/>
            </a:endParaRPr>
          </a:p>
          <a:p>
            <a:pPr>
              <a:spcBef>
                <a:spcPct val="50000"/>
              </a:spcBef>
              <a:spcAft>
                <a:spcPts val="0"/>
              </a:spcAft>
              <a:defRPr/>
            </a:pP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0000FF"/>
                </a:solidFill>
                <a:latin typeface="Consolas" panose="020B0609020204030204" pitchFamily="49" charset="0"/>
                <a:cs typeface="Times New Roman" panose="02020603050405020304" pitchFamily="18" charset="0"/>
              </a:rPr>
              <a:t>return</a:t>
            </a:r>
            <a:r>
              <a:rPr lang="en-US" altLang="zh-CN" sz="1400" kern="0" dirty="0">
                <a:solidFill>
                  <a:srgbClr val="000000"/>
                </a:solidFill>
                <a:latin typeface="Consolas" panose="020B0609020204030204" pitchFamily="49" charset="0"/>
                <a:cs typeface="Times New Roman" panose="02020603050405020304" pitchFamily="18" charset="0"/>
              </a:rPr>
              <a:t> is</a:t>
            </a:r>
            <a:r>
              <a:rPr lang="en-US" altLang="zh-CN" sz="1400" kern="0" dirty="0">
                <a:solidFill>
                  <a:srgbClr val="000080"/>
                </a:solidFill>
                <a:latin typeface="Consolas" panose="020B0609020204030204" pitchFamily="49" charset="0"/>
                <a:cs typeface="Times New Roman" panose="02020603050405020304" pitchFamily="18" charset="0"/>
              </a:rPr>
              <a:t>;</a:t>
            </a:r>
            <a:endParaRPr lang="zh-CN" altLang="zh-CN" sz="1400" kern="100" dirty="0">
              <a:latin typeface="Consolas" panose="020B0609020204030204" pitchFamily="49" charset="0"/>
              <a:cs typeface="Times New Roman" panose="02020603050405020304" pitchFamily="18" charset="0"/>
            </a:endParaRPr>
          </a:p>
          <a:p>
            <a:pPr>
              <a:spcBef>
                <a:spcPct val="50000"/>
              </a:spcBef>
              <a:spcAft>
                <a:spcPts val="0"/>
              </a:spcAft>
              <a:defRPr/>
            </a:pPr>
            <a:r>
              <a:rPr lang="en-US" altLang="zh-CN" sz="1400" kern="0" dirty="0">
                <a:solidFill>
                  <a:srgbClr val="000080"/>
                </a:solidFill>
                <a:latin typeface="Consolas" panose="020B0609020204030204" pitchFamily="49" charset="0"/>
                <a:cs typeface="Times New Roman" panose="02020603050405020304" pitchFamily="18" charset="0"/>
              </a:rPr>
              <a:t>}</a:t>
            </a:r>
            <a:endParaRPr lang="zh-CN" altLang="zh-CN" sz="1400" kern="100" dirty="0">
              <a:latin typeface="Consolas" panose="020B0609020204030204" pitchFamily="49" charset="0"/>
              <a:cs typeface="Times New Roman" panose="02020603050405020304" pitchFamily="18" charset="0"/>
            </a:endParaRPr>
          </a:p>
        </p:txBody>
      </p:sp>
      <p:pic>
        <p:nvPicPr>
          <p:cNvPr id="10" name="图片 9">
            <a:extLst>
              <a:ext uri="{FF2B5EF4-FFF2-40B4-BE49-F238E27FC236}">
                <a16:creationId xmlns:a16="http://schemas.microsoft.com/office/drawing/2014/main" id="{64386B92-768E-4159-9359-A0C08D4D0517}"/>
              </a:ext>
            </a:extLst>
          </p:cNvPr>
          <p:cNvPicPr>
            <a:picLocks noChangeAspect="1"/>
          </p:cNvPicPr>
          <p:nvPr/>
        </p:nvPicPr>
        <p:blipFill>
          <a:blip r:embed="rId3"/>
          <a:stretch>
            <a:fillRect/>
          </a:stretch>
        </p:blipFill>
        <p:spPr>
          <a:xfrm rot="1430174">
            <a:off x="5363500" y="2997466"/>
            <a:ext cx="968991" cy="630932"/>
          </a:xfrm>
          <a:prstGeom prst="rect">
            <a:avLst/>
          </a:prstGeom>
        </p:spPr>
      </p:pic>
    </p:spTree>
    <p:extLst>
      <p:ext uri="{BB962C8B-B14F-4D97-AF65-F5344CB8AC3E}">
        <p14:creationId xmlns:p14="http://schemas.microsoft.com/office/powerpoint/2010/main" val="1428791590"/>
      </p:ext>
    </p:extLst>
  </p:cSld>
  <p:clrMapOvr>
    <a:masterClrMapping/>
  </p:clrMapOvr>
  <p:transition spd="med">
    <p:pull di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2031325" cy="461665"/>
          </a:xfrm>
          <a:prstGeom prst="rect">
            <a:avLst/>
          </a:prstGeom>
          <a:noFill/>
        </p:spPr>
        <p:txBody>
          <a:bodyPr wrap="none" rtlCol="0">
            <a:spAutoFit/>
          </a:bodyPr>
          <a:lstStyle/>
          <a:p>
            <a:r>
              <a:rPr lang="zh-CN" altLang="en-US" sz="2400" dirty="0">
                <a:solidFill>
                  <a:srgbClr val="3949AB"/>
                </a:solidFill>
              </a:rPr>
              <a:t>输入输出操作</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1" y="1073428"/>
            <a:ext cx="9841325"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输入输出的使用</a:t>
            </a:r>
            <a:endParaRPr lang="en-US" altLang="zh-CN" sz="2400" dirty="0">
              <a:latin typeface="+mn-ea"/>
            </a:endParaRPr>
          </a:p>
        </p:txBody>
      </p:sp>
      <p:sp>
        <p:nvSpPr>
          <p:cNvPr id="9" name="矩形 8">
            <a:extLst>
              <a:ext uri="{FF2B5EF4-FFF2-40B4-BE49-F238E27FC236}">
                <a16:creationId xmlns:a16="http://schemas.microsoft.com/office/drawing/2014/main" id="{B1FF074F-AB04-4E4C-A3E0-30F86E1B12A2}"/>
              </a:ext>
            </a:extLst>
          </p:cNvPr>
          <p:cNvSpPr/>
          <p:nvPr/>
        </p:nvSpPr>
        <p:spPr>
          <a:xfrm>
            <a:off x="2423302" y="2370847"/>
            <a:ext cx="2232025" cy="984250"/>
          </a:xfrm>
          <a:prstGeom prst="rect">
            <a:avLst/>
          </a:prstGeom>
        </p:spPr>
        <p:txBody>
          <a:bodyPr>
            <a:spAutoFit/>
          </a:bodyPr>
          <a:lstStyle/>
          <a:p>
            <a:pPr>
              <a:spcAft>
                <a:spcPts val="0"/>
              </a:spcAft>
              <a:defRPr/>
            </a:pPr>
            <a:r>
              <a:rPr lang="en-US" altLang="zh-CN" kern="0" dirty="0" err="1">
                <a:solidFill>
                  <a:srgbClr val="000000"/>
                </a:solidFill>
                <a:latin typeface="Courier New" panose="02070309020205020404" pitchFamily="49" charset="0"/>
                <a:cs typeface="Times New Roman" panose="02020603050405020304" pitchFamily="18" charset="0"/>
              </a:rPr>
              <a:t>cin</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80"/>
                </a:solidFill>
                <a:latin typeface="Courier New" panose="02070309020205020404" pitchFamily="49" charset="0"/>
                <a:cs typeface="Times New Roman" panose="02020603050405020304" pitchFamily="18" charset="0"/>
              </a:rPr>
              <a:t>&gt;&gt;</a:t>
            </a:r>
            <a:r>
              <a:rPr lang="en-US" altLang="zh-CN" kern="0" dirty="0">
                <a:solidFill>
                  <a:srgbClr val="000000"/>
                </a:solidFill>
                <a:latin typeface="Courier New" panose="02070309020205020404" pitchFamily="49" charset="0"/>
                <a:cs typeface="Times New Roman" panose="02020603050405020304" pitchFamily="18" charset="0"/>
              </a:rPr>
              <a:t> s</a:t>
            </a:r>
            <a:r>
              <a:rPr lang="en-US" altLang="zh-CN" kern="0" dirty="0">
                <a:solidFill>
                  <a:srgbClr val="000080"/>
                </a:solidFill>
                <a:latin typeface="Courier New" panose="02070309020205020404" pitchFamily="49" charset="0"/>
                <a:cs typeface="Times New Roman" panose="02020603050405020304" pitchFamily="18" charset="0"/>
              </a:rPr>
              <a:t>; </a:t>
            </a: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err="1">
                <a:solidFill>
                  <a:srgbClr val="000000"/>
                </a:solidFill>
                <a:latin typeface="Courier New" panose="02070309020205020404" pitchFamily="49" charset="0"/>
                <a:cs typeface="Times New Roman" panose="02020603050405020304" pitchFamily="18" charset="0"/>
              </a:rPr>
              <a:t>cout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80"/>
                </a:solidFill>
                <a:latin typeface="Courier New" panose="02070309020205020404" pitchFamily="49" charset="0"/>
                <a:cs typeface="Times New Roman" panose="02020603050405020304" pitchFamily="18" charset="0"/>
              </a:rPr>
              <a:t>&lt;&lt;</a:t>
            </a:r>
            <a:r>
              <a:rPr lang="en-US" altLang="zh-CN" kern="0" dirty="0">
                <a:solidFill>
                  <a:srgbClr val="000000"/>
                </a:solidFill>
                <a:latin typeface="Courier New" panose="02070309020205020404" pitchFamily="49" charset="0"/>
                <a:cs typeface="Times New Roman" panose="02020603050405020304" pitchFamily="18" charset="0"/>
              </a:rPr>
              <a:t> s</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p:txBody>
      </p:sp>
      <p:sp>
        <p:nvSpPr>
          <p:cNvPr id="13" name="矩形 12">
            <a:extLst>
              <a:ext uri="{FF2B5EF4-FFF2-40B4-BE49-F238E27FC236}">
                <a16:creationId xmlns:a16="http://schemas.microsoft.com/office/drawing/2014/main" id="{96378C68-3AB7-4535-98B5-6D5C9FC70DF5}"/>
              </a:ext>
            </a:extLst>
          </p:cNvPr>
          <p:cNvSpPr/>
          <p:nvPr/>
        </p:nvSpPr>
        <p:spPr>
          <a:xfrm>
            <a:off x="5934852" y="2370847"/>
            <a:ext cx="3217862" cy="923330"/>
          </a:xfrm>
          <a:prstGeom prst="rect">
            <a:avLst/>
          </a:prstGeom>
        </p:spPr>
        <p:txBody>
          <a:bodyPr>
            <a:spAutoFit/>
          </a:bodyPr>
          <a:lstStyle/>
          <a:p>
            <a:pPr>
              <a:spcAft>
                <a:spcPts val="0"/>
              </a:spcAft>
              <a:defRPr/>
            </a:pPr>
            <a:r>
              <a:rPr lang="en-US" altLang="zh-CN" kern="0" dirty="0" err="1">
                <a:solidFill>
                  <a:srgbClr val="000000"/>
                </a:solidFill>
                <a:latin typeface="Courier New" panose="02070309020205020404" pitchFamily="49" charset="0"/>
                <a:cs typeface="Times New Roman" panose="02020603050405020304" pitchFamily="18" charset="0"/>
              </a:rPr>
              <a:t>cin.operator</a:t>
            </a:r>
            <a:r>
              <a:rPr lang="en-US" altLang="zh-CN" kern="0" dirty="0">
                <a:solidFill>
                  <a:srgbClr val="000000"/>
                </a:solidFill>
                <a:latin typeface="Courier New" panose="02070309020205020404" pitchFamily="49" charset="0"/>
                <a:cs typeface="Times New Roman" panose="02020603050405020304" pitchFamily="18" charset="0"/>
              </a:rPr>
              <a:t>&gt;&gt;(s)</a:t>
            </a:r>
            <a:r>
              <a:rPr lang="en-US" altLang="zh-CN" kern="0" dirty="0">
                <a:solidFill>
                  <a:srgbClr val="000080"/>
                </a:solidFill>
                <a:latin typeface="Courier New" panose="02070309020205020404" pitchFamily="49" charset="0"/>
                <a:cs typeface="Times New Roman" panose="02020603050405020304" pitchFamily="18" charset="0"/>
              </a:rPr>
              <a:t>; </a:t>
            </a: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err="1">
                <a:solidFill>
                  <a:srgbClr val="000000"/>
                </a:solidFill>
                <a:latin typeface="Courier New" panose="02070309020205020404" pitchFamily="49" charset="0"/>
                <a:cs typeface="Times New Roman" panose="02020603050405020304" pitchFamily="18" charset="0"/>
              </a:rPr>
              <a:t>cout.operator</a:t>
            </a:r>
            <a:r>
              <a:rPr lang="en-US" altLang="zh-CN" kern="0" dirty="0">
                <a:solidFill>
                  <a:srgbClr val="000080"/>
                </a:solidFill>
                <a:latin typeface="Courier New" panose="02070309020205020404" pitchFamily="49" charset="0"/>
                <a:cs typeface="Times New Roman" panose="02020603050405020304" pitchFamily="18" charset="0"/>
              </a:rPr>
              <a:t>&lt;&lt;</a:t>
            </a:r>
            <a:r>
              <a:rPr lang="en-US" altLang="zh-CN" kern="0" dirty="0">
                <a:solidFill>
                  <a:srgbClr val="000000"/>
                </a:solidFill>
                <a:latin typeface="Courier New" panose="02070309020205020404" pitchFamily="49" charset="0"/>
                <a:cs typeface="Times New Roman" panose="02020603050405020304" pitchFamily="18" charset="0"/>
              </a:rPr>
              <a:t>(s)</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p:txBody>
      </p:sp>
      <p:sp>
        <p:nvSpPr>
          <p:cNvPr id="14" name="右箭头 6">
            <a:extLst>
              <a:ext uri="{FF2B5EF4-FFF2-40B4-BE49-F238E27FC236}">
                <a16:creationId xmlns:a16="http://schemas.microsoft.com/office/drawing/2014/main" id="{2573CDBC-15EF-44CD-8781-23C1F8E0ECBC}"/>
              </a:ext>
            </a:extLst>
          </p:cNvPr>
          <p:cNvSpPr>
            <a:spLocks noChangeArrowheads="1"/>
          </p:cNvSpPr>
          <p:nvPr/>
        </p:nvSpPr>
        <p:spPr bwMode="auto">
          <a:xfrm>
            <a:off x="4478338" y="2541453"/>
            <a:ext cx="1223962" cy="504825"/>
          </a:xfrm>
          <a:prstGeom prst="rightArrow">
            <a:avLst>
              <a:gd name="adj1" fmla="val 50000"/>
              <a:gd name="adj2" fmla="val 49916"/>
            </a:avLst>
          </a:prstGeom>
          <a:solidFill>
            <a:schemeClr val="accent1"/>
          </a:solidFill>
          <a:ln w="19050" algn="ctr">
            <a:solidFill>
              <a:schemeClr val="tx1"/>
            </a:solidFill>
            <a:round/>
            <a:headEnd/>
            <a:tailEnd type="triangle" w="med" len="med"/>
          </a:ln>
        </p:spPr>
        <p:txBody>
          <a:bodyPr>
            <a:spAutoFit/>
          </a:bodyPr>
          <a:lstStyle>
            <a:lvl1pPr>
              <a:defRPr b="1">
                <a:solidFill>
                  <a:srgbClr val="000099"/>
                </a:solidFill>
                <a:latin typeface="Comic Sans MS" panose="030F0702030302020204" pitchFamily="66" charset="0"/>
                <a:ea typeface="宋体" panose="02010600030101010101" pitchFamily="2" charset="-122"/>
              </a:defRPr>
            </a:lvl1pPr>
            <a:lvl2pPr marL="742950" indent="-285750">
              <a:defRPr b="1">
                <a:solidFill>
                  <a:srgbClr val="000099"/>
                </a:solidFill>
                <a:latin typeface="Comic Sans MS" panose="030F0702030302020204" pitchFamily="66" charset="0"/>
                <a:ea typeface="宋体" panose="02010600030101010101" pitchFamily="2" charset="-122"/>
              </a:defRPr>
            </a:lvl2pPr>
            <a:lvl3pPr marL="1143000" indent="-228600">
              <a:defRPr b="1">
                <a:solidFill>
                  <a:srgbClr val="000099"/>
                </a:solidFill>
                <a:latin typeface="Comic Sans MS" panose="030F0702030302020204" pitchFamily="66" charset="0"/>
                <a:ea typeface="宋体" panose="02010600030101010101" pitchFamily="2" charset="-122"/>
              </a:defRPr>
            </a:lvl3pPr>
            <a:lvl4pPr marL="1600200" indent="-228600">
              <a:defRPr b="1">
                <a:solidFill>
                  <a:srgbClr val="000099"/>
                </a:solidFill>
                <a:latin typeface="Comic Sans MS" panose="030F0702030302020204" pitchFamily="66" charset="0"/>
                <a:ea typeface="宋体" panose="02010600030101010101" pitchFamily="2" charset="-122"/>
              </a:defRPr>
            </a:lvl4pPr>
            <a:lvl5pPr marL="2057400" indent="-228600">
              <a:defRPr b="1">
                <a:solidFill>
                  <a:srgbClr val="000099"/>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b="1">
                <a:solidFill>
                  <a:srgbClr val="000099"/>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b="1">
                <a:solidFill>
                  <a:srgbClr val="000099"/>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b="1">
                <a:solidFill>
                  <a:srgbClr val="000099"/>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b="1">
                <a:solidFill>
                  <a:srgbClr val="000099"/>
                </a:solidFill>
                <a:latin typeface="Comic Sans MS" panose="030F0702030302020204" pitchFamily="66" charset="0"/>
                <a:ea typeface="宋体" panose="02010600030101010101" pitchFamily="2" charset="-122"/>
              </a:defRPr>
            </a:lvl9pPr>
          </a:lstStyle>
          <a:p>
            <a:pPr algn="ctr">
              <a:spcBef>
                <a:spcPct val="50000"/>
              </a:spcBef>
            </a:pPr>
            <a:endParaRPr lang="zh-CN" altLang="en-US"/>
          </a:p>
        </p:txBody>
      </p:sp>
      <p:sp>
        <p:nvSpPr>
          <p:cNvPr id="2" name="矩形 1">
            <a:extLst>
              <a:ext uri="{FF2B5EF4-FFF2-40B4-BE49-F238E27FC236}">
                <a16:creationId xmlns:a16="http://schemas.microsoft.com/office/drawing/2014/main" id="{8597500E-A19C-423E-A7BB-86C3CC9B320C}"/>
              </a:ext>
            </a:extLst>
          </p:cNvPr>
          <p:cNvSpPr/>
          <p:nvPr/>
        </p:nvSpPr>
        <p:spPr>
          <a:xfrm>
            <a:off x="1433208" y="4635869"/>
            <a:ext cx="10045430" cy="923330"/>
          </a:xfrm>
          <a:prstGeom prst="rect">
            <a:avLst/>
          </a:prstGeom>
        </p:spPr>
        <p:txBody>
          <a:bodyPr wrap="square">
            <a:spAutoFit/>
          </a:bodyPr>
          <a:lstStyle/>
          <a:p>
            <a:r>
              <a:rPr lang="zh-CN" altLang="en-US" dirty="0"/>
              <a:t>两个问题</a:t>
            </a:r>
          </a:p>
          <a:p>
            <a:r>
              <a:rPr lang="en-US" altLang="zh-CN" dirty="0"/>
              <a:t>1</a:t>
            </a:r>
            <a:r>
              <a:rPr lang="zh-CN" altLang="en-US" dirty="0"/>
              <a:t>）上面的形式，说明&gt;&gt;和&lt;&lt;必须是istream和ostream的成员函数：库函数无法修改！</a:t>
            </a:r>
          </a:p>
          <a:p>
            <a:r>
              <a:rPr lang="en-US" altLang="zh-CN" dirty="0"/>
              <a:t>2</a:t>
            </a:r>
            <a:r>
              <a:rPr lang="zh-CN" altLang="en-US" dirty="0"/>
              <a:t>）如果把&gt;&gt;和&lt;&lt;作为str的成员函数，那么调用形式必须是s&gt;&gt;cin或s&lt;&lt;cout，这个与库规则不合！</a:t>
            </a:r>
          </a:p>
        </p:txBody>
      </p:sp>
    </p:spTree>
    <p:extLst>
      <p:ext uri="{BB962C8B-B14F-4D97-AF65-F5344CB8AC3E}">
        <p14:creationId xmlns:p14="http://schemas.microsoft.com/office/powerpoint/2010/main" val="658747474"/>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2031325" cy="461665"/>
          </a:xfrm>
          <a:prstGeom prst="rect">
            <a:avLst/>
          </a:prstGeom>
          <a:noFill/>
        </p:spPr>
        <p:txBody>
          <a:bodyPr wrap="none" rtlCol="0">
            <a:spAutoFit/>
          </a:bodyPr>
          <a:lstStyle/>
          <a:p>
            <a:r>
              <a:rPr lang="zh-CN" altLang="en-US" sz="2400" dirty="0">
                <a:solidFill>
                  <a:srgbClr val="3949AB"/>
                </a:solidFill>
              </a:rPr>
              <a:t>输入输出操作</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1" y="1073428"/>
            <a:ext cx="9841325"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实现</a:t>
            </a:r>
            <a:endParaRPr lang="en-US" altLang="zh-CN" sz="2400" dirty="0">
              <a:latin typeface="+mn-ea"/>
            </a:endParaRPr>
          </a:p>
        </p:txBody>
      </p:sp>
      <p:sp>
        <p:nvSpPr>
          <p:cNvPr id="5" name="矩形 4">
            <a:extLst>
              <a:ext uri="{FF2B5EF4-FFF2-40B4-BE49-F238E27FC236}">
                <a16:creationId xmlns:a16="http://schemas.microsoft.com/office/drawing/2014/main" id="{D193AB2C-1BD8-4275-A747-E0CE11B7C1D2}"/>
              </a:ext>
            </a:extLst>
          </p:cNvPr>
          <p:cNvSpPr/>
          <p:nvPr/>
        </p:nvSpPr>
        <p:spPr>
          <a:xfrm>
            <a:off x="1370569" y="1763307"/>
            <a:ext cx="6800665" cy="707886"/>
          </a:xfrm>
          <a:prstGeom prst="rect">
            <a:avLst/>
          </a:prstGeom>
        </p:spPr>
        <p:txBody>
          <a:bodyPr wrap="square">
            <a:spAutoFit/>
          </a:bodyPr>
          <a:lstStyle/>
          <a:p>
            <a:r>
              <a:rPr lang="en-US" altLang="zh-CN" sz="2000" dirty="0">
                <a:solidFill>
                  <a:srgbClr val="000000"/>
                </a:solidFill>
                <a:latin typeface="Consolas" panose="020B0609020204030204" pitchFamily="49" charset="0"/>
              </a:rPr>
              <a:t>1</a:t>
            </a:r>
            <a:r>
              <a:rPr lang="zh-CN" altLang="en-US" sz="2000" dirty="0">
                <a:solidFill>
                  <a:srgbClr val="000000"/>
                </a:solidFill>
                <a:latin typeface="Consolas" panose="020B0609020204030204" pitchFamily="49" charset="0"/>
              </a:rPr>
              <a:t>）需要把输入</a:t>
            </a:r>
            <a:r>
              <a:rPr lang="en-US" altLang="zh-CN" sz="2000" dirty="0">
                <a:solidFill>
                  <a:srgbClr val="000000"/>
                </a:solidFill>
                <a:latin typeface="Consolas" panose="020B0609020204030204" pitchFamily="49" charset="0"/>
              </a:rPr>
              <a:t>/</a:t>
            </a:r>
            <a:r>
              <a:rPr lang="zh-CN" altLang="en-US" sz="2000" dirty="0">
                <a:solidFill>
                  <a:srgbClr val="000000"/>
                </a:solidFill>
                <a:latin typeface="Consolas" panose="020B0609020204030204" pitchFamily="49" charset="0"/>
              </a:rPr>
              <a:t>输出操作作为单独的函数实现</a:t>
            </a:r>
          </a:p>
          <a:p>
            <a:r>
              <a:rPr lang="en-US" altLang="zh-CN" sz="2000" dirty="0">
                <a:solidFill>
                  <a:srgbClr val="000000"/>
                </a:solidFill>
                <a:latin typeface="Consolas" panose="020B0609020204030204" pitchFamily="49" charset="0"/>
              </a:rPr>
              <a:t>2</a:t>
            </a:r>
            <a:r>
              <a:rPr lang="zh-CN" altLang="en-US" sz="2000" dirty="0">
                <a:solidFill>
                  <a:srgbClr val="000000"/>
                </a:solidFill>
                <a:latin typeface="Consolas" panose="020B0609020204030204" pitchFamily="49" charset="0"/>
              </a:rPr>
              <a:t>）实现时：需要添加</a:t>
            </a:r>
            <a:r>
              <a:rPr lang="en-US" altLang="zh-CN" sz="2000" dirty="0">
                <a:solidFill>
                  <a:srgbClr val="000000"/>
                </a:solidFill>
                <a:latin typeface="Consolas" panose="020B0609020204030204" pitchFamily="49" charset="0"/>
              </a:rPr>
              <a:t>size()</a:t>
            </a:r>
            <a:r>
              <a:rPr lang="zh-CN" altLang="en-US" sz="2000" dirty="0">
                <a:solidFill>
                  <a:srgbClr val="000000"/>
                </a:solidFill>
                <a:latin typeface="Consolas" panose="020B0609020204030204" pitchFamily="49" charset="0"/>
              </a:rPr>
              <a:t>函数和</a:t>
            </a:r>
            <a:r>
              <a:rPr lang="en-US" altLang="zh-CN" sz="2000" dirty="0">
                <a:solidFill>
                  <a:srgbClr val="000000"/>
                </a:solidFill>
                <a:latin typeface="Consolas" panose="020B0609020204030204" pitchFamily="49" charset="0"/>
              </a:rPr>
              <a:t>[]</a:t>
            </a:r>
            <a:r>
              <a:rPr lang="zh-CN" altLang="en-US" sz="2000" dirty="0">
                <a:solidFill>
                  <a:srgbClr val="000000"/>
                </a:solidFill>
                <a:latin typeface="Consolas" panose="020B0609020204030204" pitchFamily="49" charset="0"/>
              </a:rPr>
              <a:t>下标运算符。</a:t>
            </a:r>
          </a:p>
        </p:txBody>
      </p:sp>
      <p:sp>
        <p:nvSpPr>
          <p:cNvPr id="10" name="矩形 9">
            <a:extLst>
              <a:ext uri="{FF2B5EF4-FFF2-40B4-BE49-F238E27FC236}">
                <a16:creationId xmlns:a16="http://schemas.microsoft.com/office/drawing/2014/main" id="{BB861B42-98CD-4B3A-AAF3-75F6ADFD4F19}"/>
              </a:ext>
            </a:extLst>
          </p:cNvPr>
          <p:cNvSpPr/>
          <p:nvPr/>
        </p:nvSpPr>
        <p:spPr>
          <a:xfrm>
            <a:off x="1289220" y="3243229"/>
            <a:ext cx="8146610" cy="1754326"/>
          </a:xfrm>
          <a:prstGeom prst="rect">
            <a:avLst/>
          </a:prstGeom>
        </p:spPr>
        <p:txBody>
          <a:bodyPr wrap="square">
            <a:spAutoFit/>
          </a:bodyPr>
          <a:lstStyle/>
          <a:p>
            <a:pPr>
              <a:spcAft>
                <a:spcPts val="0"/>
              </a:spcAft>
              <a:defRPr/>
            </a:pPr>
            <a:r>
              <a:rPr lang="en-US" altLang="zh-CN" kern="0" dirty="0" err="1">
                <a:solidFill>
                  <a:srgbClr val="000000"/>
                </a:solidFill>
                <a:latin typeface="Courier New" panose="02070309020205020404" pitchFamily="49" charset="0"/>
                <a:cs typeface="Times New Roman" panose="02020603050405020304" pitchFamily="18" charset="0"/>
              </a:rPr>
              <a:t>std</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ostream</a:t>
            </a:r>
            <a:r>
              <a:rPr lang="en-US" altLang="zh-CN" kern="0" dirty="0">
                <a:solidFill>
                  <a:srgbClr val="000080"/>
                </a:solidFill>
                <a:latin typeface="Courier New" panose="02070309020205020404" pitchFamily="49" charset="0"/>
                <a:cs typeface="Times New Roman" panose="02020603050405020304" pitchFamily="18" charset="0"/>
              </a:rPr>
              <a:t>&amp;</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FF"/>
                </a:solidFill>
                <a:latin typeface="Courier New" panose="02070309020205020404" pitchFamily="49" charset="0"/>
                <a:cs typeface="Times New Roman" panose="02020603050405020304" pitchFamily="18" charset="0"/>
              </a:rPr>
              <a:t>operator</a:t>
            </a:r>
            <a:r>
              <a:rPr lang="en-US" altLang="zh-CN" kern="0" dirty="0">
                <a:solidFill>
                  <a:srgbClr val="000080"/>
                </a:solidFill>
                <a:latin typeface="Courier New" panose="02070309020205020404" pitchFamily="49" charset="0"/>
                <a:cs typeface="Times New Roman" panose="02020603050405020304" pitchFamily="18" charset="0"/>
              </a:rPr>
              <a:t>&lt;&lt;(</a:t>
            </a:r>
            <a:r>
              <a:rPr lang="en-US" altLang="zh-CN" kern="0" dirty="0" err="1">
                <a:solidFill>
                  <a:srgbClr val="000000"/>
                </a:solidFill>
                <a:latin typeface="Courier New" panose="02070309020205020404" pitchFamily="49" charset="0"/>
                <a:cs typeface="Times New Roman" panose="02020603050405020304" pitchFamily="18" charset="0"/>
              </a:rPr>
              <a:t>std</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ostream</a:t>
            </a:r>
            <a:r>
              <a:rPr lang="en-US" altLang="zh-CN" kern="0" dirty="0">
                <a:solidFill>
                  <a:srgbClr val="000080"/>
                </a:solidFill>
                <a:latin typeface="Courier New" panose="02070309020205020404" pitchFamily="49" charset="0"/>
                <a:cs typeface="Times New Roman" panose="02020603050405020304" pitchFamily="18" charset="0"/>
              </a:rPr>
              <a:t>&amp;</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os</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8000FF"/>
                </a:solidFill>
                <a:latin typeface="Courier New" panose="02070309020205020404" pitchFamily="49" charset="0"/>
                <a:cs typeface="Times New Roman" panose="02020603050405020304" pitchFamily="18" charset="0"/>
              </a:rPr>
              <a:t>const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Str</a:t>
            </a:r>
            <a:r>
              <a:rPr lang="en-US" altLang="zh-CN" kern="0" dirty="0">
                <a:solidFill>
                  <a:srgbClr val="000080"/>
                </a:solidFill>
                <a:latin typeface="Courier New" panose="02070309020205020404" pitchFamily="49" charset="0"/>
                <a:cs typeface="Times New Roman" panose="02020603050405020304" pitchFamily="18" charset="0"/>
              </a:rPr>
              <a:t>&amp;</a:t>
            </a:r>
            <a:r>
              <a:rPr lang="en-US" altLang="zh-CN" kern="0" dirty="0">
                <a:solidFill>
                  <a:srgbClr val="000000"/>
                </a:solidFill>
                <a:latin typeface="Courier New" panose="02070309020205020404" pitchFamily="49" charset="0"/>
                <a:cs typeface="Times New Roman" panose="02020603050405020304" pitchFamily="18" charset="0"/>
              </a:rPr>
              <a:t> s</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FF"/>
                </a:solidFill>
                <a:latin typeface="Courier New" panose="02070309020205020404" pitchFamily="49" charset="0"/>
                <a:cs typeface="Times New Roman" panose="02020603050405020304" pitchFamily="18" charset="0"/>
              </a:rPr>
              <a:t>for</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Str</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size_type</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i</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8000"/>
                </a:solidFill>
                <a:latin typeface="Courier New" panose="02070309020205020404" pitchFamily="49" charset="0"/>
                <a:cs typeface="Times New Roman" panose="02020603050405020304" pitchFamily="18" charset="0"/>
              </a:rPr>
              <a:t>0</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i</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s</a:t>
            </a:r>
            <a:r>
              <a:rPr lang="en-US" altLang="zh-CN"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size</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i</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os</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80"/>
                </a:solidFill>
                <a:latin typeface="Courier New" panose="02070309020205020404" pitchFamily="49" charset="0"/>
                <a:cs typeface="Times New Roman" panose="02020603050405020304" pitchFamily="18" charset="0"/>
              </a:rPr>
              <a:t>&lt;&lt;</a:t>
            </a:r>
            <a:r>
              <a:rPr lang="en-US" altLang="zh-CN" kern="0" dirty="0">
                <a:solidFill>
                  <a:srgbClr val="000000"/>
                </a:solidFill>
                <a:latin typeface="Courier New" panose="02070309020205020404" pitchFamily="49" charset="0"/>
                <a:cs typeface="Times New Roman" panose="02020603050405020304" pitchFamily="18" charset="0"/>
              </a:rPr>
              <a:t> s</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i</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FF"/>
                </a:solidFill>
                <a:latin typeface="Courier New" panose="02070309020205020404" pitchFamily="49" charset="0"/>
                <a:cs typeface="Times New Roman" panose="02020603050405020304" pitchFamily="18" charset="0"/>
              </a:rPr>
              <a:t>return</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os</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p:txBody>
      </p:sp>
      <p:sp>
        <p:nvSpPr>
          <p:cNvPr id="12" name="内容占位符 2">
            <a:extLst>
              <a:ext uri="{FF2B5EF4-FFF2-40B4-BE49-F238E27FC236}">
                <a16:creationId xmlns:a16="http://schemas.microsoft.com/office/drawing/2014/main" id="{2EECBB18-D704-4DDC-AD42-D66B242207F5}"/>
              </a:ext>
            </a:extLst>
          </p:cNvPr>
          <p:cNvSpPr txBox="1">
            <a:spLocks/>
          </p:cNvSpPr>
          <p:nvPr/>
        </p:nvSpPr>
        <p:spPr bwMode="auto">
          <a:xfrm>
            <a:off x="1281214" y="5142858"/>
            <a:ext cx="6656556"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accent1"/>
              </a:buClr>
              <a:buSzPct val="70000"/>
              <a:buFont typeface="Monotype Sorts"/>
              <a:buChar char="n"/>
              <a:defRPr kumimoji="1" sz="3200" b="1">
                <a:solidFill>
                  <a:schemeClr val="tx1"/>
                </a:solidFill>
                <a:latin typeface="+mn-lt"/>
                <a:ea typeface="+mn-ea"/>
                <a:cs typeface="仿宋_GB2312"/>
              </a:defRPr>
            </a:lvl1pPr>
            <a:lvl2pPr marL="742950" indent="-285750" algn="l" rtl="0" eaLnBrk="0" fontAlgn="base" hangingPunct="0">
              <a:spcBef>
                <a:spcPct val="20000"/>
              </a:spcBef>
              <a:spcAft>
                <a:spcPct val="0"/>
              </a:spcAft>
              <a:buChar char="–"/>
              <a:defRPr kumimoji="1" sz="2800" b="1">
                <a:solidFill>
                  <a:schemeClr val="tx1"/>
                </a:solidFill>
                <a:latin typeface="+mn-lt"/>
                <a:ea typeface="+mn-ea"/>
                <a:cs typeface="仿宋_GB2312"/>
              </a:defRPr>
            </a:lvl2pPr>
            <a:lvl3pPr marL="1143000" indent="-228600" algn="l" rtl="0" eaLnBrk="0" fontAlgn="base" hangingPunct="0">
              <a:spcBef>
                <a:spcPct val="20000"/>
              </a:spcBef>
              <a:spcAft>
                <a:spcPct val="0"/>
              </a:spcAft>
              <a:buChar char="•"/>
              <a:defRPr kumimoji="1" sz="2400" b="1">
                <a:solidFill>
                  <a:schemeClr val="tx1"/>
                </a:solidFill>
                <a:latin typeface="+mn-lt"/>
                <a:ea typeface="+mn-ea"/>
                <a:cs typeface="仿宋_GB2312"/>
              </a:defRPr>
            </a:lvl3pPr>
            <a:lvl4pPr marL="1600200" indent="-228600" algn="l" rtl="0" eaLnBrk="0" fontAlgn="base" hangingPunct="0">
              <a:spcBef>
                <a:spcPct val="20000"/>
              </a:spcBef>
              <a:spcAft>
                <a:spcPct val="0"/>
              </a:spcAft>
              <a:buChar char="–"/>
              <a:defRPr kumimoji="1" sz="2000" b="1">
                <a:solidFill>
                  <a:schemeClr val="tx1"/>
                </a:solidFill>
                <a:latin typeface="+mn-lt"/>
                <a:ea typeface="+mn-ea"/>
                <a:cs typeface="仿宋_GB2312"/>
              </a:defRPr>
            </a:lvl4pPr>
            <a:lvl5pPr marL="2057400" indent="-228600" algn="l" rtl="0" eaLnBrk="0" fontAlgn="base" hangingPunct="0">
              <a:spcBef>
                <a:spcPct val="20000"/>
              </a:spcBef>
              <a:spcAft>
                <a:spcPct val="0"/>
              </a:spcAft>
              <a:buChar char="»"/>
              <a:defRPr kumimoji="1" sz="2000" b="1">
                <a:solidFill>
                  <a:schemeClr val="tx1"/>
                </a:solidFill>
                <a:latin typeface="+mn-lt"/>
                <a:ea typeface="+mn-ea"/>
                <a:cs typeface="仿宋_GB2312"/>
              </a:defRPr>
            </a:lvl5pPr>
            <a:lvl6pPr marL="2514600" indent="-228600" algn="l" rtl="0" fontAlgn="base">
              <a:spcBef>
                <a:spcPct val="20000"/>
              </a:spcBef>
              <a:spcAft>
                <a:spcPct val="0"/>
              </a:spcAft>
              <a:buChar char="»"/>
              <a:defRPr kumimoji="1" sz="2000" b="1">
                <a:solidFill>
                  <a:schemeClr val="tx1"/>
                </a:solidFill>
                <a:latin typeface="+mn-lt"/>
                <a:ea typeface="+mn-ea"/>
              </a:defRPr>
            </a:lvl6pPr>
            <a:lvl7pPr marL="2971800" indent="-228600" algn="l" rtl="0" fontAlgn="base">
              <a:spcBef>
                <a:spcPct val="20000"/>
              </a:spcBef>
              <a:spcAft>
                <a:spcPct val="0"/>
              </a:spcAft>
              <a:buChar char="»"/>
              <a:defRPr kumimoji="1" sz="2000" b="1">
                <a:solidFill>
                  <a:schemeClr val="tx1"/>
                </a:solidFill>
                <a:latin typeface="+mn-lt"/>
                <a:ea typeface="+mn-ea"/>
              </a:defRPr>
            </a:lvl7pPr>
            <a:lvl8pPr marL="3429000" indent="-228600" algn="l" rtl="0" fontAlgn="base">
              <a:spcBef>
                <a:spcPct val="20000"/>
              </a:spcBef>
              <a:spcAft>
                <a:spcPct val="0"/>
              </a:spcAft>
              <a:buChar char="»"/>
              <a:defRPr kumimoji="1" sz="2000" b="1">
                <a:solidFill>
                  <a:schemeClr val="tx1"/>
                </a:solidFill>
                <a:latin typeface="+mn-lt"/>
                <a:ea typeface="+mn-ea"/>
              </a:defRPr>
            </a:lvl8pPr>
            <a:lvl9pPr marL="3886200" indent="-228600" algn="l" rtl="0" fontAlgn="base">
              <a:spcBef>
                <a:spcPct val="20000"/>
              </a:spcBef>
              <a:spcAft>
                <a:spcPct val="0"/>
              </a:spcAft>
              <a:buChar char="»"/>
              <a:defRPr kumimoji="1" sz="2000" b="1">
                <a:solidFill>
                  <a:schemeClr val="tx1"/>
                </a:solidFill>
                <a:latin typeface="+mn-lt"/>
                <a:ea typeface="+mn-ea"/>
              </a:defRPr>
            </a:lvl9pPr>
          </a:lstStyle>
          <a:p>
            <a:pPr marL="0" indent="0">
              <a:buNone/>
              <a:defRPr/>
            </a:pPr>
            <a:r>
              <a:rPr lang="zh-CN" altLang="en-US" sz="2800" kern="0" dirty="0">
                <a:solidFill>
                  <a:srgbClr val="FF3300"/>
                </a:solidFill>
              </a:rPr>
              <a:t>问题</a:t>
            </a:r>
            <a:r>
              <a:rPr lang="zh-CN" altLang="en-US" sz="2800" kern="0" dirty="0"/>
              <a:t>：这个函数需要访问私有成员数据！</a:t>
            </a:r>
            <a:endParaRPr lang="en-US" altLang="zh-CN" sz="2800" kern="0" dirty="0"/>
          </a:p>
        </p:txBody>
      </p:sp>
    </p:spTree>
    <p:extLst>
      <p:ext uri="{BB962C8B-B14F-4D97-AF65-F5344CB8AC3E}">
        <p14:creationId xmlns:p14="http://schemas.microsoft.com/office/powerpoint/2010/main" val="2151372246"/>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2031325" cy="461665"/>
          </a:xfrm>
          <a:prstGeom prst="rect">
            <a:avLst/>
          </a:prstGeom>
          <a:noFill/>
        </p:spPr>
        <p:txBody>
          <a:bodyPr wrap="none" rtlCol="0">
            <a:spAutoFit/>
          </a:bodyPr>
          <a:lstStyle/>
          <a:p>
            <a:r>
              <a:rPr lang="zh-CN" altLang="en-US" sz="2400" dirty="0">
                <a:solidFill>
                  <a:srgbClr val="3949AB"/>
                </a:solidFill>
              </a:rPr>
              <a:t>输入输出操作</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1" y="1073428"/>
            <a:ext cx="9841325"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友员函数</a:t>
            </a:r>
            <a:endParaRPr lang="en-US" altLang="zh-CN" sz="2400" dirty="0">
              <a:latin typeface="+mn-ea"/>
            </a:endParaRPr>
          </a:p>
        </p:txBody>
      </p:sp>
      <p:sp>
        <p:nvSpPr>
          <p:cNvPr id="5" name="矩形 4">
            <a:extLst>
              <a:ext uri="{FF2B5EF4-FFF2-40B4-BE49-F238E27FC236}">
                <a16:creationId xmlns:a16="http://schemas.microsoft.com/office/drawing/2014/main" id="{D193AB2C-1BD8-4275-A747-E0CE11B7C1D2}"/>
              </a:ext>
            </a:extLst>
          </p:cNvPr>
          <p:cNvSpPr/>
          <p:nvPr/>
        </p:nvSpPr>
        <p:spPr>
          <a:xfrm>
            <a:off x="1370569" y="1763307"/>
            <a:ext cx="6800665" cy="707886"/>
          </a:xfrm>
          <a:prstGeom prst="rect">
            <a:avLst/>
          </a:prstGeom>
        </p:spPr>
        <p:txBody>
          <a:bodyPr wrap="square">
            <a:spAutoFit/>
          </a:bodyPr>
          <a:lstStyle/>
          <a:p>
            <a:r>
              <a:rPr lang="en-US" altLang="zh-CN" sz="2000" dirty="0">
                <a:solidFill>
                  <a:srgbClr val="000000"/>
                </a:solidFill>
                <a:latin typeface="Consolas" panose="020B0609020204030204" pitchFamily="49" charset="0"/>
              </a:rPr>
              <a:t>1</a:t>
            </a:r>
            <a:r>
              <a:rPr lang="zh-CN" altLang="en-US" sz="2000" dirty="0">
                <a:solidFill>
                  <a:srgbClr val="000000"/>
                </a:solidFill>
                <a:latin typeface="Consolas" panose="020B0609020204030204" pitchFamily="49" charset="0"/>
              </a:rPr>
              <a:t>）</a:t>
            </a:r>
            <a:r>
              <a:rPr lang="en-US" altLang="zh-CN" sz="2000" dirty="0">
                <a:solidFill>
                  <a:srgbClr val="000000"/>
                </a:solidFill>
                <a:latin typeface="Consolas" panose="020B0609020204030204" pitchFamily="49" charset="0"/>
              </a:rPr>
              <a:t>friendship</a:t>
            </a:r>
          </a:p>
          <a:p>
            <a:r>
              <a:rPr lang="en-US" altLang="zh-CN" sz="2000" dirty="0">
                <a:solidFill>
                  <a:srgbClr val="000000"/>
                </a:solidFill>
                <a:latin typeface="Consolas" panose="020B0609020204030204" pitchFamily="49" charset="0"/>
              </a:rPr>
              <a:t>2</a:t>
            </a:r>
            <a:r>
              <a:rPr lang="zh-CN" altLang="en-US" sz="2000" dirty="0">
                <a:solidFill>
                  <a:srgbClr val="000000"/>
                </a:solidFill>
                <a:latin typeface="Consolas" panose="020B0609020204030204" pitchFamily="49" charset="0"/>
              </a:rPr>
              <a:t>）友员函数的访问权限：和类成员函数一样！</a:t>
            </a:r>
          </a:p>
        </p:txBody>
      </p:sp>
      <p:sp>
        <p:nvSpPr>
          <p:cNvPr id="9" name="矩形 8">
            <a:extLst>
              <a:ext uri="{FF2B5EF4-FFF2-40B4-BE49-F238E27FC236}">
                <a16:creationId xmlns:a16="http://schemas.microsoft.com/office/drawing/2014/main" id="{CD7A56E0-65BA-49D9-A6A3-FF05F7C53886}"/>
              </a:ext>
            </a:extLst>
          </p:cNvPr>
          <p:cNvSpPr/>
          <p:nvPr/>
        </p:nvSpPr>
        <p:spPr>
          <a:xfrm>
            <a:off x="1438477" y="3332365"/>
            <a:ext cx="8172450" cy="1909762"/>
          </a:xfrm>
          <a:prstGeom prst="rect">
            <a:avLst/>
          </a:prstGeom>
        </p:spPr>
        <p:txBody>
          <a:bodyPr>
            <a:spAutoFit/>
          </a:bodyPr>
          <a:lstStyle/>
          <a:p>
            <a:pPr>
              <a:spcAft>
                <a:spcPts val="0"/>
              </a:spcAft>
              <a:defRPr/>
            </a:pPr>
            <a:r>
              <a:rPr lang="en-US" altLang="zh-CN" kern="0" dirty="0">
                <a:solidFill>
                  <a:srgbClr val="8000FF"/>
                </a:solidFill>
                <a:latin typeface="Courier New" panose="02070309020205020404" pitchFamily="49" charset="0"/>
                <a:cs typeface="Times New Roman" panose="02020603050405020304" pitchFamily="18" charset="0"/>
              </a:rPr>
              <a:t>class</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Str</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8000FF"/>
                </a:solidFill>
                <a:latin typeface="Courier New" panose="02070309020205020404" pitchFamily="49" charset="0"/>
                <a:cs typeface="Times New Roman" panose="02020603050405020304" pitchFamily="18" charset="0"/>
              </a:rPr>
              <a:t>public</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00FF"/>
                </a:solidFill>
                <a:latin typeface="Courier New" panose="02070309020205020404" pitchFamily="49" charset="0"/>
                <a:cs typeface="Times New Roman" panose="02020603050405020304" pitchFamily="18" charset="0"/>
              </a:rPr>
              <a:t>friend</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std</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istream</a:t>
            </a:r>
            <a:r>
              <a:rPr lang="en-US" altLang="zh-CN" kern="0" dirty="0">
                <a:solidFill>
                  <a:srgbClr val="000080"/>
                </a:solidFill>
                <a:latin typeface="Courier New" panose="02070309020205020404" pitchFamily="49" charset="0"/>
                <a:cs typeface="Times New Roman" panose="02020603050405020304" pitchFamily="18" charset="0"/>
              </a:rPr>
              <a:t>&amp;</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FF"/>
                </a:solidFill>
                <a:latin typeface="Courier New" panose="02070309020205020404" pitchFamily="49" charset="0"/>
                <a:cs typeface="Times New Roman" panose="02020603050405020304" pitchFamily="18" charset="0"/>
              </a:rPr>
              <a:t>operator</a:t>
            </a:r>
            <a:r>
              <a:rPr lang="en-US" altLang="zh-CN" kern="0" dirty="0">
                <a:solidFill>
                  <a:srgbClr val="000080"/>
                </a:solidFill>
                <a:latin typeface="Courier New" panose="02070309020205020404" pitchFamily="49" charset="0"/>
                <a:cs typeface="Times New Roman" panose="02020603050405020304" pitchFamily="18" charset="0"/>
              </a:rPr>
              <a:t>&gt;&gt;(</a:t>
            </a:r>
            <a:r>
              <a:rPr lang="en-US" altLang="zh-CN" kern="0" dirty="0" err="1">
                <a:solidFill>
                  <a:srgbClr val="000000"/>
                </a:solidFill>
                <a:latin typeface="Courier New" panose="02070309020205020404" pitchFamily="49" charset="0"/>
                <a:cs typeface="Times New Roman" panose="02020603050405020304" pitchFamily="18" charset="0"/>
              </a:rPr>
              <a:t>std</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istream</a:t>
            </a:r>
            <a:r>
              <a:rPr lang="en-US" altLang="zh-CN" kern="0" dirty="0">
                <a:solidFill>
                  <a:srgbClr val="000080"/>
                </a:solidFill>
                <a:latin typeface="Courier New" panose="02070309020205020404" pitchFamily="49" charset="0"/>
                <a:cs typeface="Times New Roman" panose="02020603050405020304" pitchFamily="18" charset="0"/>
              </a:rPr>
              <a:t>&amp;,</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Str</a:t>
            </a:r>
            <a:r>
              <a:rPr lang="en-US" altLang="zh-CN" kern="0" dirty="0">
                <a:solidFill>
                  <a:srgbClr val="000080"/>
                </a:solidFill>
                <a:latin typeface="Courier New" panose="02070309020205020404" pitchFamily="49" charset="0"/>
                <a:cs typeface="Times New Roman" panose="02020603050405020304" pitchFamily="18" charset="0"/>
              </a:rPr>
              <a:t>&amp;);</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00FF"/>
                </a:solidFill>
                <a:latin typeface="Courier New" panose="02070309020205020404" pitchFamily="49" charset="0"/>
                <a:cs typeface="Times New Roman" panose="02020603050405020304" pitchFamily="18" charset="0"/>
              </a:rPr>
              <a:t>friend</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std</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ostream</a:t>
            </a:r>
            <a:r>
              <a:rPr lang="en-US" altLang="zh-CN" kern="0" dirty="0">
                <a:solidFill>
                  <a:srgbClr val="000080"/>
                </a:solidFill>
                <a:latin typeface="Courier New" panose="02070309020205020404" pitchFamily="49" charset="0"/>
                <a:cs typeface="Times New Roman" panose="02020603050405020304" pitchFamily="18" charset="0"/>
              </a:rPr>
              <a:t>&amp;</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FF"/>
                </a:solidFill>
                <a:latin typeface="Courier New" panose="02070309020205020404" pitchFamily="49" charset="0"/>
                <a:cs typeface="Times New Roman" panose="02020603050405020304" pitchFamily="18" charset="0"/>
              </a:rPr>
              <a:t>operator</a:t>
            </a:r>
            <a:r>
              <a:rPr lang="en-US" altLang="zh-CN" kern="0" dirty="0">
                <a:solidFill>
                  <a:srgbClr val="000080"/>
                </a:solidFill>
                <a:latin typeface="Courier New" panose="02070309020205020404" pitchFamily="49" charset="0"/>
                <a:cs typeface="Times New Roman" panose="02020603050405020304" pitchFamily="18" charset="0"/>
              </a:rPr>
              <a:t>&lt;&lt;(</a:t>
            </a:r>
            <a:r>
              <a:rPr lang="en-US" altLang="zh-CN" kern="0" dirty="0" err="1">
                <a:solidFill>
                  <a:srgbClr val="000000"/>
                </a:solidFill>
                <a:latin typeface="Courier New" panose="02070309020205020404" pitchFamily="49" charset="0"/>
                <a:cs typeface="Times New Roman" panose="02020603050405020304" pitchFamily="18" charset="0"/>
              </a:rPr>
              <a:t>std</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ostream</a:t>
            </a:r>
            <a:r>
              <a:rPr lang="en-US" altLang="zh-CN" kern="0" dirty="0">
                <a:solidFill>
                  <a:srgbClr val="000080"/>
                </a:solidFill>
                <a:latin typeface="Courier New" panose="02070309020205020404" pitchFamily="49" charset="0"/>
                <a:cs typeface="Times New Roman" panose="02020603050405020304" pitchFamily="18" charset="0"/>
              </a:rPr>
              <a:t>&amp;,</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8000FF"/>
                </a:solidFill>
                <a:latin typeface="Courier New" panose="02070309020205020404" pitchFamily="49" charset="0"/>
                <a:cs typeface="Times New Roman" panose="02020603050405020304" pitchFamily="18" charset="0"/>
              </a:rPr>
              <a:t>const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Str</a:t>
            </a:r>
            <a:r>
              <a:rPr lang="en-US" altLang="zh-CN" kern="0" dirty="0">
                <a:solidFill>
                  <a:srgbClr val="000080"/>
                </a:solidFill>
                <a:latin typeface="Courier New" panose="02070309020205020404" pitchFamily="49" charset="0"/>
                <a:cs typeface="Times New Roman" panose="02020603050405020304" pitchFamily="18" charset="0"/>
              </a:rPr>
              <a:t>&amp;);</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72614580"/>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2100255" cy="461665"/>
          </a:xfrm>
          <a:prstGeom prst="rect">
            <a:avLst/>
          </a:prstGeom>
          <a:noFill/>
        </p:spPr>
        <p:txBody>
          <a:bodyPr wrap="none" rtlCol="0">
            <a:spAutoFit/>
          </a:bodyPr>
          <a:lstStyle/>
          <a:p>
            <a:r>
              <a:rPr lang="zh-CN" altLang="en-US" sz="2400" dirty="0">
                <a:solidFill>
                  <a:srgbClr val="3949AB"/>
                </a:solidFill>
              </a:rPr>
              <a:t>两元运算符</a:t>
            </a:r>
            <a:r>
              <a:rPr lang="en-US" altLang="zh-CN" sz="2400" dirty="0">
                <a:solidFill>
                  <a:srgbClr val="3949AB"/>
                </a:solidFill>
              </a:rPr>
              <a:t>(1)</a:t>
            </a:r>
            <a:endParaRPr lang="zh-CN" altLang="en-US" sz="2400" dirty="0">
              <a:solidFill>
                <a:srgbClr val="3949AB"/>
              </a:solidFill>
            </a:endParaRP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1" y="1073428"/>
            <a:ext cx="9841325"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两元运算符</a:t>
            </a:r>
            <a:r>
              <a:rPr lang="en-US" altLang="zh-CN" sz="2400" dirty="0">
                <a:latin typeface="+mn-ea"/>
              </a:rPr>
              <a:t>--</a:t>
            </a:r>
            <a:r>
              <a:rPr lang="en-US" altLang="zh-CN" sz="2400" dirty="0">
                <a:solidFill>
                  <a:srgbClr val="000000"/>
                </a:solidFill>
                <a:latin typeface="Consolas" panose="020B0609020204030204" pitchFamily="49" charset="0"/>
              </a:rPr>
              <a:t> operator+=</a:t>
            </a:r>
            <a:r>
              <a:rPr lang="zh-CN" altLang="en-US" sz="2400" dirty="0">
                <a:solidFill>
                  <a:srgbClr val="000000"/>
                </a:solidFill>
                <a:latin typeface="Consolas" panose="020B0609020204030204" pitchFamily="49" charset="0"/>
              </a:rPr>
              <a:t>操作</a:t>
            </a:r>
            <a:endParaRPr lang="en-US" altLang="zh-CN" sz="2400" dirty="0">
              <a:latin typeface="+mn-ea"/>
            </a:endParaRPr>
          </a:p>
        </p:txBody>
      </p:sp>
      <p:sp>
        <p:nvSpPr>
          <p:cNvPr id="8" name="矩形 7">
            <a:extLst>
              <a:ext uri="{FF2B5EF4-FFF2-40B4-BE49-F238E27FC236}">
                <a16:creationId xmlns:a16="http://schemas.microsoft.com/office/drawing/2014/main" id="{AB6ED1FB-C39B-4C30-99D0-D3DCCB2D5281}"/>
              </a:ext>
            </a:extLst>
          </p:cNvPr>
          <p:cNvSpPr/>
          <p:nvPr/>
        </p:nvSpPr>
        <p:spPr>
          <a:xfrm>
            <a:off x="2079930" y="1916077"/>
            <a:ext cx="1873250" cy="646331"/>
          </a:xfrm>
          <a:prstGeom prst="rect">
            <a:avLst/>
          </a:prstGeom>
        </p:spPr>
        <p:txBody>
          <a:bodyPr>
            <a:spAutoFit/>
          </a:bodyPr>
          <a:lstStyle/>
          <a:p>
            <a:pPr>
              <a:spcAft>
                <a:spcPts val="0"/>
              </a:spcAft>
              <a:defRPr/>
            </a:pPr>
            <a:r>
              <a:rPr lang="en-US" altLang="zh-CN" b="1" kern="0" dirty="0">
                <a:solidFill>
                  <a:srgbClr val="FF0000"/>
                </a:solidFill>
                <a:latin typeface="Courier New" panose="02070309020205020404" pitchFamily="49" charset="0"/>
                <a:cs typeface="Times New Roman" panose="02020603050405020304" pitchFamily="18" charset="0"/>
              </a:rPr>
              <a:t> s+=t;</a:t>
            </a:r>
            <a:endParaRPr lang="zh-CN" altLang="zh-CN" sz="2000" b="1" kern="100" dirty="0">
              <a:solidFill>
                <a:srgbClr val="FF0000"/>
              </a:solidFill>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p </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s</a:t>
            </a:r>
            <a:r>
              <a:rPr lang="en-US" altLang="zh-CN"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t</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en-US" dirty="0"/>
          </a:p>
        </p:txBody>
      </p:sp>
      <p:sp>
        <p:nvSpPr>
          <p:cNvPr id="10" name="矩形 9">
            <a:extLst>
              <a:ext uri="{FF2B5EF4-FFF2-40B4-BE49-F238E27FC236}">
                <a16:creationId xmlns:a16="http://schemas.microsoft.com/office/drawing/2014/main" id="{D32E1328-D2D3-42D6-A14E-34671C9B14B1}"/>
              </a:ext>
            </a:extLst>
          </p:cNvPr>
          <p:cNvSpPr/>
          <p:nvPr/>
        </p:nvSpPr>
        <p:spPr>
          <a:xfrm>
            <a:off x="2009742" y="2807948"/>
            <a:ext cx="6848475" cy="2800350"/>
          </a:xfrm>
          <a:prstGeom prst="rect">
            <a:avLst/>
          </a:prstGeom>
        </p:spPr>
        <p:txBody>
          <a:bodyPr>
            <a:spAutoFit/>
          </a:bodyPr>
          <a:lstStyle/>
          <a:p>
            <a:pPr>
              <a:spcAft>
                <a:spcPts val="0"/>
              </a:spcAft>
              <a:defRPr/>
            </a:pPr>
            <a:r>
              <a:rPr lang="en-US" altLang="zh-CN" kern="0" dirty="0">
                <a:solidFill>
                  <a:srgbClr val="8000FF"/>
                </a:solidFill>
                <a:latin typeface="Courier New" panose="02070309020205020404" pitchFamily="49" charset="0"/>
                <a:cs typeface="Times New Roman" panose="02020603050405020304" pitchFamily="18" charset="0"/>
              </a:rPr>
              <a:t>class</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Str</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8000FF"/>
                </a:solidFill>
                <a:latin typeface="Courier New" panose="02070309020205020404" pitchFamily="49" charset="0"/>
                <a:cs typeface="Times New Roman" panose="02020603050405020304" pitchFamily="18" charset="0"/>
              </a:rPr>
              <a:t>public</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8000"/>
                </a:solidFill>
                <a:latin typeface="Courier New" panose="02070309020205020404" pitchFamily="49" charset="0"/>
                <a:cs typeface="Times New Roman" panose="02020603050405020304" pitchFamily="18" charset="0"/>
              </a:rPr>
              <a:t>//operator</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Str</a:t>
            </a:r>
            <a:r>
              <a:rPr lang="en-US" altLang="zh-CN" kern="0" dirty="0">
                <a:solidFill>
                  <a:srgbClr val="000080"/>
                </a:solidFill>
                <a:latin typeface="Courier New" panose="02070309020205020404" pitchFamily="49" charset="0"/>
                <a:cs typeface="Times New Roman" panose="02020603050405020304" pitchFamily="18" charset="0"/>
              </a:rPr>
              <a:t>&amp;</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FF"/>
                </a:solidFill>
                <a:latin typeface="Courier New" panose="02070309020205020404" pitchFamily="49" charset="0"/>
                <a:cs typeface="Times New Roman" panose="02020603050405020304" pitchFamily="18" charset="0"/>
              </a:rPr>
              <a:t>operator</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8000FF"/>
                </a:solidFill>
                <a:latin typeface="Courier New" panose="02070309020205020404" pitchFamily="49" charset="0"/>
                <a:cs typeface="Times New Roman" panose="02020603050405020304" pitchFamily="18" charset="0"/>
              </a:rPr>
              <a:t>const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Str</a:t>
            </a:r>
            <a:r>
              <a:rPr lang="en-US" altLang="zh-CN" kern="0" dirty="0">
                <a:solidFill>
                  <a:srgbClr val="000080"/>
                </a:solidFill>
                <a:latin typeface="Courier New" panose="02070309020205020404" pitchFamily="49" charset="0"/>
                <a:cs typeface="Times New Roman" panose="02020603050405020304" pitchFamily="18" charset="0"/>
              </a:rPr>
              <a:t>&amp;</a:t>
            </a:r>
            <a:r>
              <a:rPr lang="en-US" altLang="zh-CN" kern="0" dirty="0">
                <a:solidFill>
                  <a:srgbClr val="000000"/>
                </a:solidFill>
                <a:latin typeface="Courier New" panose="02070309020205020404" pitchFamily="49" charset="0"/>
                <a:cs typeface="Times New Roman" panose="02020603050405020304" pitchFamily="18" charset="0"/>
              </a:rPr>
              <a:t> s</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copy</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s</a:t>
            </a:r>
            <a:r>
              <a:rPr lang="en-US" altLang="zh-CN"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data</a:t>
            </a:r>
            <a:r>
              <a:rPr lang="en-US" altLang="zh-CN"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begin</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s</a:t>
            </a:r>
            <a:r>
              <a:rPr lang="en-US" altLang="zh-CN"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data</a:t>
            </a:r>
            <a:r>
              <a:rPr lang="en-US" altLang="zh-CN"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end</a:t>
            </a:r>
            <a:r>
              <a:rPr lang="en-US" altLang="zh-CN" kern="0" dirty="0">
                <a:solidFill>
                  <a:srgbClr val="000080"/>
                </a:solidFill>
                <a:latin typeface="Courier New" panose="02070309020205020404" pitchFamily="49" charset="0"/>
                <a:cs typeface="Times New Roman" panose="02020603050405020304" pitchFamily="18" charset="0"/>
              </a:rPr>
              <a:t>(),</a:t>
            </a:r>
          </a:p>
          <a:p>
            <a:pPr>
              <a:spcAft>
                <a:spcPts val="0"/>
              </a:spcAft>
              <a:defRPr/>
            </a:pPr>
            <a:r>
              <a:rPr lang="en-US" altLang="zh-CN" kern="0" dirty="0">
                <a:solidFill>
                  <a:srgbClr val="000080"/>
                </a:solidFill>
                <a:latin typeface="Courier New" panose="02070309020205020404" pitchFamily="49" charset="0"/>
                <a:cs typeface="Times New Roman" panose="02020603050405020304" pitchFamily="18" charset="0"/>
              </a:rPr>
              <a:t>                        </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back_inserter</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data</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FF"/>
                </a:solidFill>
                <a:latin typeface="Courier New" panose="02070309020205020404" pitchFamily="49" charset="0"/>
                <a:cs typeface="Times New Roman" panose="02020603050405020304" pitchFamily="18" charset="0"/>
              </a:rPr>
              <a:t>return</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FF"/>
                </a:solidFill>
                <a:latin typeface="Courier New" panose="02070309020205020404" pitchFamily="49" charset="0"/>
                <a:cs typeface="Times New Roman" panose="02020603050405020304" pitchFamily="18" charset="0"/>
              </a:rPr>
              <a:t>this</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defRPr/>
            </a:pPr>
            <a:r>
              <a:rPr lang="en-US" altLang="zh-CN" kern="0" dirty="0">
                <a:solidFill>
                  <a:srgbClr val="000080"/>
                </a:solidFill>
                <a:latin typeface="Courier New" panose="02070309020205020404" pitchFamily="49" charset="0"/>
              </a:rPr>
              <a:t>}</a:t>
            </a:r>
            <a:endParaRPr lang="zh-CN" altLang="en-US" dirty="0"/>
          </a:p>
        </p:txBody>
      </p:sp>
    </p:spTree>
    <p:extLst>
      <p:ext uri="{BB962C8B-B14F-4D97-AF65-F5344CB8AC3E}">
        <p14:creationId xmlns:p14="http://schemas.microsoft.com/office/powerpoint/2010/main" val="1921254263"/>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2100255" cy="461665"/>
          </a:xfrm>
          <a:prstGeom prst="rect">
            <a:avLst/>
          </a:prstGeom>
          <a:noFill/>
        </p:spPr>
        <p:txBody>
          <a:bodyPr wrap="none" rtlCol="0">
            <a:spAutoFit/>
          </a:bodyPr>
          <a:lstStyle/>
          <a:p>
            <a:r>
              <a:rPr lang="zh-CN" altLang="en-US" sz="2400" dirty="0">
                <a:solidFill>
                  <a:srgbClr val="3949AB"/>
                </a:solidFill>
              </a:rPr>
              <a:t>两元运算符</a:t>
            </a:r>
            <a:r>
              <a:rPr lang="en-US" altLang="zh-CN" sz="2400" dirty="0">
                <a:solidFill>
                  <a:srgbClr val="3949AB"/>
                </a:solidFill>
              </a:rPr>
              <a:t>(2)</a:t>
            </a:r>
            <a:endParaRPr lang="zh-CN" altLang="en-US" sz="2400" dirty="0">
              <a:solidFill>
                <a:srgbClr val="3949AB"/>
              </a:solidFill>
            </a:endParaRP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1" y="1073428"/>
            <a:ext cx="9841325"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两元运算符</a:t>
            </a:r>
            <a:r>
              <a:rPr lang="en-US" altLang="zh-CN" sz="2400" dirty="0">
                <a:latin typeface="+mn-ea"/>
              </a:rPr>
              <a:t>--</a:t>
            </a:r>
            <a:r>
              <a:rPr lang="en-US" altLang="zh-CN" sz="2400" dirty="0">
                <a:solidFill>
                  <a:srgbClr val="000000"/>
                </a:solidFill>
                <a:latin typeface="Consolas" panose="020B0609020204030204" pitchFamily="49" charset="0"/>
              </a:rPr>
              <a:t> operator+</a:t>
            </a:r>
            <a:r>
              <a:rPr lang="zh-CN" altLang="en-US" sz="2400" dirty="0">
                <a:solidFill>
                  <a:srgbClr val="000000"/>
                </a:solidFill>
                <a:latin typeface="Consolas" panose="020B0609020204030204" pitchFamily="49" charset="0"/>
              </a:rPr>
              <a:t>操作的实现</a:t>
            </a:r>
            <a:endParaRPr lang="en-US" altLang="zh-CN" sz="2400" dirty="0">
              <a:latin typeface="+mn-ea"/>
            </a:endParaRPr>
          </a:p>
        </p:txBody>
      </p:sp>
      <p:sp>
        <p:nvSpPr>
          <p:cNvPr id="8" name="矩形 7">
            <a:extLst>
              <a:ext uri="{FF2B5EF4-FFF2-40B4-BE49-F238E27FC236}">
                <a16:creationId xmlns:a16="http://schemas.microsoft.com/office/drawing/2014/main" id="{AB6ED1FB-C39B-4C30-99D0-D3DCCB2D5281}"/>
              </a:ext>
            </a:extLst>
          </p:cNvPr>
          <p:cNvSpPr/>
          <p:nvPr/>
        </p:nvSpPr>
        <p:spPr>
          <a:xfrm>
            <a:off x="2079930" y="2032809"/>
            <a:ext cx="1873250" cy="646331"/>
          </a:xfrm>
          <a:prstGeom prst="rect">
            <a:avLst/>
          </a:prstGeom>
        </p:spPr>
        <p:txBody>
          <a:bodyPr>
            <a:spAutoFit/>
          </a:bodyPr>
          <a:lstStyle/>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s</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t</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b="1" kern="0" dirty="0">
                <a:solidFill>
                  <a:srgbClr val="FF0000"/>
                </a:solidFill>
                <a:latin typeface="Courier New" panose="02070309020205020404" pitchFamily="49" charset="0"/>
                <a:cs typeface="Times New Roman" panose="02020603050405020304" pitchFamily="18" charset="0"/>
              </a:rPr>
              <a:t> p = </a:t>
            </a:r>
            <a:r>
              <a:rPr lang="en-US" altLang="zh-CN" b="1" kern="0" dirty="0" err="1">
                <a:solidFill>
                  <a:srgbClr val="FF0000"/>
                </a:solidFill>
                <a:latin typeface="Courier New" panose="02070309020205020404" pitchFamily="49" charset="0"/>
                <a:cs typeface="Times New Roman" panose="02020603050405020304" pitchFamily="18" charset="0"/>
              </a:rPr>
              <a:t>s+t</a:t>
            </a:r>
            <a:r>
              <a:rPr lang="en-US" altLang="zh-CN" b="1" kern="0" dirty="0">
                <a:solidFill>
                  <a:srgbClr val="FF0000"/>
                </a:solidFill>
                <a:latin typeface="Courier New" panose="02070309020205020404" pitchFamily="49" charset="0"/>
                <a:cs typeface="Times New Roman" panose="02020603050405020304" pitchFamily="18" charset="0"/>
              </a:rPr>
              <a:t>;</a:t>
            </a:r>
            <a:endParaRPr lang="zh-CN" altLang="en-US" b="1" dirty="0">
              <a:solidFill>
                <a:srgbClr val="FF0000"/>
              </a:solidFill>
            </a:endParaRPr>
          </a:p>
        </p:txBody>
      </p:sp>
      <p:sp>
        <p:nvSpPr>
          <p:cNvPr id="9" name="矩形 8">
            <a:extLst>
              <a:ext uri="{FF2B5EF4-FFF2-40B4-BE49-F238E27FC236}">
                <a16:creationId xmlns:a16="http://schemas.microsoft.com/office/drawing/2014/main" id="{DE23B45E-C4B0-4C96-8AB4-1ECE98B485DB}"/>
              </a:ext>
            </a:extLst>
          </p:cNvPr>
          <p:cNvSpPr/>
          <p:nvPr/>
        </p:nvSpPr>
        <p:spPr>
          <a:xfrm>
            <a:off x="1993394" y="2905055"/>
            <a:ext cx="6858776" cy="1631216"/>
          </a:xfrm>
          <a:prstGeom prst="rect">
            <a:avLst/>
          </a:prstGeom>
        </p:spPr>
        <p:txBody>
          <a:bodyPr wrap="square">
            <a:spAutoFit/>
          </a:bodyPr>
          <a:lstStyle/>
          <a:p>
            <a:pPr>
              <a:spcAft>
                <a:spcPts val="0"/>
              </a:spcAft>
              <a:defRPr/>
            </a:pPr>
            <a:r>
              <a:rPr lang="en-US" altLang="zh-CN" kern="0" dirty="0" err="1">
                <a:solidFill>
                  <a:srgbClr val="000000"/>
                </a:solidFill>
                <a:latin typeface="Courier New" panose="02070309020205020404" pitchFamily="49" charset="0"/>
                <a:cs typeface="Times New Roman" panose="02020603050405020304" pitchFamily="18" charset="0"/>
              </a:rPr>
              <a:t>Str</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FF"/>
                </a:solidFill>
                <a:latin typeface="Courier New" panose="02070309020205020404" pitchFamily="49" charset="0"/>
                <a:cs typeface="Times New Roman" panose="02020603050405020304" pitchFamily="18" charset="0"/>
              </a:rPr>
              <a:t>operator</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8000FF"/>
                </a:solidFill>
                <a:latin typeface="Courier New" panose="02070309020205020404" pitchFamily="49" charset="0"/>
                <a:cs typeface="Times New Roman" panose="02020603050405020304" pitchFamily="18" charset="0"/>
              </a:rPr>
              <a:t>const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Str</a:t>
            </a:r>
            <a:r>
              <a:rPr lang="en-US" altLang="zh-CN" kern="0" dirty="0">
                <a:solidFill>
                  <a:srgbClr val="000080"/>
                </a:solidFill>
                <a:latin typeface="Courier New" panose="02070309020205020404" pitchFamily="49" charset="0"/>
                <a:cs typeface="Times New Roman" panose="02020603050405020304" pitchFamily="18" charset="0"/>
              </a:rPr>
              <a:t>&amp; s,</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8000FF"/>
                </a:solidFill>
                <a:latin typeface="Courier New" panose="02070309020205020404" pitchFamily="49" charset="0"/>
                <a:cs typeface="Times New Roman" panose="02020603050405020304" pitchFamily="18" charset="0"/>
              </a:rPr>
              <a:t>const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Str</a:t>
            </a:r>
            <a:r>
              <a:rPr lang="en-US" altLang="zh-CN" kern="0" dirty="0">
                <a:solidFill>
                  <a:srgbClr val="000080"/>
                </a:solidFill>
                <a:latin typeface="Courier New" panose="02070309020205020404" pitchFamily="49" charset="0"/>
                <a:cs typeface="Times New Roman" panose="02020603050405020304" pitchFamily="18" charset="0"/>
              </a:rPr>
              <a:t>&amp; 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Str</a:t>
            </a:r>
            <a:r>
              <a:rPr lang="en-US" altLang="zh-CN" kern="0" dirty="0">
                <a:solidFill>
                  <a:srgbClr val="000000"/>
                </a:solidFill>
                <a:latin typeface="Courier New" panose="02070309020205020404" pitchFamily="49" charset="0"/>
                <a:cs typeface="Times New Roman" panose="02020603050405020304" pitchFamily="18" charset="0"/>
              </a:rPr>
              <a:t> r </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s</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r </a:t>
            </a: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t</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FF"/>
                </a:solidFill>
                <a:latin typeface="Courier New" panose="02070309020205020404" pitchFamily="49" charset="0"/>
                <a:cs typeface="Times New Roman" panose="02020603050405020304" pitchFamily="18" charset="0"/>
              </a:rPr>
              <a:t>return</a:t>
            </a:r>
            <a:r>
              <a:rPr lang="en-US" altLang="zh-CN" kern="0" dirty="0">
                <a:solidFill>
                  <a:srgbClr val="000000"/>
                </a:solidFill>
                <a:latin typeface="Courier New" panose="02070309020205020404" pitchFamily="49" charset="0"/>
                <a:cs typeface="Times New Roman" panose="02020603050405020304" pitchFamily="18" charset="0"/>
              </a:rPr>
              <a:t> r</a:t>
            </a:r>
            <a:r>
              <a:rPr lang="en-US" altLang="zh-CN"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spcAft>
                <a:spcPts val="0"/>
              </a:spcAft>
              <a:defRPr/>
            </a:pPr>
            <a:r>
              <a:rPr lang="en-US" altLang="zh-CN" kern="0" dirty="0">
                <a:solidFill>
                  <a:srgbClr val="000080"/>
                </a:solidFill>
                <a:latin typeface="Courier New" panose="02070309020205020404" pitchFamily="49" charset="0"/>
                <a:cs typeface="Times New Roman" panose="02020603050405020304" pitchFamily="18" charset="0"/>
              </a:rPr>
              <a:t>}</a:t>
            </a:r>
            <a:r>
              <a:rPr lang="en-US" altLang="zh-CN" sz="2800" kern="0" dirty="0">
                <a:latin typeface="宋体" panose="02010600030101010101" pitchFamily="2" charset="-122"/>
                <a:cs typeface="宋体" panose="02010600030101010101" pitchFamily="2" charset="-122"/>
              </a:rPr>
              <a:t> </a:t>
            </a:r>
            <a:endParaRPr lang="zh-CN" altLang="zh-CN" sz="2000" kern="100" dirty="0">
              <a:latin typeface="Calibri" panose="020F0502020204030204" pitchFamily="34" charset="0"/>
              <a:cs typeface="Times New Roman" panose="02020603050405020304" pitchFamily="18" charset="0"/>
            </a:endParaRPr>
          </a:p>
        </p:txBody>
      </p:sp>
      <p:sp>
        <p:nvSpPr>
          <p:cNvPr id="2" name="矩形 1">
            <a:extLst>
              <a:ext uri="{FF2B5EF4-FFF2-40B4-BE49-F238E27FC236}">
                <a16:creationId xmlns:a16="http://schemas.microsoft.com/office/drawing/2014/main" id="{D6C15C2B-0B00-475F-AF30-9E85C07E4763}"/>
              </a:ext>
            </a:extLst>
          </p:cNvPr>
          <p:cNvSpPr/>
          <p:nvPr/>
        </p:nvSpPr>
        <p:spPr>
          <a:xfrm>
            <a:off x="1841770" y="5498840"/>
            <a:ext cx="6660204" cy="369332"/>
          </a:xfrm>
          <a:prstGeom prst="rect">
            <a:avLst/>
          </a:prstGeom>
        </p:spPr>
        <p:txBody>
          <a:bodyPr wrap="square">
            <a:spAutoFit/>
          </a:bodyPr>
          <a:lstStyle/>
          <a:p>
            <a:pPr>
              <a:defRPr/>
            </a:pPr>
            <a:r>
              <a:rPr lang="zh-CN" altLang="en-US" kern="0" dirty="0"/>
              <a:t>注意：</a:t>
            </a:r>
            <a:r>
              <a:rPr lang="en-US" altLang="zh-CN" kern="0" dirty="0"/>
              <a:t>1) </a:t>
            </a:r>
            <a:r>
              <a:rPr lang="en-US" altLang="zh-CN" kern="0" dirty="0">
                <a:solidFill>
                  <a:srgbClr val="00B050"/>
                </a:solidFill>
              </a:rPr>
              <a:t>operator+</a:t>
            </a:r>
            <a:r>
              <a:rPr lang="zh-CN" altLang="en-US" kern="0" dirty="0"/>
              <a:t>非成员函数！</a:t>
            </a:r>
            <a:r>
              <a:rPr lang="en-US" altLang="zh-CN" kern="0" dirty="0"/>
              <a:t>2</a:t>
            </a:r>
            <a:r>
              <a:rPr lang="zh-CN" altLang="en-US" kern="0" dirty="0"/>
              <a:t>）借用了</a:t>
            </a:r>
            <a:r>
              <a:rPr lang="en-US" altLang="zh-CN" kern="0" dirty="0">
                <a:solidFill>
                  <a:srgbClr val="00B050"/>
                </a:solidFill>
              </a:rPr>
              <a:t>operator+=</a:t>
            </a:r>
            <a:r>
              <a:rPr lang="zh-CN" altLang="en-US" kern="0" dirty="0"/>
              <a:t>来实现。</a:t>
            </a:r>
            <a:endParaRPr lang="en-US" altLang="zh-CN" kern="0" dirty="0"/>
          </a:p>
        </p:txBody>
      </p:sp>
    </p:spTree>
    <p:extLst>
      <p:ext uri="{BB962C8B-B14F-4D97-AF65-F5344CB8AC3E}">
        <p14:creationId xmlns:p14="http://schemas.microsoft.com/office/powerpoint/2010/main" val="807955897"/>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2100255" cy="461665"/>
          </a:xfrm>
          <a:prstGeom prst="rect">
            <a:avLst/>
          </a:prstGeom>
          <a:noFill/>
        </p:spPr>
        <p:txBody>
          <a:bodyPr wrap="none" rtlCol="0">
            <a:spAutoFit/>
          </a:bodyPr>
          <a:lstStyle/>
          <a:p>
            <a:r>
              <a:rPr lang="zh-CN" altLang="en-US" sz="2400" dirty="0">
                <a:solidFill>
                  <a:srgbClr val="3949AB"/>
                </a:solidFill>
              </a:rPr>
              <a:t>两元运算符</a:t>
            </a:r>
            <a:r>
              <a:rPr lang="en-US" altLang="zh-CN" sz="2400" dirty="0">
                <a:solidFill>
                  <a:srgbClr val="3949AB"/>
                </a:solidFill>
              </a:rPr>
              <a:t>(3)</a:t>
            </a:r>
            <a:endParaRPr lang="zh-CN" altLang="en-US" sz="2400" dirty="0">
              <a:solidFill>
                <a:srgbClr val="3949AB"/>
              </a:solidFill>
            </a:endParaRP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1" y="1073428"/>
            <a:ext cx="9841325"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两元运算符</a:t>
            </a:r>
            <a:r>
              <a:rPr lang="en-US" altLang="zh-CN" sz="2400" dirty="0">
                <a:latin typeface="+mn-ea"/>
              </a:rPr>
              <a:t>—</a:t>
            </a:r>
            <a:r>
              <a:rPr lang="zh-CN" altLang="en-US" sz="2400" dirty="0">
                <a:latin typeface="+mn-ea"/>
              </a:rPr>
              <a:t>指导原则</a:t>
            </a:r>
            <a:endParaRPr lang="en-US" altLang="zh-CN" sz="2400" dirty="0">
              <a:latin typeface="+mn-ea"/>
            </a:endParaRPr>
          </a:p>
        </p:txBody>
      </p:sp>
      <p:sp>
        <p:nvSpPr>
          <p:cNvPr id="9" name="矩形 8">
            <a:extLst>
              <a:ext uri="{FF2B5EF4-FFF2-40B4-BE49-F238E27FC236}">
                <a16:creationId xmlns:a16="http://schemas.microsoft.com/office/drawing/2014/main" id="{DE23B45E-C4B0-4C96-8AB4-1ECE98B485DB}"/>
              </a:ext>
            </a:extLst>
          </p:cNvPr>
          <p:cNvSpPr/>
          <p:nvPr/>
        </p:nvSpPr>
        <p:spPr>
          <a:xfrm>
            <a:off x="1565377" y="1951746"/>
            <a:ext cx="6858776" cy="1323439"/>
          </a:xfrm>
          <a:prstGeom prst="rect">
            <a:avLst/>
          </a:prstGeom>
        </p:spPr>
        <p:txBody>
          <a:bodyPr wrap="square">
            <a:spAutoFit/>
          </a:bodyPr>
          <a:lstStyle/>
          <a:p>
            <a:pPr>
              <a:spcAft>
                <a:spcPts val="0"/>
              </a:spcAft>
              <a:defRPr/>
            </a:pPr>
            <a:r>
              <a:rPr lang="en-US" altLang="zh-CN" sz="2000" kern="0" dirty="0">
                <a:solidFill>
                  <a:srgbClr val="000000"/>
                </a:solidFill>
                <a:latin typeface="Courier New" panose="02070309020205020404" pitchFamily="49" charset="0"/>
                <a:cs typeface="Times New Roman" panose="02020603050405020304" pitchFamily="18" charset="0"/>
              </a:rPr>
              <a:t>1</a:t>
            </a:r>
            <a:r>
              <a:rPr lang="zh-CN" altLang="en-US" sz="2000" kern="0" dirty="0">
                <a:solidFill>
                  <a:srgbClr val="000000"/>
                </a:solidFill>
                <a:latin typeface="Courier New" panose="02070309020205020404" pitchFamily="49" charset="0"/>
                <a:cs typeface="Times New Roman" panose="02020603050405020304" pitchFamily="18" charset="0"/>
              </a:rPr>
              <a:t>）两元运算符设计成对称的；</a:t>
            </a:r>
            <a:endParaRPr lang="en-US" altLang="zh-CN" sz="2000" kern="0" dirty="0">
              <a:solidFill>
                <a:srgbClr val="000000"/>
              </a:solidFill>
              <a:latin typeface="Courier New" panose="02070309020205020404" pitchFamily="49" charset="0"/>
              <a:cs typeface="Times New Roman" panose="02020603050405020304" pitchFamily="18" charset="0"/>
            </a:endParaRPr>
          </a:p>
          <a:p>
            <a:pPr>
              <a:spcAft>
                <a:spcPts val="0"/>
              </a:spcAft>
              <a:defRPr/>
            </a:pPr>
            <a:endParaRPr lang="zh-CN" altLang="en-US" sz="2000" kern="0" dirty="0">
              <a:solidFill>
                <a:srgbClr val="000000"/>
              </a:solidFill>
              <a:latin typeface="Courier New" panose="02070309020205020404" pitchFamily="49" charset="0"/>
              <a:cs typeface="Times New Roman" panose="02020603050405020304" pitchFamily="18" charset="0"/>
            </a:endParaRPr>
          </a:p>
          <a:p>
            <a:pPr>
              <a:spcAft>
                <a:spcPts val="0"/>
              </a:spcAft>
              <a:defRPr/>
            </a:pPr>
            <a:r>
              <a:rPr lang="en-US" altLang="zh-CN" sz="2000" kern="0" dirty="0">
                <a:solidFill>
                  <a:srgbClr val="000000"/>
                </a:solidFill>
                <a:latin typeface="Courier New" panose="02070309020205020404" pitchFamily="49" charset="0"/>
                <a:cs typeface="Times New Roman" panose="02020603050405020304" pitchFamily="18" charset="0"/>
              </a:rPr>
              <a:t>2</a:t>
            </a:r>
            <a:r>
              <a:rPr lang="zh-CN" altLang="en-US" sz="2000" kern="0" dirty="0">
                <a:solidFill>
                  <a:srgbClr val="000000"/>
                </a:solidFill>
                <a:latin typeface="Courier New" panose="02070309020205020404" pitchFamily="49" charset="0"/>
                <a:cs typeface="Times New Roman" panose="02020603050405020304" pitchFamily="18" charset="0"/>
              </a:rPr>
              <a:t>）两元运算符通常设计为非成员函数；</a:t>
            </a:r>
          </a:p>
          <a:p>
            <a:pPr>
              <a:spcAft>
                <a:spcPts val="0"/>
              </a:spcAft>
              <a:defRPr/>
            </a:pPr>
            <a:r>
              <a:rPr lang="en-US" altLang="zh-CN" sz="2000" kern="0" dirty="0">
                <a:solidFill>
                  <a:srgbClr val="000000"/>
                </a:solidFill>
                <a:latin typeface="Courier New" panose="02070309020205020404" pitchFamily="49" charset="0"/>
                <a:cs typeface="Times New Roman" panose="02020603050405020304" pitchFamily="18" charset="0"/>
              </a:rPr>
              <a:t>   …</a:t>
            </a:r>
          </a:p>
        </p:txBody>
      </p:sp>
    </p:spTree>
    <p:extLst>
      <p:ext uri="{BB962C8B-B14F-4D97-AF65-F5344CB8AC3E}">
        <p14:creationId xmlns:p14="http://schemas.microsoft.com/office/powerpoint/2010/main" val="1093300069"/>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800219" cy="461665"/>
          </a:xfrm>
          <a:prstGeom prst="rect">
            <a:avLst/>
          </a:prstGeom>
          <a:noFill/>
        </p:spPr>
        <p:txBody>
          <a:bodyPr wrap="none" rtlCol="0">
            <a:spAutoFit/>
          </a:bodyPr>
          <a:lstStyle/>
          <a:p>
            <a:r>
              <a:rPr lang="zh-CN" altLang="en-US" sz="2400" dirty="0">
                <a:solidFill>
                  <a:srgbClr val="3949AB"/>
                </a:solidFill>
              </a:rPr>
              <a:t>结束</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Tree>
    <p:extLst>
      <p:ext uri="{BB962C8B-B14F-4D97-AF65-F5344CB8AC3E}">
        <p14:creationId xmlns:p14="http://schemas.microsoft.com/office/powerpoint/2010/main" val="1404047116"/>
      </p:ext>
    </p:extLst>
  </p:cSld>
  <p:clrMapOvr>
    <a:masterClrMapping/>
  </p:clrMapOvr>
  <p:transition spd="med">
    <p:pull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2339102" cy="461665"/>
          </a:xfrm>
          <a:prstGeom prst="rect">
            <a:avLst/>
          </a:prstGeom>
          <a:noFill/>
        </p:spPr>
        <p:txBody>
          <a:bodyPr wrap="none" rtlCol="0">
            <a:spAutoFit/>
          </a:bodyPr>
          <a:lstStyle/>
          <a:p>
            <a:r>
              <a:rPr lang="zh-CN" altLang="en-US" sz="2400" dirty="0">
                <a:solidFill>
                  <a:srgbClr val="3949AB"/>
                </a:solidFill>
              </a:rPr>
              <a:t>第二个成员函数</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1" y="1073428"/>
            <a:ext cx="9841325"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成员函数</a:t>
            </a:r>
            <a:r>
              <a:rPr lang="en-US" altLang="zh-CN" sz="2400" dirty="0">
                <a:latin typeface="+mn-ea"/>
              </a:rPr>
              <a:t>grade</a:t>
            </a:r>
          </a:p>
        </p:txBody>
      </p:sp>
      <p:sp>
        <p:nvSpPr>
          <p:cNvPr id="8" name="矩形 7">
            <a:extLst>
              <a:ext uri="{FF2B5EF4-FFF2-40B4-BE49-F238E27FC236}">
                <a16:creationId xmlns:a16="http://schemas.microsoft.com/office/drawing/2014/main" id="{5E27690E-20E7-44AF-9FC6-2B2AD9A21674}"/>
              </a:ext>
            </a:extLst>
          </p:cNvPr>
          <p:cNvSpPr/>
          <p:nvPr/>
        </p:nvSpPr>
        <p:spPr>
          <a:xfrm>
            <a:off x="1707573" y="4328682"/>
            <a:ext cx="5015345" cy="2031325"/>
          </a:xfrm>
          <a:prstGeom prst="rect">
            <a:avLst/>
          </a:prstGeom>
        </p:spPr>
        <p:txBody>
          <a:bodyPr wrap="square">
            <a:spAutoFit/>
          </a:bodyPr>
          <a:lstStyle/>
          <a:p>
            <a:r>
              <a:rPr lang="zh-CN" altLang="en-US" dirty="0"/>
              <a:t>说明：</a:t>
            </a:r>
            <a:endParaRPr lang="en-US" altLang="zh-CN" dirty="0"/>
          </a:p>
          <a:p>
            <a:r>
              <a:rPr lang="en-US" altLang="zh-CN" dirty="0"/>
              <a:t>1</a:t>
            </a:r>
            <a:r>
              <a:rPr lang="zh-CN" altLang="en-US" dirty="0"/>
              <a:t>）把 </a:t>
            </a:r>
            <a:r>
              <a:rPr lang="en-US" altLang="zh-CN" dirty="0"/>
              <a:t>:: </a:t>
            </a:r>
            <a:r>
              <a:rPr lang="zh-CN" altLang="en-US" dirty="0"/>
              <a:t>放在一个名字前表示我们要使用这个名字的一个版本，但是这个名字决不是任何对象的成员；</a:t>
            </a:r>
          </a:p>
          <a:p>
            <a:r>
              <a:rPr lang="en-US" altLang="zh-CN" dirty="0"/>
              <a:t>2</a:t>
            </a:r>
            <a:r>
              <a:rPr lang="zh-CN" altLang="en-US" dirty="0"/>
              <a:t>）紧跟在</a:t>
            </a:r>
            <a:r>
              <a:rPr lang="en-US" altLang="zh-CN" dirty="0"/>
              <a:t>grade</a:t>
            </a:r>
            <a:r>
              <a:rPr lang="zh-CN" altLang="en-US" dirty="0"/>
              <a:t>函数的参数列表后的</a:t>
            </a:r>
            <a:r>
              <a:rPr lang="en-US" altLang="zh-CN" dirty="0"/>
              <a:t>const</a:t>
            </a:r>
            <a:r>
              <a:rPr lang="zh-CN" altLang="en-US" dirty="0"/>
              <a:t>关键字，表示该函数不能改变他们所操作的对象的内部数据，我们称为</a:t>
            </a:r>
            <a:r>
              <a:rPr lang="en-US" altLang="zh-CN" dirty="0"/>
              <a:t>const</a:t>
            </a:r>
            <a:r>
              <a:rPr lang="zh-CN" altLang="en-US" dirty="0"/>
              <a:t>函数。</a:t>
            </a:r>
          </a:p>
        </p:txBody>
      </p:sp>
      <p:sp>
        <p:nvSpPr>
          <p:cNvPr id="9" name="矩形 8">
            <a:extLst>
              <a:ext uri="{FF2B5EF4-FFF2-40B4-BE49-F238E27FC236}">
                <a16:creationId xmlns:a16="http://schemas.microsoft.com/office/drawing/2014/main" id="{F1554134-00D3-4C7D-9ECF-2B63E03FE13D}"/>
              </a:ext>
            </a:extLst>
          </p:cNvPr>
          <p:cNvSpPr/>
          <p:nvPr/>
        </p:nvSpPr>
        <p:spPr>
          <a:xfrm>
            <a:off x="1632527" y="1797483"/>
            <a:ext cx="7253288" cy="1277937"/>
          </a:xfrm>
          <a:prstGeom prst="rect">
            <a:avLst/>
          </a:prstGeom>
        </p:spPr>
        <p:txBody>
          <a:bodyPr>
            <a:spAutoFit/>
          </a:bodyPr>
          <a:lstStyle/>
          <a:p>
            <a:pPr>
              <a:spcBef>
                <a:spcPct val="50000"/>
              </a:spcBef>
              <a:spcAft>
                <a:spcPts val="0"/>
              </a:spcAft>
              <a:defRPr/>
            </a:pPr>
            <a:r>
              <a:rPr lang="en-US" altLang="zh-CN" sz="1400" kern="0" dirty="0">
                <a:solidFill>
                  <a:srgbClr val="8000FF"/>
                </a:solidFill>
                <a:latin typeface="Consolas" panose="020B0609020204030204" pitchFamily="49" charset="0"/>
                <a:cs typeface="Times New Roman" panose="02020603050405020304" pitchFamily="18" charset="0"/>
              </a:rPr>
              <a:t>double</a:t>
            </a:r>
            <a:r>
              <a:rPr lang="en-US" altLang="zh-CN" sz="1400" kern="0" dirty="0">
                <a:solidFill>
                  <a:srgbClr val="000000"/>
                </a:solidFill>
                <a:latin typeface="Consolas" panose="020B0609020204030204" pitchFamily="49" charset="0"/>
                <a:cs typeface="Times New Roman" panose="02020603050405020304" pitchFamily="18" charset="0"/>
              </a:rPr>
              <a:t> grade</a:t>
            </a:r>
            <a:r>
              <a:rPr lang="en-US" altLang="zh-CN" sz="1400" kern="0" dirty="0">
                <a:solidFill>
                  <a:srgbClr val="000080"/>
                </a:solidFill>
                <a:latin typeface="Consolas" panose="020B0609020204030204" pitchFamily="49" charset="0"/>
                <a:cs typeface="Times New Roman" panose="02020603050405020304" pitchFamily="18" charset="0"/>
              </a:rPr>
              <a:t>(</a:t>
            </a:r>
            <a:r>
              <a:rPr lang="en-US" altLang="zh-CN" sz="1400" kern="0" dirty="0">
                <a:solidFill>
                  <a:srgbClr val="8000FF"/>
                </a:solidFill>
                <a:latin typeface="Consolas" panose="020B0609020204030204" pitchFamily="49" charset="0"/>
                <a:cs typeface="Times New Roman" panose="02020603050405020304" pitchFamily="18" charset="0"/>
              </a:rPr>
              <a:t>const</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000000"/>
                </a:solidFill>
                <a:latin typeface="Consolas" panose="020B0609020204030204" pitchFamily="49" charset="0"/>
                <a:cs typeface="Times New Roman" panose="02020603050405020304" pitchFamily="18" charset="0"/>
              </a:rPr>
              <a:t>Student_info</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000080"/>
                </a:solidFill>
                <a:latin typeface="Consolas" panose="020B0609020204030204" pitchFamily="49" charset="0"/>
                <a:cs typeface="Times New Roman" panose="02020603050405020304" pitchFamily="18" charset="0"/>
              </a:rPr>
              <a:t>&amp;</a:t>
            </a:r>
            <a:r>
              <a:rPr lang="en-US" altLang="zh-CN" sz="1400" kern="0" dirty="0">
                <a:solidFill>
                  <a:srgbClr val="000000"/>
                </a:solidFill>
                <a:latin typeface="Consolas" panose="020B0609020204030204" pitchFamily="49" charset="0"/>
                <a:cs typeface="Times New Roman" panose="02020603050405020304" pitchFamily="18" charset="0"/>
              </a:rPr>
              <a:t>s</a:t>
            </a:r>
            <a:r>
              <a:rPr lang="en-US" altLang="zh-CN" sz="1400" kern="0" dirty="0">
                <a:solidFill>
                  <a:srgbClr val="000080"/>
                </a:solidFill>
                <a:latin typeface="Consolas" panose="020B0609020204030204" pitchFamily="49" charset="0"/>
                <a:cs typeface="Times New Roman" panose="02020603050405020304" pitchFamily="18" charset="0"/>
              </a:rPr>
              <a:t>)</a:t>
            </a:r>
            <a:endParaRPr lang="zh-CN" altLang="zh-CN" sz="1400" kern="100" dirty="0">
              <a:latin typeface="Consolas" panose="020B0609020204030204" pitchFamily="49" charset="0"/>
              <a:cs typeface="Times New Roman" panose="02020603050405020304" pitchFamily="18" charset="0"/>
            </a:endParaRPr>
          </a:p>
          <a:p>
            <a:pPr>
              <a:spcBef>
                <a:spcPct val="50000"/>
              </a:spcBef>
              <a:spcAft>
                <a:spcPts val="0"/>
              </a:spcAft>
              <a:defRPr/>
            </a:pPr>
            <a:r>
              <a:rPr lang="en-US" altLang="zh-CN" sz="1400" kern="0" dirty="0">
                <a:solidFill>
                  <a:srgbClr val="000080"/>
                </a:solidFill>
                <a:latin typeface="Consolas" panose="020B0609020204030204" pitchFamily="49" charset="0"/>
                <a:cs typeface="Times New Roman" panose="02020603050405020304" pitchFamily="18" charset="0"/>
              </a:rPr>
              <a:t>{</a:t>
            </a:r>
            <a:endParaRPr lang="zh-CN" altLang="zh-CN" sz="1400" kern="100" dirty="0">
              <a:latin typeface="Consolas" panose="020B0609020204030204" pitchFamily="49" charset="0"/>
              <a:cs typeface="Times New Roman" panose="02020603050405020304" pitchFamily="18" charset="0"/>
            </a:endParaRPr>
          </a:p>
          <a:p>
            <a:pPr>
              <a:spcBef>
                <a:spcPct val="50000"/>
              </a:spcBef>
              <a:spcAft>
                <a:spcPts val="0"/>
              </a:spcAft>
              <a:defRPr/>
            </a:pP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0000FF"/>
                </a:solidFill>
                <a:latin typeface="Consolas" panose="020B0609020204030204" pitchFamily="49" charset="0"/>
                <a:cs typeface="Times New Roman" panose="02020603050405020304" pitchFamily="18" charset="0"/>
              </a:rPr>
              <a:t>return</a:t>
            </a:r>
            <a:r>
              <a:rPr lang="en-US" altLang="zh-CN" sz="1400" kern="0" dirty="0">
                <a:solidFill>
                  <a:srgbClr val="000000"/>
                </a:solidFill>
                <a:latin typeface="Consolas" panose="020B0609020204030204" pitchFamily="49" charset="0"/>
                <a:cs typeface="Times New Roman" panose="02020603050405020304" pitchFamily="18" charset="0"/>
              </a:rPr>
              <a:t> grade</a:t>
            </a:r>
            <a:r>
              <a:rPr lang="en-US" altLang="zh-CN" sz="1400" kern="0" dirty="0">
                <a:solidFill>
                  <a:srgbClr val="000080"/>
                </a:solidFill>
                <a:latin typeface="Consolas" panose="020B0609020204030204" pitchFamily="49" charset="0"/>
                <a:cs typeface="Times New Roman" panose="02020603050405020304" pitchFamily="18" charset="0"/>
              </a:rPr>
              <a:t>(</a:t>
            </a:r>
            <a:r>
              <a:rPr lang="en-US" altLang="zh-CN" sz="1400" kern="0" dirty="0" err="1">
                <a:solidFill>
                  <a:srgbClr val="000000"/>
                </a:solidFill>
                <a:latin typeface="Consolas" panose="020B0609020204030204" pitchFamily="49" charset="0"/>
                <a:cs typeface="Times New Roman" panose="02020603050405020304" pitchFamily="18" charset="0"/>
              </a:rPr>
              <a:t>s</a:t>
            </a:r>
            <a:r>
              <a:rPr lang="en-US" altLang="zh-CN" sz="1400" kern="0" dirty="0" err="1">
                <a:solidFill>
                  <a:srgbClr val="000080"/>
                </a:solidFill>
                <a:latin typeface="Consolas" panose="020B0609020204030204" pitchFamily="49" charset="0"/>
                <a:cs typeface="Times New Roman" panose="02020603050405020304" pitchFamily="18" charset="0"/>
              </a:rPr>
              <a:t>.</a:t>
            </a:r>
            <a:r>
              <a:rPr lang="en-US" altLang="zh-CN" sz="1400" kern="0" dirty="0" err="1">
                <a:solidFill>
                  <a:srgbClr val="000000"/>
                </a:solidFill>
                <a:latin typeface="Consolas" panose="020B0609020204030204" pitchFamily="49" charset="0"/>
                <a:cs typeface="Times New Roman" panose="02020603050405020304" pitchFamily="18" charset="0"/>
              </a:rPr>
              <a:t>midterm</a:t>
            </a:r>
            <a:r>
              <a:rPr lang="en-US" altLang="zh-CN" sz="1400" kern="0" dirty="0">
                <a:solidFill>
                  <a:srgbClr val="000080"/>
                </a:solidFill>
                <a:latin typeface="Consolas" panose="020B0609020204030204" pitchFamily="49" charset="0"/>
                <a:cs typeface="Times New Roman" panose="02020603050405020304" pitchFamily="18" charset="0"/>
              </a:rPr>
              <a:t>,</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000000"/>
                </a:solidFill>
                <a:latin typeface="Consolas" panose="020B0609020204030204" pitchFamily="49" charset="0"/>
                <a:cs typeface="Times New Roman" panose="02020603050405020304" pitchFamily="18" charset="0"/>
              </a:rPr>
              <a:t>s</a:t>
            </a:r>
            <a:r>
              <a:rPr lang="en-US" altLang="zh-CN" sz="1400" kern="0" dirty="0" err="1">
                <a:solidFill>
                  <a:srgbClr val="000080"/>
                </a:solidFill>
                <a:latin typeface="Consolas" panose="020B0609020204030204" pitchFamily="49" charset="0"/>
                <a:cs typeface="Times New Roman" panose="02020603050405020304" pitchFamily="18" charset="0"/>
              </a:rPr>
              <a:t>.</a:t>
            </a:r>
            <a:r>
              <a:rPr lang="en-US" altLang="zh-CN" sz="1400" kern="0" dirty="0" err="1">
                <a:solidFill>
                  <a:srgbClr val="8000FF"/>
                </a:solidFill>
                <a:latin typeface="Consolas" panose="020B0609020204030204" pitchFamily="49" charset="0"/>
                <a:cs typeface="Times New Roman" panose="02020603050405020304" pitchFamily="18" charset="0"/>
              </a:rPr>
              <a:t>final</a:t>
            </a:r>
            <a:r>
              <a:rPr lang="en-US" altLang="zh-CN" sz="1400" kern="0" dirty="0">
                <a:solidFill>
                  <a:srgbClr val="000080"/>
                </a:solidFill>
                <a:latin typeface="Consolas" panose="020B0609020204030204" pitchFamily="49" charset="0"/>
                <a:cs typeface="Times New Roman" panose="02020603050405020304" pitchFamily="18" charset="0"/>
              </a:rPr>
              <a:t>,</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000000"/>
                </a:solidFill>
                <a:latin typeface="Consolas" panose="020B0609020204030204" pitchFamily="49" charset="0"/>
                <a:cs typeface="Times New Roman" panose="02020603050405020304" pitchFamily="18" charset="0"/>
              </a:rPr>
              <a:t>s</a:t>
            </a:r>
            <a:r>
              <a:rPr lang="en-US" altLang="zh-CN" sz="1400" kern="0" dirty="0" err="1">
                <a:solidFill>
                  <a:srgbClr val="000080"/>
                </a:solidFill>
                <a:latin typeface="Consolas" panose="020B0609020204030204" pitchFamily="49" charset="0"/>
                <a:cs typeface="Times New Roman" panose="02020603050405020304" pitchFamily="18" charset="0"/>
              </a:rPr>
              <a:t>.</a:t>
            </a:r>
            <a:r>
              <a:rPr lang="en-US" altLang="zh-CN" sz="1400" kern="0" dirty="0" err="1">
                <a:solidFill>
                  <a:srgbClr val="000000"/>
                </a:solidFill>
                <a:latin typeface="Consolas" panose="020B0609020204030204" pitchFamily="49" charset="0"/>
                <a:cs typeface="Times New Roman" panose="02020603050405020304" pitchFamily="18" charset="0"/>
              </a:rPr>
              <a:t>homework</a:t>
            </a:r>
            <a:r>
              <a:rPr lang="en-US" altLang="zh-CN" sz="1400" kern="0" dirty="0">
                <a:solidFill>
                  <a:srgbClr val="000080"/>
                </a:solidFill>
                <a:latin typeface="Consolas" panose="020B0609020204030204" pitchFamily="49" charset="0"/>
                <a:cs typeface="Times New Roman" panose="02020603050405020304" pitchFamily="18" charset="0"/>
              </a:rPr>
              <a:t>);</a:t>
            </a:r>
            <a:endParaRPr lang="en-US" altLang="zh-CN" sz="1400" kern="100" dirty="0">
              <a:latin typeface="Consolas" panose="020B0609020204030204" pitchFamily="49" charset="0"/>
              <a:cs typeface="Times New Roman" panose="02020603050405020304" pitchFamily="18" charset="0"/>
            </a:endParaRPr>
          </a:p>
          <a:p>
            <a:pPr>
              <a:spcBef>
                <a:spcPct val="50000"/>
              </a:spcBef>
              <a:spcAft>
                <a:spcPts val="0"/>
              </a:spcAft>
              <a:defRPr/>
            </a:pPr>
            <a:r>
              <a:rPr lang="en-US" altLang="zh-CN" sz="1400" kern="0" dirty="0">
                <a:solidFill>
                  <a:srgbClr val="000080"/>
                </a:solidFill>
                <a:latin typeface="Consolas" panose="020B0609020204030204" pitchFamily="49" charset="0"/>
              </a:rPr>
              <a:t>}</a:t>
            </a:r>
            <a:endParaRPr lang="zh-CN" altLang="en-US" sz="1400" dirty="0">
              <a:latin typeface="Consolas" panose="020B0609020204030204" pitchFamily="49" charset="0"/>
            </a:endParaRPr>
          </a:p>
        </p:txBody>
      </p:sp>
      <p:sp>
        <p:nvSpPr>
          <p:cNvPr id="10" name="矩形 9">
            <a:extLst>
              <a:ext uri="{FF2B5EF4-FFF2-40B4-BE49-F238E27FC236}">
                <a16:creationId xmlns:a16="http://schemas.microsoft.com/office/drawing/2014/main" id="{F358554A-513A-48E8-8ED1-7D21DAC4015A}"/>
              </a:ext>
            </a:extLst>
          </p:cNvPr>
          <p:cNvSpPr/>
          <p:nvPr/>
        </p:nvSpPr>
        <p:spPr>
          <a:xfrm>
            <a:off x="5521902" y="3048000"/>
            <a:ext cx="5238750" cy="1277938"/>
          </a:xfrm>
          <a:prstGeom prst="rect">
            <a:avLst/>
          </a:prstGeom>
        </p:spPr>
        <p:txBody>
          <a:bodyPr>
            <a:spAutoFit/>
          </a:bodyPr>
          <a:lstStyle/>
          <a:p>
            <a:pPr>
              <a:spcBef>
                <a:spcPct val="50000"/>
              </a:spcBef>
              <a:spcAft>
                <a:spcPts val="0"/>
              </a:spcAft>
              <a:defRPr/>
            </a:pPr>
            <a:r>
              <a:rPr lang="en-US" altLang="zh-CN" sz="1400" kern="0" dirty="0">
                <a:solidFill>
                  <a:srgbClr val="8000FF"/>
                </a:solidFill>
                <a:latin typeface="Consolas" panose="020B0609020204030204" pitchFamily="49" charset="0"/>
                <a:cs typeface="Times New Roman" panose="02020603050405020304" pitchFamily="18" charset="0"/>
              </a:rPr>
              <a:t>double</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000000"/>
                </a:solidFill>
                <a:latin typeface="Consolas" panose="020B0609020204030204" pitchFamily="49" charset="0"/>
                <a:cs typeface="Times New Roman" panose="02020603050405020304" pitchFamily="18" charset="0"/>
              </a:rPr>
              <a:t>Student_info</a:t>
            </a:r>
            <a:r>
              <a:rPr lang="en-US" altLang="zh-CN" sz="1400" kern="0" dirty="0">
                <a:solidFill>
                  <a:srgbClr val="000080"/>
                </a:solidFill>
                <a:latin typeface="Consolas" panose="020B0609020204030204" pitchFamily="49" charset="0"/>
                <a:cs typeface="Times New Roman" panose="02020603050405020304" pitchFamily="18" charset="0"/>
              </a:rPr>
              <a:t>::</a:t>
            </a:r>
            <a:r>
              <a:rPr lang="en-US" altLang="zh-CN" sz="1400" kern="0" dirty="0">
                <a:solidFill>
                  <a:srgbClr val="000000"/>
                </a:solidFill>
                <a:latin typeface="Consolas" panose="020B0609020204030204" pitchFamily="49" charset="0"/>
                <a:cs typeface="Times New Roman" panose="02020603050405020304" pitchFamily="18" charset="0"/>
              </a:rPr>
              <a:t>grade</a:t>
            </a:r>
            <a:r>
              <a:rPr lang="en-US" altLang="zh-CN" sz="1400" kern="0" dirty="0">
                <a:solidFill>
                  <a:srgbClr val="000080"/>
                </a:solidFill>
                <a:latin typeface="Consolas" panose="020B0609020204030204" pitchFamily="49" charset="0"/>
                <a:cs typeface="Times New Roman" panose="02020603050405020304" pitchFamily="18" charset="0"/>
              </a:rPr>
              <a:t>()</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8000FF"/>
                </a:solidFill>
                <a:latin typeface="Consolas" panose="020B0609020204030204" pitchFamily="49" charset="0"/>
                <a:cs typeface="Times New Roman" panose="02020603050405020304" pitchFamily="18" charset="0"/>
              </a:rPr>
              <a:t>const</a:t>
            </a:r>
            <a:endParaRPr lang="zh-CN" altLang="zh-CN" sz="1400" kern="100" dirty="0">
              <a:latin typeface="Consolas" panose="020B0609020204030204" pitchFamily="49" charset="0"/>
              <a:cs typeface="Times New Roman" panose="02020603050405020304" pitchFamily="18" charset="0"/>
            </a:endParaRPr>
          </a:p>
          <a:p>
            <a:pPr>
              <a:spcBef>
                <a:spcPct val="50000"/>
              </a:spcBef>
              <a:spcAft>
                <a:spcPts val="0"/>
              </a:spcAft>
              <a:defRPr/>
            </a:pPr>
            <a:r>
              <a:rPr lang="en-US" altLang="zh-CN" sz="1400" kern="0" dirty="0">
                <a:solidFill>
                  <a:srgbClr val="000080"/>
                </a:solidFill>
                <a:latin typeface="Consolas" panose="020B0609020204030204" pitchFamily="49" charset="0"/>
                <a:cs typeface="Times New Roman" panose="02020603050405020304" pitchFamily="18" charset="0"/>
              </a:rPr>
              <a:t>{</a:t>
            </a:r>
            <a:endParaRPr lang="zh-CN" altLang="zh-CN" sz="1400" kern="100" dirty="0">
              <a:latin typeface="Consolas" panose="020B0609020204030204" pitchFamily="49" charset="0"/>
              <a:cs typeface="Times New Roman" panose="02020603050405020304" pitchFamily="18" charset="0"/>
            </a:endParaRPr>
          </a:p>
          <a:p>
            <a:pPr>
              <a:spcBef>
                <a:spcPct val="50000"/>
              </a:spcBef>
              <a:spcAft>
                <a:spcPts val="0"/>
              </a:spcAft>
              <a:defRPr/>
            </a:pP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0000FF"/>
                </a:solidFill>
                <a:latin typeface="Consolas" panose="020B0609020204030204" pitchFamily="49" charset="0"/>
                <a:cs typeface="Times New Roman" panose="02020603050405020304" pitchFamily="18" charset="0"/>
              </a:rPr>
              <a:t>return</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000080"/>
                </a:solidFill>
                <a:latin typeface="Consolas" panose="020B0609020204030204" pitchFamily="49" charset="0"/>
                <a:cs typeface="Times New Roman" panose="02020603050405020304" pitchFamily="18" charset="0"/>
              </a:rPr>
              <a:t>::</a:t>
            </a:r>
            <a:r>
              <a:rPr lang="en-US" altLang="zh-CN" sz="1400" kern="0" dirty="0">
                <a:solidFill>
                  <a:srgbClr val="000000"/>
                </a:solidFill>
                <a:latin typeface="Consolas" panose="020B0609020204030204" pitchFamily="49" charset="0"/>
                <a:cs typeface="Times New Roman" panose="02020603050405020304" pitchFamily="18" charset="0"/>
              </a:rPr>
              <a:t>grade</a:t>
            </a:r>
            <a:r>
              <a:rPr lang="en-US" altLang="zh-CN" sz="1400" kern="0" dirty="0">
                <a:solidFill>
                  <a:srgbClr val="000080"/>
                </a:solidFill>
                <a:latin typeface="Consolas" panose="020B0609020204030204" pitchFamily="49" charset="0"/>
                <a:cs typeface="Times New Roman" panose="02020603050405020304" pitchFamily="18" charset="0"/>
              </a:rPr>
              <a:t>(</a:t>
            </a:r>
            <a:r>
              <a:rPr lang="en-US" altLang="zh-CN" sz="1400" kern="0" dirty="0">
                <a:solidFill>
                  <a:srgbClr val="000000"/>
                </a:solidFill>
                <a:latin typeface="Consolas" panose="020B0609020204030204" pitchFamily="49" charset="0"/>
                <a:cs typeface="Times New Roman" panose="02020603050405020304" pitchFamily="18" charset="0"/>
              </a:rPr>
              <a:t>midterm</a:t>
            </a:r>
            <a:r>
              <a:rPr lang="en-US" altLang="zh-CN" sz="1400" kern="0" dirty="0">
                <a:solidFill>
                  <a:srgbClr val="000080"/>
                </a:solidFill>
                <a:latin typeface="Consolas" panose="020B0609020204030204" pitchFamily="49" charset="0"/>
                <a:cs typeface="Times New Roman" panose="02020603050405020304" pitchFamily="18" charset="0"/>
              </a:rPr>
              <a:t>,</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8000FF"/>
                </a:solidFill>
                <a:latin typeface="Consolas" panose="020B0609020204030204" pitchFamily="49" charset="0"/>
                <a:cs typeface="Times New Roman" panose="02020603050405020304" pitchFamily="18" charset="0"/>
              </a:rPr>
              <a:t>final</a:t>
            </a:r>
            <a:r>
              <a:rPr lang="en-US" altLang="zh-CN" sz="1400" kern="0" dirty="0">
                <a:solidFill>
                  <a:srgbClr val="000080"/>
                </a:solidFill>
                <a:latin typeface="Consolas" panose="020B0609020204030204" pitchFamily="49" charset="0"/>
                <a:cs typeface="Times New Roman" panose="02020603050405020304" pitchFamily="18" charset="0"/>
              </a:rPr>
              <a:t>,</a:t>
            </a:r>
            <a:r>
              <a:rPr lang="en-US" altLang="zh-CN" sz="1400" kern="0" dirty="0">
                <a:solidFill>
                  <a:srgbClr val="000000"/>
                </a:solidFill>
                <a:latin typeface="Consolas" panose="020B0609020204030204" pitchFamily="49" charset="0"/>
                <a:cs typeface="Times New Roman" panose="02020603050405020304" pitchFamily="18" charset="0"/>
              </a:rPr>
              <a:t> homework</a:t>
            </a:r>
            <a:r>
              <a:rPr lang="en-US" altLang="zh-CN" sz="1400" kern="0" dirty="0">
                <a:solidFill>
                  <a:srgbClr val="000080"/>
                </a:solidFill>
                <a:latin typeface="Consolas" panose="020B0609020204030204" pitchFamily="49" charset="0"/>
                <a:cs typeface="Times New Roman" panose="02020603050405020304" pitchFamily="18" charset="0"/>
              </a:rPr>
              <a:t>);</a:t>
            </a:r>
            <a:endParaRPr lang="zh-CN" altLang="zh-CN" sz="1400" kern="100" dirty="0">
              <a:latin typeface="Consolas" panose="020B0609020204030204" pitchFamily="49" charset="0"/>
              <a:cs typeface="Times New Roman" panose="02020603050405020304" pitchFamily="18" charset="0"/>
            </a:endParaRPr>
          </a:p>
          <a:p>
            <a:pPr>
              <a:spcBef>
                <a:spcPct val="50000"/>
              </a:spcBef>
              <a:spcAft>
                <a:spcPts val="0"/>
              </a:spcAft>
              <a:defRPr/>
            </a:pPr>
            <a:r>
              <a:rPr lang="en-US" altLang="zh-CN" sz="1400" kern="0" dirty="0">
                <a:solidFill>
                  <a:srgbClr val="000080"/>
                </a:solidFill>
                <a:latin typeface="Consolas" panose="020B0609020204030204" pitchFamily="49" charset="0"/>
                <a:cs typeface="Times New Roman" panose="02020603050405020304" pitchFamily="18" charset="0"/>
              </a:rPr>
              <a:t>}</a:t>
            </a:r>
            <a:endParaRPr lang="zh-CN" altLang="zh-CN" sz="1400" kern="100" dirty="0">
              <a:latin typeface="Consolas" panose="020B0609020204030204" pitchFamily="49" charset="0"/>
              <a:cs typeface="Times New Roman" panose="02020603050405020304" pitchFamily="18" charset="0"/>
            </a:endParaRPr>
          </a:p>
        </p:txBody>
      </p:sp>
      <p:sp>
        <p:nvSpPr>
          <p:cNvPr id="2" name="矩形 1">
            <a:extLst>
              <a:ext uri="{FF2B5EF4-FFF2-40B4-BE49-F238E27FC236}">
                <a16:creationId xmlns:a16="http://schemas.microsoft.com/office/drawing/2014/main" id="{B55ED150-DF4A-4862-AC74-65CF5ADD4D61}"/>
              </a:ext>
            </a:extLst>
          </p:cNvPr>
          <p:cNvSpPr/>
          <p:nvPr/>
        </p:nvSpPr>
        <p:spPr>
          <a:xfrm>
            <a:off x="6934199" y="4893208"/>
            <a:ext cx="4714010" cy="1477328"/>
          </a:xfrm>
          <a:prstGeom prst="rect">
            <a:avLst/>
          </a:prstGeom>
        </p:spPr>
        <p:txBody>
          <a:bodyPr wrap="square">
            <a:spAutoFit/>
          </a:bodyPr>
          <a:lstStyle/>
          <a:p>
            <a:r>
              <a:rPr lang="en-US" altLang="zh-CN" dirty="0">
                <a:solidFill>
                  <a:srgbClr val="000000"/>
                </a:solidFill>
                <a:latin typeface="Consolas" panose="020B0609020204030204" pitchFamily="49" charset="0"/>
              </a:rPr>
              <a:t>1</a:t>
            </a:r>
            <a:r>
              <a:rPr lang="zh-CN" altLang="en-US" dirty="0">
                <a:solidFill>
                  <a:srgbClr val="000000"/>
                </a:solidFill>
                <a:latin typeface="Consolas" panose="020B0609020204030204" pitchFamily="49" charset="0"/>
              </a:rPr>
              <a:t>）通过在参数列表后插入</a:t>
            </a:r>
            <a:r>
              <a:rPr lang="en-US" altLang="zh-CN" dirty="0">
                <a:solidFill>
                  <a:srgbClr val="000000"/>
                </a:solidFill>
                <a:latin typeface="Consolas" panose="020B0609020204030204" pitchFamily="49" charset="0"/>
              </a:rPr>
              <a:t>const</a:t>
            </a:r>
            <a:r>
              <a:rPr lang="zh-CN" altLang="en-US" dirty="0">
                <a:solidFill>
                  <a:srgbClr val="000000"/>
                </a:solidFill>
                <a:latin typeface="Consolas" panose="020B0609020204030204" pitchFamily="49" charset="0"/>
              </a:rPr>
              <a:t>关键字，可以把成员函数定义为</a:t>
            </a:r>
            <a:r>
              <a:rPr lang="en-US" altLang="zh-CN" dirty="0">
                <a:solidFill>
                  <a:srgbClr val="000000"/>
                </a:solidFill>
                <a:latin typeface="Consolas" panose="020B0609020204030204" pitchFamily="49" charset="0"/>
              </a:rPr>
              <a:t>const</a:t>
            </a:r>
            <a:r>
              <a:rPr lang="zh-CN" altLang="en-US" dirty="0">
                <a:solidFill>
                  <a:srgbClr val="000000"/>
                </a:solidFill>
                <a:latin typeface="Consolas" panose="020B0609020204030204" pitchFamily="49" charset="0"/>
              </a:rPr>
              <a:t>函数。</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2</a:t>
            </a:r>
            <a:r>
              <a:rPr lang="zh-CN" altLang="en-US" dirty="0">
                <a:solidFill>
                  <a:srgbClr val="000000"/>
                </a:solidFill>
                <a:latin typeface="Consolas" panose="020B0609020204030204" pitchFamily="49" charset="0"/>
              </a:rPr>
              <a:t>）这样的成员函数不能改变调用它们的对象的状态</a:t>
            </a:r>
          </a:p>
          <a:p>
            <a:r>
              <a:rPr lang="en-US" altLang="zh-CN" dirty="0">
                <a:solidFill>
                  <a:srgbClr val="000000"/>
                </a:solidFill>
                <a:latin typeface="Consolas" panose="020B0609020204030204" pitchFamily="49" charset="0"/>
              </a:rPr>
              <a:t>3</a:t>
            </a:r>
            <a:r>
              <a:rPr lang="zh-CN" altLang="en-US" dirty="0">
                <a:solidFill>
                  <a:srgbClr val="000000"/>
                </a:solidFill>
                <a:latin typeface="Consolas" panose="020B0609020204030204" pitchFamily="49" charset="0"/>
              </a:rPr>
              <a:t>）</a:t>
            </a:r>
            <a:r>
              <a:rPr lang="en-US" altLang="zh-CN" dirty="0">
                <a:solidFill>
                  <a:srgbClr val="000000"/>
                </a:solidFill>
                <a:latin typeface="Consolas" panose="020B0609020204030204" pitchFamily="49" charset="0"/>
              </a:rPr>
              <a:t>const</a:t>
            </a:r>
            <a:r>
              <a:rPr lang="zh-CN" altLang="en-US" dirty="0">
                <a:solidFill>
                  <a:srgbClr val="000000"/>
                </a:solidFill>
                <a:latin typeface="Consolas" panose="020B0609020204030204" pitchFamily="49" charset="0"/>
              </a:rPr>
              <a:t>对象只能调用</a:t>
            </a:r>
            <a:r>
              <a:rPr lang="en-US" altLang="zh-CN" dirty="0">
                <a:solidFill>
                  <a:srgbClr val="000000"/>
                </a:solidFill>
                <a:latin typeface="Consolas" panose="020B0609020204030204" pitchFamily="49" charset="0"/>
              </a:rPr>
              <a:t>const</a:t>
            </a:r>
            <a:r>
              <a:rPr lang="zh-CN" altLang="en-US" dirty="0">
                <a:solidFill>
                  <a:srgbClr val="000000"/>
                </a:solidFill>
                <a:latin typeface="Consolas" panose="020B0609020204030204" pitchFamily="49" charset="0"/>
              </a:rPr>
              <a:t>成员函数</a:t>
            </a:r>
            <a:endParaRPr lang="zh-CN" altLang="en-US" b="0" dirty="0">
              <a:solidFill>
                <a:srgbClr val="000000"/>
              </a:solidFill>
              <a:effectLst/>
              <a:latin typeface="Consolas" panose="020B0609020204030204" pitchFamily="49" charset="0"/>
            </a:endParaRPr>
          </a:p>
        </p:txBody>
      </p:sp>
      <p:sp>
        <p:nvSpPr>
          <p:cNvPr id="6" name="矩形 5">
            <a:extLst>
              <a:ext uri="{FF2B5EF4-FFF2-40B4-BE49-F238E27FC236}">
                <a16:creationId xmlns:a16="http://schemas.microsoft.com/office/drawing/2014/main" id="{B39AC6B9-90B5-4CCE-A04F-7AF925F360EA}"/>
              </a:ext>
            </a:extLst>
          </p:cNvPr>
          <p:cNvSpPr/>
          <p:nvPr/>
        </p:nvSpPr>
        <p:spPr>
          <a:xfrm>
            <a:off x="6899605" y="4387334"/>
            <a:ext cx="1406154" cy="369332"/>
          </a:xfrm>
          <a:prstGeom prst="rect">
            <a:avLst/>
          </a:prstGeom>
        </p:spPr>
        <p:txBody>
          <a:bodyPr wrap="none">
            <a:spAutoFit/>
          </a:bodyPr>
          <a:lstStyle/>
          <a:p>
            <a:r>
              <a:rPr lang="en-US" altLang="zh-CN" dirty="0">
                <a:solidFill>
                  <a:srgbClr val="0000FF"/>
                </a:solidFill>
                <a:latin typeface="Consolas" panose="020B0609020204030204" pitchFamily="49" charset="0"/>
              </a:rPr>
              <a:t>const</a:t>
            </a:r>
            <a:r>
              <a:rPr lang="en-US" altLang="zh-CN" dirty="0">
                <a:solidFill>
                  <a:srgbClr val="000000"/>
                </a:solidFill>
                <a:latin typeface="Consolas" panose="020B0609020204030204" pitchFamily="49" charset="0"/>
              </a:rPr>
              <a:t> </a:t>
            </a:r>
            <a:r>
              <a:rPr lang="zh-CN" altLang="en-US" dirty="0">
                <a:solidFill>
                  <a:srgbClr val="000000"/>
                </a:solidFill>
                <a:latin typeface="Consolas" panose="020B0609020204030204" pitchFamily="49" charset="0"/>
              </a:rPr>
              <a:t>函数</a:t>
            </a:r>
            <a:endParaRPr lang="zh-CN" altLang="en-US" b="0" dirty="0">
              <a:solidFill>
                <a:srgbClr val="000000"/>
              </a:solidFill>
              <a:effectLst/>
              <a:latin typeface="Consolas" panose="020B0609020204030204" pitchFamily="49" charset="0"/>
            </a:endParaRPr>
          </a:p>
        </p:txBody>
      </p:sp>
      <p:pic>
        <p:nvPicPr>
          <p:cNvPr id="13" name="图片 12">
            <a:extLst>
              <a:ext uri="{FF2B5EF4-FFF2-40B4-BE49-F238E27FC236}">
                <a16:creationId xmlns:a16="http://schemas.microsoft.com/office/drawing/2014/main" id="{37F7B496-D252-4163-9E7E-187E0B4D1601}"/>
              </a:ext>
            </a:extLst>
          </p:cNvPr>
          <p:cNvPicPr>
            <a:picLocks noChangeAspect="1"/>
          </p:cNvPicPr>
          <p:nvPr/>
        </p:nvPicPr>
        <p:blipFill>
          <a:blip r:embed="rId3"/>
          <a:stretch>
            <a:fillRect/>
          </a:stretch>
        </p:blipFill>
        <p:spPr>
          <a:xfrm>
            <a:off x="8350827" y="4277590"/>
            <a:ext cx="523009" cy="523009"/>
          </a:xfrm>
          <a:prstGeom prst="rect">
            <a:avLst/>
          </a:prstGeom>
        </p:spPr>
      </p:pic>
    </p:spTree>
    <p:extLst>
      <p:ext uri="{BB962C8B-B14F-4D97-AF65-F5344CB8AC3E}">
        <p14:creationId xmlns:p14="http://schemas.microsoft.com/office/powerpoint/2010/main" val="1587262196"/>
      </p:ext>
    </p:extLst>
  </p:cSld>
  <p:clrMapOvr>
    <a:masterClrMapping/>
  </p:clrMapOvr>
  <p:transition spd="med">
    <p:pull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3262432" cy="461665"/>
          </a:xfrm>
          <a:prstGeom prst="rect">
            <a:avLst/>
          </a:prstGeom>
          <a:noFill/>
        </p:spPr>
        <p:txBody>
          <a:bodyPr wrap="none" rtlCol="0">
            <a:spAutoFit/>
          </a:bodyPr>
          <a:lstStyle/>
          <a:p>
            <a:r>
              <a:rPr lang="zh-CN" altLang="en-US" sz="2400" dirty="0">
                <a:solidFill>
                  <a:srgbClr val="3949AB"/>
                </a:solidFill>
              </a:rPr>
              <a:t>成员函数与非成员函数</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2" y="1059574"/>
            <a:ext cx="4499158"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成员函数</a:t>
            </a:r>
            <a:endParaRPr lang="en-US" altLang="zh-CN" sz="2400" dirty="0">
              <a:latin typeface="+mn-ea"/>
            </a:endParaRPr>
          </a:p>
        </p:txBody>
      </p:sp>
      <p:sp>
        <p:nvSpPr>
          <p:cNvPr id="12" name="矩形: 同侧圆角 5">
            <a:extLst>
              <a:ext uri="{FF2B5EF4-FFF2-40B4-BE49-F238E27FC236}">
                <a16:creationId xmlns:a16="http://schemas.microsoft.com/office/drawing/2014/main" id="{039FF471-71DB-4D7D-A007-66AADC1C04BB}"/>
              </a:ext>
            </a:extLst>
          </p:cNvPr>
          <p:cNvSpPr>
            <a:spLocks noChangeAspect="1"/>
          </p:cNvSpPr>
          <p:nvPr/>
        </p:nvSpPr>
        <p:spPr>
          <a:xfrm>
            <a:off x="6335097" y="1059574"/>
            <a:ext cx="4499158"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非成员函数</a:t>
            </a:r>
            <a:endParaRPr lang="en-US" altLang="zh-CN" sz="2400" dirty="0">
              <a:latin typeface="+mn-ea"/>
            </a:endParaRPr>
          </a:p>
        </p:txBody>
      </p:sp>
      <p:sp>
        <p:nvSpPr>
          <p:cNvPr id="5" name="矩形 4">
            <a:extLst>
              <a:ext uri="{FF2B5EF4-FFF2-40B4-BE49-F238E27FC236}">
                <a16:creationId xmlns:a16="http://schemas.microsoft.com/office/drawing/2014/main" id="{2B2D7028-64F9-480F-92E4-CF363B918A0C}"/>
              </a:ext>
            </a:extLst>
          </p:cNvPr>
          <p:cNvSpPr/>
          <p:nvPr/>
        </p:nvSpPr>
        <p:spPr>
          <a:xfrm>
            <a:off x="1611824" y="1858441"/>
            <a:ext cx="4431789" cy="2031325"/>
          </a:xfrm>
          <a:prstGeom prst="rect">
            <a:avLst/>
          </a:prstGeom>
        </p:spPr>
        <p:txBody>
          <a:bodyPr wrap="square">
            <a:spAutoFit/>
          </a:bodyPr>
          <a:lstStyle/>
          <a:p>
            <a:r>
              <a:rPr lang="en-US" altLang="zh-CN" dirty="0">
                <a:solidFill>
                  <a:srgbClr val="000000"/>
                </a:solidFill>
                <a:latin typeface="Consolas" panose="020B0609020204030204" pitchFamily="49" charset="0"/>
              </a:rPr>
              <a:t>1</a:t>
            </a:r>
            <a:r>
              <a:rPr lang="zh-CN" altLang="en-US" dirty="0">
                <a:solidFill>
                  <a:srgbClr val="000000"/>
                </a:solidFill>
                <a:latin typeface="Consolas" panose="020B0609020204030204" pitchFamily="49" charset="0"/>
              </a:rPr>
              <a:t>）是类的成员；</a:t>
            </a:r>
            <a:endParaRPr lang="en-US" altLang="zh-CN" dirty="0">
              <a:solidFill>
                <a:srgbClr val="000000"/>
              </a:solidFill>
              <a:latin typeface="Consolas" panose="020B0609020204030204" pitchFamily="49" charset="0"/>
            </a:endParaRPr>
          </a:p>
          <a:p>
            <a:r>
              <a:rPr lang="en-US" altLang="zh-CN" b="0" dirty="0">
                <a:solidFill>
                  <a:srgbClr val="000000"/>
                </a:solidFill>
                <a:effectLst/>
                <a:latin typeface="Consolas" panose="020B0609020204030204" pitchFamily="49" charset="0"/>
              </a:rPr>
              <a:t>2</a:t>
            </a:r>
            <a:r>
              <a:rPr lang="zh-CN" altLang="en-US" b="0" dirty="0">
                <a:solidFill>
                  <a:srgbClr val="000000"/>
                </a:solidFill>
                <a:effectLst/>
                <a:latin typeface="Consolas" panose="020B0609020204030204" pitchFamily="49" charset="0"/>
              </a:rPr>
              <a:t>）可以直接访问类的属性；</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3</a:t>
            </a:r>
            <a:r>
              <a:rPr lang="zh-CN" altLang="en-US" dirty="0">
                <a:solidFill>
                  <a:srgbClr val="000000"/>
                </a:solidFill>
                <a:latin typeface="Consolas" panose="020B0609020204030204" pitchFamily="49" charset="0"/>
              </a:rPr>
              <a:t>）成员函数通过特定的对象来隐式调用；</a:t>
            </a:r>
            <a:endParaRPr lang="en-US" altLang="zh-CN" dirty="0">
              <a:solidFill>
                <a:srgbClr val="000000"/>
              </a:solidFill>
              <a:latin typeface="Consolas" panose="020B0609020204030204" pitchFamily="49" charset="0"/>
            </a:endParaRPr>
          </a:p>
          <a:p>
            <a:r>
              <a:rPr lang="en-US" altLang="zh-CN" b="0" dirty="0">
                <a:solidFill>
                  <a:srgbClr val="000000"/>
                </a:solidFill>
                <a:effectLst/>
                <a:latin typeface="Consolas" panose="020B0609020204030204" pitchFamily="49" charset="0"/>
              </a:rPr>
              <a:t>4</a:t>
            </a:r>
            <a:r>
              <a:rPr lang="zh-CN" altLang="en-US" b="0" dirty="0">
                <a:solidFill>
                  <a:srgbClr val="000000"/>
                </a:solidFill>
                <a:effectLst/>
                <a:latin typeface="Consolas" panose="020B0609020204030204" pitchFamily="49" charset="0"/>
              </a:rPr>
              <a:t>）</a:t>
            </a:r>
            <a:r>
              <a:rPr lang="zh-CN" altLang="en-US" dirty="0"/>
              <a:t>在一个成员函数中，引用到的成员数据和函数会隐式的绑定到调用这个函数的对象上。</a:t>
            </a:r>
            <a:endParaRPr lang="en-US" altLang="zh-CN" dirty="0"/>
          </a:p>
          <a:p>
            <a:r>
              <a:rPr lang="en-US" altLang="zh-CN" dirty="0"/>
              <a:t>5</a:t>
            </a:r>
            <a:r>
              <a:rPr lang="zh-CN" altLang="en-US" dirty="0"/>
              <a:t>）可以在类的内部或者外部定义函数。</a:t>
            </a:r>
            <a:endParaRPr lang="en-US" altLang="zh-CN" dirty="0"/>
          </a:p>
        </p:txBody>
      </p:sp>
      <p:sp>
        <p:nvSpPr>
          <p:cNvPr id="7" name="矩形 6">
            <a:extLst>
              <a:ext uri="{FF2B5EF4-FFF2-40B4-BE49-F238E27FC236}">
                <a16:creationId xmlns:a16="http://schemas.microsoft.com/office/drawing/2014/main" id="{46F55C30-7901-41FE-9431-12CC2D85E77A}"/>
              </a:ext>
            </a:extLst>
          </p:cNvPr>
          <p:cNvSpPr/>
          <p:nvPr/>
        </p:nvSpPr>
        <p:spPr>
          <a:xfrm>
            <a:off x="6598161" y="1858441"/>
            <a:ext cx="3081293" cy="923330"/>
          </a:xfrm>
          <a:prstGeom prst="rect">
            <a:avLst/>
          </a:prstGeom>
        </p:spPr>
        <p:txBody>
          <a:bodyPr wrap="none">
            <a:spAutoFit/>
          </a:bodyPr>
          <a:lstStyle/>
          <a:p>
            <a:r>
              <a:rPr lang="en-US" altLang="zh-CN" dirty="0">
                <a:solidFill>
                  <a:srgbClr val="000000"/>
                </a:solidFill>
                <a:latin typeface="Consolas" panose="020B0609020204030204" pitchFamily="49" charset="0"/>
              </a:rPr>
              <a:t>1</a:t>
            </a:r>
            <a:r>
              <a:rPr lang="zh-CN" altLang="en-US" dirty="0">
                <a:solidFill>
                  <a:srgbClr val="000000"/>
                </a:solidFill>
                <a:latin typeface="Consolas" panose="020B0609020204030204" pitchFamily="49" charset="0"/>
              </a:rPr>
              <a:t>）不是类的成员；</a:t>
            </a:r>
            <a:endParaRPr lang="en-US" altLang="zh-CN" dirty="0">
              <a:solidFill>
                <a:srgbClr val="000000"/>
              </a:solidFill>
              <a:latin typeface="Consolas" panose="020B0609020204030204" pitchFamily="49" charset="0"/>
            </a:endParaRPr>
          </a:p>
          <a:p>
            <a:r>
              <a:rPr lang="en-US" altLang="zh-CN" b="0" dirty="0">
                <a:solidFill>
                  <a:srgbClr val="000000"/>
                </a:solidFill>
                <a:effectLst/>
                <a:latin typeface="Consolas" panose="020B0609020204030204" pitchFamily="49" charset="0"/>
              </a:rPr>
              <a:t>2</a:t>
            </a:r>
            <a:r>
              <a:rPr lang="zh-CN" altLang="en-US" b="0" dirty="0">
                <a:solidFill>
                  <a:srgbClr val="000000"/>
                </a:solidFill>
                <a:effectLst/>
                <a:latin typeface="Consolas" panose="020B0609020204030204" pitchFamily="49" charset="0"/>
              </a:rPr>
              <a:t>）只能访问类的公有属性；</a:t>
            </a:r>
            <a:endParaRPr lang="en-US" altLang="zh-CN" b="0" dirty="0">
              <a:solidFill>
                <a:srgbClr val="000000"/>
              </a:solidFill>
              <a:effectLst/>
              <a:latin typeface="Consolas" panose="020B0609020204030204" pitchFamily="49" charset="0"/>
            </a:endParaRPr>
          </a:p>
          <a:p>
            <a:r>
              <a:rPr lang="en-US" altLang="zh-CN" dirty="0">
                <a:solidFill>
                  <a:srgbClr val="000000"/>
                </a:solidFill>
                <a:latin typeface="Consolas" panose="020B0609020204030204" pitchFamily="49" charset="0"/>
              </a:rPr>
              <a:t>3</a:t>
            </a:r>
            <a:r>
              <a:rPr lang="zh-CN" altLang="en-US" dirty="0">
                <a:solidFill>
                  <a:srgbClr val="000000"/>
                </a:solidFill>
                <a:latin typeface="Consolas" panose="020B0609020204030204" pitchFamily="49" charset="0"/>
              </a:rPr>
              <a:t>）可以直接调用；</a:t>
            </a:r>
            <a:endParaRPr lang="en-US" altLang="zh-CN" b="0" dirty="0">
              <a:solidFill>
                <a:srgbClr val="000000"/>
              </a:solidFill>
              <a:effectLst/>
              <a:latin typeface="Consolas" panose="020B0609020204030204" pitchFamily="49" charset="0"/>
            </a:endParaRPr>
          </a:p>
        </p:txBody>
      </p:sp>
      <p:pic>
        <p:nvPicPr>
          <p:cNvPr id="15" name="图片 14">
            <a:extLst>
              <a:ext uri="{FF2B5EF4-FFF2-40B4-BE49-F238E27FC236}">
                <a16:creationId xmlns:a16="http://schemas.microsoft.com/office/drawing/2014/main" id="{07464A75-DF11-4A25-8752-CCF8AFAC989F}"/>
              </a:ext>
            </a:extLst>
          </p:cNvPr>
          <p:cNvPicPr>
            <a:picLocks noChangeAspect="1"/>
          </p:cNvPicPr>
          <p:nvPr/>
        </p:nvPicPr>
        <p:blipFill>
          <a:blip r:embed="rId3"/>
          <a:stretch>
            <a:fillRect/>
          </a:stretch>
        </p:blipFill>
        <p:spPr>
          <a:xfrm>
            <a:off x="1090044" y="3812204"/>
            <a:ext cx="490538" cy="490538"/>
          </a:xfrm>
          <a:prstGeom prst="rect">
            <a:avLst/>
          </a:prstGeom>
        </p:spPr>
      </p:pic>
      <p:sp>
        <p:nvSpPr>
          <p:cNvPr id="16" name="矩形 15">
            <a:extLst>
              <a:ext uri="{FF2B5EF4-FFF2-40B4-BE49-F238E27FC236}">
                <a16:creationId xmlns:a16="http://schemas.microsoft.com/office/drawing/2014/main" id="{D2019BA7-7E34-48D7-9D4E-15EBFBFEDF6E}"/>
              </a:ext>
            </a:extLst>
          </p:cNvPr>
          <p:cNvSpPr/>
          <p:nvPr/>
        </p:nvSpPr>
        <p:spPr>
          <a:xfrm>
            <a:off x="1656781" y="4183590"/>
            <a:ext cx="7910513" cy="1015663"/>
          </a:xfrm>
          <a:prstGeom prst="rect">
            <a:avLst/>
          </a:prstGeom>
        </p:spPr>
        <p:txBody>
          <a:bodyPr wrap="square">
            <a:spAutoFit/>
          </a:bodyPr>
          <a:lstStyle/>
          <a:p>
            <a:r>
              <a:rPr lang="zh-CN" altLang="en-US" sz="2400" dirty="0">
                <a:solidFill>
                  <a:srgbClr val="00B050"/>
                </a:solidFill>
                <a:latin typeface="Consolas" panose="020B0609020204030204" pitchFamily="49" charset="0"/>
              </a:rPr>
              <a:t>区分成员或非成员函数的通用规则</a:t>
            </a:r>
            <a:endParaRPr lang="en-US" altLang="zh-CN" sz="2400" dirty="0">
              <a:solidFill>
                <a:srgbClr val="000000"/>
              </a:solidFill>
              <a:latin typeface="Consolas" panose="020B0609020204030204" pitchFamily="49" charset="0"/>
            </a:endParaRPr>
          </a:p>
          <a:p>
            <a:r>
              <a:rPr lang="zh-CN" altLang="en-US" dirty="0">
                <a:solidFill>
                  <a:srgbClr val="000000"/>
                </a:solidFill>
                <a:latin typeface="Consolas" panose="020B0609020204030204" pitchFamily="49" charset="0"/>
              </a:rPr>
              <a:t>如果这个函数会改变对象的状态，那么这个函数就应该成为这个对象的成员。那么</a:t>
            </a:r>
            <a:r>
              <a:rPr lang="en-US" altLang="zh-CN" dirty="0">
                <a:solidFill>
                  <a:srgbClr val="000000"/>
                </a:solidFill>
                <a:latin typeface="Consolas" panose="020B0609020204030204" pitchFamily="49" charset="0"/>
              </a:rPr>
              <a:t>compare</a:t>
            </a:r>
            <a:r>
              <a:rPr lang="zh-CN" altLang="en-US" dirty="0">
                <a:solidFill>
                  <a:srgbClr val="000000"/>
                </a:solidFill>
                <a:latin typeface="Consolas" panose="020B0609020204030204" pitchFamily="49" charset="0"/>
              </a:rPr>
              <a:t>函数应当是那种类型</a:t>
            </a:r>
            <a:r>
              <a:rPr lang="en-US" altLang="zh-CN" dirty="0">
                <a:solidFill>
                  <a:srgbClr val="000000"/>
                </a:solidFill>
                <a:latin typeface="Consolas" panose="020B0609020204030204" pitchFamily="49" charset="0"/>
              </a:rPr>
              <a:t>?</a:t>
            </a:r>
            <a:endParaRPr lang="zh-CN" altLang="en-US" dirty="0">
              <a:solidFill>
                <a:srgbClr val="000000"/>
              </a:solidFill>
              <a:latin typeface="Consolas" panose="020B0609020204030204" pitchFamily="49" charset="0"/>
            </a:endParaRPr>
          </a:p>
        </p:txBody>
      </p:sp>
      <p:sp>
        <p:nvSpPr>
          <p:cNvPr id="17" name="矩形 16">
            <a:extLst>
              <a:ext uri="{FF2B5EF4-FFF2-40B4-BE49-F238E27FC236}">
                <a16:creationId xmlns:a16="http://schemas.microsoft.com/office/drawing/2014/main" id="{54C1B765-CD25-4A3A-B85E-FA8C91E5FD45}"/>
              </a:ext>
            </a:extLst>
          </p:cNvPr>
          <p:cNvSpPr/>
          <p:nvPr/>
        </p:nvSpPr>
        <p:spPr>
          <a:xfrm>
            <a:off x="2169994" y="5396636"/>
            <a:ext cx="9225886" cy="646331"/>
          </a:xfrm>
          <a:prstGeom prst="rect">
            <a:avLst/>
          </a:prstGeom>
        </p:spPr>
        <p:txBody>
          <a:bodyPr wrap="square">
            <a:spAutoFit/>
          </a:bodyPr>
          <a:lstStyle/>
          <a:p>
            <a:r>
              <a:rPr lang="en-US" altLang="zh-CN" dirty="0">
                <a:solidFill>
                  <a:srgbClr val="8000FF"/>
                </a:solidFill>
                <a:latin typeface="Courier New" panose="02070309020205020404" pitchFamily="49" charset="0"/>
              </a:rPr>
              <a:t>bool</a:t>
            </a:r>
            <a:r>
              <a:rPr lang="en-US" altLang="zh-CN" dirty="0">
                <a:solidFill>
                  <a:srgbClr val="000000"/>
                </a:solidFill>
                <a:latin typeface="Courier New" panose="02070309020205020404" pitchFamily="49" charset="0"/>
              </a:rPr>
              <a:t> compare</a:t>
            </a:r>
            <a:r>
              <a:rPr lang="en-US" altLang="zh-CN" b="1" dirty="0">
                <a:solidFill>
                  <a:srgbClr val="000080"/>
                </a:solidFill>
                <a:latin typeface="Courier New" panose="02070309020205020404" pitchFamily="49" charset="0"/>
              </a:rPr>
              <a:t>(</a:t>
            </a:r>
            <a:r>
              <a:rPr lang="en-US" altLang="zh-CN" dirty="0">
                <a:solidFill>
                  <a:srgbClr val="8000FF"/>
                </a:solidFill>
                <a:latin typeface="Courier New" panose="02070309020205020404" pitchFamily="49" charset="0"/>
              </a:rPr>
              <a:t>const</a:t>
            </a:r>
            <a:r>
              <a:rPr lang="en-US" altLang="zh-CN" dirty="0">
                <a:solidFill>
                  <a:srgbClr val="000000"/>
                </a:solidFill>
                <a:latin typeface="Courier New" panose="02070309020205020404" pitchFamily="49" charset="0"/>
              </a:rPr>
              <a:t> </a:t>
            </a:r>
            <a:r>
              <a:rPr lang="en-US" altLang="zh-CN" dirty="0" err="1">
                <a:solidFill>
                  <a:srgbClr val="000000"/>
                </a:solidFill>
                <a:latin typeface="Courier New" panose="02070309020205020404" pitchFamily="49" charset="0"/>
              </a:rPr>
              <a:t>Student_info</a:t>
            </a:r>
            <a:r>
              <a:rPr lang="en-US" altLang="zh-CN" dirty="0">
                <a:solidFill>
                  <a:srgbClr val="000000"/>
                </a:solidFill>
                <a:latin typeface="Courier New" panose="02070309020205020404" pitchFamily="49" charset="0"/>
              </a:rPr>
              <a:t> </a:t>
            </a:r>
            <a:r>
              <a:rPr lang="en-US" altLang="zh-CN" b="1" dirty="0">
                <a:solidFill>
                  <a:srgbClr val="000080"/>
                </a:solidFill>
                <a:latin typeface="Courier New" panose="02070309020205020404" pitchFamily="49" charset="0"/>
              </a:rPr>
              <a:t>&amp;</a:t>
            </a:r>
            <a:r>
              <a:rPr lang="en-US" altLang="zh-CN" dirty="0">
                <a:solidFill>
                  <a:srgbClr val="000000"/>
                </a:solidFill>
                <a:latin typeface="Courier New" panose="02070309020205020404" pitchFamily="49" charset="0"/>
              </a:rPr>
              <a:t>x</a:t>
            </a:r>
            <a:r>
              <a:rPr lang="en-US" altLang="zh-CN" b="1" dirty="0">
                <a:solidFill>
                  <a:srgbClr val="000080"/>
                </a:solidFill>
                <a:latin typeface="Courier New" panose="02070309020205020404" pitchFamily="49" charset="0"/>
              </a:rPr>
              <a:t>,</a:t>
            </a:r>
            <a:r>
              <a:rPr lang="en-US" altLang="zh-CN" dirty="0">
                <a:solidFill>
                  <a:srgbClr val="000000"/>
                </a:solidFill>
                <a:latin typeface="Courier New" panose="02070309020205020404" pitchFamily="49" charset="0"/>
              </a:rPr>
              <a:t> </a:t>
            </a:r>
            <a:r>
              <a:rPr lang="en-US" altLang="zh-CN" dirty="0">
                <a:solidFill>
                  <a:srgbClr val="8000FF"/>
                </a:solidFill>
                <a:latin typeface="Courier New" panose="02070309020205020404" pitchFamily="49" charset="0"/>
              </a:rPr>
              <a:t>const</a:t>
            </a:r>
            <a:r>
              <a:rPr lang="en-US" altLang="zh-CN" dirty="0">
                <a:solidFill>
                  <a:srgbClr val="000000"/>
                </a:solidFill>
                <a:latin typeface="Courier New" panose="02070309020205020404" pitchFamily="49" charset="0"/>
              </a:rPr>
              <a:t> </a:t>
            </a:r>
            <a:r>
              <a:rPr lang="en-US" altLang="zh-CN" dirty="0" err="1">
                <a:solidFill>
                  <a:srgbClr val="000000"/>
                </a:solidFill>
                <a:latin typeface="Courier New" panose="02070309020205020404" pitchFamily="49" charset="0"/>
              </a:rPr>
              <a:t>Student_info</a:t>
            </a:r>
            <a:r>
              <a:rPr lang="en-US" altLang="zh-CN" dirty="0">
                <a:solidFill>
                  <a:srgbClr val="000000"/>
                </a:solidFill>
                <a:latin typeface="Courier New" panose="02070309020205020404" pitchFamily="49" charset="0"/>
              </a:rPr>
              <a:t> </a:t>
            </a:r>
            <a:r>
              <a:rPr lang="en-US" altLang="zh-CN" b="1" dirty="0">
                <a:solidFill>
                  <a:srgbClr val="000080"/>
                </a:solidFill>
                <a:latin typeface="Courier New" panose="02070309020205020404" pitchFamily="49" charset="0"/>
              </a:rPr>
              <a:t>&amp;</a:t>
            </a:r>
            <a:r>
              <a:rPr lang="en-US" altLang="zh-CN" dirty="0">
                <a:solidFill>
                  <a:srgbClr val="000000"/>
                </a:solidFill>
                <a:latin typeface="Courier New" panose="02070309020205020404" pitchFamily="49" charset="0"/>
              </a:rPr>
              <a:t>y</a:t>
            </a:r>
            <a:r>
              <a:rPr lang="en-US" altLang="zh-CN" b="1" dirty="0">
                <a:solidFill>
                  <a:srgbClr val="000080"/>
                </a:solidFill>
                <a:latin typeface="Courier New" panose="02070309020205020404" pitchFamily="49" charset="0"/>
              </a:rPr>
              <a:t>)</a:t>
            </a:r>
            <a:r>
              <a:rPr lang="en-US" altLang="zh-CN" dirty="0">
                <a:solidFill>
                  <a:srgbClr val="000000"/>
                </a:solidFill>
                <a:latin typeface="Courier New" panose="02070309020205020404" pitchFamily="49" charset="0"/>
              </a:rPr>
              <a:t> </a:t>
            </a:r>
            <a:r>
              <a:rPr lang="en-US" altLang="zh-CN" b="1" dirty="0">
                <a:solidFill>
                  <a:srgbClr val="000080"/>
                </a:solidFill>
                <a:latin typeface="Courier New" panose="02070309020205020404" pitchFamily="49" charset="0"/>
              </a:rPr>
              <a:t>{</a:t>
            </a:r>
            <a:r>
              <a:rPr lang="en-US" altLang="zh-CN" dirty="0">
                <a:solidFill>
                  <a:srgbClr val="000000"/>
                </a:solidFill>
                <a:latin typeface="Courier New" panose="02070309020205020404" pitchFamily="49" charset="0"/>
              </a:rPr>
              <a:t> </a:t>
            </a:r>
            <a:r>
              <a:rPr lang="en-US" altLang="zh-CN" b="1" dirty="0">
                <a:solidFill>
                  <a:srgbClr val="0000FF"/>
                </a:solidFill>
                <a:latin typeface="Courier New" panose="02070309020205020404" pitchFamily="49" charset="0"/>
              </a:rPr>
              <a:t>return</a:t>
            </a:r>
            <a:r>
              <a:rPr lang="en-US" altLang="zh-CN" dirty="0">
                <a:solidFill>
                  <a:srgbClr val="000000"/>
                </a:solidFill>
                <a:latin typeface="Courier New" panose="02070309020205020404" pitchFamily="49" charset="0"/>
              </a:rPr>
              <a:t> x</a:t>
            </a:r>
            <a:r>
              <a:rPr lang="en-US" altLang="zh-CN" b="1" dirty="0">
                <a:solidFill>
                  <a:srgbClr val="000080"/>
                </a:solidFill>
                <a:latin typeface="Courier New" panose="02070309020205020404" pitchFamily="49" charset="0"/>
              </a:rPr>
              <a:t>.</a:t>
            </a:r>
            <a:r>
              <a:rPr lang="en-US" altLang="zh-CN" dirty="0">
                <a:solidFill>
                  <a:srgbClr val="000000"/>
                </a:solidFill>
                <a:latin typeface="Courier New" panose="02070309020205020404" pitchFamily="49" charset="0"/>
              </a:rPr>
              <a:t>name</a:t>
            </a:r>
            <a:r>
              <a:rPr lang="en-US" altLang="zh-CN" b="1" dirty="0">
                <a:solidFill>
                  <a:srgbClr val="000080"/>
                </a:solidFill>
                <a:latin typeface="Courier New" panose="02070309020205020404" pitchFamily="49" charset="0"/>
              </a:rPr>
              <a:t>()</a:t>
            </a:r>
            <a:r>
              <a:rPr lang="en-US" altLang="zh-CN" dirty="0">
                <a:solidFill>
                  <a:srgbClr val="000000"/>
                </a:solidFill>
                <a:latin typeface="Courier New" panose="02070309020205020404" pitchFamily="49" charset="0"/>
              </a:rPr>
              <a:t> </a:t>
            </a:r>
            <a:r>
              <a:rPr lang="en-US" altLang="zh-CN" b="1" dirty="0">
                <a:solidFill>
                  <a:srgbClr val="000080"/>
                </a:solidFill>
                <a:latin typeface="Courier New" panose="02070309020205020404" pitchFamily="49" charset="0"/>
              </a:rPr>
              <a:t>&lt;</a:t>
            </a:r>
            <a:r>
              <a:rPr lang="en-US" altLang="zh-CN" dirty="0">
                <a:solidFill>
                  <a:srgbClr val="000000"/>
                </a:solidFill>
                <a:latin typeface="Courier New" panose="02070309020205020404" pitchFamily="49" charset="0"/>
              </a:rPr>
              <a:t> y</a:t>
            </a:r>
            <a:r>
              <a:rPr lang="en-US" altLang="zh-CN" b="1" dirty="0">
                <a:solidFill>
                  <a:srgbClr val="000080"/>
                </a:solidFill>
                <a:latin typeface="Courier New" panose="02070309020205020404" pitchFamily="49" charset="0"/>
              </a:rPr>
              <a:t>.</a:t>
            </a:r>
            <a:r>
              <a:rPr lang="en-US" altLang="zh-CN" dirty="0">
                <a:solidFill>
                  <a:srgbClr val="000000"/>
                </a:solidFill>
                <a:latin typeface="Courier New" panose="02070309020205020404" pitchFamily="49" charset="0"/>
              </a:rPr>
              <a:t>name</a:t>
            </a:r>
            <a:r>
              <a:rPr lang="en-US" altLang="zh-CN" b="1" dirty="0">
                <a:solidFill>
                  <a:srgbClr val="000080"/>
                </a:solidFill>
                <a:latin typeface="Courier New" panose="02070309020205020404" pitchFamily="49" charset="0"/>
              </a:rPr>
              <a:t>();</a:t>
            </a:r>
            <a:r>
              <a:rPr lang="en-US" altLang="zh-CN" dirty="0">
                <a:solidFill>
                  <a:srgbClr val="000000"/>
                </a:solidFill>
                <a:latin typeface="Courier New" panose="02070309020205020404" pitchFamily="49" charset="0"/>
              </a:rPr>
              <a:t> </a:t>
            </a:r>
            <a:r>
              <a:rPr lang="en-US" altLang="zh-CN" b="1" dirty="0">
                <a:solidFill>
                  <a:srgbClr val="000080"/>
                </a:solidFill>
                <a:latin typeface="Courier New" panose="02070309020205020404" pitchFamily="49" charset="0"/>
              </a:rPr>
              <a:t>}</a:t>
            </a:r>
            <a:r>
              <a:rPr lang="en-US" altLang="zh-CN" dirty="0">
                <a:solidFill>
                  <a:srgbClr val="000000"/>
                </a:solidFill>
                <a:latin typeface="Courier New" panose="02070309020205020404" pitchFamily="49" charset="0"/>
              </a:rPr>
              <a:t> </a:t>
            </a:r>
            <a:endParaRPr lang="en-US" altLang="zh-CN" dirty="0">
              <a:effectLst/>
            </a:endParaRPr>
          </a:p>
        </p:txBody>
      </p:sp>
    </p:spTree>
    <p:extLst>
      <p:ext uri="{BB962C8B-B14F-4D97-AF65-F5344CB8AC3E}">
        <p14:creationId xmlns:p14="http://schemas.microsoft.com/office/powerpoint/2010/main" val="4122316021"/>
      </p:ext>
    </p:extLst>
  </p:cSld>
  <p:clrMapOvr>
    <a:masterClrMapping/>
  </p:clrMapOvr>
  <p:transition spd="med">
    <p:pull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文本框 134"/>
          <p:cNvSpPr txBox="1"/>
          <p:nvPr/>
        </p:nvSpPr>
        <p:spPr>
          <a:xfrm>
            <a:off x="961031" y="230438"/>
            <a:ext cx="1415772" cy="461665"/>
          </a:xfrm>
          <a:prstGeom prst="rect">
            <a:avLst/>
          </a:prstGeom>
          <a:noFill/>
        </p:spPr>
        <p:txBody>
          <a:bodyPr wrap="none" rtlCol="0">
            <a:spAutoFit/>
          </a:bodyPr>
          <a:lstStyle/>
          <a:p>
            <a:r>
              <a:rPr lang="zh-CN" altLang="en-US" sz="2400" dirty="0">
                <a:solidFill>
                  <a:srgbClr val="3949AB"/>
                </a:solidFill>
              </a:rPr>
              <a:t>保护标签</a:t>
            </a:r>
          </a:p>
        </p:txBody>
      </p:sp>
      <p:sp>
        <p:nvSpPr>
          <p:cNvPr id="3" name="矩形 2"/>
          <p:cNvSpPr/>
          <p:nvPr/>
        </p:nvSpPr>
        <p:spPr>
          <a:xfrm>
            <a:off x="-1" y="0"/>
            <a:ext cx="609601" cy="6858000"/>
          </a:xfrm>
          <a:prstGeom prst="rect">
            <a:avLst/>
          </a:prstGeom>
          <a:solidFill>
            <a:srgbClr val="3949A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89356" y="96970"/>
            <a:ext cx="430887" cy="1825180"/>
          </a:xfrm>
          <a:prstGeom prst="rect">
            <a:avLst/>
          </a:prstGeom>
          <a:noFill/>
        </p:spPr>
        <p:txBody>
          <a:bodyPr vert="eaVert" wrap="none" rtlCol="0">
            <a:spAutoFit/>
          </a:bodyPr>
          <a:lstStyle/>
          <a:p>
            <a:r>
              <a:rPr lang="zh-CN" altLang="en-US" sz="1600" dirty="0">
                <a:solidFill>
                  <a:schemeClr val="bg1"/>
                </a:solidFill>
              </a:rPr>
              <a:t>面向对象</a:t>
            </a:r>
            <a:r>
              <a:rPr lang="en-US" altLang="zh-CN" sz="1600" dirty="0">
                <a:solidFill>
                  <a:schemeClr val="bg1"/>
                </a:solidFill>
              </a:rPr>
              <a:t>C++</a:t>
            </a:r>
            <a:r>
              <a:rPr lang="zh-CN" altLang="en-US" sz="1600" dirty="0">
                <a:solidFill>
                  <a:schemeClr val="bg1"/>
                </a:solidFill>
              </a:rPr>
              <a:t>（</a:t>
            </a:r>
            <a:r>
              <a:rPr lang="en-US" altLang="zh-CN" sz="1600" dirty="0">
                <a:solidFill>
                  <a:schemeClr val="bg1"/>
                </a:solidFill>
              </a:rPr>
              <a:t>2</a:t>
            </a:r>
            <a:r>
              <a:rPr lang="zh-CN" altLang="en-US" sz="1600" dirty="0">
                <a:solidFill>
                  <a:schemeClr val="bg1"/>
                </a:solidFill>
              </a:rPr>
              <a:t>）</a:t>
            </a:r>
          </a:p>
        </p:txBody>
      </p:sp>
      <p:sp>
        <p:nvSpPr>
          <p:cNvPr id="11" name="矩形: 同侧圆角 5">
            <a:extLst>
              <a:ext uri="{FF2B5EF4-FFF2-40B4-BE49-F238E27FC236}">
                <a16:creationId xmlns:a16="http://schemas.microsoft.com/office/drawing/2014/main" id="{0C4C311F-98C8-4E9A-BF6D-49A14C58BAC4}"/>
              </a:ext>
            </a:extLst>
          </p:cNvPr>
          <p:cNvSpPr>
            <a:spLocks noChangeAspect="1"/>
          </p:cNvSpPr>
          <p:nvPr/>
        </p:nvSpPr>
        <p:spPr>
          <a:xfrm>
            <a:off x="1319751" y="1073428"/>
            <a:ext cx="9841325"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类</a:t>
            </a:r>
            <a:r>
              <a:rPr lang="en-US" altLang="zh-CN" sz="2400" dirty="0">
                <a:latin typeface="+mn-ea"/>
              </a:rPr>
              <a:t>(class)</a:t>
            </a:r>
            <a:r>
              <a:rPr lang="zh-CN" altLang="en-US" sz="2400" dirty="0">
                <a:latin typeface="+mn-ea"/>
              </a:rPr>
              <a:t>和结构</a:t>
            </a:r>
            <a:r>
              <a:rPr lang="en-US" altLang="zh-CN" sz="2400" dirty="0">
                <a:latin typeface="+mn-ea"/>
              </a:rPr>
              <a:t>(struct)</a:t>
            </a:r>
          </a:p>
        </p:txBody>
      </p:sp>
      <p:sp>
        <p:nvSpPr>
          <p:cNvPr id="12" name="矩形 11">
            <a:extLst>
              <a:ext uri="{FF2B5EF4-FFF2-40B4-BE49-F238E27FC236}">
                <a16:creationId xmlns:a16="http://schemas.microsoft.com/office/drawing/2014/main" id="{D1F9CFA2-E37B-4CE3-B179-DCFABFA1B0B4}"/>
              </a:ext>
            </a:extLst>
          </p:cNvPr>
          <p:cNvSpPr/>
          <p:nvPr/>
        </p:nvSpPr>
        <p:spPr>
          <a:xfrm>
            <a:off x="1659858" y="1565786"/>
            <a:ext cx="4253261" cy="2893100"/>
          </a:xfrm>
          <a:prstGeom prst="rect">
            <a:avLst/>
          </a:prstGeom>
        </p:spPr>
        <p:txBody>
          <a:bodyPr wrap="square">
            <a:spAutoFit/>
          </a:bodyPr>
          <a:lstStyle/>
          <a:p>
            <a:pPr>
              <a:spcBef>
                <a:spcPct val="50000"/>
              </a:spcBef>
              <a:spcAft>
                <a:spcPts val="0"/>
              </a:spcAft>
              <a:defRPr/>
            </a:pPr>
            <a:r>
              <a:rPr lang="en-US" altLang="zh-CN" sz="1400" kern="0" dirty="0" err="1">
                <a:solidFill>
                  <a:srgbClr val="8000FF"/>
                </a:solidFill>
                <a:latin typeface="Consolas" panose="020B0609020204030204" pitchFamily="49" charset="0"/>
                <a:cs typeface="Times New Roman" panose="02020603050405020304" pitchFamily="18" charset="0"/>
              </a:rPr>
              <a:t>struct</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000000"/>
                </a:solidFill>
                <a:latin typeface="Consolas" panose="020B0609020204030204" pitchFamily="49" charset="0"/>
                <a:cs typeface="Times New Roman" panose="02020603050405020304" pitchFamily="18" charset="0"/>
              </a:rPr>
              <a:t>Student_info</a:t>
            </a:r>
            <a:r>
              <a:rPr lang="en-US" altLang="zh-CN" sz="1400" kern="0" dirty="0">
                <a:solidFill>
                  <a:srgbClr val="000080"/>
                </a:solidFill>
                <a:latin typeface="Consolas" panose="020B0609020204030204" pitchFamily="49" charset="0"/>
                <a:cs typeface="Times New Roman" panose="02020603050405020304" pitchFamily="18" charset="0"/>
              </a:rPr>
              <a:t>{</a:t>
            </a:r>
            <a:endParaRPr lang="zh-CN" altLang="zh-CN" sz="1400" kern="100" dirty="0">
              <a:latin typeface="Consolas" panose="020B0609020204030204" pitchFamily="49" charset="0"/>
              <a:cs typeface="Times New Roman" panose="02020603050405020304" pitchFamily="18" charset="0"/>
            </a:endParaRPr>
          </a:p>
          <a:p>
            <a:pPr>
              <a:spcBef>
                <a:spcPct val="50000"/>
              </a:spcBef>
              <a:spcAft>
                <a:spcPts val="0"/>
              </a:spcAft>
              <a:defRPr/>
            </a:pPr>
            <a:r>
              <a:rPr lang="en-US" altLang="zh-CN" sz="1400" kern="0" dirty="0">
                <a:solidFill>
                  <a:srgbClr val="000000"/>
                </a:solidFill>
                <a:latin typeface="Consolas" panose="020B0609020204030204" pitchFamily="49" charset="0"/>
                <a:cs typeface="Times New Roman" panose="02020603050405020304" pitchFamily="18" charset="0"/>
              </a:rPr>
              <a:t> </a:t>
            </a:r>
            <a:endParaRPr lang="zh-CN" altLang="zh-CN" sz="1400" kern="100" dirty="0">
              <a:latin typeface="Consolas" panose="020B0609020204030204" pitchFamily="49" charset="0"/>
              <a:cs typeface="Times New Roman" panose="02020603050405020304" pitchFamily="18" charset="0"/>
            </a:endParaRPr>
          </a:p>
          <a:p>
            <a:pPr>
              <a:spcBef>
                <a:spcPct val="50000"/>
              </a:spcBef>
              <a:spcAft>
                <a:spcPts val="0"/>
              </a:spcAft>
              <a:defRPr/>
            </a:pP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8000FF"/>
                </a:solidFill>
                <a:latin typeface="Consolas" panose="020B0609020204030204" pitchFamily="49" charset="0"/>
                <a:cs typeface="Times New Roman" panose="02020603050405020304" pitchFamily="18" charset="0"/>
              </a:rPr>
              <a:t>double</a:t>
            </a:r>
            <a:r>
              <a:rPr lang="en-US" altLang="zh-CN" sz="1400" kern="0" dirty="0">
                <a:solidFill>
                  <a:srgbClr val="000000"/>
                </a:solidFill>
                <a:latin typeface="Consolas" panose="020B0609020204030204" pitchFamily="49" charset="0"/>
                <a:cs typeface="Times New Roman" panose="02020603050405020304" pitchFamily="18" charset="0"/>
              </a:rPr>
              <a:t> grade</a:t>
            </a:r>
            <a:r>
              <a:rPr lang="en-US" altLang="zh-CN" sz="1400" kern="0" dirty="0">
                <a:solidFill>
                  <a:srgbClr val="000080"/>
                </a:solidFill>
                <a:latin typeface="Consolas" panose="020B0609020204030204" pitchFamily="49" charset="0"/>
                <a:cs typeface="Times New Roman" panose="02020603050405020304" pitchFamily="18" charset="0"/>
              </a:rPr>
              <a:t>()</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8000FF"/>
                </a:solidFill>
                <a:latin typeface="Consolas" panose="020B0609020204030204" pitchFamily="49" charset="0"/>
                <a:cs typeface="Times New Roman" panose="02020603050405020304" pitchFamily="18" charset="0"/>
              </a:rPr>
              <a:t>const</a:t>
            </a:r>
            <a:r>
              <a:rPr lang="en-US" altLang="zh-CN" sz="1400" kern="0" dirty="0">
                <a:solidFill>
                  <a:srgbClr val="000080"/>
                </a:solidFill>
                <a:latin typeface="Consolas" panose="020B0609020204030204" pitchFamily="49" charset="0"/>
                <a:cs typeface="Times New Roman" panose="02020603050405020304" pitchFamily="18" charset="0"/>
              </a:rPr>
              <a:t>;</a:t>
            </a:r>
            <a:endParaRPr lang="zh-CN" altLang="zh-CN" sz="1400" kern="100" dirty="0">
              <a:latin typeface="Consolas" panose="020B0609020204030204" pitchFamily="49" charset="0"/>
              <a:cs typeface="Times New Roman" panose="02020603050405020304" pitchFamily="18" charset="0"/>
            </a:endParaRPr>
          </a:p>
          <a:p>
            <a:pPr>
              <a:spcBef>
                <a:spcPct val="50000"/>
              </a:spcBef>
              <a:spcAft>
                <a:spcPts val="0"/>
              </a:spcAft>
              <a:defRPr/>
            </a:pP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000000"/>
                </a:solidFill>
                <a:latin typeface="Consolas" panose="020B0609020204030204" pitchFamily="49" charset="0"/>
                <a:cs typeface="Times New Roman" panose="02020603050405020304" pitchFamily="18" charset="0"/>
              </a:rPr>
              <a:t>std</a:t>
            </a:r>
            <a:r>
              <a:rPr lang="en-US" altLang="zh-CN" sz="1400" kern="0" dirty="0">
                <a:solidFill>
                  <a:srgbClr val="000080"/>
                </a:solidFill>
                <a:latin typeface="Consolas" panose="020B0609020204030204" pitchFamily="49" charset="0"/>
                <a:cs typeface="Times New Roman" panose="02020603050405020304" pitchFamily="18" charset="0"/>
              </a:rPr>
              <a:t>::</a:t>
            </a:r>
            <a:r>
              <a:rPr lang="en-US" altLang="zh-CN" sz="1400" kern="0" dirty="0" err="1">
                <a:solidFill>
                  <a:srgbClr val="000000"/>
                </a:solidFill>
                <a:latin typeface="Consolas" panose="020B0609020204030204" pitchFamily="49" charset="0"/>
                <a:cs typeface="Times New Roman" panose="02020603050405020304" pitchFamily="18" charset="0"/>
              </a:rPr>
              <a:t>istream</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000080"/>
                </a:solidFill>
                <a:latin typeface="Consolas" panose="020B0609020204030204" pitchFamily="49" charset="0"/>
                <a:cs typeface="Times New Roman" panose="02020603050405020304" pitchFamily="18" charset="0"/>
              </a:rPr>
              <a:t>&amp;</a:t>
            </a:r>
            <a:r>
              <a:rPr lang="en-US" altLang="zh-CN" sz="1400" kern="0" dirty="0">
                <a:solidFill>
                  <a:srgbClr val="000000"/>
                </a:solidFill>
                <a:latin typeface="Consolas" panose="020B0609020204030204" pitchFamily="49" charset="0"/>
                <a:cs typeface="Times New Roman" panose="02020603050405020304" pitchFamily="18" charset="0"/>
              </a:rPr>
              <a:t> read</a:t>
            </a:r>
            <a:r>
              <a:rPr lang="en-US" altLang="zh-CN" sz="1400" kern="0" dirty="0">
                <a:solidFill>
                  <a:srgbClr val="000080"/>
                </a:solidFill>
                <a:latin typeface="Consolas" panose="020B0609020204030204" pitchFamily="49" charset="0"/>
                <a:cs typeface="Times New Roman" panose="02020603050405020304" pitchFamily="18" charset="0"/>
              </a:rPr>
              <a:t>(</a:t>
            </a:r>
            <a:r>
              <a:rPr lang="en-US" altLang="zh-CN" sz="1400" kern="0" dirty="0" err="1">
                <a:solidFill>
                  <a:srgbClr val="000000"/>
                </a:solidFill>
                <a:latin typeface="Consolas" panose="020B0609020204030204" pitchFamily="49" charset="0"/>
                <a:cs typeface="Times New Roman" panose="02020603050405020304" pitchFamily="18" charset="0"/>
              </a:rPr>
              <a:t>std</a:t>
            </a:r>
            <a:r>
              <a:rPr lang="en-US" altLang="zh-CN" sz="1400" kern="0" dirty="0">
                <a:solidFill>
                  <a:srgbClr val="000080"/>
                </a:solidFill>
                <a:latin typeface="Consolas" panose="020B0609020204030204" pitchFamily="49" charset="0"/>
                <a:cs typeface="Times New Roman" panose="02020603050405020304" pitchFamily="18" charset="0"/>
              </a:rPr>
              <a:t>::</a:t>
            </a:r>
            <a:r>
              <a:rPr lang="en-US" altLang="zh-CN" sz="1400" kern="0" dirty="0" err="1">
                <a:solidFill>
                  <a:srgbClr val="000000"/>
                </a:solidFill>
                <a:latin typeface="Consolas" panose="020B0609020204030204" pitchFamily="49" charset="0"/>
                <a:cs typeface="Times New Roman" panose="02020603050405020304" pitchFamily="18" charset="0"/>
              </a:rPr>
              <a:t>istream</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000080"/>
                </a:solidFill>
                <a:latin typeface="Consolas" panose="020B0609020204030204" pitchFamily="49" charset="0"/>
                <a:cs typeface="Times New Roman" panose="02020603050405020304" pitchFamily="18" charset="0"/>
              </a:rPr>
              <a:t>&amp;);</a:t>
            </a:r>
            <a:endParaRPr lang="zh-CN" altLang="zh-CN" sz="1400" kern="100" dirty="0">
              <a:latin typeface="Consolas" panose="020B0609020204030204" pitchFamily="49" charset="0"/>
              <a:cs typeface="Times New Roman" panose="02020603050405020304" pitchFamily="18" charset="0"/>
            </a:endParaRPr>
          </a:p>
          <a:p>
            <a:pPr>
              <a:spcBef>
                <a:spcPct val="50000"/>
              </a:spcBef>
              <a:spcAft>
                <a:spcPts val="0"/>
              </a:spcAft>
              <a:defRPr/>
            </a:pPr>
            <a:r>
              <a:rPr lang="en-US" altLang="zh-CN" sz="1400" kern="0" dirty="0">
                <a:solidFill>
                  <a:srgbClr val="000000"/>
                </a:solidFill>
                <a:latin typeface="Consolas" panose="020B0609020204030204" pitchFamily="49" charset="0"/>
                <a:cs typeface="Times New Roman" panose="02020603050405020304" pitchFamily="18" charset="0"/>
              </a:rPr>
              <a:t> </a:t>
            </a:r>
            <a:endParaRPr lang="zh-CN" altLang="zh-CN" sz="1400" kern="100" dirty="0">
              <a:latin typeface="Consolas" panose="020B0609020204030204" pitchFamily="49" charset="0"/>
              <a:cs typeface="Times New Roman" panose="02020603050405020304" pitchFamily="18" charset="0"/>
            </a:endParaRPr>
          </a:p>
          <a:p>
            <a:pPr>
              <a:spcBef>
                <a:spcPct val="50000"/>
              </a:spcBef>
              <a:spcAft>
                <a:spcPts val="0"/>
              </a:spcAft>
              <a:defRPr/>
            </a:pP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000000"/>
                </a:solidFill>
                <a:latin typeface="Consolas" panose="020B0609020204030204" pitchFamily="49" charset="0"/>
                <a:cs typeface="Times New Roman" panose="02020603050405020304" pitchFamily="18" charset="0"/>
              </a:rPr>
              <a:t>std</a:t>
            </a:r>
            <a:r>
              <a:rPr lang="en-US" altLang="zh-CN" sz="1400" kern="0" dirty="0">
                <a:solidFill>
                  <a:srgbClr val="000080"/>
                </a:solidFill>
                <a:latin typeface="Consolas" panose="020B0609020204030204" pitchFamily="49" charset="0"/>
                <a:cs typeface="Times New Roman" panose="02020603050405020304" pitchFamily="18" charset="0"/>
              </a:rPr>
              <a:t>::</a:t>
            </a:r>
            <a:r>
              <a:rPr lang="en-US" altLang="zh-CN" sz="1400" kern="0" dirty="0">
                <a:solidFill>
                  <a:srgbClr val="000000"/>
                </a:solidFill>
                <a:latin typeface="Consolas" panose="020B0609020204030204" pitchFamily="49" charset="0"/>
                <a:cs typeface="Times New Roman" panose="02020603050405020304" pitchFamily="18" charset="0"/>
              </a:rPr>
              <a:t>string name</a:t>
            </a:r>
            <a:r>
              <a:rPr lang="en-US" altLang="zh-CN" sz="1400" kern="0" dirty="0">
                <a:solidFill>
                  <a:srgbClr val="000080"/>
                </a:solidFill>
                <a:latin typeface="Consolas" panose="020B0609020204030204" pitchFamily="49" charset="0"/>
                <a:cs typeface="Times New Roman" panose="02020603050405020304" pitchFamily="18" charset="0"/>
              </a:rPr>
              <a:t>;</a:t>
            </a:r>
            <a:endParaRPr lang="zh-CN" altLang="zh-CN" sz="1400" kern="100" dirty="0">
              <a:latin typeface="Consolas" panose="020B0609020204030204" pitchFamily="49" charset="0"/>
              <a:cs typeface="Times New Roman" panose="02020603050405020304" pitchFamily="18" charset="0"/>
            </a:endParaRPr>
          </a:p>
          <a:p>
            <a:pPr>
              <a:spcBef>
                <a:spcPct val="50000"/>
              </a:spcBef>
              <a:spcAft>
                <a:spcPts val="0"/>
              </a:spcAft>
              <a:defRPr/>
            </a:pP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8000FF"/>
                </a:solidFill>
                <a:latin typeface="Consolas" panose="020B0609020204030204" pitchFamily="49" charset="0"/>
                <a:cs typeface="Times New Roman" panose="02020603050405020304" pitchFamily="18" charset="0"/>
              </a:rPr>
              <a:t>double</a:t>
            </a:r>
            <a:r>
              <a:rPr lang="en-US" altLang="zh-CN" sz="1400" kern="0" dirty="0">
                <a:solidFill>
                  <a:srgbClr val="000000"/>
                </a:solidFill>
                <a:latin typeface="Consolas" panose="020B0609020204030204" pitchFamily="49" charset="0"/>
                <a:cs typeface="Times New Roman" panose="02020603050405020304" pitchFamily="18" charset="0"/>
              </a:rPr>
              <a:t> midterm</a:t>
            </a:r>
            <a:r>
              <a:rPr lang="en-US" altLang="zh-CN" sz="1400" kern="0" dirty="0">
                <a:solidFill>
                  <a:srgbClr val="000080"/>
                </a:solidFill>
                <a:latin typeface="Consolas" panose="020B0609020204030204" pitchFamily="49" charset="0"/>
                <a:cs typeface="Times New Roman" panose="02020603050405020304" pitchFamily="18" charset="0"/>
              </a:rPr>
              <a:t>,</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8000FF"/>
                </a:solidFill>
                <a:latin typeface="Consolas" panose="020B0609020204030204" pitchFamily="49" charset="0"/>
                <a:cs typeface="Times New Roman" panose="02020603050405020304" pitchFamily="18" charset="0"/>
              </a:rPr>
              <a:t>final</a:t>
            </a:r>
            <a:r>
              <a:rPr lang="en-US" altLang="zh-CN" sz="1400" kern="0" dirty="0">
                <a:solidFill>
                  <a:srgbClr val="000080"/>
                </a:solidFill>
                <a:latin typeface="Consolas" panose="020B0609020204030204" pitchFamily="49" charset="0"/>
                <a:cs typeface="Times New Roman" panose="02020603050405020304" pitchFamily="18" charset="0"/>
              </a:rPr>
              <a:t>;</a:t>
            </a:r>
            <a:endParaRPr lang="zh-CN" altLang="zh-CN" sz="1400" kern="100" dirty="0">
              <a:latin typeface="Consolas" panose="020B0609020204030204" pitchFamily="49" charset="0"/>
              <a:cs typeface="Times New Roman" panose="02020603050405020304" pitchFamily="18" charset="0"/>
            </a:endParaRPr>
          </a:p>
          <a:p>
            <a:pPr>
              <a:spcBef>
                <a:spcPct val="50000"/>
              </a:spcBef>
              <a:spcAft>
                <a:spcPts val="0"/>
              </a:spcAft>
              <a:defRPr/>
            </a:pP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000000"/>
                </a:solidFill>
                <a:latin typeface="Consolas" panose="020B0609020204030204" pitchFamily="49" charset="0"/>
                <a:cs typeface="Times New Roman" panose="02020603050405020304" pitchFamily="18" charset="0"/>
              </a:rPr>
              <a:t>std</a:t>
            </a:r>
            <a:r>
              <a:rPr lang="en-US" altLang="zh-CN" sz="1400" kern="0" dirty="0">
                <a:solidFill>
                  <a:srgbClr val="000080"/>
                </a:solidFill>
                <a:latin typeface="Consolas" panose="020B0609020204030204" pitchFamily="49" charset="0"/>
                <a:cs typeface="Times New Roman" panose="02020603050405020304" pitchFamily="18" charset="0"/>
              </a:rPr>
              <a:t>::</a:t>
            </a:r>
            <a:r>
              <a:rPr lang="en-US" altLang="zh-CN" sz="1400" kern="0" dirty="0">
                <a:solidFill>
                  <a:srgbClr val="000000"/>
                </a:solidFill>
                <a:latin typeface="Consolas" panose="020B0609020204030204" pitchFamily="49" charset="0"/>
                <a:cs typeface="Times New Roman" panose="02020603050405020304" pitchFamily="18" charset="0"/>
              </a:rPr>
              <a:t>vector</a:t>
            </a:r>
            <a:r>
              <a:rPr lang="en-US" altLang="zh-CN" sz="1400" kern="0" dirty="0">
                <a:solidFill>
                  <a:srgbClr val="000080"/>
                </a:solidFill>
                <a:latin typeface="Consolas" panose="020B0609020204030204" pitchFamily="49" charset="0"/>
                <a:cs typeface="Times New Roman" panose="02020603050405020304" pitchFamily="18" charset="0"/>
              </a:rPr>
              <a:t>&lt;</a:t>
            </a:r>
            <a:r>
              <a:rPr lang="en-US" altLang="zh-CN" sz="1400" kern="0" dirty="0">
                <a:solidFill>
                  <a:srgbClr val="8000FF"/>
                </a:solidFill>
                <a:latin typeface="Consolas" panose="020B0609020204030204" pitchFamily="49" charset="0"/>
                <a:cs typeface="Times New Roman" panose="02020603050405020304" pitchFamily="18" charset="0"/>
              </a:rPr>
              <a:t>double</a:t>
            </a:r>
            <a:r>
              <a:rPr lang="en-US" altLang="zh-CN" sz="1400" kern="0" dirty="0">
                <a:solidFill>
                  <a:srgbClr val="000080"/>
                </a:solidFill>
                <a:latin typeface="Consolas" panose="020B0609020204030204" pitchFamily="49" charset="0"/>
                <a:cs typeface="Times New Roman" panose="02020603050405020304" pitchFamily="18" charset="0"/>
              </a:rPr>
              <a:t>&gt;</a:t>
            </a:r>
            <a:r>
              <a:rPr lang="en-US" altLang="zh-CN" sz="1400" kern="0" dirty="0">
                <a:solidFill>
                  <a:srgbClr val="000000"/>
                </a:solidFill>
                <a:latin typeface="Consolas" panose="020B0609020204030204" pitchFamily="49" charset="0"/>
                <a:cs typeface="Times New Roman" panose="02020603050405020304" pitchFamily="18" charset="0"/>
              </a:rPr>
              <a:t> homework</a:t>
            </a:r>
            <a:r>
              <a:rPr lang="en-US" altLang="zh-CN" sz="1400" kern="0" dirty="0">
                <a:solidFill>
                  <a:srgbClr val="000080"/>
                </a:solidFill>
                <a:latin typeface="Consolas" panose="020B0609020204030204" pitchFamily="49" charset="0"/>
                <a:cs typeface="Times New Roman" panose="02020603050405020304" pitchFamily="18" charset="0"/>
              </a:rPr>
              <a:t>;</a:t>
            </a:r>
            <a:endParaRPr lang="zh-CN" altLang="zh-CN" sz="1400" kern="100" dirty="0">
              <a:latin typeface="Consolas" panose="020B0609020204030204" pitchFamily="49" charset="0"/>
              <a:cs typeface="Times New Roman" panose="02020603050405020304" pitchFamily="18" charset="0"/>
            </a:endParaRPr>
          </a:p>
          <a:p>
            <a:pPr>
              <a:spcBef>
                <a:spcPct val="50000"/>
              </a:spcBef>
              <a:spcAft>
                <a:spcPts val="0"/>
              </a:spcAft>
              <a:defRPr/>
            </a:pPr>
            <a:r>
              <a:rPr lang="en-US" altLang="zh-CN" sz="1400" kern="0" dirty="0">
                <a:solidFill>
                  <a:srgbClr val="000080"/>
                </a:solidFill>
                <a:latin typeface="Consolas" panose="020B0609020204030204" pitchFamily="49" charset="0"/>
                <a:cs typeface="Times New Roman" panose="02020603050405020304" pitchFamily="18" charset="0"/>
              </a:rPr>
              <a:t>};</a:t>
            </a:r>
            <a:endParaRPr lang="zh-CN" altLang="zh-CN" sz="1400" kern="100" dirty="0">
              <a:latin typeface="Consolas" panose="020B0609020204030204" pitchFamily="49" charset="0"/>
              <a:cs typeface="Times New Roman" panose="02020603050405020304" pitchFamily="18" charset="0"/>
            </a:endParaRPr>
          </a:p>
        </p:txBody>
      </p:sp>
      <p:sp>
        <p:nvSpPr>
          <p:cNvPr id="14" name="矩形 13">
            <a:extLst>
              <a:ext uri="{FF2B5EF4-FFF2-40B4-BE49-F238E27FC236}">
                <a16:creationId xmlns:a16="http://schemas.microsoft.com/office/drawing/2014/main" id="{BFC48340-5C0F-4BDD-8C4E-2A7CB09CA8BC}"/>
              </a:ext>
            </a:extLst>
          </p:cNvPr>
          <p:cNvSpPr/>
          <p:nvPr/>
        </p:nvSpPr>
        <p:spPr>
          <a:xfrm>
            <a:off x="7019874" y="1565786"/>
            <a:ext cx="4084637" cy="2893100"/>
          </a:xfrm>
          <a:prstGeom prst="rect">
            <a:avLst/>
          </a:prstGeom>
        </p:spPr>
        <p:txBody>
          <a:bodyPr>
            <a:spAutoFit/>
          </a:bodyPr>
          <a:lstStyle/>
          <a:p>
            <a:pPr>
              <a:spcBef>
                <a:spcPct val="50000"/>
              </a:spcBef>
              <a:spcAft>
                <a:spcPts val="0"/>
              </a:spcAft>
              <a:defRPr/>
            </a:pPr>
            <a:r>
              <a:rPr lang="en-US" altLang="zh-CN" sz="1400" kern="0" dirty="0">
                <a:solidFill>
                  <a:srgbClr val="8000FF"/>
                </a:solidFill>
                <a:latin typeface="Consolas" panose="020B0609020204030204" pitchFamily="49" charset="0"/>
                <a:cs typeface="Times New Roman" panose="02020603050405020304" pitchFamily="18" charset="0"/>
              </a:rPr>
              <a:t>class</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000000"/>
                </a:solidFill>
                <a:latin typeface="Consolas" panose="020B0609020204030204" pitchFamily="49" charset="0"/>
                <a:cs typeface="Times New Roman" panose="02020603050405020304" pitchFamily="18" charset="0"/>
              </a:rPr>
              <a:t>Student_info</a:t>
            </a:r>
            <a:r>
              <a:rPr lang="en-US" altLang="zh-CN" sz="1400" kern="0" dirty="0">
                <a:solidFill>
                  <a:srgbClr val="000080"/>
                </a:solidFill>
                <a:latin typeface="Consolas" panose="020B0609020204030204" pitchFamily="49" charset="0"/>
                <a:cs typeface="Times New Roman" panose="02020603050405020304" pitchFamily="18" charset="0"/>
              </a:rPr>
              <a:t>{</a:t>
            </a:r>
            <a:endParaRPr lang="zh-CN" altLang="zh-CN" sz="1400" kern="100" dirty="0">
              <a:latin typeface="Consolas" panose="020B0609020204030204" pitchFamily="49" charset="0"/>
              <a:cs typeface="Times New Roman" panose="02020603050405020304" pitchFamily="18" charset="0"/>
            </a:endParaRPr>
          </a:p>
          <a:p>
            <a:pPr>
              <a:spcBef>
                <a:spcPct val="50000"/>
              </a:spcBef>
              <a:spcAft>
                <a:spcPts val="0"/>
              </a:spcAft>
              <a:defRPr/>
            </a:pPr>
            <a:r>
              <a:rPr lang="en-US" altLang="zh-CN" sz="1400" kern="0" dirty="0">
                <a:solidFill>
                  <a:srgbClr val="8000FF"/>
                </a:solidFill>
                <a:latin typeface="Consolas" panose="020B0609020204030204" pitchFamily="49" charset="0"/>
                <a:cs typeface="Times New Roman" panose="02020603050405020304" pitchFamily="18" charset="0"/>
              </a:rPr>
              <a:t>public</a:t>
            </a:r>
            <a:r>
              <a:rPr lang="en-US" altLang="zh-CN" sz="1400" kern="0" dirty="0">
                <a:solidFill>
                  <a:srgbClr val="000080"/>
                </a:solidFill>
                <a:latin typeface="Consolas" panose="020B0609020204030204" pitchFamily="49" charset="0"/>
                <a:cs typeface="Times New Roman" panose="02020603050405020304" pitchFamily="18" charset="0"/>
              </a:rPr>
              <a:t>:</a:t>
            </a:r>
            <a:r>
              <a:rPr lang="en-US" altLang="zh-CN" sz="1400" kern="0" dirty="0">
                <a:solidFill>
                  <a:srgbClr val="008000"/>
                </a:solidFill>
                <a:latin typeface="Consolas" panose="020B0609020204030204" pitchFamily="49" charset="0"/>
                <a:cs typeface="Times New Roman" panose="02020603050405020304" pitchFamily="18" charset="0"/>
              </a:rPr>
              <a:t>    </a:t>
            </a:r>
            <a:endParaRPr lang="zh-CN" altLang="zh-CN" sz="1400" kern="100" dirty="0">
              <a:latin typeface="Consolas" panose="020B0609020204030204" pitchFamily="49" charset="0"/>
              <a:cs typeface="Times New Roman" panose="02020603050405020304" pitchFamily="18" charset="0"/>
            </a:endParaRPr>
          </a:p>
          <a:p>
            <a:pPr>
              <a:spcBef>
                <a:spcPct val="50000"/>
              </a:spcBef>
              <a:spcAft>
                <a:spcPts val="0"/>
              </a:spcAft>
              <a:defRPr/>
            </a:pP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8000FF"/>
                </a:solidFill>
                <a:latin typeface="Consolas" panose="020B0609020204030204" pitchFamily="49" charset="0"/>
                <a:cs typeface="Times New Roman" panose="02020603050405020304" pitchFamily="18" charset="0"/>
              </a:rPr>
              <a:t>double</a:t>
            </a:r>
            <a:r>
              <a:rPr lang="en-US" altLang="zh-CN" sz="1400" kern="0" dirty="0">
                <a:solidFill>
                  <a:srgbClr val="000000"/>
                </a:solidFill>
                <a:latin typeface="Consolas" panose="020B0609020204030204" pitchFamily="49" charset="0"/>
                <a:cs typeface="Times New Roman" panose="02020603050405020304" pitchFamily="18" charset="0"/>
              </a:rPr>
              <a:t> grade</a:t>
            </a:r>
            <a:r>
              <a:rPr lang="en-US" altLang="zh-CN" sz="1400" kern="0" dirty="0">
                <a:solidFill>
                  <a:srgbClr val="000080"/>
                </a:solidFill>
                <a:latin typeface="Consolas" panose="020B0609020204030204" pitchFamily="49" charset="0"/>
                <a:cs typeface="Times New Roman" panose="02020603050405020304" pitchFamily="18" charset="0"/>
              </a:rPr>
              <a:t>()</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8000FF"/>
                </a:solidFill>
                <a:latin typeface="Consolas" panose="020B0609020204030204" pitchFamily="49" charset="0"/>
                <a:cs typeface="Times New Roman" panose="02020603050405020304" pitchFamily="18" charset="0"/>
              </a:rPr>
              <a:t>const</a:t>
            </a:r>
            <a:r>
              <a:rPr lang="en-US" altLang="zh-CN" sz="1400" kern="0" dirty="0">
                <a:solidFill>
                  <a:srgbClr val="000080"/>
                </a:solidFill>
                <a:latin typeface="Consolas" panose="020B0609020204030204" pitchFamily="49" charset="0"/>
                <a:cs typeface="Times New Roman" panose="02020603050405020304" pitchFamily="18" charset="0"/>
              </a:rPr>
              <a:t>;</a:t>
            </a:r>
            <a:endParaRPr lang="zh-CN" altLang="zh-CN" sz="1400" kern="100" dirty="0">
              <a:latin typeface="Consolas" panose="020B0609020204030204" pitchFamily="49" charset="0"/>
              <a:cs typeface="Times New Roman" panose="02020603050405020304" pitchFamily="18" charset="0"/>
            </a:endParaRPr>
          </a:p>
          <a:p>
            <a:pPr>
              <a:spcBef>
                <a:spcPct val="50000"/>
              </a:spcBef>
              <a:spcAft>
                <a:spcPts val="0"/>
              </a:spcAft>
              <a:defRPr/>
            </a:pP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000000"/>
                </a:solidFill>
                <a:latin typeface="Consolas" panose="020B0609020204030204" pitchFamily="49" charset="0"/>
                <a:cs typeface="Times New Roman" panose="02020603050405020304" pitchFamily="18" charset="0"/>
              </a:rPr>
              <a:t>std</a:t>
            </a:r>
            <a:r>
              <a:rPr lang="en-US" altLang="zh-CN" sz="1400" kern="0" dirty="0">
                <a:solidFill>
                  <a:srgbClr val="000080"/>
                </a:solidFill>
                <a:latin typeface="Consolas" panose="020B0609020204030204" pitchFamily="49" charset="0"/>
                <a:cs typeface="Times New Roman" panose="02020603050405020304" pitchFamily="18" charset="0"/>
              </a:rPr>
              <a:t>::</a:t>
            </a:r>
            <a:r>
              <a:rPr lang="en-US" altLang="zh-CN" sz="1400" kern="0" dirty="0" err="1">
                <a:solidFill>
                  <a:srgbClr val="000000"/>
                </a:solidFill>
                <a:latin typeface="Consolas" panose="020B0609020204030204" pitchFamily="49" charset="0"/>
                <a:cs typeface="Times New Roman" panose="02020603050405020304" pitchFamily="18" charset="0"/>
              </a:rPr>
              <a:t>istream</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000080"/>
                </a:solidFill>
                <a:latin typeface="Consolas" panose="020B0609020204030204" pitchFamily="49" charset="0"/>
                <a:cs typeface="Times New Roman" panose="02020603050405020304" pitchFamily="18" charset="0"/>
              </a:rPr>
              <a:t>&amp;</a:t>
            </a:r>
            <a:r>
              <a:rPr lang="en-US" altLang="zh-CN" sz="1400" kern="0" dirty="0">
                <a:solidFill>
                  <a:srgbClr val="000000"/>
                </a:solidFill>
                <a:latin typeface="Consolas" panose="020B0609020204030204" pitchFamily="49" charset="0"/>
                <a:cs typeface="Times New Roman" panose="02020603050405020304" pitchFamily="18" charset="0"/>
              </a:rPr>
              <a:t> read</a:t>
            </a:r>
            <a:r>
              <a:rPr lang="en-US" altLang="zh-CN" sz="1400" kern="0" dirty="0">
                <a:solidFill>
                  <a:srgbClr val="000080"/>
                </a:solidFill>
                <a:latin typeface="Consolas" panose="020B0609020204030204" pitchFamily="49" charset="0"/>
                <a:cs typeface="Times New Roman" panose="02020603050405020304" pitchFamily="18" charset="0"/>
              </a:rPr>
              <a:t>(</a:t>
            </a:r>
            <a:r>
              <a:rPr lang="en-US" altLang="zh-CN" sz="1400" kern="0" dirty="0" err="1">
                <a:solidFill>
                  <a:srgbClr val="000000"/>
                </a:solidFill>
                <a:latin typeface="Consolas" panose="020B0609020204030204" pitchFamily="49" charset="0"/>
                <a:cs typeface="Times New Roman" panose="02020603050405020304" pitchFamily="18" charset="0"/>
              </a:rPr>
              <a:t>std</a:t>
            </a:r>
            <a:r>
              <a:rPr lang="en-US" altLang="zh-CN" sz="1400" kern="0" dirty="0">
                <a:solidFill>
                  <a:srgbClr val="000080"/>
                </a:solidFill>
                <a:latin typeface="Consolas" panose="020B0609020204030204" pitchFamily="49" charset="0"/>
                <a:cs typeface="Times New Roman" panose="02020603050405020304" pitchFamily="18" charset="0"/>
              </a:rPr>
              <a:t>::</a:t>
            </a:r>
            <a:r>
              <a:rPr lang="en-US" altLang="zh-CN" sz="1400" kern="0" dirty="0" err="1">
                <a:solidFill>
                  <a:srgbClr val="000000"/>
                </a:solidFill>
                <a:latin typeface="Consolas" panose="020B0609020204030204" pitchFamily="49" charset="0"/>
                <a:cs typeface="Times New Roman" panose="02020603050405020304" pitchFamily="18" charset="0"/>
              </a:rPr>
              <a:t>istream</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000080"/>
                </a:solidFill>
                <a:latin typeface="Consolas" panose="020B0609020204030204" pitchFamily="49" charset="0"/>
                <a:cs typeface="Times New Roman" panose="02020603050405020304" pitchFamily="18" charset="0"/>
              </a:rPr>
              <a:t>&amp;);</a:t>
            </a:r>
            <a:endParaRPr lang="zh-CN" altLang="zh-CN" sz="1400" kern="100" dirty="0">
              <a:latin typeface="Consolas" panose="020B0609020204030204" pitchFamily="49" charset="0"/>
              <a:cs typeface="Times New Roman" panose="02020603050405020304" pitchFamily="18" charset="0"/>
            </a:endParaRPr>
          </a:p>
          <a:p>
            <a:pPr>
              <a:spcBef>
                <a:spcPct val="50000"/>
              </a:spcBef>
              <a:spcAft>
                <a:spcPts val="0"/>
              </a:spcAft>
              <a:defRPr/>
            </a:pPr>
            <a:r>
              <a:rPr lang="en-US" altLang="zh-CN" sz="1400" kern="0" dirty="0">
                <a:solidFill>
                  <a:srgbClr val="8000FF"/>
                </a:solidFill>
                <a:latin typeface="Consolas" panose="020B0609020204030204" pitchFamily="49" charset="0"/>
                <a:cs typeface="Times New Roman" panose="02020603050405020304" pitchFamily="18" charset="0"/>
              </a:rPr>
              <a:t>private</a:t>
            </a:r>
            <a:r>
              <a:rPr lang="en-US" altLang="zh-CN" sz="1400" kern="0" dirty="0">
                <a:solidFill>
                  <a:srgbClr val="000080"/>
                </a:solidFill>
                <a:latin typeface="Consolas" panose="020B0609020204030204" pitchFamily="49" charset="0"/>
                <a:cs typeface="Times New Roman" panose="02020603050405020304" pitchFamily="18" charset="0"/>
              </a:rPr>
              <a:t>:</a:t>
            </a:r>
            <a:endParaRPr lang="zh-CN" altLang="zh-CN" sz="1400" kern="100" dirty="0">
              <a:latin typeface="Consolas" panose="020B0609020204030204" pitchFamily="49" charset="0"/>
              <a:cs typeface="Times New Roman" panose="02020603050405020304" pitchFamily="18" charset="0"/>
            </a:endParaRPr>
          </a:p>
          <a:p>
            <a:pPr>
              <a:spcBef>
                <a:spcPct val="50000"/>
              </a:spcBef>
              <a:spcAft>
                <a:spcPts val="0"/>
              </a:spcAft>
              <a:defRPr/>
            </a:pP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000000"/>
                </a:solidFill>
                <a:latin typeface="Consolas" panose="020B0609020204030204" pitchFamily="49" charset="0"/>
                <a:cs typeface="Times New Roman" panose="02020603050405020304" pitchFamily="18" charset="0"/>
              </a:rPr>
              <a:t>std</a:t>
            </a:r>
            <a:r>
              <a:rPr lang="en-US" altLang="zh-CN" sz="1400" kern="0" dirty="0">
                <a:solidFill>
                  <a:srgbClr val="000080"/>
                </a:solidFill>
                <a:latin typeface="Consolas" panose="020B0609020204030204" pitchFamily="49" charset="0"/>
                <a:cs typeface="Times New Roman" panose="02020603050405020304" pitchFamily="18" charset="0"/>
              </a:rPr>
              <a:t>::</a:t>
            </a:r>
            <a:r>
              <a:rPr lang="en-US" altLang="zh-CN" sz="1400" kern="0" dirty="0">
                <a:solidFill>
                  <a:srgbClr val="000000"/>
                </a:solidFill>
                <a:latin typeface="Consolas" panose="020B0609020204030204" pitchFamily="49" charset="0"/>
                <a:cs typeface="Times New Roman" panose="02020603050405020304" pitchFamily="18" charset="0"/>
              </a:rPr>
              <a:t>string name</a:t>
            </a:r>
            <a:r>
              <a:rPr lang="en-US" altLang="zh-CN" sz="1400" kern="0" dirty="0">
                <a:solidFill>
                  <a:srgbClr val="000080"/>
                </a:solidFill>
                <a:latin typeface="Consolas" panose="020B0609020204030204" pitchFamily="49" charset="0"/>
                <a:cs typeface="Times New Roman" panose="02020603050405020304" pitchFamily="18" charset="0"/>
              </a:rPr>
              <a:t>;</a:t>
            </a:r>
            <a:endParaRPr lang="zh-CN" altLang="zh-CN" sz="1400" kern="100" dirty="0">
              <a:latin typeface="Consolas" panose="020B0609020204030204" pitchFamily="49" charset="0"/>
              <a:cs typeface="Times New Roman" panose="02020603050405020304" pitchFamily="18" charset="0"/>
            </a:endParaRPr>
          </a:p>
          <a:p>
            <a:pPr>
              <a:spcBef>
                <a:spcPct val="50000"/>
              </a:spcBef>
              <a:spcAft>
                <a:spcPts val="0"/>
              </a:spcAft>
              <a:defRPr/>
            </a:pP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8000FF"/>
                </a:solidFill>
                <a:latin typeface="Consolas" panose="020B0609020204030204" pitchFamily="49" charset="0"/>
                <a:cs typeface="Times New Roman" panose="02020603050405020304" pitchFamily="18" charset="0"/>
              </a:rPr>
              <a:t>double</a:t>
            </a:r>
            <a:r>
              <a:rPr lang="en-US" altLang="zh-CN" sz="1400" kern="0" dirty="0">
                <a:solidFill>
                  <a:srgbClr val="000000"/>
                </a:solidFill>
                <a:latin typeface="Consolas" panose="020B0609020204030204" pitchFamily="49" charset="0"/>
                <a:cs typeface="Times New Roman" panose="02020603050405020304" pitchFamily="18" charset="0"/>
              </a:rPr>
              <a:t> midterm</a:t>
            </a:r>
            <a:r>
              <a:rPr lang="en-US" altLang="zh-CN" sz="1400" kern="0" dirty="0">
                <a:solidFill>
                  <a:srgbClr val="000080"/>
                </a:solidFill>
                <a:latin typeface="Consolas" panose="020B0609020204030204" pitchFamily="49" charset="0"/>
                <a:cs typeface="Times New Roman" panose="02020603050405020304" pitchFamily="18" charset="0"/>
              </a:rPr>
              <a:t>,</a:t>
            </a: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a:solidFill>
                  <a:srgbClr val="8000FF"/>
                </a:solidFill>
                <a:latin typeface="Consolas" panose="020B0609020204030204" pitchFamily="49" charset="0"/>
                <a:cs typeface="Times New Roman" panose="02020603050405020304" pitchFamily="18" charset="0"/>
              </a:rPr>
              <a:t>final</a:t>
            </a:r>
            <a:r>
              <a:rPr lang="en-US" altLang="zh-CN" sz="1400" kern="0" dirty="0">
                <a:solidFill>
                  <a:srgbClr val="000080"/>
                </a:solidFill>
                <a:latin typeface="Consolas" panose="020B0609020204030204" pitchFamily="49" charset="0"/>
                <a:cs typeface="Times New Roman" panose="02020603050405020304" pitchFamily="18" charset="0"/>
              </a:rPr>
              <a:t>;</a:t>
            </a:r>
            <a:endParaRPr lang="zh-CN" altLang="zh-CN" sz="1400" kern="100" dirty="0">
              <a:latin typeface="Consolas" panose="020B0609020204030204" pitchFamily="49" charset="0"/>
              <a:cs typeface="Times New Roman" panose="02020603050405020304" pitchFamily="18" charset="0"/>
            </a:endParaRPr>
          </a:p>
          <a:p>
            <a:pPr>
              <a:spcBef>
                <a:spcPct val="50000"/>
              </a:spcBef>
              <a:spcAft>
                <a:spcPts val="0"/>
              </a:spcAft>
              <a:defRPr/>
            </a:pPr>
            <a:r>
              <a:rPr lang="en-US" altLang="zh-CN" sz="1400" kern="0" dirty="0">
                <a:solidFill>
                  <a:srgbClr val="000000"/>
                </a:solidFill>
                <a:latin typeface="Consolas" panose="020B0609020204030204" pitchFamily="49" charset="0"/>
                <a:cs typeface="Times New Roman" panose="02020603050405020304" pitchFamily="18" charset="0"/>
              </a:rPr>
              <a:t>    </a:t>
            </a:r>
            <a:r>
              <a:rPr lang="en-US" altLang="zh-CN" sz="1400" kern="0" dirty="0" err="1">
                <a:solidFill>
                  <a:srgbClr val="000000"/>
                </a:solidFill>
                <a:latin typeface="Consolas" panose="020B0609020204030204" pitchFamily="49" charset="0"/>
                <a:cs typeface="Times New Roman" panose="02020603050405020304" pitchFamily="18" charset="0"/>
              </a:rPr>
              <a:t>std</a:t>
            </a:r>
            <a:r>
              <a:rPr lang="en-US" altLang="zh-CN" sz="1400" kern="0" dirty="0">
                <a:solidFill>
                  <a:srgbClr val="000080"/>
                </a:solidFill>
                <a:latin typeface="Consolas" panose="020B0609020204030204" pitchFamily="49" charset="0"/>
                <a:cs typeface="Times New Roman" panose="02020603050405020304" pitchFamily="18" charset="0"/>
              </a:rPr>
              <a:t>::</a:t>
            </a:r>
            <a:r>
              <a:rPr lang="en-US" altLang="zh-CN" sz="1400" kern="0" dirty="0">
                <a:solidFill>
                  <a:srgbClr val="000000"/>
                </a:solidFill>
                <a:latin typeface="Consolas" panose="020B0609020204030204" pitchFamily="49" charset="0"/>
                <a:cs typeface="Times New Roman" panose="02020603050405020304" pitchFamily="18" charset="0"/>
              </a:rPr>
              <a:t>vector</a:t>
            </a:r>
            <a:r>
              <a:rPr lang="en-US" altLang="zh-CN" sz="1400" kern="0" dirty="0">
                <a:solidFill>
                  <a:srgbClr val="000080"/>
                </a:solidFill>
                <a:latin typeface="Consolas" panose="020B0609020204030204" pitchFamily="49" charset="0"/>
                <a:cs typeface="Times New Roman" panose="02020603050405020304" pitchFamily="18" charset="0"/>
              </a:rPr>
              <a:t>&lt;</a:t>
            </a:r>
            <a:r>
              <a:rPr lang="en-US" altLang="zh-CN" sz="1400" kern="0" dirty="0">
                <a:solidFill>
                  <a:srgbClr val="8000FF"/>
                </a:solidFill>
                <a:latin typeface="Consolas" panose="020B0609020204030204" pitchFamily="49" charset="0"/>
                <a:cs typeface="Times New Roman" panose="02020603050405020304" pitchFamily="18" charset="0"/>
              </a:rPr>
              <a:t>double</a:t>
            </a:r>
            <a:r>
              <a:rPr lang="en-US" altLang="zh-CN" sz="1400" kern="0" dirty="0">
                <a:solidFill>
                  <a:srgbClr val="000080"/>
                </a:solidFill>
                <a:latin typeface="Consolas" panose="020B0609020204030204" pitchFamily="49" charset="0"/>
                <a:cs typeface="Times New Roman" panose="02020603050405020304" pitchFamily="18" charset="0"/>
              </a:rPr>
              <a:t>&gt;</a:t>
            </a:r>
            <a:r>
              <a:rPr lang="en-US" altLang="zh-CN" sz="1400" kern="0" dirty="0">
                <a:solidFill>
                  <a:srgbClr val="000000"/>
                </a:solidFill>
                <a:latin typeface="Consolas" panose="020B0609020204030204" pitchFamily="49" charset="0"/>
                <a:cs typeface="Times New Roman" panose="02020603050405020304" pitchFamily="18" charset="0"/>
              </a:rPr>
              <a:t> homework</a:t>
            </a:r>
            <a:r>
              <a:rPr lang="en-US" altLang="zh-CN" sz="1400" kern="0" dirty="0">
                <a:solidFill>
                  <a:srgbClr val="000080"/>
                </a:solidFill>
                <a:latin typeface="Consolas" panose="020B0609020204030204" pitchFamily="49" charset="0"/>
                <a:cs typeface="Times New Roman" panose="02020603050405020304" pitchFamily="18" charset="0"/>
              </a:rPr>
              <a:t>;</a:t>
            </a:r>
            <a:endParaRPr lang="zh-CN" altLang="zh-CN" sz="1400" kern="100" dirty="0">
              <a:latin typeface="Consolas" panose="020B0609020204030204" pitchFamily="49" charset="0"/>
              <a:cs typeface="Times New Roman" panose="02020603050405020304" pitchFamily="18" charset="0"/>
            </a:endParaRPr>
          </a:p>
          <a:p>
            <a:pPr>
              <a:spcBef>
                <a:spcPct val="50000"/>
              </a:spcBef>
              <a:spcAft>
                <a:spcPts val="0"/>
              </a:spcAft>
              <a:defRPr/>
            </a:pPr>
            <a:r>
              <a:rPr lang="en-US" altLang="zh-CN" sz="1400" kern="0" dirty="0">
                <a:solidFill>
                  <a:srgbClr val="000080"/>
                </a:solidFill>
                <a:latin typeface="Consolas" panose="020B0609020204030204" pitchFamily="49" charset="0"/>
                <a:cs typeface="Times New Roman" panose="02020603050405020304" pitchFamily="18" charset="0"/>
              </a:rPr>
              <a:t>};</a:t>
            </a:r>
            <a:endParaRPr lang="zh-CN" altLang="zh-CN" sz="1400" kern="100" dirty="0">
              <a:latin typeface="Consolas" panose="020B0609020204030204" pitchFamily="49" charset="0"/>
              <a:cs typeface="Times New Roman" panose="02020603050405020304" pitchFamily="18" charset="0"/>
            </a:endParaRPr>
          </a:p>
        </p:txBody>
      </p:sp>
      <p:sp>
        <p:nvSpPr>
          <p:cNvPr id="5" name="矩形 4">
            <a:extLst>
              <a:ext uri="{FF2B5EF4-FFF2-40B4-BE49-F238E27FC236}">
                <a16:creationId xmlns:a16="http://schemas.microsoft.com/office/drawing/2014/main" id="{A539ACCF-156C-4651-881F-E2808856C083}"/>
              </a:ext>
            </a:extLst>
          </p:cNvPr>
          <p:cNvSpPr/>
          <p:nvPr/>
        </p:nvSpPr>
        <p:spPr>
          <a:xfrm>
            <a:off x="2091846" y="5411684"/>
            <a:ext cx="2262158" cy="923330"/>
          </a:xfrm>
          <a:prstGeom prst="rect">
            <a:avLst/>
          </a:prstGeom>
        </p:spPr>
        <p:txBody>
          <a:bodyPr wrap="none">
            <a:spAutoFit/>
          </a:bodyPr>
          <a:lstStyle/>
          <a:p>
            <a:pPr algn="ctr"/>
            <a:r>
              <a:rPr lang="en-US" altLang="zh-CN" dirty="0">
                <a:solidFill>
                  <a:srgbClr val="0000FF"/>
                </a:solidFill>
                <a:latin typeface="Consolas" panose="020B0609020204030204" pitchFamily="49" charset="0"/>
              </a:rPr>
              <a:t>Public</a:t>
            </a:r>
          </a:p>
          <a:p>
            <a:pPr algn="ctr"/>
            <a:r>
              <a:rPr lang="zh-CN" altLang="en-US" dirty="0">
                <a:solidFill>
                  <a:srgbClr val="0000FF"/>
                </a:solidFill>
                <a:latin typeface="Consolas" panose="020B0609020204030204" pitchFamily="49" charset="0"/>
              </a:rPr>
              <a:t>公有成员</a:t>
            </a:r>
            <a:endParaRPr lang="en-US" altLang="zh-CN" dirty="0">
              <a:solidFill>
                <a:srgbClr val="0000FF"/>
              </a:solidFill>
              <a:latin typeface="Consolas" panose="020B0609020204030204" pitchFamily="49" charset="0"/>
            </a:endParaRPr>
          </a:p>
          <a:p>
            <a:pPr algn="ctr"/>
            <a:r>
              <a:rPr lang="zh-CN" altLang="en-US" dirty="0">
                <a:solidFill>
                  <a:srgbClr val="0000FF"/>
                </a:solidFill>
                <a:latin typeface="Consolas" panose="020B0609020204030204" pitchFamily="49" charset="0"/>
              </a:rPr>
              <a:t>可以被所有用户访问</a:t>
            </a:r>
          </a:p>
        </p:txBody>
      </p:sp>
      <p:sp>
        <p:nvSpPr>
          <p:cNvPr id="7" name="矩形 6">
            <a:extLst>
              <a:ext uri="{FF2B5EF4-FFF2-40B4-BE49-F238E27FC236}">
                <a16:creationId xmlns:a16="http://schemas.microsoft.com/office/drawing/2014/main" id="{E00F3215-6F9B-452A-983A-A68197676619}"/>
              </a:ext>
            </a:extLst>
          </p:cNvPr>
          <p:cNvSpPr/>
          <p:nvPr/>
        </p:nvSpPr>
        <p:spPr>
          <a:xfrm>
            <a:off x="4576476" y="5411684"/>
            <a:ext cx="2954655" cy="923330"/>
          </a:xfrm>
          <a:prstGeom prst="rect">
            <a:avLst/>
          </a:prstGeom>
        </p:spPr>
        <p:txBody>
          <a:bodyPr wrap="none">
            <a:spAutoFit/>
          </a:bodyPr>
          <a:lstStyle/>
          <a:p>
            <a:pPr algn="ctr"/>
            <a:r>
              <a:rPr lang="en-US" altLang="zh-CN" dirty="0">
                <a:solidFill>
                  <a:srgbClr val="0000FF"/>
                </a:solidFill>
                <a:latin typeface="Consolas" panose="020B0609020204030204" pitchFamily="49" charset="0"/>
              </a:rPr>
              <a:t>Private</a:t>
            </a:r>
          </a:p>
          <a:p>
            <a:pPr algn="ctr"/>
            <a:r>
              <a:rPr lang="zh-CN" altLang="en-US" b="0" dirty="0">
                <a:solidFill>
                  <a:srgbClr val="0000FF"/>
                </a:solidFill>
                <a:effectLst/>
                <a:latin typeface="Consolas" panose="020B0609020204030204" pitchFamily="49" charset="0"/>
              </a:rPr>
              <a:t>私有成员</a:t>
            </a:r>
            <a:endParaRPr lang="en-US" altLang="zh-CN" b="0" dirty="0">
              <a:solidFill>
                <a:srgbClr val="0000FF"/>
              </a:solidFill>
              <a:effectLst/>
              <a:latin typeface="Consolas" panose="020B0609020204030204" pitchFamily="49" charset="0"/>
            </a:endParaRPr>
          </a:p>
          <a:p>
            <a:pPr algn="ctr"/>
            <a:r>
              <a:rPr lang="zh-CN" altLang="en-US" dirty="0">
                <a:solidFill>
                  <a:srgbClr val="0000FF"/>
                </a:solidFill>
                <a:latin typeface="Consolas" panose="020B0609020204030204" pitchFamily="49" charset="0"/>
              </a:rPr>
              <a:t>只有这个类的成员可以访问</a:t>
            </a:r>
          </a:p>
        </p:txBody>
      </p:sp>
      <p:sp>
        <p:nvSpPr>
          <p:cNvPr id="15" name="矩形 14">
            <a:extLst>
              <a:ext uri="{FF2B5EF4-FFF2-40B4-BE49-F238E27FC236}">
                <a16:creationId xmlns:a16="http://schemas.microsoft.com/office/drawing/2014/main" id="{8D7A60BD-92C5-4167-A7CA-58A3A7308946}"/>
              </a:ext>
            </a:extLst>
          </p:cNvPr>
          <p:cNvSpPr/>
          <p:nvPr/>
        </p:nvSpPr>
        <p:spPr>
          <a:xfrm>
            <a:off x="8166873" y="5411684"/>
            <a:ext cx="1324402" cy="923330"/>
          </a:xfrm>
          <a:prstGeom prst="rect">
            <a:avLst/>
          </a:prstGeom>
        </p:spPr>
        <p:txBody>
          <a:bodyPr wrap="none">
            <a:spAutoFit/>
          </a:bodyPr>
          <a:lstStyle/>
          <a:p>
            <a:pPr algn="ctr"/>
            <a:r>
              <a:rPr lang="en-US" altLang="zh-CN" dirty="0">
                <a:solidFill>
                  <a:srgbClr val="0000FF"/>
                </a:solidFill>
                <a:latin typeface="Consolas" panose="020B0609020204030204" pitchFamily="49" charset="0"/>
              </a:rPr>
              <a:t>Protected</a:t>
            </a:r>
          </a:p>
          <a:p>
            <a:pPr algn="ctr"/>
            <a:r>
              <a:rPr lang="zh-CN" altLang="en-US" b="0" dirty="0">
                <a:solidFill>
                  <a:srgbClr val="0000FF"/>
                </a:solidFill>
                <a:effectLst/>
                <a:latin typeface="Consolas" panose="020B0609020204030204" pitchFamily="49" charset="0"/>
              </a:rPr>
              <a:t>保护成员</a:t>
            </a:r>
            <a:endParaRPr lang="en-US" altLang="zh-CN" b="0" dirty="0">
              <a:solidFill>
                <a:srgbClr val="0000FF"/>
              </a:solidFill>
              <a:effectLst/>
              <a:latin typeface="Consolas" panose="020B0609020204030204" pitchFamily="49" charset="0"/>
            </a:endParaRPr>
          </a:p>
          <a:p>
            <a:pPr algn="ctr"/>
            <a:r>
              <a:rPr lang="zh-CN" altLang="en-US" dirty="0">
                <a:solidFill>
                  <a:srgbClr val="0000FF"/>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sp>
        <p:nvSpPr>
          <p:cNvPr id="17" name="矩形: 同侧圆角 5">
            <a:extLst>
              <a:ext uri="{FF2B5EF4-FFF2-40B4-BE49-F238E27FC236}">
                <a16:creationId xmlns:a16="http://schemas.microsoft.com/office/drawing/2014/main" id="{B9452C45-DA5D-4591-ACC2-D9EE14F53331}"/>
              </a:ext>
            </a:extLst>
          </p:cNvPr>
          <p:cNvSpPr>
            <a:spLocks noChangeAspect="1"/>
          </p:cNvSpPr>
          <p:nvPr/>
        </p:nvSpPr>
        <p:spPr>
          <a:xfrm>
            <a:off x="1240139" y="4760598"/>
            <a:ext cx="9841325" cy="533304"/>
          </a:xfrm>
          <a:prstGeom prst="round2SameRect">
            <a:avLst>
              <a:gd name="adj1" fmla="val 645"/>
              <a:gd name="adj2" fmla="val 0"/>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n"/>
            </a:pPr>
            <a:r>
              <a:rPr lang="zh-CN" altLang="en-US" sz="2400" dirty="0">
                <a:latin typeface="+mn-ea"/>
              </a:rPr>
              <a:t>三种保护标签的作用</a:t>
            </a:r>
            <a:endParaRPr lang="en-US" altLang="zh-CN" sz="2400" dirty="0">
              <a:latin typeface="+mn-ea"/>
            </a:endParaRPr>
          </a:p>
        </p:txBody>
      </p:sp>
      <p:sp>
        <p:nvSpPr>
          <p:cNvPr id="18" name="矩形 17">
            <a:extLst>
              <a:ext uri="{FF2B5EF4-FFF2-40B4-BE49-F238E27FC236}">
                <a16:creationId xmlns:a16="http://schemas.microsoft.com/office/drawing/2014/main" id="{E86DCBC8-DBB0-4501-9FEF-19F010D7306C}"/>
              </a:ext>
            </a:extLst>
          </p:cNvPr>
          <p:cNvSpPr/>
          <p:nvPr/>
        </p:nvSpPr>
        <p:spPr>
          <a:xfrm rot="19862188">
            <a:off x="9628128" y="5738178"/>
            <a:ext cx="1569660" cy="369332"/>
          </a:xfrm>
          <a:prstGeom prst="rect">
            <a:avLst/>
          </a:prstGeom>
        </p:spPr>
        <p:txBody>
          <a:bodyPr wrap="none">
            <a:spAutoFit/>
          </a:bodyPr>
          <a:lstStyle/>
          <a:p>
            <a:r>
              <a:rPr lang="zh-CN" altLang="en-US" b="1" dirty="0">
                <a:solidFill>
                  <a:srgbClr val="00B050"/>
                </a:solidFill>
                <a:latin typeface="Consolas" panose="020B0609020204030204" pitchFamily="49" charset="0"/>
              </a:rPr>
              <a:t>顺序无关紧要</a:t>
            </a:r>
          </a:p>
        </p:txBody>
      </p:sp>
    </p:spTree>
    <p:extLst>
      <p:ext uri="{BB962C8B-B14F-4D97-AF65-F5344CB8AC3E}">
        <p14:creationId xmlns:p14="http://schemas.microsoft.com/office/powerpoint/2010/main" val="4252993986"/>
      </p:ext>
    </p:extLst>
  </p:cSld>
  <p:clrMapOvr>
    <a:masterClrMapping/>
  </p:clrMapOvr>
  <p:transition spd="med">
    <p:pull dir="u"/>
  </p:transition>
  <p:timing>
    <p:tnLst>
      <p:par>
        <p:cTn id="1" dur="indefinite" restart="never" nodeType="tmRoot"/>
      </p:par>
    </p:tnLst>
  </p:timing>
</p:sld>
</file>

<file path=ppt/theme/theme1.xml><?xml version="1.0" encoding="utf-8"?>
<a:theme xmlns:a="http://schemas.openxmlformats.org/drawingml/2006/main" name="Office 主题​​">
  <a:themeElements>
    <a:clrScheme name="红橙色">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自定义 1">
      <a:majorFont>
        <a:latin typeface="Roboto"/>
        <a:ea typeface="Noto Sans CJK SC Regular"/>
        <a:cs typeface=""/>
      </a:majorFont>
      <a:minorFont>
        <a:latin typeface="Roboto"/>
        <a:ea typeface="Noto Sans CJK SC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11344</TotalTime>
  <Words>7275</Words>
  <Application>Microsoft Office PowerPoint</Application>
  <PresentationFormat>宽屏</PresentationFormat>
  <Paragraphs>1125</Paragraphs>
  <Slides>66</Slides>
  <Notes>65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66</vt:i4>
      </vt:variant>
    </vt:vector>
  </HeadingPairs>
  <TitlesOfParts>
    <vt:vector size="80" baseType="lpstr">
      <vt:lpstr>Monotype Sorts</vt:lpstr>
      <vt:lpstr>Noto Sans CJK SC Regular</vt:lpstr>
      <vt:lpstr>Roboto</vt:lpstr>
      <vt:lpstr>仿宋_GB2312</vt:lpstr>
      <vt:lpstr>楷体_GB2312</vt:lpstr>
      <vt:lpstr>宋体</vt:lpstr>
      <vt:lpstr>Arial</vt:lpstr>
      <vt:lpstr>Calibri</vt:lpstr>
      <vt:lpstr>Comic Sans MS</vt:lpstr>
      <vt:lpstr>Consolas</vt:lpstr>
      <vt:lpstr>Courier New</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Material Design Components</dc:title>
  <dc:subject>构成要素</dc:subject>
  <dc:creator>vincent wang</dc:creator>
  <cp:keywords>Material Design</cp:keywords>
  <dc:description>完成</dc:description>
  <cp:lastModifiedBy>admin</cp:lastModifiedBy>
  <cp:revision>2126</cp:revision>
  <cp:lastPrinted>2020-04-14T11:20:11Z</cp:lastPrinted>
  <dcterms:created xsi:type="dcterms:W3CDTF">2015-10-16T14:35:02Z</dcterms:created>
  <dcterms:modified xsi:type="dcterms:W3CDTF">2022-04-13T01:05:31Z</dcterms:modified>
  <cp:category>幻灯片</cp:category>
  <cp:version>0.4</cp:version>
</cp:coreProperties>
</file>