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67" r:id="rId3"/>
    <p:sldId id="370" r:id="rId4"/>
    <p:sldId id="369" r:id="rId5"/>
    <p:sldId id="371" r:id="rId6"/>
    <p:sldId id="373" r:id="rId7"/>
    <p:sldId id="372" r:id="rId8"/>
    <p:sldId id="374" r:id="rId9"/>
    <p:sldId id="375" r:id="rId10"/>
    <p:sldId id="378" r:id="rId11"/>
    <p:sldId id="377" r:id="rId12"/>
    <p:sldId id="379" r:id="rId13"/>
    <p:sldId id="376" r:id="rId14"/>
    <p:sldId id="416" r:id="rId15"/>
    <p:sldId id="417" r:id="rId16"/>
    <p:sldId id="411" r:id="rId17"/>
    <p:sldId id="414" r:id="rId18"/>
    <p:sldId id="415" r:id="rId19"/>
    <p:sldId id="418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419" r:id="rId30"/>
    <p:sldId id="389" r:id="rId31"/>
    <p:sldId id="390" r:id="rId32"/>
    <p:sldId id="391" r:id="rId33"/>
    <p:sldId id="392" r:id="rId34"/>
    <p:sldId id="393" r:id="rId35"/>
    <p:sldId id="395" r:id="rId36"/>
    <p:sldId id="394" r:id="rId37"/>
    <p:sldId id="396" r:id="rId38"/>
    <p:sldId id="397" r:id="rId39"/>
    <p:sldId id="398" r:id="rId40"/>
    <p:sldId id="403" r:id="rId41"/>
    <p:sldId id="399" r:id="rId42"/>
    <p:sldId id="400" r:id="rId43"/>
    <p:sldId id="401" r:id="rId44"/>
    <p:sldId id="402" r:id="rId45"/>
    <p:sldId id="404" r:id="rId46"/>
    <p:sldId id="405" r:id="rId47"/>
    <p:sldId id="406" r:id="rId48"/>
    <p:sldId id="407" r:id="rId49"/>
    <p:sldId id="408" r:id="rId50"/>
    <p:sldId id="409" r:id="rId51"/>
    <p:sldId id="410" r:id="rId5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81"/>
    <a:srgbClr val="FAFAFA"/>
    <a:srgbClr val="01BCD4"/>
    <a:srgbClr val="757575"/>
    <a:srgbClr val="424242"/>
    <a:srgbClr val="F9F9F9"/>
    <a:srgbClr val="B2B2B2"/>
    <a:srgbClr val="9DC2E8"/>
    <a:srgbClr val="9D9D9D"/>
    <a:srgbClr val="394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78271" autoAdjust="0"/>
  </p:normalViewPr>
  <p:slideViewPr>
    <p:cSldViewPr snapToGrid="0">
      <p:cViewPr varScale="1">
        <p:scale>
          <a:sx n="35" d="100"/>
          <a:sy n="35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CF29CAEA-BF89-4A1B-AF34-2476FF8DE7C1}" type="datetimeFigureOut">
              <a:rPr lang="zh-CN" altLang="en-US" smtClean="0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2022/4/5</a:t>
            </a:fld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81AF5730-FBFB-4DAD-AB33-083553C60353}" type="slidenum">
              <a:rPr lang="zh-CN" altLang="en-US" smtClean="0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‹#›</a:t>
            </a:fld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957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</a:lstStyle>
          <a:p>
            <a:fld id="{253594A0-CE5D-4116-B7E3-2BBA6938E755}" type="datetimeFigureOut">
              <a:rPr lang="zh-CN" altLang="en-US" smtClean="0"/>
              <a:pPr/>
              <a:t>2022/4/5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</a:lstStyle>
          <a:p>
            <a:fld id="{2106F641-BC5C-4E07-960C-1E6D52375F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22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SC Regular" panose="020B0500000000000000" pitchFamily="34" charset="-122"/>
        <a:ea typeface="Noto Sans CJK SC Regular" panose="020B05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SC Regular" panose="020B0500000000000000" pitchFamily="34" charset="-122"/>
        <a:ea typeface="Noto Sans CJK SC Regular" panose="020B05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SC Regular" panose="020B0500000000000000" pitchFamily="34" charset="-122"/>
        <a:ea typeface="Noto Sans CJK SC Regular" panose="020B05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SC Regular" panose="020B0500000000000000" pitchFamily="34" charset="-122"/>
        <a:ea typeface="Noto Sans CJK SC Regular" panose="020B05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SC Regular" panose="020B0500000000000000" pitchFamily="34" charset="-122"/>
        <a:ea typeface="Noto Sans CJK SC Regular" panose="020B05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InputIterator" TargetMode="External"/><Relationship Id="rId7" Type="http://schemas.openxmlformats.org/officeDocument/2006/relationships/hyperlink" Target="https://en.cppreference.com/w/cpp/named_req/RandomAccessIterator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cppreference.com/w/cpp/named_req/BidirectionalIterator" TargetMode="External"/><Relationship Id="rId5" Type="http://schemas.openxmlformats.org/officeDocument/2006/relationships/hyperlink" Target="https://en.cppreference.com/w/cpp/named_req/ForwardIterator" TargetMode="External"/><Relationship Id="rId4" Type="http://schemas.openxmlformats.org/officeDocument/2006/relationships/hyperlink" Target="https://en.cppreference.com/w/cpp/named_req/OutputIterator" TargetMode="Externa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129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655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22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207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756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参考实例的说明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858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参考实例的说明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373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参考实例的说明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911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参考实例的说明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349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参考实例的说明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577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参考实例的说明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64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代码：使用</a:t>
            </a:r>
            <a:r>
              <a:rPr lang="en-US" altLang="zh-CN" dirty="0"/>
              <a:t>Vscode.exe</a:t>
            </a:r>
            <a:r>
              <a:rPr lang="zh-CN" altLang="en-US" dirty="0"/>
              <a:t>，首选项</a:t>
            </a:r>
            <a:r>
              <a:rPr lang="en-US" altLang="zh-CN" dirty="0"/>
              <a:t>-</a:t>
            </a:r>
            <a:r>
              <a:rPr lang="zh-CN" altLang="en-US" dirty="0"/>
              <a:t>颜色主题</a:t>
            </a:r>
            <a:r>
              <a:rPr lang="en-US" altLang="zh-CN" dirty="0"/>
              <a:t>-light+</a:t>
            </a:r>
            <a:r>
              <a:rPr lang="zh-CN" altLang="en-US" dirty="0"/>
              <a:t>，直接拷贝到</a:t>
            </a:r>
            <a:r>
              <a:rPr lang="en-US" altLang="zh-CN" dirty="0"/>
              <a:t>PPT</a:t>
            </a:r>
            <a:r>
              <a:rPr lang="zh-CN" altLang="en-US" dirty="0"/>
              <a:t>中。</a:t>
            </a:r>
            <a:endParaRPr lang="en-US" altLang="zh-CN" dirty="0"/>
          </a:p>
          <a:p>
            <a:pPr defTabSz="990657">
              <a:defRPr/>
            </a:pPr>
            <a:r>
              <a:rPr lang="zh-CN" altLang="en-US" dirty="0">
                <a:latin typeface="Arial" panose="020B0604020202020204" pitchFamily="34" charset="0"/>
              </a:rPr>
              <a:t>名字空间是相关名字的集会；标准库使用</a:t>
            </a:r>
            <a:r>
              <a:rPr lang="en-US" altLang="zh-CN" dirty="0" err="1">
                <a:latin typeface="Arial" panose="020B0604020202020204" pitchFamily="34" charset="0"/>
              </a:rPr>
              <a:t>std</a:t>
            </a:r>
            <a:r>
              <a:rPr lang="zh-CN" altLang="en-US" dirty="0">
                <a:latin typeface="Arial" panose="020B0604020202020204" pitchFamily="34" charset="0"/>
              </a:rPr>
              <a:t>来包含它定义的所有名字。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716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433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864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979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667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245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https://zhuanlan.zhihu.com/p/48066839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542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311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https://blog.csdn.net/sinat_31275315/article/details/108274977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8275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1528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参考实例的说明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3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169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750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https://en.cppreference.com/w/cpp/container/stack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5997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https://en.cppreference.com/w/cpp/container/queue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9712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129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3609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424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7199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https://en.cppreference.com/w/cpp/iterator/iterator_tags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</a:rPr>
              <a:t>input_iterator_tag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</a:rPr>
              <a:t> corresponds to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hlinkClick r:id="rId3" tooltip="cpp/named req/InputIterator"/>
              </a:rPr>
              <a:t>LegacyInputIterator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</a:rPr>
              <a:t>.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</a:rPr>
              <a:t>output_iterator_tag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</a:rPr>
              <a:t> corresponds to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hlinkClick r:id="rId4" tooltip="cpp/named req/OutputIterator"/>
              </a:rPr>
              <a:t>LegacyOutputIterator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</a:rPr>
              <a:t>.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</a:rPr>
              <a:t>forward_iterator_tag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</a:rPr>
              <a:t> corresponds to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hlinkClick r:id="rId5" tooltip="cpp/named req/ForwardIterator"/>
              </a:rPr>
              <a:t>LegacyForwardIterator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</a:rPr>
              <a:t>.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</a:rPr>
              <a:t>bidirectional_iterator_tag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</a:rPr>
              <a:t> corresponds to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hlinkClick r:id="rId6" tooltip="cpp/named req/BidirectionalIterator"/>
              </a:rPr>
              <a:t>LegacyBidirectionalIterator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</a:rPr>
              <a:t>.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</a:rPr>
              <a:t>random_access_iterator_tag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</a:rPr>
              <a:t> corresponds to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hlinkClick r:id="rId7" tooltip="cpp/named req/RandomAccessIterator"/>
              </a:rPr>
              <a:t>LegacyRandomAccessIterator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632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7947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56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5392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4698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3959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8538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011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315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391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6783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8390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0136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65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6121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https://en.cppreference.com/w/cpp/language/template_parameters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0926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https://en.cppreference.com/w/cpp/language/template_parameters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75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530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64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46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4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09600" y="6288190"/>
            <a:ext cx="645233" cy="568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1" y="6326290"/>
            <a:ext cx="528467" cy="5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9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77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memory/allocato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12839" y="2022948"/>
            <a:ext cx="5545108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</a:rPr>
              <a:t>COMP130135</a:t>
            </a:r>
          </a:p>
          <a:p>
            <a:endParaRPr lang="en-US" altLang="zh-CN" sz="2400" dirty="0">
              <a:solidFill>
                <a:prstClr val="white"/>
              </a:solidFill>
            </a:endParaRPr>
          </a:p>
          <a:p>
            <a:pPr lvl="0"/>
            <a:r>
              <a:rPr lang="zh-CN" altLang="en-US" sz="4400" dirty="0">
                <a:solidFill>
                  <a:prstClr val="white"/>
                </a:solidFill>
              </a:rPr>
              <a:t>面向对象程序语言</a:t>
            </a:r>
            <a:r>
              <a:rPr lang="en-US" altLang="zh-CN" sz="4400" dirty="0">
                <a:solidFill>
                  <a:prstClr val="white"/>
                </a:solidFill>
              </a:rPr>
              <a:t>C</a:t>
            </a:r>
            <a:r>
              <a:rPr lang="en-US" altLang="zh-CN" sz="4400" dirty="0" smtClean="0">
                <a:solidFill>
                  <a:prstClr val="white"/>
                </a:solidFill>
              </a:rPr>
              <a:t>++</a:t>
            </a:r>
          </a:p>
          <a:p>
            <a:pPr lvl="0" algn="ctr"/>
            <a:r>
              <a:rPr lang="en-US" altLang="zh-CN" sz="4400" dirty="0" smtClean="0">
                <a:solidFill>
                  <a:prstClr val="white"/>
                </a:solidFill>
              </a:rPr>
              <a:t>STL</a:t>
            </a:r>
            <a:endParaRPr lang="en-US" altLang="zh-CN" sz="4400" dirty="0">
              <a:solidFill>
                <a:prstClr val="white"/>
              </a:solidFill>
            </a:endParaRPr>
          </a:p>
        </p:txBody>
      </p:sp>
      <p:pic>
        <p:nvPicPr>
          <p:cNvPr id="3" name="Picture 4" descr="logo">
            <a:extLst>
              <a:ext uri="{FF2B5EF4-FFF2-40B4-BE49-F238E27FC236}">
                <a16:creationId xmlns:a16="http://schemas.microsoft.com/office/drawing/2014/main" id="{37863A18-AB7B-4147-8B00-5788BD54E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76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banner2">
            <a:extLst>
              <a:ext uri="{FF2B5EF4-FFF2-40B4-BE49-F238E27FC236}">
                <a16:creationId xmlns:a16="http://schemas.microsoft.com/office/drawing/2014/main" id="{2A0454C4-9A4B-4AEE-AADE-8D2906860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0"/>
            <a:ext cx="99234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765CBAD-5011-4161-89A4-D3F0454ABC7E}"/>
              </a:ext>
            </a:extLst>
          </p:cNvPr>
          <p:cNvSpPr/>
          <p:nvPr/>
        </p:nvSpPr>
        <p:spPr>
          <a:xfrm>
            <a:off x="4298071" y="4694205"/>
            <a:ext cx="359585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>
                <a:solidFill>
                  <a:prstClr val="white"/>
                </a:solidFill>
              </a:rPr>
              <a:t>王雪平</a:t>
            </a:r>
          </a:p>
          <a:p>
            <a:pPr lvl="0" algn="ctr"/>
            <a:r>
              <a:rPr lang="en-US" altLang="zh-CN" sz="2800" dirty="0">
                <a:solidFill>
                  <a:prstClr val="white"/>
                </a:solidFill>
              </a:rPr>
              <a:t>wangxp@fudan.edu.cn</a:t>
            </a:r>
          </a:p>
          <a:p>
            <a:pPr lvl="0" algn="ctr"/>
            <a:r>
              <a:rPr lang="en-US" altLang="zh-CN" sz="2800" dirty="0" smtClean="0">
                <a:solidFill>
                  <a:prstClr val="white"/>
                </a:solidFill>
              </a:rPr>
              <a:t>2020/2/15</a:t>
            </a:r>
            <a:endParaRPr lang="en-US" altLang="zh-CN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2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vector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Vector</a:t>
            </a:r>
            <a:r>
              <a:rPr lang="zh-CN" altLang="en-US" dirty="0" smtClean="0"/>
              <a:t>适用的场景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适用于对象简单，变化较小，并且频繁随机访问的场景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887432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list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list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list(doubly linked list</a:t>
            </a:r>
            <a:r>
              <a:rPr lang="zh-CN" altLang="en-US" dirty="0"/>
              <a:t>，双向链表</a:t>
            </a:r>
            <a:r>
              <a:rPr lang="en-US" altLang="zh-CN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971" y="3641117"/>
            <a:ext cx="9284129" cy="13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5811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list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List</a:t>
            </a:r>
            <a:r>
              <a:rPr lang="zh-CN" altLang="en-US" dirty="0" smtClean="0"/>
              <a:t>支持的操作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- </a:t>
            </a:r>
            <a:r>
              <a:rPr lang="zh-CN" altLang="en-US" dirty="0"/>
              <a:t>支持</a:t>
            </a:r>
            <a:r>
              <a:rPr lang="en-US" altLang="zh-CN" dirty="0"/>
              <a:t>vector</a:t>
            </a:r>
            <a:r>
              <a:rPr lang="zh-CN" altLang="en-US" dirty="0"/>
              <a:t>支持的所有操作</a:t>
            </a:r>
            <a:r>
              <a:rPr lang="zh-CN" altLang="en-US" dirty="0" smtClean="0"/>
              <a:t>，除了</a:t>
            </a:r>
            <a:r>
              <a:rPr lang="en-US" altLang="zh-CN" dirty="0"/>
              <a:t>at()</a:t>
            </a:r>
            <a:r>
              <a:rPr lang="zh-CN" altLang="en-US" dirty="0"/>
              <a:t>和</a:t>
            </a:r>
            <a:r>
              <a:rPr lang="en-US" altLang="zh-CN" dirty="0"/>
              <a:t>operator</a:t>
            </a:r>
            <a:r>
              <a:rPr lang="en-US" altLang="zh-CN" dirty="0" smtClean="0"/>
              <a:t>[]</a:t>
            </a:r>
            <a:r>
              <a:rPr lang="zh-CN" altLang="en-US" dirty="0" smtClean="0"/>
              <a:t>外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- </a:t>
            </a:r>
            <a:r>
              <a:rPr lang="zh-CN" altLang="en-US" dirty="0" smtClean="0"/>
              <a:t>此外</a:t>
            </a:r>
            <a:r>
              <a:rPr lang="zh-CN" altLang="en-US" dirty="0"/>
              <a:t>还支持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- </a:t>
            </a:r>
            <a:r>
              <a:rPr lang="en-US" altLang="zh-CN" dirty="0" err="1"/>
              <a:t>push_front</a:t>
            </a:r>
            <a:r>
              <a:rPr lang="zh-CN" altLang="en-US" dirty="0"/>
              <a:t>：在头部添加元素；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- </a:t>
            </a:r>
            <a:r>
              <a:rPr lang="en-US" altLang="zh-CN" dirty="0" err="1"/>
              <a:t>pop_front</a:t>
            </a:r>
            <a:r>
              <a:rPr lang="zh-CN" altLang="en-US" dirty="0"/>
              <a:t>：删除头部元素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14015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list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list</a:t>
            </a:r>
            <a:r>
              <a:rPr lang="zh-CN" altLang="en-US" dirty="0" smtClean="0"/>
              <a:t>的</a:t>
            </a:r>
            <a:r>
              <a:rPr lang="zh-CN" altLang="en-US" dirty="0"/>
              <a:t>优点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- </a:t>
            </a:r>
            <a:r>
              <a:rPr lang="zh-CN" altLang="en-US" dirty="0"/>
              <a:t>在任何位置插入或删除元素的时间复杂性为</a:t>
            </a:r>
            <a:r>
              <a:rPr lang="en-US" altLang="zh-CN" dirty="0"/>
              <a:t>O(1)</a:t>
            </a:r>
            <a:r>
              <a:rPr lang="zh-CN" altLang="en-US" dirty="0"/>
              <a:t>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- </a:t>
            </a:r>
            <a:r>
              <a:rPr lang="zh-CN" altLang="en-US" dirty="0"/>
              <a:t>访问头部或尾部元素最快，其时间复杂性为</a:t>
            </a:r>
            <a:r>
              <a:rPr lang="en-US" altLang="zh-CN" dirty="0"/>
              <a:t>O(1)</a:t>
            </a:r>
            <a:r>
              <a:rPr lang="zh-CN" altLang="en-US" dirty="0"/>
              <a:t>；访问中间元素的时间复杂性为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- </a:t>
            </a:r>
            <a:r>
              <a:rPr lang="zh-CN" altLang="en-US" dirty="0"/>
              <a:t>不支持元素的随机访问；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- </a:t>
            </a:r>
            <a:r>
              <a:rPr lang="zh-CN" altLang="en-US" dirty="0"/>
              <a:t>不能预留空间；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656777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实例</a:t>
            </a:r>
            <a:r>
              <a:rPr lang="en-US" altLang="zh-CN" sz="2400" dirty="0" smtClean="0">
                <a:solidFill>
                  <a:srgbClr val="3949AB"/>
                </a:solidFill>
              </a:rPr>
              <a:t>1</a:t>
            </a:r>
            <a:r>
              <a:rPr lang="zh-CN" altLang="en-US" sz="2400" dirty="0" smtClean="0">
                <a:solidFill>
                  <a:srgbClr val="3949AB"/>
                </a:solidFill>
              </a:rPr>
              <a:t>：加框程序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1000715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任务：图案装框</a:t>
            </a: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--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把字符图案放入框内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示意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：下图是一个例子。左边的内容被包围在</a:t>
            </a: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*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组成的方框内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加框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上下加框</a:t>
            </a: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</p:txBody>
      </p:sp>
      <p:sp>
        <p:nvSpPr>
          <p:cNvPr id="10" name="矩形 4">
            <a:extLst>
              <a:ext uri="{FF2B5EF4-FFF2-40B4-BE49-F238E27FC236}">
                <a16:creationId xmlns:a16="http://schemas.microsoft.com/office/drawing/2014/main" id="{37F03EA4-039B-49E5-A8E8-B1679CAD6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8620" y="1596386"/>
            <a:ext cx="273335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******************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 This is a test 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 line :)          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 with a face    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 ....             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******************</a:t>
            </a: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0EB69DFC-F4C1-4A95-A924-C147FD491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405" y="1857371"/>
            <a:ext cx="2070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This is a test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line :)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with a face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666F31F-C5E3-4802-9707-A09E75918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537" y="2175506"/>
            <a:ext cx="1036320" cy="548640"/>
          </a:xfrm>
          <a:prstGeom prst="rect">
            <a:avLst/>
          </a:prstGeom>
        </p:spPr>
      </p:pic>
      <p:sp>
        <p:nvSpPr>
          <p:cNvPr id="15" name="矩形 4">
            <a:extLst>
              <a:ext uri="{FF2B5EF4-FFF2-40B4-BE49-F238E27FC236}">
                <a16:creationId xmlns:a16="http://schemas.microsoft.com/office/drawing/2014/main" id="{37F03EA4-039B-49E5-A8E8-B1679CAD6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391" y="3869434"/>
            <a:ext cx="273335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******************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 This is a test 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 line :)          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 with a face    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 ....             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******************</a:t>
            </a:r>
          </a:p>
        </p:txBody>
      </p:sp>
      <p:sp>
        <p:nvSpPr>
          <p:cNvPr id="16" name="矩形 5">
            <a:extLst>
              <a:ext uri="{FF2B5EF4-FFF2-40B4-BE49-F238E27FC236}">
                <a16:creationId xmlns:a16="http://schemas.microsoft.com/office/drawing/2014/main" id="{0EB69DFC-F4C1-4A95-A924-C147FD491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753" y="4115179"/>
            <a:ext cx="2070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This is a test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line :)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with a face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....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666F31F-C5E3-4802-9707-A09E75918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324" y="4448554"/>
            <a:ext cx="1036320" cy="548640"/>
          </a:xfrm>
          <a:prstGeom prst="rect">
            <a:avLst/>
          </a:prstGeom>
        </p:spPr>
      </p:pic>
      <p:sp>
        <p:nvSpPr>
          <p:cNvPr id="18" name="矩形 4">
            <a:extLst>
              <a:ext uri="{FF2B5EF4-FFF2-40B4-BE49-F238E27FC236}">
                <a16:creationId xmlns:a16="http://schemas.microsoft.com/office/drawing/2014/main" id="{0DE760B8-9A63-4EF8-93DD-70CA6F49B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8622" y="3429000"/>
            <a:ext cx="2484438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This is a test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line :)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with a face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******************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 This is a test 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 line :)          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 with a face    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 ....             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******************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7139B70-E744-4545-8B60-3A2A38794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788" y="441807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6477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实例</a:t>
            </a:r>
            <a:r>
              <a:rPr lang="en-US" altLang="zh-CN" sz="2400" dirty="0" smtClean="0">
                <a:solidFill>
                  <a:srgbClr val="3949AB"/>
                </a:solidFill>
              </a:rPr>
              <a:t>1</a:t>
            </a:r>
            <a:r>
              <a:rPr lang="zh-CN" altLang="en-US" sz="2400" dirty="0" smtClean="0">
                <a:solidFill>
                  <a:srgbClr val="3949AB"/>
                </a:solidFill>
              </a:rPr>
              <a:t> </a:t>
            </a:r>
            <a:r>
              <a:rPr lang="zh-CN" altLang="en-US" sz="2400" dirty="0">
                <a:solidFill>
                  <a:srgbClr val="3949AB"/>
                </a:solidFill>
              </a:rPr>
              <a:t>续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10007158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左右加框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</p:txBody>
      </p:sp>
      <p:sp>
        <p:nvSpPr>
          <p:cNvPr id="14" name="矩形 4">
            <a:extLst>
              <a:ext uri="{FF2B5EF4-FFF2-40B4-BE49-F238E27FC236}">
                <a16:creationId xmlns:a16="http://schemas.microsoft.com/office/drawing/2014/main" id="{37F03EA4-039B-49E5-A8E8-B1679CAD6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323" y="3078163"/>
            <a:ext cx="273335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******************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 This is a test 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 line :)          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 with a face    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 ....             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******************</a:t>
            </a: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0EB69DFC-F4C1-4A95-A924-C147FD491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685" y="3324225"/>
            <a:ext cx="2070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This is a test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line :)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with a face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....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666F31F-C5E3-4802-9707-A09E75918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657600"/>
            <a:ext cx="1036320" cy="54864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7139B70-E744-4545-8B60-3A2A38794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720" y="3627120"/>
            <a:ext cx="609600" cy="609600"/>
          </a:xfrm>
          <a:prstGeom prst="rect">
            <a:avLst/>
          </a:prstGeom>
        </p:spPr>
      </p:pic>
      <p:sp>
        <p:nvSpPr>
          <p:cNvPr id="23" name="矩形 10">
            <a:extLst>
              <a:ext uri="{FF2B5EF4-FFF2-40B4-BE49-F238E27FC236}">
                <a16:creationId xmlns:a16="http://schemas.microsoft.com/office/drawing/2014/main" id="{C14CD396-141F-44DA-B4FC-0390BB922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033" y="3078163"/>
            <a:ext cx="41783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This is a test ******************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line :)          * This is a test 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with a face    * line :)         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....             * with a face   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* ....            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108594477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实例</a:t>
            </a:r>
            <a:r>
              <a:rPr lang="en-US" altLang="zh-CN" sz="2400" dirty="0" smtClean="0">
                <a:solidFill>
                  <a:srgbClr val="3949AB"/>
                </a:solidFill>
              </a:rPr>
              <a:t>2</a:t>
            </a:r>
            <a:r>
              <a:rPr lang="zh-CN" altLang="en-US" sz="2400" dirty="0" smtClean="0">
                <a:solidFill>
                  <a:srgbClr val="3949AB"/>
                </a:solidFill>
              </a:rPr>
              <a:t>：学生成绩的处理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10007158" cy="417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假设有一门课程，采用如下的方法计算总成绩：</a:t>
            </a: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）学生的期末考试成绩占最终成绩的</a:t>
            </a: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40%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；</a:t>
            </a: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）期中考试成绩占</a:t>
            </a: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20%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；</a:t>
            </a: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）作业的平均成绩占</a:t>
            </a: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40%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；</a:t>
            </a: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假设有一批学生的数据，读取之后对学生成绩进行排序，并按照从高到低的顺序输出学生名称及总分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数据准备</a:t>
            </a: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数据结构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758476-99E6-45EF-AEC2-4D3BE986404C}"/>
              </a:ext>
            </a:extLst>
          </p:cNvPr>
          <p:cNvSpPr/>
          <p:nvPr/>
        </p:nvSpPr>
        <p:spPr>
          <a:xfrm>
            <a:off x="2166937" y="3261830"/>
            <a:ext cx="524827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#name mid final hw1 hw2 hw3 hw4 hw5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Smith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87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Carpenter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98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A5773A-995F-4468-B67A-33BDAD41B484}"/>
              </a:ext>
            </a:extLst>
          </p:cNvPr>
          <p:cNvSpPr/>
          <p:nvPr/>
        </p:nvSpPr>
        <p:spPr>
          <a:xfrm>
            <a:off x="2024063" y="492361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267F99"/>
                </a:solidFill>
                <a:latin typeface="Consolas" panose="020B0609020204030204" pitchFamily="49" charset="0"/>
              </a:rPr>
              <a:t>Student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 name;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midterm,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vector&lt;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homework;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vector&lt;Student&gt;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students;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02454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实例</a:t>
            </a:r>
            <a:r>
              <a:rPr lang="en-US" altLang="zh-CN" sz="2400" dirty="0" smtClean="0">
                <a:solidFill>
                  <a:srgbClr val="3949AB"/>
                </a:solidFill>
              </a:rPr>
              <a:t>2</a:t>
            </a:r>
            <a:r>
              <a:rPr lang="zh-CN" altLang="en-US" sz="2400" dirty="0" smtClean="0">
                <a:solidFill>
                  <a:srgbClr val="3949AB"/>
                </a:solidFill>
              </a:rPr>
              <a:t>：续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451417" y="1060375"/>
            <a:ext cx="1000715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假设同上，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读取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并计算后输出没有通过考试的所有学生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思路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r>
              <a:rPr lang="zh-CN" altLang="en-US" dirty="0" smtClean="0"/>
              <a:t>   扫描</a:t>
            </a:r>
            <a:r>
              <a:rPr lang="zh-CN" altLang="en-US" dirty="0"/>
              <a:t>学生记录</a:t>
            </a:r>
            <a:r>
              <a:rPr lang="en-US" altLang="zh-CN" dirty="0" smtClean="0"/>
              <a:t>: </a:t>
            </a:r>
            <a:r>
              <a:rPr lang="zh-CN" altLang="en-US" dirty="0"/>
              <a:t>如果合格放入合格向量；否则放入不及格向量。</a:t>
            </a:r>
            <a:endParaRPr lang="en-US" altLang="zh-CN" dirty="0"/>
          </a:p>
          <a:p>
            <a:r>
              <a:rPr lang="zh-CN" altLang="en-US" dirty="0" smtClean="0"/>
              <a:t>   缺点：要</a:t>
            </a:r>
            <a:r>
              <a:rPr lang="zh-CN" altLang="en-US" dirty="0"/>
              <a:t>足够的内存保留每个学生的两个副本。</a:t>
            </a:r>
          </a:p>
          <a:p>
            <a:pPr>
              <a:lnSpc>
                <a:spcPts val="2100"/>
              </a:lnSpc>
            </a:pP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2125" y="2648010"/>
            <a:ext cx="96964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extract_fails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(vector&lt;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&amp;students)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pass, fail;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两个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vector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(vector&lt;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;i!=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++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fgrade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])){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fail.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pass.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students=pass;</a:t>
            </a:r>
          </a:p>
          <a:p>
            <a:pPr lvl="1"/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fail;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35209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实例</a:t>
            </a:r>
            <a:r>
              <a:rPr lang="en-US" altLang="zh-CN" sz="2400" dirty="0" smtClean="0">
                <a:solidFill>
                  <a:srgbClr val="3949AB"/>
                </a:solidFill>
              </a:rPr>
              <a:t>2</a:t>
            </a:r>
            <a:r>
              <a:rPr lang="zh-CN" altLang="en-US" sz="2400" dirty="0" smtClean="0">
                <a:solidFill>
                  <a:srgbClr val="3949AB"/>
                </a:solidFill>
              </a:rPr>
              <a:t>：续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451416" y="1060375"/>
            <a:ext cx="10321483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假设同上，现在需要读取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并计算后输出没有通过考试的所有学生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思路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r>
              <a:rPr lang="zh-CN" altLang="en-US" dirty="0" smtClean="0"/>
              <a:t>   扫描</a:t>
            </a:r>
            <a:r>
              <a:rPr lang="zh-CN" altLang="en-US" dirty="0"/>
              <a:t>学生记录</a:t>
            </a:r>
            <a:r>
              <a:rPr lang="en-US" altLang="zh-CN" dirty="0" smtClean="0"/>
              <a:t>:</a:t>
            </a:r>
            <a:r>
              <a:rPr lang="zh-CN" altLang="en-US" dirty="0"/>
              <a:t>如果不合格放入不合格向量，并将其从原列表删除；扫描完毕，合格的学生还在原向量中。 </a:t>
            </a:r>
            <a:endParaRPr lang="en-US" altLang="zh-CN" dirty="0"/>
          </a:p>
          <a:p>
            <a:r>
              <a:rPr lang="zh-CN" altLang="en-US" dirty="0" smtClean="0"/>
              <a:t>   缺点 </a:t>
            </a:r>
            <a:r>
              <a:rPr lang="zh-CN" altLang="en-US" dirty="0"/>
              <a:t> 删除操作比较耗时，需要更好的数据结果或者新的算法支持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606771" y="2822545"/>
            <a:ext cx="96964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extract_fails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(vector&lt;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&amp;students)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fail;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一个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vector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(vector&lt;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;i!=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();){</a:t>
            </a:r>
          </a:p>
          <a:p>
            <a:pPr lvl="2"/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fgrade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])){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fail.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fail;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36F9641-A02D-42BB-97E3-AC14BEA2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515" y="5075178"/>
            <a:ext cx="5776912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79265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实例</a:t>
            </a:r>
            <a:r>
              <a:rPr lang="en-US" altLang="zh-CN" sz="2400" dirty="0" smtClean="0">
                <a:solidFill>
                  <a:srgbClr val="3949AB"/>
                </a:solidFill>
              </a:rPr>
              <a:t>2</a:t>
            </a:r>
            <a:r>
              <a:rPr lang="zh-CN" altLang="en-US" sz="2400" dirty="0" smtClean="0">
                <a:solidFill>
                  <a:srgbClr val="3949AB"/>
                </a:solidFill>
              </a:rPr>
              <a:t>：续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451416" y="1060375"/>
            <a:ext cx="10321483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假设同上，现在需要读取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并计算后输出没有通过考试的所有学生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思路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r>
              <a:rPr lang="zh-CN" altLang="en-US" dirty="0" smtClean="0"/>
              <a:t>   思路</a:t>
            </a:r>
            <a:r>
              <a:rPr lang="en-US" altLang="zh-CN" dirty="0" smtClean="0"/>
              <a:t>3</a:t>
            </a:r>
            <a:r>
              <a:rPr lang="zh-CN" altLang="en-US" dirty="0" smtClean="0"/>
              <a:t>同思路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，但现在使用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容器，而不是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容器。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.erase</a:t>
            </a:r>
            <a:r>
              <a:rPr lang="zh-CN" altLang="en-US" dirty="0" smtClean="0"/>
              <a:t>操作之后，返回其后面的迭代器。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606771" y="2822545"/>
            <a:ext cx="969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extract_fails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fail;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&gt;::iterator it=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ss.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(it !=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ss.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()){}</a:t>
            </a:r>
          </a:p>
          <a:p>
            <a:pPr lvl="2"/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fgrade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(*it)){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fail.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(*it);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it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ss.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(it);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++it;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fail;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58050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949AB"/>
                </a:solidFill>
              </a:rPr>
              <a:t>主要内容 </a:t>
            </a: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E63495-2C34-4F25-A776-1028608DA21E}"/>
              </a:ext>
            </a:extLst>
          </p:cNvPr>
          <p:cNvSpPr/>
          <p:nvPr/>
        </p:nvSpPr>
        <p:spPr>
          <a:xfrm>
            <a:off x="1344687" y="1036544"/>
            <a:ext cx="4544783" cy="498341"/>
          </a:xfrm>
          <a:prstGeom prst="rect">
            <a:avLst/>
          </a:prstGeom>
          <a:solidFill>
            <a:srgbClr val="11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+mn-ea"/>
              </a:rPr>
              <a:t>1. </a:t>
            </a:r>
            <a:r>
              <a:rPr lang="zh-CN" altLang="en-US" sz="2400" dirty="0">
                <a:latin typeface="+mn-ea"/>
              </a:rPr>
              <a:t>容器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760937-CFC5-42FD-BDE9-AB85529D5A9A}"/>
              </a:ext>
            </a:extLst>
          </p:cNvPr>
          <p:cNvSpPr/>
          <p:nvPr/>
        </p:nvSpPr>
        <p:spPr>
          <a:xfrm>
            <a:off x="1350130" y="1564501"/>
            <a:ext cx="4544783" cy="498341"/>
          </a:xfrm>
          <a:prstGeom prst="rect">
            <a:avLst/>
          </a:prstGeom>
          <a:solidFill>
            <a:srgbClr val="11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2. 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迭代器</a:t>
            </a:r>
            <a:endParaRPr lang="zh-CN" altLang="en-US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760937-CFC5-42FD-BDE9-AB85529D5A9A}"/>
              </a:ext>
            </a:extLst>
          </p:cNvPr>
          <p:cNvSpPr/>
          <p:nvPr/>
        </p:nvSpPr>
        <p:spPr>
          <a:xfrm>
            <a:off x="1344686" y="2092458"/>
            <a:ext cx="4544783" cy="498341"/>
          </a:xfrm>
          <a:prstGeom prst="rect">
            <a:avLst/>
          </a:prstGeom>
          <a:solidFill>
            <a:srgbClr val="11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算法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408875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set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set/multiset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关联容器；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含有</a:t>
            </a:r>
            <a:r>
              <a:rPr lang="en-US" altLang="zh-CN" dirty="0"/>
              <a:t>Key</a:t>
            </a:r>
            <a:r>
              <a:rPr lang="zh-CN" altLang="en-US" dirty="0"/>
              <a:t>类型对象的已排序</a:t>
            </a:r>
            <a:r>
              <a:rPr lang="zh-CN" altLang="en-US" dirty="0" smtClean="0"/>
              <a:t>集；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set</a:t>
            </a:r>
            <a:r>
              <a:rPr lang="zh-CN" altLang="en-US" dirty="0" smtClean="0"/>
              <a:t>要求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必须是唯一的；但</a:t>
            </a:r>
            <a:r>
              <a:rPr lang="en-US" altLang="zh-CN" dirty="0" smtClean="0"/>
              <a:t>multiset</a:t>
            </a:r>
            <a:r>
              <a:rPr lang="zh-CN" altLang="en-US" dirty="0" smtClean="0"/>
              <a:t>允许多个相同的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存在；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常用的是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，类似于数学中的集合；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对于</a:t>
            </a:r>
            <a:r>
              <a:rPr lang="en-US" altLang="zh-CN" dirty="0" smtClean="0"/>
              <a:t>set/multiset</a:t>
            </a:r>
            <a:r>
              <a:rPr lang="zh-CN" altLang="en-US" dirty="0" smtClean="0"/>
              <a:t>必须定义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操作符</a:t>
            </a:r>
            <a:r>
              <a:rPr lang="en-US" altLang="zh-CN" dirty="0" smtClean="0"/>
              <a:t>:</a:t>
            </a:r>
            <a:r>
              <a:rPr lang="zh-CN" altLang="en-US" dirty="0" smtClean="0"/>
              <a:t>需要使用“小于”关系定义顺序。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54002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set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set/multiset</a:t>
            </a:r>
            <a:r>
              <a:rPr lang="zh-CN" altLang="en-US" dirty="0" smtClean="0"/>
              <a:t>支持的操作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clear: </a:t>
            </a:r>
            <a:r>
              <a:rPr lang="zh-CN" altLang="en-US" dirty="0" smtClean="0"/>
              <a:t>从容器中清除所有元素；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i</a:t>
            </a:r>
            <a:r>
              <a:rPr lang="en-US" altLang="zh-CN" dirty="0" smtClean="0"/>
              <a:t>nsert: </a:t>
            </a:r>
            <a:r>
              <a:rPr lang="zh-CN" altLang="en-US" dirty="0" smtClean="0"/>
              <a:t>把元素插入到容器中；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erase </a:t>
            </a:r>
            <a:r>
              <a:rPr lang="zh-CN" altLang="en-US" dirty="0" smtClean="0"/>
              <a:t>：删除容器中的一个元素；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find   : </a:t>
            </a:r>
            <a:r>
              <a:rPr lang="zh-CN" altLang="en-US" dirty="0" smtClean="0"/>
              <a:t>寻找特定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的元素，返回一个迭代器；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c</a:t>
            </a:r>
            <a:r>
              <a:rPr lang="en-US" altLang="zh-CN" dirty="0" err="1" smtClean="0"/>
              <a:t>onstains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20)</a:t>
            </a:r>
            <a:r>
              <a:rPr lang="zh-CN" altLang="en-US" dirty="0" smtClean="0"/>
              <a:t>：检查容器中是否包含某个特定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的元素；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2437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set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set</a:t>
            </a:r>
            <a:r>
              <a:rPr lang="zh-CN" altLang="en-US" dirty="0" smtClean="0"/>
              <a:t>优点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set</a:t>
            </a:r>
            <a:r>
              <a:rPr lang="zh-CN" altLang="en-US" dirty="0" smtClean="0"/>
              <a:t>中的元素始终是排好序的，且没有重复元素；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set</a:t>
            </a:r>
            <a:r>
              <a:rPr lang="zh-CN" altLang="en-US" dirty="0" smtClean="0"/>
              <a:t>的查找效率高，时间复杂度为</a:t>
            </a:r>
            <a:r>
              <a:rPr lang="en-US" altLang="zh-CN" b="1" dirty="0" smtClean="0">
                <a:solidFill>
                  <a:srgbClr val="00B050"/>
                </a:solidFill>
              </a:rPr>
              <a:t>log</a:t>
            </a:r>
            <a:r>
              <a:rPr lang="en-US" altLang="zh-CN" b="1" baseline="-25000" dirty="0" smtClean="0">
                <a:solidFill>
                  <a:srgbClr val="00B050"/>
                </a:solidFill>
              </a:rPr>
              <a:t>2</a:t>
            </a:r>
            <a:r>
              <a:rPr lang="en-US" altLang="zh-CN" b="1" dirty="0" smtClean="0">
                <a:solidFill>
                  <a:srgbClr val="00B050"/>
                </a:solidFill>
              </a:rPr>
              <a:t>N</a:t>
            </a:r>
            <a:r>
              <a:rPr lang="zh-CN" altLang="en-US" b="1" dirty="0" smtClean="0">
                <a:solidFill>
                  <a:srgbClr val="00B050"/>
                </a:solidFill>
              </a:rPr>
              <a:t>，其中</a:t>
            </a:r>
            <a:r>
              <a:rPr lang="en-US" altLang="zh-CN" b="1" dirty="0" smtClean="0">
                <a:solidFill>
                  <a:srgbClr val="00B050"/>
                </a:solidFill>
              </a:rPr>
              <a:t>N</a:t>
            </a:r>
            <a:r>
              <a:rPr lang="zh-CN" altLang="en-US" b="1" dirty="0" smtClean="0">
                <a:solidFill>
                  <a:srgbClr val="00B050"/>
                </a:solidFill>
              </a:rPr>
              <a:t>为元素的个数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通常</a:t>
            </a:r>
            <a:r>
              <a:rPr lang="en-US" altLang="zh-CN" dirty="0" smtClean="0"/>
              <a:t>set</a:t>
            </a:r>
            <a:r>
              <a:rPr lang="zh-CN" altLang="en-US" dirty="0" smtClean="0"/>
              <a:t>使用红黑树</a:t>
            </a:r>
            <a:r>
              <a:rPr lang="en-US" altLang="zh-CN" dirty="0" smtClean="0"/>
              <a:t>(red-and-black Tree, </a:t>
            </a:r>
            <a:r>
              <a:rPr lang="en-US" altLang="zh-CN" dirty="0" err="1" smtClean="0"/>
              <a:t>rbtree</a:t>
            </a:r>
            <a:r>
              <a:rPr lang="en-US" altLang="zh-CN" dirty="0" smtClean="0"/>
              <a:t>)</a:t>
            </a:r>
            <a:r>
              <a:rPr lang="zh-CN" altLang="en-US" dirty="0" smtClean="0"/>
              <a:t>实现；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s</a:t>
            </a:r>
            <a:r>
              <a:rPr lang="en-US" altLang="zh-CN" dirty="0" smtClean="0"/>
              <a:t>et</a:t>
            </a:r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插入或删除元素时，需要修改红黑树，因此效率上有影响。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set</a:t>
            </a:r>
            <a:r>
              <a:rPr lang="zh-CN" altLang="en-US" dirty="0" smtClean="0"/>
              <a:t>适用场合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适用于经常查找一个元素是否在某群集中且需要排序的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408974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map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map/</a:t>
            </a:r>
            <a:r>
              <a:rPr lang="en-US" altLang="zh-CN" dirty="0" err="1" smtClean="0"/>
              <a:t>multimap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关联容器：</a:t>
            </a:r>
            <a:r>
              <a:rPr lang="zh-CN" altLang="en-US" dirty="0" smtClean="0"/>
              <a:t>含有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对的</a:t>
            </a:r>
            <a:r>
              <a:rPr lang="zh-CN" altLang="en-US" dirty="0"/>
              <a:t>已排序</a:t>
            </a:r>
            <a:r>
              <a:rPr lang="zh-CN" altLang="en-US" dirty="0" smtClean="0"/>
              <a:t>集；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map</a:t>
            </a:r>
            <a:r>
              <a:rPr lang="zh-CN" altLang="en-US" dirty="0" smtClean="0"/>
              <a:t>要求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必须是唯一的；但</a:t>
            </a:r>
            <a:r>
              <a:rPr lang="en-US" altLang="zh-CN" dirty="0" smtClean="0"/>
              <a:t>multiset</a:t>
            </a:r>
            <a:r>
              <a:rPr lang="zh-CN" altLang="en-US" dirty="0" smtClean="0"/>
              <a:t>允许多个相同的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存在；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常用的是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，类似于我们常用的字典：</a:t>
            </a:r>
            <a:r>
              <a:rPr lang="en-US" altLang="zh-CN" b="1" dirty="0" smtClean="0">
                <a:solidFill>
                  <a:srgbClr val="00B050"/>
                </a:solidFill>
              </a:rPr>
              <a:t>key</a:t>
            </a:r>
            <a:r>
              <a:rPr lang="zh-CN" altLang="en-US" b="1" dirty="0" smtClean="0">
                <a:solidFill>
                  <a:srgbClr val="00B050"/>
                </a:solidFill>
              </a:rPr>
              <a:t>是单词，</a:t>
            </a:r>
            <a:r>
              <a:rPr lang="en-US" altLang="zh-CN" b="1" dirty="0" smtClean="0">
                <a:solidFill>
                  <a:srgbClr val="00B050"/>
                </a:solidFill>
              </a:rPr>
              <a:t>value</a:t>
            </a:r>
            <a:r>
              <a:rPr lang="zh-CN" altLang="en-US" b="1" dirty="0" smtClean="0">
                <a:solidFill>
                  <a:srgbClr val="00B050"/>
                </a:solidFill>
              </a:rPr>
              <a:t>是单词的解释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对于</a:t>
            </a:r>
            <a:r>
              <a:rPr lang="en-US" altLang="zh-CN" dirty="0" smtClean="0"/>
              <a:t>map/</a:t>
            </a:r>
            <a:r>
              <a:rPr lang="en-US" altLang="zh-CN" dirty="0" err="1" smtClean="0"/>
              <a:t>multimap</a:t>
            </a:r>
            <a:r>
              <a:rPr lang="zh-CN" altLang="en-US" dirty="0" smtClean="0"/>
              <a:t>必须定义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操作符</a:t>
            </a:r>
            <a:r>
              <a:rPr lang="en-US" altLang="zh-CN" dirty="0" smtClean="0"/>
              <a:t>:</a:t>
            </a:r>
            <a:r>
              <a:rPr lang="zh-CN" altLang="en-US" dirty="0" smtClean="0"/>
              <a:t>需要使用“小于”关系定义顺序。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853935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map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map/</a:t>
            </a:r>
            <a:r>
              <a:rPr lang="en-US" altLang="zh-CN" dirty="0" err="1" smtClean="0"/>
              <a:t>multimap</a:t>
            </a:r>
            <a:r>
              <a:rPr lang="zh-CN" altLang="en-US" dirty="0" smtClean="0"/>
              <a:t>支持的操作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Clear : </a:t>
            </a:r>
            <a:r>
              <a:rPr lang="zh-CN" altLang="en-US" dirty="0" smtClean="0"/>
              <a:t>从容器中清除所有元素；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i</a:t>
            </a:r>
            <a:r>
              <a:rPr lang="en-US" altLang="zh-CN" dirty="0" smtClean="0"/>
              <a:t>nsert: </a:t>
            </a:r>
            <a:r>
              <a:rPr lang="zh-CN" altLang="en-US" dirty="0" smtClean="0"/>
              <a:t>把元素插入到容器中；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erase </a:t>
            </a:r>
            <a:r>
              <a:rPr lang="zh-CN" altLang="en-US" dirty="0" smtClean="0"/>
              <a:t>：删除容器中的一个元素；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find  : </a:t>
            </a:r>
            <a:r>
              <a:rPr lang="zh-CN" altLang="en-US" dirty="0" smtClean="0"/>
              <a:t>寻找特定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的元素，返回一个迭代器；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c</a:t>
            </a:r>
            <a:r>
              <a:rPr lang="en-US" altLang="zh-CN" dirty="0" err="1" smtClean="0"/>
              <a:t>onstains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20)</a:t>
            </a:r>
            <a:r>
              <a:rPr lang="zh-CN" altLang="en-US" dirty="0" smtClean="0"/>
              <a:t>：检查容器中是否包含某个特定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的元素；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merge(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20)</a:t>
            </a:r>
            <a:r>
              <a:rPr lang="zh-CN" altLang="en-US" dirty="0" smtClean="0"/>
              <a:t>：把另外一个容器中的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对加入到当前容器中；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647741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map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map</a:t>
            </a:r>
            <a:r>
              <a:rPr lang="zh-CN" altLang="en-US" dirty="0" smtClean="0"/>
              <a:t>优点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通常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使用</a:t>
            </a:r>
            <a:r>
              <a:rPr lang="zh-CN" altLang="en-US" dirty="0"/>
              <a:t>红黑树</a:t>
            </a:r>
            <a:r>
              <a:rPr lang="en-US" altLang="zh-CN" dirty="0"/>
              <a:t>(red-and-black Tree, </a:t>
            </a:r>
            <a:r>
              <a:rPr lang="en-US" altLang="zh-CN" dirty="0" err="1"/>
              <a:t>rbtree</a:t>
            </a:r>
            <a:r>
              <a:rPr lang="en-US" altLang="zh-CN" dirty="0"/>
              <a:t>)</a:t>
            </a:r>
            <a:r>
              <a:rPr lang="zh-CN" altLang="en-US" dirty="0"/>
              <a:t>实现；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中查找元素，</a:t>
            </a:r>
            <a:r>
              <a:rPr lang="zh-CN" altLang="en-US" dirty="0"/>
              <a:t>时间复杂度为</a:t>
            </a:r>
            <a:r>
              <a:rPr lang="en-US" altLang="zh-CN" b="1" dirty="0">
                <a:solidFill>
                  <a:srgbClr val="00B050"/>
                </a:solidFill>
              </a:rPr>
              <a:t>log</a:t>
            </a:r>
            <a:r>
              <a:rPr lang="en-US" altLang="zh-CN" b="1" baseline="-25000" dirty="0">
                <a:solidFill>
                  <a:srgbClr val="00B050"/>
                </a:solidFill>
              </a:rPr>
              <a:t>2</a:t>
            </a:r>
            <a:r>
              <a:rPr lang="en-US" altLang="zh-CN" b="1" dirty="0">
                <a:solidFill>
                  <a:srgbClr val="00B050"/>
                </a:solidFill>
              </a:rPr>
              <a:t>N</a:t>
            </a:r>
            <a:r>
              <a:rPr lang="zh-CN" altLang="en-US" b="1" dirty="0">
                <a:solidFill>
                  <a:srgbClr val="00B050"/>
                </a:solidFill>
              </a:rPr>
              <a:t>，其中</a:t>
            </a:r>
            <a:r>
              <a:rPr lang="en-US" altLang="zh-CN" b="1" dirty="0">
                <a:solidFill>
                  <a:srgbClr val="00B050"/>
                </a:solidFill>
              </a:rPr>
              <a:t>N</a:t>
            </a:r>
            <a:r>
              <a:rPr lang="zh-CN" altLang="en-US" b="1" dirty="0">
                <a:solidFill>
                  <a:srgbClr val="00B050"/>
                </a:solidFill>
              </a:rPr>
              <a:t>为元素的个数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m</a:t>
            </a:r>
            <a:r>
              <a:rPr lang="en-US" altLang="zh-CN" dirty="0" smtClean="0"/>
              <a:t>ap</a:t>
            </a:r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每次插入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对时，需要调整红黑树，影响效率。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m</a:t>
            </a:r>
            <a:r>
              <a:rPr lang="en-US" altLang="zh-CN" dirty="0" smtClean="0"/>
              <a:t>ap</a:t>
            </a:r>
            <a:r>
              <a:rPr lang="zh-CN" altLang="en-US" dirty="0" smtClean="0"/>
              <a:t>适用场景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需要存储一对数据；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要求根据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找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的情景；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典型应用：建立交叉引用表。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031974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关联容器的共同点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关联容器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包括</a:t>
            </a:r>
            <a:r>
              <a:rPr lang="en-US" altLang="zh-CN" dirty="0" smtClean="0"/>
              <a:t>set/multiset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map/</a:t>
            </a:r>
            <a:r>
              <a:rPr lang="en-US" altLang="zh-CN" dirty="0" err="1" smtClean="0"/>
              <a:t>multimap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共同点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关联容器都需要排序：需要在元素上定义</a:t>
            </a:r>
            <a:r>
              <a:rPr lang="en-US" altLang="zh-CN" b="1" dirty="0" smtClean="0">
                <a:solidFill>
                  <a:srgbClr val="00B050"/>
                </a:solidFill>
              </a:rPr>
              <a:t>&lt;</a:t>
            </a:r>
            <a:r>
              <a:rPr lang="zh-CN" altLang="en-US" b="1" dirty="0" smtClean="0">
                <a:solidFill>
                  <a:srgbClr val="00B050"/>
                </a:solidFill>
              </a:rPr>
              <a:t>操作符</a:t>
            </a:r>
            <a:r>
              <a:rPr lang="zh-CN" altLang="en-US" dirty="0" smtClean="0"/>
              <a:t>。同时在插入、删除时，根据该操作符对元素进行排序。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管理容器的实现以红黑树为基础，因此其查找效率为</a:t>
            </a:r>
            <a:r>
              <a:rPr lang="en-US" altLang="zh-CN" dirty="0" smtClean="0"/>
              <a:t>;</a:t>
            </a:r>
            <a:r>
              <a:rPr lang="zh-CN" altLang="en-US" dirty="0" smtClean="0"/>
              <a:t>于此同时，序列容器的查找效率为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关联式容器在每次插入、删除元素时，都必须按照排序规则重新调整红黑树；但是序列容器在每次插入、删除容器中的元素时，往往并不做排序，通常在所有的插入或删除之后进行一次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，而这种方式往往性能要优。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414234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无序关联容器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无序关联容器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包括</a:t>
            </a:r>
            <a:r>
              <a:rPr lang="en-US" altLang="zh-CN" dirty="0" err="1" smtClean="0"/>
              <a:t>unordered_set</a:t>
            </a:r>
            <a:r>
              <a:rPr lang="en-US" altLang="zh-CN" dirty="0" smtClean="0"/>
              <a:t>/</a:t>
            </a:r>
            <a:r>
              <a:rPr lang="en-US" altLang="zh-CN" dirty="0" err="1"/>
              <a:t>unordered_</a:t>
            </a:r>
            <a:r>
              <a:rPr lang="en-US" altLang="zh-CN" dirty="0" err="1" smtClean="0"/>
              <a:t>multiset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unordered_map</a:t>
            </a:r>
            <a:r>
              <a:rPr lang="en-US" altLang="zh-CN" dirty="0" smtClean="0"/>
              <a:t>/</a:t>
            </a:r>
            <a:r>
              <a:rPr lang="en-US" altLang="zh-CN" dirty="0" err="1"/>
              <a:t>unordered_</a:t>
            </a:r>
            <a:r>
              <a:rPr lang="en-US" altLang="zh-CN" dirty="0" err="1" smtClean="0"/>
              <a:t>multimap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共同点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无序关联容器中的元素都是无序的：</a:t>
            </a:r>
            <a:r>
              <a:rPr lang="zh-CN" altLang="en-US" b="1" dirty="0" smtClean="0">
                <a:solidFill>
                  <a:srgbClr val="FF0000"/>
                </a:solidFill>
              </a:rPr>
              <a:t>取消了关联容器中</a:t>
            </a:r>
            <a:r>
              <a:rPr lang="en-US" altLang="zh-CN" b="1" dirty="0" smtClean="0">
                <a:solidFill>
                  <a:srgbClr val="FF0000"/>
                </a:solidFill>
              </a:rPr>
              <a:t>key</a:t>
            </a:r>
            <a:r>
              <a:rPr lang="zh-CN" altLang="en-US" b="1" dirty="0" smtClean="0">
                <a:solidFill>
                  <a:srgbClr val="FF0000"/>
                </a:solidFill>
              </a:rPr>
              <a:t>必须排序的要求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无序关联容器的底层实现采用了哈希表（</a:t>
            </a:r>
            <a:r>
              <a:rPr lang="en-US" altLang="zh-CN" dirty="0" smtClean="0"/>
              <a:t>hash table)</a:t>
            </a:r>
            <a:r>
              <a:rPr lang="zh-CN" altLang="en-US" dirty="0" smtClean="0"/>
              <a:t>的形式，因此需要指定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函数；此外，还要定义</a:t>
            </a:r>
            <a:r>
              <a:rPr lang="en-US" altLang="zh-CN" b="1" dirty="0" smtClean="0">
                <a:solidFill>
                  <a:srgbClr val="00B050"/>
                </a:solidFill>
              </a:rPr>
              <a:t>=</a:t>
            </a:r>
            <a:r>
              <a:rPr lang="zh-CN" altLang="en-US" b="1" dirty="0" smtClean="0">
                <a:solidFill>
                  <a:srgbClr val="00B050"/>
                </a:solidFill>
              </a:rPr>
              <a:t>操作符</a:t>
            </a:r>
            <a:r>
              <a:rPr lang="zh-CN" altLang="en-US" dirty="0" smtClean="0"/>
              <a:t>，以确定两个元素是否相等；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在无序关联容器中，如果不考虑计算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值的时间，那么查找指定元素的时间复杂度为</a:t>
            </a:r>
            <a:r>
              <a:rPr lang="en-US" altLang="zh-CN" b="1" dirty="0">
                <a:solidFill>
                  <a:srgbClr val="00B050"/>
                </a:solidFill>
              </a:rPr>
              <a:t>O(1)</a:t>
            </a:r>
            <a:r>
              <a:rPr lang="zh-CN" altLang="en-US" dirty="0" smtClean="0"/>
              <a:t>，远比关联容器中的查找要快</a:t>
            </a:r>
            <a:r>
              <a:rPr lang="en-US" altLang="zh-CN" b="1" dirty="0" smtClean="0">
                <a:solidFill>
                  <a:srgbClr val="00B050"/>
                </a:solidFill>
              </a:rPr>
              <a:t>(O(log</a:t>
            </a:r>
            <a:r>
              <a:rPr lang="en-US" altLang="zh-CN" b="1" baseline="-25000" dirty="0" smtClean="0">
                <a:solidFill>
                  <a:srgbClr val="00B050"/>
                </a:solidFill>
              </a:rPr>
              <a:t>2</a:t>
            </a:r>
            <a:r>
              <a:rPr lang="en-US" altLang="zh-CN" b="1" dirty="0" smtClean="0">
                <a:solidFill>
                  <a:srgbClr val="00B050"/>
                </a:solidFill>
              </a:rPr>
              <a:t>N);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314619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无序关联容器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无序关联容器</a:t>
            </a:r>
            <a:r>
              <a:rPr lang="zh-CN" altLang="en-US" dirty="0" smtClean="0"/>
              <a:t>支持的操作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B050"/>
                </a:solidFill>
              </a:rPr>
              <a:t>迭代器方面：只支持争相迭代器，即</a:t>
            </a:r>
            <a:r>
              <a:rPr lang="en-US" altLang="zh-CN" b="1" dirty="0" smtClean="0">
                <a:solidFill>
                  <a:srgbClr val="00B050"/>
                </a:solidFill>
              </a:rPr>
              <a:t>begin/end</a:t>
            </a:r>
            <a:r>
              <a:rPr lang="zh-CN" altLang="en-US" b="1" dirty="0" smtClean="0">
                <a:solidFill>
                  <a:srgbClr val="00B050"/>
                </a:solidFill>
              </a:rPr>
              <a:t>操作；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B050"/>
                </a:solidFill>
              </a:rPr>
              <a:t>容量方面：支持</a:t>
            </a:r>
            <a:r>
              <a:rPr lang="en-US" altLang="zh-CN" b="1" dirty="0" smtClean="0">
                <a:solidFill>
                  <a:srgbClr val="00B050"/>
                </a:solidFill>
              </a:rPr>
              <a:t>empty, size, </a:t>
            </a:r>
            <a:r>
              <a:rPr lang="en-US" altLang="zh-CN" b="1" dirty="0" err="1" smtClean="0">
                <a:solidFill>
                  <a:srgbClr val="00B050"/>
                </a:solidFill>
              </a:rPr>
              <a:t>max_size</a:t>
            </a:r>
            <a:r>
              <a:rPr lang="zh-CN" altLang="en-US" b="1" dirty="0" smtClean="0">
                <a:solidFill>
                  <a:srgbClr val="00B050"/>
                </a:solidFill>
              </a:rPr>
              <a:t>和</a:t>
            </a:r>
            <a:r>
              <a:rPr lang="en-US" altLang="zh-CN" b="1" dirty="0" smtClean="0">
                <a:solidFill>
                  <a:srgbClr val="00B050"/>
                </a:solidFill>
              </a:rPr>
              <a:t>reserve</a:t>
            </a:r>
            <a:r>
              <a:rPr lang="zh-CN" altLang="en-US" b="1" dirty="0" smtClean="0">
                <a:solidFill>
                  <a:srgbClr val="00B050"/>
                </a:solidFill>
              </a:rPr>
              <a:t>操作；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B050"/>
                </a:solidFill>
              </a:rPr>
              <a:t>操作方面，支持</a:t>
            </a:r>
            <a:r>
              <a:rPr lang="en-US" altLang="zh-CN" b="1" dirty="0" smtClean="0">
                <a:solidFill>
                  <a:srgbClr val="00B050"/>
                </a:solidFill>
              </a:rPr>
              <a:t>insert, erase, clear, swap, merge, extract</a:t>
            </a:r>
            <a:r>
              <a:rPr lang="zh-CN" altLang="en-US" b="1" dirty="0" smtClean="0">
                <a:solidFill>
                  <a:srgbClr val="00B050"/>
                </a:solidFill>
              </a:rPr>
              <a:t>等操作；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B050"/>
                </a:solidFill>
              </a:rPr>
              <a:t>查询方面，支持</a:t>
            </a:r>
            <a:r>
              <a:rPr lang="en-US" altLang="zh-CN" b="1" dirty="0" smtClean="0">
                <a:solidFill>
                  <a:srgbClr val="00B050"/>
                </a:solidFill>
              </a:rPr>
              <a:t>count, find, contains</a:t>
            </a:r>
            <a:r>
              <a:rPr lang="zh-CN" altLang="en-US" b="1" dirty="0" smtClean="0">
                <a:solidFill>
                  <a:srgbClr val="00B050"/>
                </a:solidFill>
              </a:rPr>
              <a:t>等操作。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694234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实例</a:t>
            </a:r>
            <a:r>
              <a:rPr lang="en-US" altLang="zh-CN" sz="2400" dirty="0" smtClean="0">
                <a:solidFill>
                  <a:srgbClr val="3949AB"/>
                </a:solidFill>
              </a:rPr>
              <a:t>3</a:t>
            </a:r>
            <a:r>
              <a:rPr lang="zh-CN" altLang="en-US" sz="2400" dirty="0" smtClean="0">
                <a:solidFill>
                  <a:srgbClr val="3949AB"/>
                </a:solidFill>
              </a:rPr>
              <a:t>：单词统计。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10007158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问题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   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希望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知道某本书中每个词出现的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次数，例如：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zh-CN" b="1" i="1" dirty="0" smtClean="0">
                <a:solidFill>
                  <a:srgbClr val="00B050">
                    <a:alpha val="87000"/>
                  </a:srgbClr>
                </a:solidFill>
              </a:rPr>
              <a:t>    Gone </a:t>
            </a:r>
            <a:r>
              <a:rPr lang="en-US" altLang="zh-CN" b="1" i="1" dirty="0">
                <a:solidFill>
                  <a:srgbClr val="00B050">
                    <a:alpha val="87000"/>
                  </a:srgbClr>
                </a:solidFill>
              </a:rPr>
              <a:t>With the Wind</a:t>
            </a:r>
          </a:p>
          <a:p>
            <a:pPr>
              <a:lnSpc>
                <a:spcPts val="2100"/>
              </a:lnSpc>
            </a:pP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分析：</a:t>
            </a: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）读入一本书；</a:t>
            </a: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）对于书中的每一行，切分单词；并对单词进行计数；</a:t>
            </a: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）输出所有的结果。</a:t>
            </a: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核心：</a:t>
            </a: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）每一个单词都有一个计数相关联，如何表示？</a:t>
            </a: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）分析总的</a:t>
            </a: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）是这个问题的核心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如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前</a:t>
            </a: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split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问题所述，有两种方法，各有利弊。</a:t>
            </a: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2)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中的处理需要考虑如下的问题：</a:t>
            </a: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a) 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如果有单词跨行怎么办？ </a:t>
            </a: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B)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显然不能以空格作为分割符号，实际的文本很复杂，包括多种标点符号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00BD8B-946F-491E-B6F6-F34BAB2AA3BF}"/>
              </a:ext>
            </a:extLst>
          </p:cNvPr>
          <p:cNvSpPr/>
          <p:nvPr/>
        </p:nvSpPr>
        <p:spPr>
          <a:xfrm>
            <a:off x="8404890" y="5090202"/>
            <a:ext cx="15696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关联容器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89287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STL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E63495-2C34-4F25-A776-1028608DA21E}"/>
              </a:ext>
            </a:extLst>
          </p:cNvPr>
          <p:cNvSpPr/>
          <p:nvPr/>
        </p:nvSpPr>
        <p:spPr>
          <a:xfrm>
            <a:off x="7647217" y="12970"/>
            <a:ext cx="4544783" cy="498341"/>
          </a:xfrm>
          <a:prstGeom prst="rect">
            <a:avLst/>
          </a:prstGeom>
          <a:solidFill>
            <a:srgbClr val="11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+mn-ea"/>
              </a:rPr>
              <a:t>0. STL</a:t>
            </a:r>
            <a:endParaRPr lang="zh-CN" altLang="en-US" sz="2400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6706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STL: standard template library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C++</a:t>
            </a:r>
            <a:r>
              <a:rPr lang="zh-CN" altLang="en-US" dirty="0" smtClean="0"/>
              <a:t>的标准库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以模板为基础，以泛型编程为范式，构建的标准库。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STL</a:t>
            </a:r>
            <a:r>
              <a:rPr lang="zh-CN" altLang="en-US" dirty="0" smtClean="0"/>
              <a:t>包含如下</a:t>
            </a:r>
            <a:r>
              <a:rPr lang="zh-CN" altLang="en-US" dirty="0"/>
              <a:t>几</a:t>
            </a:r>
            <a:r>
              <a:rPr lang="zh-CN" altLang="en-US" dirty="0" smtClean="0"/>
              <a:t>个部分：容器、迭代器、算法、仿函数、适配器、分配器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重点介绍容器、迭代器、算法。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STL</a:t>
            </a:r>
            <a:r>
              <a:rPr lang="zh-CN" altLang="en-US" dirty="0" smtClean="0"/>
              <a:t>的优势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提供了大量的数据结构和算法，从而构建程序时不用从基础的数据接口开始；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提供了大量的公用库，包括正则表达式、字符串类等，这些公用库使得程序的编写更加方便。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STL</a:t>
            </a:r>
            <a:r>
              <a:rPr lang="zh-CN" altLang="en-US" dirty="0" smtClean="0"/>
              <a:t>本身具有高可用性、高性能、可移植，以及跨平台的特点。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970298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容器适配器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容器适配器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包括</a:t>
            </a:r>
            <a:r>
              <a:rPr lang="en-US" altLang="zh-CN" dirty="0" smtClean="0"/>
              <a:t>stack, queue, 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priority_queue</a:t>
            </a:r>
            <a:r>
              <a:rPr lang="zh-CN" altLang="en-US" dirty="0" smtClean="0"/>
              <a:t>三大类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借助于底层容器（</a:t>
            </a:r>
            <a:r>
              <a:rPr lang="en-US" altLang="zh-CN" dirty="0" err="1" smtClean="0"/>
              <a:t>deque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通过封装后，为用户提供对容器而言有意义的操作，同时关闭了底层容器提供的部分操作。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530368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栈</a:t>
            </a:r>
            <a:r>
              <a:rPr lang="en-US" altLang="zh-CN" sz="2400" dirty="0" smtClean="0">
                <a:solidFill>
                  <a:srgbClr val="3949AB"/>
                </a:solidFill>
              </a:rPr>
              <a:t>:stack</a:t>
            </a: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栈：</a:t>
            </a:r>
            <a:r>
              <a:rPr lang="en-US" altLang="zh-CN" dirty="0" smtClean="0"/>
              <a:t>stack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栈是一种很重要的数据结构：对元素的操作支持后进先出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00B050"/>
                </a:solidFill>
              </a:rPr>
              <a:t>Last In First Out, LIFO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的管理策略。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底层容器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可以</a:t>
            </a:r>
            <a:r>
              <a:rPr lang="en-US" altLang="zh-CN" dirty="0" err="1" smtClean="0"/>
              <a:t>deque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之一，默认是</a:t>
            </a:r>
            <a:r>
              <a:rPr lang="en-US" altLang="zh-CN" dirty="0" err="1" smtClean="0"/>
              <a:t>deque</a:t>
            </a:r>
            <a:r>
              <a:rPr lang="zh-CN" altLang="en-US" dirty="0" smtClean="0"/>
              <a:t>容器；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底层容器需要支持</a:t>
            </a:r>
            <a:r>
              <a:rPr lang="en-US" altLang="zh-CN" dirty="0" smtClean="0"/>
              <a:t>back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push_bak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pop_back</a:t>
            </a:r>
            <a:r>
              <a:rPr lang="zh-CN" altLang="en-US" dirty="0" smtClean="0"/>
              <a:t>操作；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Stack</a:t>
            </a:r>
            <a:r>
              <a:rPr lang="zh-CN" altLang="en-US" dirty="0" smtClean="0"/>
              <a:t>支持的操作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push: </a:t>
            </a:r>
            <a:r>
              <a:rPr lang="zh-CN" altLang="en-US" dirty="0" smtClean="0"/>
              <a:t>向</a:t>
            </a:r>
            <a:r>
              <a:rPr lang="zh-CN" altLang="en-US" dirty="0"/>
              <a:t>栈顶压入元素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pop </a:t>
            </a:r>
            <a:r>
              <a:rPr lang="zh-CN" altLang="en-US" dirty="0" smtClean="0"/>
              <a:t>：删除栈顶元素；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t</a:t>
            </a:r>
            <a:r>
              <a:rPr lang="en-US" altLang="zh-CN" dirty="0" smtClean="0"/>
              <a:t>op :</a:t>
            </a:r>
            <a:r>
              <a:rPr lang="zh-CN" altLang="en-US" dirty="0" smtClean="0"/>
              <a:t>访问栈顶元素；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empty:</a:t>
            </a:r>
            <a:r>
              <a:rPr lang="zh-CN" altLang="en-US" dirty="0" smtClean="0"/>
              <a:t>检查栈是否为空；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219839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949AB"/>
                </a:solidFill>
              </a:rPr>
              <a:t>队列</a:t>
            </a:r>
            <a:r>
              <a:rPr lang="en-US" altLang="zh-CN" sz="2400" dirty="0" smtClean="0">
                <a:solidFill>
                  <a:srgbClr val="3949AB"/>
                </a:solidFill>
              </a:rPr>
              <a:t>:queue</a:t>
            </a: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队列</a:t>
            </a:r>
            <a:r>
              <a:rPr lang="zh-CN" altLang="en-US" dirty="0" smtClean="0"/>
              <a:t>：</a:t>
            </a:r>
            <a:r>
              <a:rPr lang="en-US" altLang="zh-CN" dirty="0" smtClean="0"/>
              <a:t>queue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队列也是容器适配器，对元素的操作支持</a:t>
            </a:r>
            <a:r>
              <a:rPr lang="zh-CN" altLang="en-US" dirty="0"/>
              <a:t>先</a:t>
            </a:r>
            <a:r>
              <a:rPr lang="zh-CN" altLang="en-US" dirty="0" smtClean="0"/>
              <a:t>进先出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00B050"/>
                </a:solidFill>
              </a:rPr>
              <a:t>First In First Out, FIFO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的管理策略。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底层容器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可以</a:t>
            </a:r>
            <a:r>
              <a:rPr lang="en-US" altLang="zh-CN" dirty="0" err="1" smtClean="0"/>
              <a:t>deque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之一，默认是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容器；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底层容器需要支持</a:t>
            </a:r>
            <a:r>
              <a:rPr lang="en-US" altLang="zh-CN" dirty="0" smtClean="0"/>
              <a:t>back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front, </a:t>
            </a:r>
            <a:r>
              <a:rPr lang="en-US" altLang="zh-CN" dirty="0" err="1" smtClean="0"/>
              <a:t>push_bak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pop_front</a:t>
            </a:r>
            <a:r>
              <a:rPr lang="zh-CN" altLang="en-US" dirty="0" smtClean="0"/>
              <a:t>操作；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queue</a:t>
            </a:r>
            <a:r>
              <a:rPr lang="zh-CN" altLang="en-US" dirty="0" smtClean="0"/>
              <a:t>支持的操作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push: </a:t>
            </a:r>
            <a:r>
              <a:rPr lang="zh-CN" altLang="en-US" dirty="0" smtClean="0"/>
              <a:t>向</a:t>
            </a:r>
            <a:r>
              <a:rPr lang="zh-CN" altLang="en-US" dirty="0"/>
              <a:t>栈顶压入元素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pop </a:t>
            </a:r>
            <a:r>
              <a:rPr lang="zh-CN" altLang="en-US" dirty="0" smtClean="0"/>
              <a:t>：删除栈顶元素；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back :</a:t>
            </a:r>
            <a:r>
              <a:rPr lang="zh-CN" altLang="en-US" dirty="0" smtClean="0"/>
              <a:t>访问尾元素；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front:</a:t>
            </a:r>
            <a:r>
              <a:rPr lang="zh-CN" altLang="en-US" dirty="0" smtClean="0"/>
              <a:t>访问首元素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empty:</a:t>
            </a:r>
            <a:r>
              <a:rPr lang="zh-CN" altLang="en-US" dirty="0" smtClean="0"/>
              <a:t>检查栈是否为空；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552936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容器的共性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容器具有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个核心的能力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所有的容器都提供值语义而非引用语义。这意味着任何一种类型的容器，都可以像操作整数类型一样，简洁而没有后遗症；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元素在容器内部有特定的顺序。同时每一种容器都提供若干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迭代器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操作函数，可以通过这些迭代器来对容器中的元素进行访问；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在现代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中，通过</a:t>
            </a:r>
            <a:r>
              <a:rPr lang="en-US" altLang="zh-CN" dirty="0" smtClean="0"/>
              <a:t>range-based for</a:t>
            </a:r>
            <a:r>
              <a:rPr lang="zh-CN" altLang="en-US" dirty="0" smtClean="0"/>
              <a:t>语法糖可以很方便地遍历容器中的每一个元素，而且性能与上述的迭代器相当；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使用同一种类型的容器，例如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，代码的修改可能很少，在语法上对同种类型的容器，其操作几乎一样。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899406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容器的选择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选择容器的规则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对于元素个数固定的容器，选择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对于元素个数不固定的容器，选择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。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的内容不结构最简单，支持随机访问，十分灵活；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如果经常需要在头、尾插入或移除操作，应该使用</a:t>
            </a:r>
            <a:r>
              <a:rPr lang="en-US" altLang="zh-CN" dirty="0" err="1" smtClean="0"/>
              <a:t>deque</a:t>
            </a:r>
            <a:r>
              <a:rPr lang="zh-CN" altLang="en-US" dirty="0" smtClean="0"/>
              <a:t>；如果希望元素被删除时，容器能自动缩减内部使用的内存，也应该采用</a:t>
            </a:r>
            <a:r>
              <a:rPr lang="en-US" altLang="zh-CN" dirty="0" err="1" smtClean="0"/>
              <a:t>deque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如果经常需要在容器中执行元素的插入、移动和删除，应该使用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；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在头、尾进行插入或移除，效率高；但是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不支持随机访问；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655593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迭代器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E63495-2C34-4F25-A776-1028608DA21E}"/>
              </a:ext>
            </a:extLst>
          </p:cNvPr>
          <p:cNvSpPr/>
          <p:nvPr/>
        </p:nvSpPr>
        <p:spPr>
          <a:xfrm>
            <a:off x="7647217" y="12970"/>
            <a:ext cx="4544783" cy="498341"/>
          </a:xfrm>
          <a:prstGeom prst="rect">
            <a:avLst/>
          </a:prstGeom>
          <a:solidFill>
            <a:srgbClr val="11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+mn-ea"/>
              </a:rPr>
              <a:t>2</a:t>
            </a:r>
            <a:r>
              <a:rPr lang="en-US" altLang="zh-CN" sz="2400" dirty="0" smtClean="0">
                <a:latin typeface="+mn-ea"/>
              </a:rPr>
              <a:t>. </a:t>
            </a:r>
            <a:r>
              <a:rPr lang="zh-CN" altLang="en-US" sz="2400" dirty="0" smtClean="0">
                <a:latin typeface="+mn-ea"/>
              </a:rPr>
              <a:t>迭代器</a:t>
            </a:r>
            <a:endParaRPr lang="zh-CN" altLang="en-US" sz="2400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67060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迭代器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迭代</a:t>
            </a:r>
            <a:r>
              <a:rPr lang="zh-CN" altLang="en-US" dirty="0" smtClean="0"/>
              <a:t>器起源于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迭代器模式“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该模式提供一种方法，在不暴露对象内部表示的情况下，顺序访问对象中的每一个元素。换言之，迭代器模式是用在容器对象上的一种模式，该模式可以在不知晓容器内部表示的情况下，按照一定顺序访问呢容器中的各个元素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多数容器会实现迭代器模式，但是容器适配器不实现迭代器。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迭代</a:t>
            </a:r>
            <a:r>
              <a:rPr lang="zh-CN" altLang="en-US" dirty="0" smtClean="0"/>
              <a:t>器某种意义上类似于指针，支持基本的指针自增操作，即（其中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为迭代器）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P++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++p</a:t>
            </a:r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667526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迭代器分类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582250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迭代器分为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类，分别是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输入迭代器： </a:t>
            </a:r>
            <a:r>
              <a:rPr lang="en-US" altLang="zh-CN" dirty="0" smtClean="0"/>
              <a:t>istream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输出迭代器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ostream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前</a:t>
            </a:r>
            <a:r>
              <a:rPr lang="zh-CN" altLang="en-US" dirty="0" smtClean="0"/>
              <a:t>向迭代器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forward_list</a:t>
            </a:r>
            <a:r>
              <a:rPr lang="en-US" altLang="zh-CN" dirty="0" smtClean="0"/>
              <a:t>, unordered_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双向迭代器：  </a:t>
            </a:r>
            <a:r>
              <a:rPr lang="en-US" altLang="zh-CN" dirty="0" smtClean="0"/>
              <a:t>list, (multi)set, (multi)map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随机迭代器</a:t>
            </a:r>
            <a:r>
              <a:rPr lang="en-US" altLang="zh-CN" dirty="0" smtClean="0"/>
              <a:t>:   array, vector, </a:t>
            </a:r>
            <a:r>
              <a:rPr lang="en-US" altLang="zh-CN" dirty="0" err="1" smtClean="0"/>
              <a:t>deque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五</a:t>
            </a:r>
            <a:r>
              <a:rPr lang="zh-CN" altLang="en-US" dirty="0" smtClean="0"/>
              <a:t>种迭代器的关系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如右图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每一种迭代器都包含多种操作；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A-&gt;B</a:t>
            </a:r>
            <a:r>
              <a:rPr lang="zh-CN" altLang="en-US" dirty="0" smtClean="0"/>
              <a:t>是</a:t>
            </a:r>
            <a:r>
              <a:rPr lang="zh-CN" altLang="en-US" dirty="0"/>
              <a:t>一种强化</a:t>
            </a:r>
            <a:r>
              <a:rPr lang="zh-CN" altLang="en-US" dirty="0" smtClean="0"/>
              <a:t>关系，说明</a:t>
            </a:r>
            <a:r>
              <a:rPr lang="en-US" altLang="zh-CN" dirty="0" smtClean="0"/>
              <a:t>B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中所有的操作，同时还支持其他新的操作。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325" y="830186"/>
            <a:ext cx="4067175" cy="5010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805201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迭代器支持的操作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541" y="923925"/>
            <a:ext cx="4067175" cy="5010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54740" y="230438"/>
            <a:ext cx="2781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- p++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：后置自增迭代器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- ++p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：前置自增迭代器</a:t>
            </a:r>
            <a:endParaRPr lang="zh-CN" altLang="en-US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8957" y="1009560"/>
            <a:ext cx="4432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- *p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：复引用迭代器，作为右值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- p=p1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：将一个迭代器赋给另一个迭代器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- p==p1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：比较迭代器是否相等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- p!=p1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：比较迭代器是否不相等</a:t>
            </a:r>
            <a:endParaRPr lang="zh-CN" altLang="en-US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63000" y="1124635"/>
            <a:ext cx="342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- *p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：复</a:t>
            </a:r>
            <a:r>
              <a:rPr lang="zh-CN" altLang="en-US" dirty="0" smtClean="0">
                <a:solidFill>
                  <a:srgbClr val="353535"/>
                </a:solidFill>
                <a:latin typeface="Consolas" panose="020B0609020204030204" pitchFamily="49" charset="0"/>
              </a:rPr>
              <a:t>引迭代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器，作为左值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- p=p1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：将一个迭代器赋给另一个迭代</a:t>
            </a:r>
            <a:r>
              <a:rPr lang="zh-CN" altLang="en-US" dirty="0" smtClean="0">
                <a:solidFill>
                  <a:srgbClr val="353535"/>
                </a:solidFill>
                <a:latin typeface="Consolas" panose="020B0609020204030204" pitchFamily="49" charset="0"/>
              </a:rPr>
              <a:t>器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用</a:t>
            </a:r>
            <a:endParaRPr lang="zh-CN" altLang="en-US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02903" y="2635158"/>
            <a:ext cx="3669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- 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提供输入输出迭代器的所有功能</a:t>
            </a:r>
            <a:endParaRPr lang="zh-CN" altLang="en-US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05058" y="3822951"/>
            <a:ext cx="2781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- --p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：前置自减迭代器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- p--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：后置自减迭代器</a:t>
            </a:r>
            <a:endParaRPr lang="zh-CN" altLang="en-US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59165" y="5014066"/>
            <a:ext cx="45901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- p+=</a:t>
            </a:r>
            <a:r>
              <a:rPr lang="en-US" altLang="zh-CN" dirty="0" err="1">
                <a:solidFill>
                  <a:srgbClr val="353535"/>
                </a:solidFill>
                <a:latin typeface="Consolas" panose="020B0609020204030204" pitchFamily="49" charset="0"/>
              </a:rPr>
              <a:t>i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或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p-=</a:t>
            </a:r>
            <a:r>
              <a:rPr lang="en-US" altLang="zh-CN" dirty="0" err="1">
                <a:solidFill>
                  <a:srgbClr val="353535"/>
                </a:solidFill>
                <a:latin typeface="Consolas" panose="020B0609020204030204" pitchFamily="49" charset="0"/>
              </a:rPr>
              <a:t>i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：将迭代器递增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/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递减</a:t>
            </a:r>
            <a:r>
              <a:rPr lang="en-US" altLang="zh-CN" dirty="0" err="1">
                <a:solidFill>
                  <a:srgbClr val="353535"/>
                </a:solidFill>
                <a:latin typeface="Consolas" panose="020B0609020204030204" pitchFamily="49" charset="0"/>
              </a:rPr>
              <a:t>i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位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- </a:t>
            </a:r>
            <a:r>
              <a:rPr lang="en-US" altLang="zh-CN" dirty="0" err="1">
                <a:solidFill>
                  <a:srgbClr val="353535"/>
                </a:solidFill>
                <a:latin typeface="Consolas" panose="020B0609020204030204" pitchFamily="49" charset="0"/>
              </a:rPr>
              <a:t>p+i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或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p-</a:t>
            </a:r>
            <a:r>
              <a:rPr lang="en-US" altLang="zh-CN" dirty="0" err="1">
                <a:solidFill>
                  <a:srgbClr val="353535"/>
                </a:solidFill>
                <a:latin typeface="Consolas" panose="020B0609020204030204" pitchFamily="49" charset="0"/>
              </a:rPr>
              <a:t>i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：在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p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位加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/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减</a:t>
            </a:r>
            <a:r>
              <a:rPr lang="en-US" altLang="zh-CN" dirty="0" err="1">
                <a:solidFill>
                  <a:srgbClr val="353535"/>
                </a:solidFill>
                <a:latin typeface="Consolas" panose="020B0609020204030204" pitchFamily="49" charset="0"/>
              </a:rPr>
              <a:t>i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位后的迭代器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353535"/>
                </a:solidFill>
                <a:latin typeface="Consolas" panose="020B0609020204030204" pitchFamily="49" charset="0"/>
              </a:rPr>
              <a:t>p[</a:t>
            </a:r>
            <a:r>
              <a:rPr lang="en-US" altLang="zh-CN" dirty="0" err="1" smtClean="0">
                <a:solidFill>
                  <a:srgbClr val="E8850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]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：返回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p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位元素偏离</a:t>
            </a:r>
            <a:r>
              <a:rPr lang="en-US" altLang="zh-CN" dirty="0" err="1">
                <a:solidFill>
                  <a:srgbClr val="353535"/>
                </a:solidFill>
                <a:latin typeface="Consolas" panose="020B0609020204030204" pitchFamily="49" charset="0"/>
              </a:rPr>
              <a:t>i</a:t>
            </a:r>
            <a:r>
              <a:rPr lang="zh-CN" altLang="en-US" dirty="0">
                <a:solidFill>
                  <a:srgbClr val="353535"/>
                </a:solidFill>
                <a:latin typeface="Consolas" panose="020B0609020204030204" pitchFamily="49" charset="0"/>
              </a:rPr>
              <a:t>位的元素</a:t>
            </a:r>
            <a:r>
              <a:rPr lang="zh-CN" altLang="en-US" dirty="0" smtClean="0">
                <a:solidFill>
                  <a:srgbClr val="353535"/>
                </a:solidFill>
                <a:latin typeface="Consolas" panose="020B0609020204030204" pitchFamily="49" charset="0"/>
              </a:rPr>
              <a:t>引用</a:t>
            </a:r>
            <a:endParaRPr lang="en-US" altLang="zh-CN" dirty="0" smtClean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b="0" dirty="0" smtClean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比较操作</a:t>
            </a:r>
            <a:r>
              <a:rPr lang="en-US" altLang="zh-CN" b="0" dirty="0" smtClean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: &gt;, &gt;=, &lt;, &lt;=</a:t>
            </a:r>
            <a:endParaRPr lang="zh-CN" altLang="en-US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45291" y="1887713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DejaVuSansMono"/>
              </a:rPr>
              <a:t>input_iterator_tag</a:t>
            </a:r>
            <a:r>
              <a:rPr lang="en-US" altLang="zh-CN" b="1" dirty="0">
                <a:solidFill>
                  <a:srgbClr val="00B050"/>
                </a:solidFill>
                <a:latin typeface="DejaVuSansMono"/>
              </a:rPr>
              <a:t> 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44710" y="1860130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DejaVuSansMono"/>
              </a:rPr>
              <a:t>output_iterator_tag</a:t>
            </a:r>
            <a:r>
              <a:rPr lang="en-US" altLang="zh-CN" b="1" dirty="0">
                <a:solidFill>
                  <a:srgbClr val="00B050"/>
                </a:solidFill>
                <a:latin typeface="DejaVuSansMono"/>
              </a:rPr>
              <a:t> 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00633" y="3198687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DejaVuSansMono"/>
              </a:rPr>
              <a:t>forward_iterator_tag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12706" y="4571931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DejaVuSansMono"/>
              </a:rPr>
              <a:t>bidirectional_iterator_tag</a:t>
            </a:r>
            <a:r>
              <a:rPr lang="en-US" altLang="zh-CN" dirty="0">
                <a:solidFill>
                  <a:srgbClr val="000000"/>
                </a:solidFill>
                <a:latin typeface="DejaVuSansMono"/>
              </a:rPr>
              <a:t>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254740" y="5962359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DejaVuSansMono"/>
              </a:rPr>
              <a:t>random_access_iterator_tag</a:t>
            </a:r>
            <a:r>
              <a:rPr lang="en-US" altLang="zh-CN" dirty="0">
                <a:solidFill>
                  <a:srgbClr val="000000"/>
                </a:solidFill>
                <a:latin typeface="DejaVuSansMono"/>
              </a:rPr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77405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迭代器作用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103310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迭代器作用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B050"/>
                </a:solidFill>
              </a:rPr>
              <a:t>万能胶</a:t>
            </a:r>
            <a:r>
              <a:rPr lang="zh-CN" altLang="en-US" dirty="0" smtClean="0"/>
              <a:t>：能够使得容器与算法互不干扰独立发展，最后又能无缝的粘合起来。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重载了</a:t>
            </a:r>
            <a:r>
              <a:rPr lang="en-US" altLang="zh-CN" dirty="0" smtClean="0"/>
              <a:t>*, ++, ==, !=, = </a:t>
            </a:r>
            <a:r>
              <a:rPr lang="zh-CN" altLang="en-US" dirty="0" smtClean="0"/>
              <a:t>等运算符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用以操作复杂的数据结构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B050"/>
                </a:solidFill>
              </a:rPr>
              <a:t>常见的迭代器类型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iterator, </a:t>
            </a:r>
            <a:r>
              <a:rPr lang="en-US" altLang="zh-CN" dirty="0" err="1" smtClean="0"/>
              <a:t>const_iterator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reverse_iterator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const_reverse_iterator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762367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迭代器</a:t>
            </a:r>
            <a:r>
              <a:rPr lang="zh-CN" altLang="en-US" sz="2400" dirty="0">
                <a:solidFill>
                  <a:srgbClr val="3949AB"/>
                </a:solidFill>
              </a:rPr>
              <a:t>适配器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103310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迭代</a:t>
            </a:r>
            <a:r>
              <a:rPr lang="zh-CN" altLang="en-US" dirty="0" smtClean="0"/>
              <a:t>器适配器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在迭代器的基础上，增加了功能，拓展了使用场景，得倒广泛使用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迭代器适配器包括：逆向迭代器、插入性迭代器和流迭代器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671" y="2747962"/>
            <a:ext cx="9772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6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容器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E63495-2C34-4F25-A776-1028608DA21E}"/>
              </a:ext>
            </a:extLst>
          </p:cNvPr>
          <p:cNvSpPr/>
          <p:nvPr/>
        </p:nvSpPr>
        <p:spPr>
          <a:xfrm>
            <a:off x="7647217" y="12970"/>
            <a:ext cx="4544783" cy="498341"/>
          </a:xfrm>
          <a:prstGeom prst="rect">
            <a:avLst/>
          </a:prstGeom>
          <a:solidFill>
            <a:srgbClr val="11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+mn-ea"/>
              </a:rPr>
              <a:t>1. </a:t>
            </a:r>
            <a:r>
              <a:rPr lang="zh-CN" altLang="en-US" sz="2400" dirty="0" smtClean="0">
                <a:latin typeface="+mn-ea"/>
              </a:rPr>
              <a:t>容器</a:t>
            </a:r>
            <a:endParaRPr lang="zh-CN" altLang="en-US" sz="2400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容器：是一种数据结构，在</a:t>
            </a:r>
            <a:r>
              <a:rPr lang="en-US" altLang="zh-CN" dirty="0" smtClean="0"/>
              <a:t>STL</a:t>
            </a:r>
            <a:r>
              <a:rPr lang="zh-CN" altLang="en-US" dirty="0" smtClean="0"/>
              <a:t>中对于容器进行了抽象，多数容器支持几乎相似的功能（接口），使得使用时非常方便。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STL</a:t>
            </a:r>
            <a:r>
              <a:rPr lang="zh-CN" altLang="en-US" dirty="0" smtClean="0"/>
              <a:t>中容器的实现是基于值类型的语义，而非引用的语义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你可以象使用</a:t>
            </a:r>
            <a:r>
              <a:rPr lang="en-US" altLang="zh-CN" dirty="0" smtClean="0"/>
              <a:t>int</a:t>
            </a:r>
            <a:r>
              <a:rPr lang="zh-CN" altLang="en-US" dirty="0" smtClean="0"/>
              <a:t>类型一样使用各种容器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从而大大解放了程序员。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容器分类：</a:t>
            </a:r>
            <a:r>
              <a:rPr lang="en-US" altLang="zh-CN" dirty="0"/>
              <a:t>STL</a:t>
            </a:r>
            <a:r>
              <a:rPr lang="zh-CN" altLang="en-US" dirty="0"/>
              <a:t>中的</a:t>
            </a:r>
            <a:r>
              <a:rPr lang="zh-CN" altLang="en-US" dirty="0" smtClean="0"/>
              <a:t>容器分为三类，分别是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序列容器</a:t>
            </a:r>
            <a:r>
              <a:rPr lang="en-US" altLang="zh-CN" dirty="0" smtClean="0"/>
              <a:t>: sequence container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关联容器</a:t>
            </a:r>
            <a:r>
              <a:rPr lang="en-US" altLang="zh-CN" dirty="0" smtClean="0"/>
              <a:t>: associative container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无序关联容器</a:t>
            </a:r>
            <a:r>
              <a:rPr lang="en-US" altLang="zh-CN" dirty="0" smtClean="0"/>
              <a:t>: Unordered associative container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20629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迭代器</a:t>
            </a:r>
            <a:r>
              <a:rPr lang="zh-CN" altLang="en-US" sz="2400" dirty="0" smtClean="0">
                <a:solidFill>
                  <a:srgbClr val="3949AB"/>
                </a:solidFill>
              </a:rPr>
              <a:t>适配器使用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103310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逆向迭代器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通常迭代器是按照某种顺序访问容器中的元素，例如序列容器按照下标的顺序、关联容器按照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的先后；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容器中的元素，通过 </a:t>
            </a:r>
            <a:r>
              <a:rPr lang="en-US" altLang="zh-CN" dirty="0" smtClean="0"/>
              <a:t>[ </a:t>
            </a:r>
            <a:r>
              <a:rPr lang="en-US" altLang="zh-CN" dirty="0" err="1" smtClean="0"/>
              <a:t>container.begin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container.end</a:t>
            </a:r>
            <a:r>
              <a:rPr lang="en-US" altLang="zh-CN" dirty="0" smtClean="0"/>
              <a:t>() )</a:t>
            </a:r>
            <a:r>
              <a:rPr lang="zh-CN" altLang="en-US" dirty="0" smtClean="0"/>
              <a:t>这样的半闭半开区间表示，特别强调：</a:t>
            </a:r>
            <a:r>
              <a:rPr lang="en-US" altLang="zh-CN" dirty="0" smtClean="0"/>
              <a:t>end()</a:t>
            </a:r>
            <a:r>
              <a:rPr lang="zh-CN" altLang="en-US" dirty="0" smtClean="0"/>
              <a:t>表示的元素在容器中实际包含的最后一个元素的后一个位置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迭代器表示位置，和指针类似）。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逆向迭代器，通过</a:t>
            </a:r>
            <a:r>
              <a:rPr lang="en-US" altLang="zh-CN" dirty="0" smtClean="0"/>
              <a:t>[ </a:t>
            </a:r>
            <a:r>
              <a:rPr lang="en-US" altLang="zh-CN" dirty="0" err="1" smtClean="0"/>
              <a:t>container.rbegin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container.rend</a:t>
            </a:r>
            <a:r>
              <a:rPr lang="en-US" altLang="zh-CN" dirty="0" smtClean="0"/>
              <a:t>() )</a:t>
            </a:r>
            <a:r>
              <a:rPr lang="zh-CN" altLang="en-US" dirty="0" smtClean="0"/>
              <a:t>这样的半闭半开区间表示。下面是这两对迭代器的示意图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2" y="4278312"/>
            <a:ext cx="74961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504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迭代器</a:t>
            </a:r>
            <a:r>
              <a:rPr lang="zh-CN" altLang="en-US" sz="2400" dirty="0" smtClean="0">
                <a:solidFill>
                  <a:srgbClr val="3949AB"/>
                </a:solidFill>
              </a:rPr>
              <a:t>适配器使用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1033100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插入迭代器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如何快速地把容器变成迭代器，例如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(algorithm)</a:t>
            </a:r>
            <a:r>
              <a:rPr lang="zh-CN" altLang="en-US" dirty="0" smtClean="0"/>
              <a:t>中，把容器中</a:t>
            </a:r>
            <a:r>
              <a:rPr lang="en-US" altLang="zh-CN" b="1" dirty="0" smtClean="0">
                <a:solidFill>
                  <a:srgbClr val="00B050"/>
                </a:solidFill>
              </a:rPr>
              <a:t>[first, last)</a:t>
            </a:r>
            <a:r>
              <a:rPr lang="zh-CN" altLang="en-US" dirty="0" smtClean="0"/>
              <a:t>范围中的元素拷贝到另外一个容器的</a:t>
            </a:r>
            <a:r>
              <a:rPr lang="en-US" altLang="zh-CN" dirty="0" err="1" smtClean="0">
                <a:solidFill>
                  <a:srgbClr val="00B050"/>
                </a:solidFill>
              </a:rPr>
              <a:t>d_first</a:t>
            </a:r>
            <a:r>
              <a:rPr lang="zh-CN" altLang="en-US" dirty="0" smtClean="0"/>
              <a:t>迭代器中。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问题：已知一个容器，如何快速构造一个迭代器，通过该迭代器往容器中插入元素？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插入迭代器包括：</a:t>
            </a:r>
            <a:r>
              <a:rPr lang="zh-CN" altLang="en-US" b="1" dirty="0" smtClean="0">
                <a:solidFill>
                  <a:srgbClr val="00B050"/>
                </a:solidFill>
              </a:rPr>
              <a:t>前插迭代器、后插迭代器，以及插入迭代器</a:t>
            </a:r>
            <a:endParaRPr lang="en-US" altLang="zh-CN" b="1" dirty="0" smtClean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0900" y="2116435"/>
            <a:ext cx="805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163FE4"/>
                </a:solidFill>
                <a:latin typeface="Consolas" panose="020B0609020204030204" pitchFamily="49" charset="0"/>
              </a:rPr>
              <a:t>InputIt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163FE4"/>
                </a:solidFill>
                <a:latin typeface="Consolas" panose="020B0609020204030204" pitchFamily="49" charset="0"/>
              </a:rPr>
              <a:t>OutputIt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&gt;</a:t>
            </a:r>
          </a:p>
          <a:p>
            <a:r>
              <a:rPr lang="en-US" altLang="zh-CN" dirty="0" err="1">
                <a:solidFill>
                  <a:srgbClr val="163FE4"/>
                </a:solidFill>
                <a:latin typeface="Consolas" panose="020B0609020204030204" pitchFamily="49" charset="0"/>
              </a:rPr>
              <a:t>OutputIt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431C5"/>
                </a:solidFill>
                <a:latin typeface="Consolas" panose="020B0609020204030204" pitchFamily="49" charset="0"/>
              </a:rPr>
              <a:t>copy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( </a:t>
            </a:r>
            <a:r>
              <a:rPr lang="en-US" altLang="zh-CN" dirty="0" err="1">
                <a:solidFill>
                  <a:srgbClr val="163FE4"/>
                </a:solidFill>
                <a:latin typeface="Consolas" panose="020B0609020204030204" pitchFamily="49" charset="0"/>
              </a:rPr>
              <a:t>InputIt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163FE4"/>
                </a:solidFill>
                <a:latin typeface="Consolas" panose="020B0609020204030204" pitchFamily="49" charset="0"/>
              </a:rPr>
              <a:t>InputIt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163FE4"/>
                </a:solidFill>
                <a:latin typeface="Consolas" panose="020B0609020204030204" pitchFamily="49" charset="0"/>
              </a:rPr>
              <a:t>OutputIt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d_first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);</a:t>
            </a:r>
            <a:endParaRPr lang="en-US" altLang="zh-CN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70" y="3817937"/>
            <a:ext cx="80295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015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插入迭代器使用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103310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插入迭代器使用代码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便捷函数相当简单，而使用相应的迭代器则非常麻烦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大家可以自行查阅</a:t>
            </a:r>
            <a:r>
              <a:rPr lang="en-US" altLang="zh-CN" dirty="0" err="1" smtClean="0"/>
              <a:t>back_insert_iterator</a:t>
            </a:r>
            <a:r>
              <a:rPr lang="zh-CN" altLang="en-US" dirty="0" smtClean="0"/>
              <a:t>的实现。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095500" y="1720840"/>
            <a:ext cx="787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53535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&lt;int&gt;</a:t>
            </a:r>
            <a:r>
              <a:rPr lang="en-US" altLang="zh-CN" sz="1400" dirty="0">
                <a:solidFill>
                  <a:srgbClr val="353535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altLang="zh-CN" sz="1400" dirty="0">
                <a:solidFill>
                  <a:srgbClr val="353535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&lt;int&gt;</a:t>
            </a:r>
            <a:r>
              <a:rPr lang="en-US" altLang="zh-CN" sz="1400" dirty="0">
                <a:solidFill>
                  <a:srgbClr val="353535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altLang="zh-CN" sz="1400" dirty="0">
                <a:solidFill>
                  <a:srgbClr val="353535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53535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353535"/>
                </a:solidFill>
                <a:latin typeface="Consolas" panose="020B0609020204030204" pitchFamily="49" charset="0"/>
              </a:rPr>
              <a:t>....</a:t>
            </a:r>
          </a:p>
          <a:p>
            <a:r>
              <a:rPr lang="en-US" altLang="zh-CN" sz="1400" dirty="0">
                <a:solidFill>
                  <a:srgbClr val="353535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53535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10A567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10A567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1400" dirty="0">
                <a:solidFill>
                  <a:srgbClr val="10A567"/>
                </a:solidFill>
                <a:latin typeface="Consolas" panose="020B0609020204030204" pitchFamily="49" charset="0"/>
              </a:rPr>
              <a:t>range-based for</a:t>
            </a:r>
            <a:endParaRPr lang="en-US" altLang="zh-CN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86AC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386AC3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353535"/>
                </a:solidFill>
                <a:latin typeface="Consolas" panose="020B0609020204030204" pitchFamily="49" charset="0"/>
              </a:rPr>
              <a:t> value: a) </a:t>
            </a:r>
            <a:r>
              <a:rPr lang="en-US" altLang="zh-CN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b.</a:t>
            </a:r>
            <a:r>
              <a:rPr lang="en-US" altLang="zh-CN" sz="1400" dirty="0" err="1">
                <a:solidFill>
                  <a:srgbClr val="8431C5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400" dirty="0">
                <a:solidFill>
                  <a:srgbClr val="353535"/>
                </a:solidFill>
                <a:latin typeface="Consolas" panose="020B0609020204030204" pitchFamily="49" charset="0"/>
              </a:rPr>
              <a:t>(value</a:t>
            </a:r>
            <a:r>
              <a:rPr lang="en-US" altLang="zh-CN" sz="1400" dirty="0" smtClean="0">
                <a:solidFill>
                  <a:srgbClr val="353535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10A567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10A567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1400" dirty="0">
                <a:solidFill>
                  <a:srgbClr val="10A567"/>
                </a:solidFill>
                <a:latin typeface="Consolas" panose="020B0609020204030204" pitchFamily="49" charset="0"/>
              </a:rPr>
              <a:t>copy</a:t>
            </a:r>
            <a:r>
              <a:rPr lang="zh-CN" altLang="en-US" sz="1400" dirty="0">
                <a:solidFill>
                  <a:srgbClr val="10A567"/>
                </a:solidFill>
                <a:latin typeface="Consolas" panose="020B0609020204030204" pitchFamily="49" charset="0"/>
              </a:rPr>
              <a:t>函数</a:t>
            </a:r>
            <a:r>
              <a:rPr lang="en-US" altLang="zh-CN" sz="1400" dirty="0">
                <a:solidFill>
                  <a:srgbClr val="10A567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400" dirty="0">
                <a:solidFill>
                  <a:srgbClr val="10A567"/>
                </a:solidFill>
                <a:latin typeface="Consolas" panose="020B0609020204030204" pitchFamily="49" charset="0"/>
              </a:rPr>
              <a:t>并使用便捷函数</a:t>
            </a:r>
            <a:endParaRPr lang="zh-CN" alt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8431C5"/>
                </a:solidFill>
                <a:latin typeface="Consolas" panose="020B0609020204030204" pitchFamily="49" charset="0"/>
              </a:rPr>
              <a:t>copy</a:t>
            </a:r>
            <a:r>
              <a:rPr lang="en-US" altLang="zh-CN" sz="1400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400" dirty="0" err="1">
                <a:solidFill>
                  <a:srgbClr val="8431C5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sz="1400" dirty="0">
                <a:solidFill>
                  <a:srgbClr val="353535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400" dirty="0" err="1">
                <a:solidFill>
                  <a:srgbClr val="8431C5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400" dirty="0">
                <a:solidFill>
                  <a:srgbClr val="353535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400" dirty="0" err="1">
                <a:solidFill>
                  <a:srgbClr val="8431C5"/>
                </a:solidFill>
                <a:latin typeface="Consolas" panose="020B0609020204030204" pitchFamily="49" charset="0"/>
              </a:rPr>
              <a:t>back_inserter</a:t>
            </a:r>
            <a:r>
              <a:rPr lang="en-US" altLang="zh-CN" sz="1400" dirty="0">
                <a:solidFill>
                  <a:srgbClr val="353535"/>
                </a:solidFill>
                <a:latin typeface="Consolas" panose="020B0609020204030204" pitchFamily="49" charset="0"/>
              </a:rPr>
              <a:t>(b));</a:t>
            </a:r>
          </a:p>
          <a:p>
            <a:endParaRPr lang="en-US" altLang="zh-CN" sz="1400" dirty="0" smtClean="0">
              <a:solidFill>
                <a:srgbClr val="10A567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10A567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10A567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1400" dirty="0">
                <a:solidFill>
                  <a:srgbClr val="10A567"/>
                </a:solidFill>
                <a:latin typeface="Consolas" panose="020B0609020204030204" pitchFamily="49" charset="0"/>
              </a:rPr>
              <a:t>copy</a:t>
            </a:r>
            <a:r>
              <a:rPr lang="zh-CN" altLang="en-US" sz="1400" dirty="0">
                <a:solidFill>
                  <a:srgbClr val="10A567"/>
                </a:solidFill>
                <a:latin typeface="Consolas" panose="020B0609020204030204" pitchFamily="49" charset="0"/>
              </a:rPr>
              <a:t>函数</a:t>
            </a:r>
            <a:r>
              <a:rPr lang="en-US" altLang="zh-CN" sz="1400" dirty="0">
                <a:solidFill>
                  <a:srgbClr val="10A567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400" dirty="0">
                <a:solidFill>
                  <a:srgbClr val="10A567"/>
                </a:solidFill>
                <a:latin typeface="Consolas" panose="020B0609020204030204" pitchFamily="49" charset="0"/>
              </a:rPr>
              <a:t>不使用便捷函数 </a:t>
            </a:r>
            <a:endParaRPr lang="zh-CN" alt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8431C5"/>
                </a:solidFill>
                <a:latin typeface="Consolas" panose="020B0609020204030204" pitchFamily="49" charset="0"/>
              </a:rPr>
              <a:t>copy</a:t>
            </a:r>
            <a:r>
              <a:rPr lang="en-US" altLang="zh-CN" sz="1400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400" dirty="0" err="1">
                <a:solidFill>
                  <a:srgbClr val="8431C5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sz="1400" dirty="0">
                <a:solidFill>
                  <a:srgbClr val="353535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400" dirty="0" err="1">
                <a:solidFill>
                  <a:srgbClr val="8431C5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400" dirty="0">
                <a:solidFill>
                  <a:srgbClr val="353535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400" dirty="0" err="1">
                <a:solidFill>
                  <a:srgbClr val="8431C5"/>
                </a:solidFill>
                <a:latin typeface="Consolas" panose="020B0609020204030204" pitchFamily="49" charset="0"/>
              </a:rPr>
              <a:t>back_insert_iterator</a:t>
            </a:r>
            <a:r>
              <a:rPr lang="en-US" altLang="zh-CN" sz="1400" dirty="0">
                <a:solidFill>
                  <a:srgbClr val="35353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386AC3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1400" dirty="0">
                <a:solidFill>
                  <a:srgbClr val="353535"/>
                </a:solidFill>
                <a:latin typeface="Consolas" panose="020B0609020204030204" pitchFamily="49" charset="0"/>
              </a:rPr>
              <a:t>(b)&gt;(b));</a:t>
            </a:r>
            <a:r>
              <a:rPr lang="en-US" altLang="zh-CN" sz="1400" dirty="0">
                <a:solidFill>
                  <a:srgbClr val="10A567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sz="1400" dirty="0" smtClean="0">
                <a:solidFill>
                  <a:srgbClr val="10A567"/>
                </a:solidFill>
                <a:latin typeface="Consolas" panose="020B0609020204030204" pitchFamily="49" charset="0"/>
              </a:rPr>
              <a:t>//?????</a:t>
            </a:r>
          </a:p>
          <a:p>
            <a:endParaRPr lang="en-US" altLang="zh-CN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8518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迭代器</a:t>
            </a:r>
            <a:r>
              <a:rPr lang="zh-CN" altLang="en-US" sz="2400" dirty="0" smtClean="0">
                <a:solidFill>
                  <a:srgbClr val="3949AB"/>
                </a:solidFill>
              </a:rPr>
              <a:t>适配器使用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1033100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B050"/>
                </a:solidFill>
              </a:rPr>
              <a:t>流迭代器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如何快速地把流变成迭代器，例如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(algorithm)</a:t>
            </a:r>
            <a:r>
              <a:rPr lang="zh-CN" altLang="en-US" dirty="0" smtClean="0"/>
              <a:t>中，从输入流构造的迭代器中读取数据，或者把容器中的数据输出到输出流构造的迭代器中。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问题：已知一个输入流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输出流（例如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，如何快速构造一个迭代器，通过该迭代器从输入流中读取数据，或把数据输出到输出流中？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流迭代器有两种：</a:t>
            </a:r>
            <a:r>
              <a:rPr lang="zh-CN" altLang="en-US" b="1" dirty="0" smtClean="0">
                <a:solidFill>
                  <a:srgbClr val="00B050"/>
                </a:solidFill>
              </a:rPr>
              <a:t>输入流迭代器</a:t>
            </a:r>
            <a:r>
              <a:rPr lang="zh-CN" altLang="en-US" dirty="0" smtClean="0"/>
              <a:t>，以及</a:t>
            </a:r>
            <a:r>
              <a:rPr lang="zh-CN" altLang="en-US" b="1" dirty="0" smtClean="0">
                <a:solidFill>
                  <a:srgbClr val="00B050"/>
                </a:solidFill>
              </a:rPr>
              <a:t>输出流迭代器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err="1" smtClean="0"/>
              <a:t>istream_iterator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ostream_iterator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120900" y="2116435"/>
            <a:ext cx="805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163FE4"/>
                </a:solidFill>
                <a:latin typeface="Consolas" panose="020B0609020204030204" pitchFamily="49" charset="0"/>
              </a:rPr>
              <a:t>InputIt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163FE4"/>
                </a:solidFill>
                <a:latin typeface="Consolas" panose="020B0609020204030204" pitchFamily="49" charset="0"/>
              </a:rPr>
              <a:t>OutputIt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&gt;</a:t>
            </a:r>
          </a:p>
          <a:p>
            <a:r>
              <a:rPr lang="en-US" altLang="zh-CN" dirty="0" err="1">
                <a:solidFill>
                  <a:srgbClr val="163FE4"/>
                </a:solidFill>
                <a:latin typeface="Consolas" panose="020B0609020204030204" pitchFamily="49" charset="0"/>
              </a:rPr>
              <a:t>OutputIt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431C5"/>
                </a:solidFill>
                <a:latin typeface="Consolas" panose="020B0609020204030204" pitchFamily="49" charset="0"/>
              </a:rPr>
              <a:t>copy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( </a:t>
            </a:r>
            <a:r>
              <a:rPr lang="en-US" altLang="zh-CN" dirty="0" err="1">
                <a:solidFill>
                  <a:srgbClr val="163FE4"/>
                </a:solidFill>
                <a:latin typeface="Consolas" panose="020B0609020204030204" pitchFamily="49" charset="0"/>
              </a:rPr>
              <a:t>InputIt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163FE4"/>
                </a:solidFill>
                <a:latin typeface="Consolas" panose="020B0609020204030204" pitchFamily="49" charset="0"/>
              </a:rPr>
              <a:t>InputIt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163FE4"/>
                </a:solidFill>
                <a:latin typeface="Consolas" panose="020B0609020204030204" pitchFamily="49" charset="0"/>
              </a:rPr>
              <a:t>OutputIt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d_first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);</a:t>
            </a:r>
            <a:endParaRPr lang="en-US" altLang="zh-CN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91235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流迭代器</a:t>
            </a:r>
            <a:r>
              <a:rPr lang="zh-CN" altLang="en-US" sz="2400" dirty="0" smtClean="0">
                <a:solidFill>
                  <a:srgbClr val="3949AB"/>
                </a:solidFill>
              </a:rPr>
              <a:t>使用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10331008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B050"/>
                </a:solidFill>
              </a:rPr>
              <a:t>流迭代器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765300" y="1688563"/>
            <a:ext cx="934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8850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E8850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E88501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88501"/>
                </a:solidFill>
                <a:latin typeface="Consolas" panose="020B0609020204030204" pitchFamily="49" charset="0"/>
              </a:rPr>
              <a:t>&lt;iterator</a:t>
            </a:r>
            <a:r>
              <a:rPr lang="en-US" altLang="zh-CN" dirty="0" smtClean="0">
                <a:solidFill>
                  <a:srgbClr val="E88501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CN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0A567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10A567"/>
                </a:solidFill>
                <a:latin typeface="Consolas" panose="020B0609020204030204" pitchFamily="49" charset="0"/>
              </a:rPr>
              <a:t>从标准输出流构造一个输出流迭代器</a:t>
            </a:r>
            <a:endParaRPr lang="zh-CN" altLang="en-US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431C5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353535"/>
                </a:solidFill>
                <a:latin typeface="Consolas" panose="020B0609020204030204" pitchFamily="49" charset="0"/>
              </a:rPr>
              <a:t>ostream_iterator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353535"/>
                </a:solidFill>
                <a:latin typeface="Consolas" panose="020B0609020204030204" pitchFamily="49" charset="0"/>
              </a:rPr>
              <a:t>out_iter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{</a:t>
            </a:r>
            <a:r>
              <a:rPr lang="en-US" altLang="zh-CN" dirty="0">
                <a:solidFill>
                  <a:srgbClr val="8431C5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353535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E88501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10A567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10A567"/>
                </a:solidFill>
                <a:latin typeface="Consolas" panose="020B0609020204030204" pitchFamily="49" charset="0"/>
              </a:rPr>
              <a:t>从标准输入流构造一个输入流迭代器</a:t>
            </a:r>
            <a:endParaRPr lang="zh-CN" altLang="en-US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431C5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353535"/>
                </a:solidFill>
                <a:latin typeface="Consolas" panose="020B0609020204030204" pitchFamily="49" charset="0"/>
              </a:rPr>
              <a:t>istream_iterator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353535"/>
                </a:solidFill>
                <a:latin typeface="Consolas" panose="020B0609020204030204" pitchFamily="49" charset="0"/>
              </a:rPr>
              <a:t>in_iter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{</a:t>
            </a:r>
            <a:r>
              <a:rPr lang="en-US" altLang="zh-CN" dirty="0">
                <a:solidFill>
                  <a:srgbClr val="8431C5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353535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8431C5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353535"/>
                </a:solidFill>
                <a:latin typeface="Consolas" panose="020B0609020204030204" pitchFamily="49" charset="0"/>
              </a:rPr>
              <a:t>istream_iterator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353535"/>
                </a:solidFill>
                <a:latin typeface="Consolas" panose="020B0609020204030204" pitchFamily="49" charset="0"/>
              </a:rPr>
              <a:t>in_end_iter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10A567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10A567"/>
                </a:solidFill>
                <a:latin typeface="Consolas" panose="020B0609020204030204" pitchFamily="49" charset="0"/>
              </a:rPr>
              <a:t>从标准输入流中读取浮点值，并用它们作为容器中元素的初始</a:t>
            </a:r>
            <a:endParaRPr lang="zh-CN" altLang="en-US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431C5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::vector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&lt;double&gt;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data;</a:t>
            </a:r>
          </a:p>
          <a:p>
            <a:r>
              <a:rPr lang="en-US" altLang="zh-CN" dirty="0">
                <a:solidFill>
                  <a:srgbClr val="8431C5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8431C5"/>
                </a:solidFill>
                <a:latin typeface="Consolas" panose="020B0609020204030204" pitchFamily="49" charset="0"/>
              </a:rPr>
              <a:t>copy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431C5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353535"/>
                </a:solidFill>
                <a:latin typeface="Consolas" panose="020B0609020204030204" pitchFamily="49" charset="0"/>
              </a:rPr>
              <a:t>istream_iterator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&lt;double&gt;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8431C5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353535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}, </a:t>
            </a:r>
            <a:r>
              <a:rPr lang="en-US" altLang="zh-CN" dirty="0">
                <a:solidFill>
                  <a:srgbClr val="8431C5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::istream iterator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&lt;double&gt;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{}, </a:t>
            </a:r>
            <a:r>
              <a:rPr lang="en-US" altLang="zh-CN" dirty="0">
                <a:solidFill>
                  <a:srgbClr val="8431C5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8431C5"/>
                </a:solidFill>
                <a:latin typeface="Consolas" panose="020B0609020204030204" pitchFamily="49" charset="0"/>
              </a:rPr>
              <a:t>back_inserter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(data));</a:t>
            </a:r>
            <a:endParaRPr lang="en-US" altLang="zh-CN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9697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算法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E63495-2C34-4F25-A776-1028608DA21E}"/>
              </a:ext>
            </a:extLst>
          </p:cNvPr>
          <p:cNvSpPr/>
          <p:nvPr/>
        </p:nvSpPr>
        <p:spPr>
          <a:xfrm>
            <a:off x="7647217" y="12970"/>
            <a:ext cx="4544783" cy="498341"/>
          </a:xfrm>
          <a:prstGeom prst="rect">
            <a:avLst/>
          </a:prstGeom>
          <a:solidFill>
            <a:srgbClr val="11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+mn-ea"/>
              </a:rPr>
              <a:t>3. </a:t>
            </a:r>
            <a:r>
              <a:rPr lang="zh-CN" altLang="en-US" sz="2400" dirty="0">
                <a:latin typeface="+mn-ea"/>
              </a:rPr>
              <a:t>算法</a:t>
            </a:r>
            <a:endParaRPr lang="zh-CN" altLang="en-US" sz="2400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67060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STL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多个实现算法的模板函数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算法部分主要头文件包括</a:t>
            </a:r>
            <a:r>
              <a:rPr lang="en-US" altLang="zh-CN" dirty="0" smtClean="0"/>
              <a:t>:</a:t>
            </a:r>
            <a:r>
              <a:rPr lang="en-US" altLang="zh-CN" dirty="0"/>
              <a:t> </a:t>
            </a:r>
            <a:r>
              <a:rPr lang="en-US" altLang="zh-CN" dirty="0" smtClean="0"/>
              <a:t>algorithm </a:t>
            </a:r>
            <a:r>
              <a:rPr lang="en-US" altLang="zh-CN" dirty="0"/>
              <a:t>numeric </a:t>
            </a:r>
            <a:r>
              <a:rPr lang="zh-CN" altLang="en-US" dirty="0"/>
              <a:t>和 </a:t>
            </a:r>
            <a:r>
              <a:rPr lang="en-US" altLang="zh-CN" dirty="0" smtClean="0"/>
              <a:t>functional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Algorithm: </a:t>
            </a:r>
            <a:r>
              <a:rPr lang="zh-CN" altLang="en-US" dirty="0" smtClean="0"/>
              <a:t>由模板函数组成，包括比较、交换、查找、遍历、复制、修改、移除、反转、排序、合并等功能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Numeric  : </a:t>
            </a:r>
            <a:r>
              <a:rPr lang="zh-CN" altLang="en-US" dirty="0" smtClean="0"/>
              <a:t>包含的模板函数少，主要包括序列上进行简单数学运算的模板函数，以及序列上的假发和乘法操作；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Functional: </a:t>
            </a:r>
            <a:r>
              <a:rPr lang="zh-CN" altLang="en-US" dirty="0" smtClean="0"/>
              <a:t>定义的模板函数用于申明函数对象。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算法分为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非可变序列算法：算法不修改其所操作的容器中的元素；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可变序列算法：  算法修改其</a:t>
            </a:r>
            <a:r>
              <a:rPr lang="zh-CN" altLang="en-US" dirty="0"/>
              <a:t>所操作的容器中的元素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排序算法：对序列进行排序、合并、搜索，以及集合操作；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数值算法：对容器中的元素进行数值运算。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304973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查找算法</a:t>
            </a:r>
            <a:r>
              <a:rPr lang="en-US" altLang="zh-CN" sz="2400" dirty="0" smtClean="0">
                <a:solidFill>
                  <a:srgbClr val="3949AB"/>
                </a:solidFill>
              </a:rPr>
              <a:t>:</a:t>
            </a:r>
            <a:r>
              <a:rPr lang="zh-CN" altLang="en-US" sz="2400" dirty="0"/>
              <a:t>从具体到抽象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67060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版本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版本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的问题：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依赖于</a:t>
            </a:r>
            <a:r>
              <a:rPr lang="en-US" altLang="zh-CN" dirty="0" err="1" smtClean="0"/>
              <a:t>arraySize</a:t>
            </a:r>
            <a:r>
              <a:rPr lang="zh-CN" altLang="en-US" dirty="0" smtClean="0"/>
              <a:t>，依赖于</a:t>
            </a:r>
            <a:r>
              <a:rPr lang="en-US" altLang="zh-CN" dirty="0" smtClean="0"/>
              <a:t>end</a:t>
            </a:r>
            <a:r>
              <a:rPr lang="zh-CN" altLang="en-US" dirty="0" smtClean="0"/>
              <a:t>值的定义。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2120900" y="1479413"/>
            <a:ext cx="7086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8431C5"/>
                </a:solidFill>
                <a:latin typeface="Consolas" panose="020B0609020204030204" pitchFamily="49" charset="0"/>
              </a:rPr>
              <a:t>search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arraySize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8431C5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D86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8431C5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arraySize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 err="1">
                <a:solidFill>
                  <a:srgbClr val="8431C5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8431C5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8431C5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88501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5397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查找算法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67060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版本</a:t>
            </a: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版本</a:t>
            </a:r>
            <a:r>
              <a:rPr lang="en-US" altLang="zh-CN" dirty="0"/>
              <a:t>2</a:t>
            </a:r>
            <a:r>
              <a:rPr lang="zh-CN" altLang="en-US" dirty="0" smtClean="0"/>
              <a:t>的问题：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依赖于：</a:t>
            </a:r>
            <a:r>
              <a:rPr lang="zh-CN" altLang="en-US" dirty="0">
                <a:latin typeface="Consolas" panose="020B0609020204030204" pitchFamily="49" charset="0"/>
              </a:rPr>
              <a:t> 判断：!=；递增：++</a:t>
            </a:r>
            <a:r>
              <a:rPr lang="zh-CN" altLang="en-US" dirty="0" smtClean="0">
                <a:latin typeface="Consolas" panose="020B0609020204030204" pitchFamily="49" charset="0"/>
              </a:rPr>
              <a:t>； </a:t>
            </a:r>
            <a:r>
              <a:rPr lang="zh-CN" altLang="en-US" dirty="0">
                <a:latin typeface="Consolas" panose="020B0609020204030204" pitchFamily="49" charset="0"/>
              </a:rPr>
              <a:t>取值：* ；复制: copy。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2376803" y="16005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8431C5"/>
                </a:solidFill>
                <a:latin typeface="Consolas" panose="020B0609020204030204" pitchFamily="49" charset="0"/>
              </a:rPr>
              <a:t>find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F7CB28-9B80-4613-BD57-23711031728E}"/>
              </a:ext>
            </a:extLst>
          </p:cNvPr>
          <p:cNvSpPr/>
          <p:nvPr/>
        </p:nvSpPr>
        <p:spPr>
          <a:xfrm>
            <a:off x="7093953" y="2830733"/>
            <a:ext cx="41709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使用两个参数标识查找的区间；</a:t>
            </a:r>
          </a:p>
          <a:p>
            <a:r>
              <a:rPr lang="zh-CN" altLang="en-US" sz="2000" dirty="0"/>
              <a:t>使用</a:t>
            </a:r>
            <a:r>
              <a:rPr lang="zh-CN" altLang="en-US" sz="2000" b="1" dirty="0">
                <a:solidFill>
                  <a:srgbClr val="00B050"/>
                </a:solidFill>
              </a:rPr>
              <a:t>[begin,end)</a:t>
            </a:r>
            <a:r>
              <a:rPr lang="zh-CN" altLang="en-US" sz="2000" dirty="0"/>
              <a:t>前闭后开区间。</a:t>
            </a:r>
          </a:p>
        </p:txBody>
      </p:sp>
    </p:spTree>
    <p:extLst>
      <p:ext uri="{BB962C8B-B14F-4D97-AF65-F5344CB8AC3E}">
        <p14:creationId xmlns:p14="http://schemas.microsoft.com/office/powerpoint/2010/main" val="83029164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查找算法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67060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版本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版本</a:t>
            </a:r>
            <a:r>
              <a:rPr lang="en-US" altLang="zh-CN" dirty="0" smtClean="0"/>
              <a:t>3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没有任何针对特定整数数组的</a:t>
            </a:r>
            <a:r>
              <a:rPr lang="zh-CN" altLang="en-US" dirty="0" smtClean="0"/>
              <a:t>操作，可以重写为</a:t>
            </a:r>
            <a:r>
              <a:rPr lang="en-US" altLang="zh-CN" dirty="0" smtClean="0"/>
              <a:t>template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依赖于</a:t>
            </a:r>
            <a:r>
              <a:rPr lang="en-US" altLang="zh-CN" dirty="0" smtClean="0"/>
              <a:t>T*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T*</a:t>
            </a:r>
            <a:r>
              <a:rPr lang="zh-CN" altLang="en-US" dirty="0" smtClean="0"/>
              <a:t>的</a:t>
            </a:r>
            <a:r>
              <a:rPr lang="en-US" altLang="zh-CN" dirty="0" smtClean="0"/>
              <a:t>++</a:t>
            </a:r>
            <a:r>
              <a:rPr lang="zh-CN" altLang="en-US" dirty="0" smtClean="0"/>
              <a:t>操作，能不能一般化？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只要改变</a:t>
            </a:r>
            <a:r>
              <a:rPr lang="en-US" altLang="zh-CN" dirty="0" smtClean="0"/>
              <a:t>using T= </a:t>
            </a:r>
            <a:r>
              <a:rPr lang="en-US" altLang="zh-CN" b="1" dirty="0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/>
              <a:t>;</a:t>
            </a:r>
            <a:r>
              <a:rPr lang="zh-CN" altLang="en-US" dirty="0" smtClean="0"/>
              <a:t>即可修改一个面向其他类型的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函数。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2159000" y="1507294"/>
            <a:ext cx="6934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using T = int;</a:t>
            </a:r>
          </a:p>
          <a:p>
            <a:r>
              <a:rPr lang="en-US" altLang="zh-CN" dirty="0" smtClean="0">
                <a:solidFill>
                  <a:srgbClr val="163FE4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8431C5"/>
                </a:solidFill>
                <a:latin typeface="Consolas" panose="020B0609020204030204" pitchFamily="49" charset="0"/>
              </a:rPr>
              <a:t>search</a:t>
            </a:r>
            <a:r>
              <a:rPr lang="en-US" altLang="zh-CN" dirty="0" smtClean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163FE4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163FE4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386AC3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63FE4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70323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查找算法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67060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版本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版本</a:t>
            </a:r>
            <a:r>
              <a:rPr lang="en-US" altLang="zh-CN" dirty="0" smtClean="0"/>
              <a:t>4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与版本</a:t>
            </a:r>
            <a:r>
              <a:rPr lang="en-US" altLang="zh-CN" dirty="0" smtClean="0"/>
              <a:t>3</a:t>
            </a:r>
            <a:r>
              <a:rPr lang="zh-CN" altLang="en-US" dirty="0" smtClean="0"/>
              <a:t>相比，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类似于指针；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实际上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就是一种</a:t>
            </a:r>
            <a:r>
              <a:rPr lang="en-US" altLang="zh-CN" dirty="0" smtClean="0"/>
              <a:t>smart pointer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关键字，定义了模板函数。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2070100" y="142754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dirty="0" err="1">
                <a:solidFill>
                  <a:srgbClr val="386AC3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63FE4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386AC3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63FE4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163FE4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431C5"/>
                </a:solidFill>
                <a:latin typeface="Consolas" panose="020B0609020204030204" pitchFamily="49" charset="0"/>
              </a:rPr>
              <a:t>search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63FE4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163FE4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386AC3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63FE4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386AC3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5353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24445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容器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序列容器</a:t>
            </a:r>
            <a:r>
              <a:rPr lang="en-US" altLang="zh-CN" dirty="0" smtClean="0"/>
              <a:t>: sequence container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Array, vector, </a:t>
            </a:r>
            <a:r>
              <a:rPr lang="en-US" altLang="zh-CN" dirty="0" err="1" smtClean="0"/>
              <a:t>deque</a:t>
            </a:r>
            <a:r>
              <a:rPr lang="en-US" altLang="zh-CN" dirty="0" smtClean="0"/>
              <a:t>, list, </a:t>
            </a:r>
            <a:r>
              <a:rPr lang="en-US" altLang="zh-CN" dirty="0" err="1" smtClean="0"/>
              <a:t>forward_list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关联容器</a:t>
            </a:r>
            <a:r>
              <a:rPr lang="en-US" altLang="zh-CN" dirty="0" smtClean="0"/>
              <a:t>: associative container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s</a:t>
            </a:r>
            <a:r>
              <a:rPr lang="en-US" altLang="zh-CN" dirty="0" smtClean="0"/>
              <a:t>et, map, multiset, </a:t>
            </a:r>
            <a:r>
              <a:rPr lang="en-US" altLang="zh-CN" dirty="0" err="1" smtClean="0"/>
              <a:t>multimap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无序关联容器</a:t>
            </a:r>
            <a:r>
              <a:rPr lang="en-US" altLang="zh-CN" dirty="0" smtClean="0"/>
              <a:t>: Unordered associative container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err="1" smtClean="0"/>
              <a:t>Unorder</a:t>
            </a:r>
            <a:r>
              <a:rPr lang="en-US" altLang="zh-CN" dirty="0" smtClean="0"/>
              <a:t>_* (</a:t>
            </a:r>
            <a:r>
              <a:rPr lang="en-US" altLang="zh-CN" dirty="0"/>
              <a:t>set, map, multiset, </a:t>
            </a:r>
            <a:r>
              <a:rPr lang="en-US" altLang="zh-CN" dirty="0" err="1"/>
              <a:t>multimap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适配器容器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Stack, queue, </a:t>
            </a:r>
            <a:r>
              <a:rPr lang="en-US" altLang="zh-CN" dirty="0" err="1" smtClean="0"/>
              <a:t>priority_queue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387840" y="32443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set, map, multiset, </a:t>
            </a:r>
            <a:r>
              <a:rPr lang="en-US" altLang="zh-CN" dirty="0" err="1"/>
              <a:t>multimap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29174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模板函数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67060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模板函数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代表一类同构函数，比如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函数，可以针对</a:t>
            </a:r>
            <a:r>
              <a:rPr lang="en-US" altLang="zh-CN" dirty="0" smtClean="0"/>
              <a:t>int\long\float</a:t>
            </a:r>
            <a:r>
              <a:rPr lang="zh-CN" altLang="en-US" dirty="0" smtClean="0"/>
              <a:t>等可以比较的类型。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使用关键字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&lt;&gt;</a:t>
            </a:r>
            <a:r>
              <a:rPr lang="zh-CN" altLang="en-US" dirty="0" smtClean="0"/>
              <a:t>包含模板参数：分为类型模板参数；非类型模板参数；以及模板模板参数。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模板函数的实例化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在调用时，编译器需要查找合适的模板函数，并进行实例化；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调用函数，通常可以不用指定函数的参数，编译器自动进行类型推导，并实例化合适的模板函数；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模板函数的实例是一个具体的函数，且具有唯一性；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更多模板的特性，大家可以查看参考资料。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863331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模板类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67060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模板类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代表一类同构的类，例如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，不管里面的元素是哪一种类型，都是用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表示；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使用关键字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&lt;&gt;</a:t>
            </a:r>
            <a:r>
              <a:rPr lang="zh-CN" altLang="en-US" dirty="0" smtClean="0"/>
              <a:t>包含模板参数：分为类型模板参数；非类型模板参数；以及模板模板参数。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模板类实例化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在定义对象时，编译器需要查找合适的模板类，并进行实例化；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实例化模板类时，通常需要指明类型；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模板类的实例是一个具体的类；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更多模板的特性，大家可以查看参考资料。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-US" altLang="zh-CN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-US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-US" altLang="zh-CN" dirty="0">
                <a:solidFill>
                  <a:srgbClr val="000000"/>
                </a:solidFill>
                <a:latin typeface="DejaVuSansMono"/>
              </a:rPr>
            </a:br>
            <a:r>
              <a:rPr lang="en-US" altLang="zh-CN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-US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-US" altLang="zh-CN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zh-CN" dirty="0">
                <a:solidFill>
                  <a:srgbClr val="003080"/>
                </a:solidFill>
                <a:latin typeface="DejaVuSansMono"/>
                <a:hlinkClick r:id="rId3"/>
              </a:rPr>
              <a:t>std::allocator</a:t>
            </a:r>
            <a:r>
              <a:rPr lang="en-US" altLang="zh-CN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-US" altLang="zh-CN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DejaVuSansMono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DejaVuSansMono"/>
              </a:rPr>
            </a:br>
            <a:endParaRPr lang="en-US" altLang="zh-CN" dirty="0">
              <a:solidFill>
                <a:srgbClr val="000000"/>
              </a:solidFill>
              <a:latin typeface="DejaVuSansMono"/>
            </a:endParaRPr>
          </a:p>
          <a:p>
            <a:r>
              <a:rPr lang="en-US" altLang="zh-CN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DejaVuSansMono"/>
              </a:rPr>
              <a:t> vector</a:t>
            </a:r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95904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容器的共同点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所有</a:t>
            </a:r>
            <a:r>
              <a:rPr lang="en-US" altLang="zh-CN" dirty="0" smtClean="0"/>
              <a:t>STL</a:t>
            </a:r>
            <a:r>
              <a:rPr lang="zh-CN" altLang="en-US" dirty="0" smtClean="0"/>
              <a:t>容器满足三个方面的能力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所有容器提供的都是值语义而非引用语义：容器管理的是对象，而非指针或引用；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元素在容器内有特定的顺序。每一种容器都会提供若干“返回迭代器”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begin()/end()</a:t>
            </a:r>
            <a:r>
              <a:rPr lang="zh-CN" altLang="en-US" dirty="0" smtClean="0"/>
              <a:t>）等操作函数，通过这些函数可以访问容器中的每一个元素。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一般而言，各项操作并非绝对安全，也就是不会检查每个操作的功能。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588211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vector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Vector</a:t>
            </a:r>
            <a:r>
              <a:rPr lang="zh-CN" altLang="en-US" dirty="0" smtClean="0"/>
              <a:t>的特点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拥有一段连续的空间，且通常起始地址不变，因此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支持象数组一样的随机存取，即支持</a:t>
            </a:r>
            <a:r>
              <a:rPr lang="en-US" altLang="zh-CN" dirty="0" smtClean="0"/>
              <a:t>operator[]</a:t>
            </a:r>
            <a:r>
              <a:rPr lang="zh-CN" altLang="en-US" dirty="0" smtClean="0"/>
              <a:t>操作符；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可以根据需要动态调整空间的大小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如果想使用固定大小的空间，使用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597" y="2704736"/>
            <a:ext cx="55149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9272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vector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Vector</a:t>
            </a:r>
            <a:r>
              <a:rPr lang="zh-CN" altLang="en-US" dirty="0" smtClean="0"/>
              <a:t>支持的操作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- </a:t>
            </a:r>
            <a:r>
              <a:rPr lang="zh-CN" altLang="en-US" dirty="0"/>
              <a:t>支持所有</a:t>
            </a:r>
            <a:r>
              <a:rPr lang="en-US" altLang="zh-CN" dirty="0"/>
              <a:t>array</a:t>
            </a:r>
            <a:r>
              <a:rPr lang="zh-CN" altLang="en-US" dirty="0"/>
              <a:t>支持的操作，此外，还支持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- clear</a:t>
            </a:r>
            <a:r>
              <a:rPr lang="zh-CN" altLang="en-US" dirty="0"/>
              <a:t>：清除容器中的所有元素；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- reserve</a:t>
            </a:r>
            <a:r>
              <a:rPr lang="zh-CN" altLang="en-US" dirty="0"/>
              <a:t>：保留空间</a:t>
            </a:r>
            <a:r>
              <a:rPr lang="en-US" altLang="zh-CN" dirty="0"/>
              <a:t>--</a:t>
            </a:r>
            <a:r>
              <a:rPr lang="zh-CN" altLang="en-US" dirty="0"/>
              <a:t>向系统预留空间；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- insert</a:t>
            </a:r>
            <a:r>
              <a:rPr lang="zh-CN" altLang="en-US" dirty="0"/>
              <a:t>：插入元素；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- erase</a:t>
            </a:r>
            <a:r>
              <a:rPr lang="zh-CN" altLang="en-US" dirty="0"/>
              <a:t>：删除元素；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- </a:t>
            </a:r>
            <a:r>
              <a:rPr lang="en-US" altLang="zh-CN" dirty="0" err="1"/>
              <a:t>push_back</a:t>
            </a:r>
            <a:r>
              <a:rPr lang="zh-CN" altLang="en-US" dirty="0"/>
              <a:t>：在末尾添加元素；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- </a:t>
            </a:r>
            <a:r>
              <a:rPr lang="en-US" altLang="zh-CN" dirty="0" err="1"/>
              <a:t>pop_back</a:t>
            </a:r>
            <a:r>
              <a:rPr lang="zh-CN" altLang="en-US" dirty="0"/>
              <a:t>：删除末尾元素；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- resize</a:t>
            </a:r>
            <a:r>
              <a:rPr lang="zh-CN" altLang="en-US" dirty="0"/>
              <a:t>：更改存储元素的个数；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320471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vector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49280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Vector</a:t>
            </a:r>
            <a:r>
              <a:rPr lang="zh-CN" altLang="en-US" dirty="0" smtClean="0"/>
              <a:t>优缺点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支持随机访问，即</a:t>
            </a:r>
            <a:r>
              <a:rPr lang="en-US" altLang="zh-CN" dirty="0"/>
              <a:t>[]</a:t>
            </a:r>
            <a:r>
              <a:rPr lang="zh-CN" altLang="en-US" dirty="0"/>
              <a:t>操作和</a:t>
            </a:r>
            <a:r>
              <a:rPr lang="en-US" altLang="zh-CN" dirty="0"/>
              <a:t>.at()</a:t>
            </a:r>
            <a:r>
              <a:rPr lang="zh-CN" altLang="en-US" dirty="0"/>
              <a:t>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在</a:t>
            </a:r>
            <a:r>
              <a:rPr lang="en-US" altLang="zh-CN" dirty="0"/>
              <a:t>vector</a:t>
            </a:r>
            <a:r>
              <a:rPr lang="zh-CN" altLang="en-US" dirty="0"/>
              <a:t>头部或中间插入或删除元素时，需要把插入或删除点之后的所有元素都必须移动，因此插入或删除的效率比较低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此外</a:t>
            </a:r>
            <a:r>
              <a:rPr lang="zh-CN" altLang="en-US" dirty="0"/>
              <a:t>，在</a:t>
            </a:r>
            <a:r>
              <a:rPr lang="en-US" altLang="zh-CN" dirty="0"/>
              <a:t>vector</a:t>
            </a:r>
            <a:r>
              <a:rPr lang="zh-CN" altLang="en-US" dirty="0"/>
              <a:t>预留的空间不够时，插入元素将导致分配新空间，进行所有元素的拷贝，这样大大降低了性能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建议</a:t>
            </a:r>
            <a:r>
              <a:rPr lang="zh-CN" altLang="en-US" dirty="0"/>
              <a:t>使用</a:t>
            </a:r>
            <a:r>
              <a:rPr lang="en-US" altLang="zh-CN" dirty="0"/>
              <a:t>vector</a:t>
            </a:r>
            <a:r>
              <a:rPr lang="zh-CN" altLang="en-US" dirty="0"/>
              <a:t>前，使用</a:t>
            </a:r>
            <a:r>
              <a:rPr lang="en-US" altLang="zh-CN" dirty="0"/>
              <a:t>reserve()</a:t>
            </a:r>
            <a:r>
              <a:rPr lang="zh-CN" altLang="en-US" dirty="0"/>
              <a:t>函数预留足够大的空间，以避免这种情况的发生。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973322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Roboto"/>
        <a:ea typeface="Noto Sans CJK SC Regular"/>
        <a:cs typeface=""/>
      </a:majorFont>
      <a:minorFont>
        <a:latin typeface="Roboto"/>
        <a:ea typeface="Noto Sans CJK S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17855</TotalTime>
  <Words>5202</Words>
  <Application>Microsoft Office PowerPoint</Application>
  <PresentationFormat>宽屏</PresentationFormat>
  <Paragraphs>718</Paragraphs>
  <Slides>51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DejaVuSansMono</vt:lpstr>
      <vt:lpstr>Noto Sans CJK SC Regular</vt:lpstr>
      <vt:lpstr>Roboto</vt:lpstr>
      <vt:lpstr>仿宋_GB2312</vt:lpstr>
      <vt:lpstr>宋体</vt:lpstr>
      <vt:lpstr>Arial</vt:lpstr>
      <vt:lpstr>Comic Sans MS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Design Components</dc:title>
  <dc:subject>构成要素</dc:subject>
  <dc:creator>vincent wang</dc:creator>
  <cp:keywords>Material Design</cp:keywords>
  <dc:description>完成</dc:description>
  <cp:lastModifiedBy>admin</cp:lastModifiedBy>
  <cp:revision>3082</cp:revision>
  <cp:lastPrinted>2022-03-04T04:54:21Z</cp:lastPrinted>
  <dcterms:created xsi:type="dcterms:W3CDTF">2015-10-16T14:35:02Z</dcterms:created>
  <dcterms:modified xsi:type="dcterms:W3CDTF">2022-04-06T05:33:33Z</dcterms:modified>
  <cp:category>幻灯片</cp:category>
  <cp:version>0.4</cp:version>
</cp:coreProperties>
</file>