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83" r:id="rId15"/>
    <p:sldId id="378" r:id="rId16"/>
    <p:sldId id="377" r:id="rId17"/>
    <p:sldId id="380" r:id="rId18"/>
    <p:sldId id="3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CD4"/>
    <a:srgbClr val="FAFAFA"/>
    <a:srgbClr val="757575"/>
    <a:srgbClr val="FF4081"/>
    <a:srgbClr val="424242"/>
    <a:srgbClr val="F9F9F9"/>
    <a:srgbClr val="B2B2B2"/>
    <a:srgbClr val="9DC2E8"/>
    <a:srgbClr val="9D9D9D"/>
    <a:srgbClr val="394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022" autoAdjust="0"/>
  </p:normalViewPr>
  <p:slideViewPr>
    <p:cSldViewPr>
      <p:cViewPr>
        <p:scale>
          <a:sx n="150" d="100"/>
          <a:sy n="150" d="100"/>
        </p:scale>
        <p:origin x="-1500" y="-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9CAEA-BF89-4A1B-AF34-2476FF8DE7C1}" type="datetimeFigureOut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2021/5/19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F5730-FBFB-4DAD-AB33-083553C60353}" type="slidenum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‹#›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5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53594A0-CE5D-4116-B7E3-2BBA6938E755}" type="datetimeFigureOut">
              <a:rPr lang="zh-CN" altLang="en-US" smtClean="0"/>
              <a:pPr/>
              <a:t>2021/5/19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106F641-BC5C-4E07-960C-1E6D52375F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22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Particlesmain.cpp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54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5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76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89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67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3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Game, </a:t>
            </a:r>
            <a:r>
              <a:rPr lang="en-US" altLang="zh-CN" dirty="0" err="1"/>
              <a:t>snakemain</a:t>
            </a:r>
            <a:r>
              <a:rPr lang="en-US" altLang="zh-CN" dirty="0"/>
              <a:t>, screen, </a:t>
            </a:r>
            <a:r>
              <a:rPr lang="en-US" altLang="zh-CN" dirty="0" err="1"/>
              <a:t>menuscreen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32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87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Graphmain.cpp</a:t>
            </a:r>
          </a:p>
          <a:p>
            <a:r>
              <a:rPr lang="zh-CN" altLang="en-US" dirty="0"/>
              <a:t>演示錯誤：</a:t>
            </a:r>
            <a:r>
              <a:rPr lang="en-US" altLang="zh-CN" dirty="0"/>
              <a:t>=</a:t>
            </a:r>
            <a:r>
              <a:rPr lang="zh-CN" altLang="en-US" dirty="0"/>
              <a:t>号的问题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96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Tetrismain.cpp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所有的代码在</a:t>
            </a:r>
            <a:r>
              <a:rPr lang="en-US" altLang="zh-CN" dirty="0"/>
              <a:t>snake</a:t>
            </a:r>
            <a:r>
              <a:rPr lang="zh-CN" altLang="en-US" dirty="0"/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7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97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9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9600" y="6288190"/>
            <a:ext cx="645233" cy="56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1" y="63262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12843" y="2022950"/>
            <a:ext cx="5766322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</a:rPr>
              <a:t>COMP130135</a:t>
            </a:r>
          </a:p>
          <a:p>
            <a:endParaRPr lang="en-US" altLang="zh-CN" sz="2400" dirty="0">
              <a:solidFill>
                <a:prstClr val="white"/>
              </a:solidFill>
            </a:endParaRPr>
          </a:p>
          <a:p>
            <a:pPr lvl="0"/>
            <a:r>
              <a:rPr lang="zh-CN" altLang="en-US" sz="4400" dirty="0">
                <a:solidFill>
                  <a:prstClr val="white"/>
                </a:solidFill>
              </a:rPr>
              <a:t>面向对象程序语言</a:t>
            </a:r>
            <a:r>
              <a:rPr lang="en-US" altLang="zh-CN" sz="4400" dirty="0">
                <a:solidFill>
                  <a:prstClr val="white"/>
                </a:solidFill>
              </a:rPr>
              <a:t>C++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pic>
        <p:nvPicPr>
          <p:cNvPr id="3" name="Picture 4" descr="logo">
            <a:extLst>
              <a:ext uri="{FF2B5EF4-FFF2-40B4-BE49-F238E27FC236}">
                <a16:creationId xmlns:a16="http://schemas.microsoft.com/office/drawing/2014/main" id="{37863A18-AB7B-4147-8B00-5788BD54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76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banner2">
            <a:extLst>
              <a:ext uri="{FF2B5EF4-FFF2-40B4-BE49-F238E27FC236}">
                <a16:creationId xmlns:a16="http://schemas.microsoft.com/office/drawing/2014/main" id="{2A0454C4-9A4B-4AEE-AADE-8D290686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41" y="0"/>
            <a:ext cx="9923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65CBAD-5011-4161-89A4-D3F0454ABC7E}"/>
              </a:ext>
            </a:extLst>
          </p:cNvPr>
          <p:cNvSpPr/>
          <p:nvPr/>
        </p:nvSpPr>
        <p:spPr>
          <a:xfrm>
            <a:off x="4298076" y="4694211"/>
            <a:ext cx="359585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>
                <a:solidFill>
                  <a:prstClr val="white"/>
                </a:solidFill>
              </a:rPr>
              <a:t>王雪平</a:t>
            </a:r>
          </a:p>
          <a:p>
            <a:pPr lvl="0" algn="ctr"/>
            <a:r>
              <a:rPr lang="en-US" altLang="zh-CN" sz="2800" dirty="0">
                <a:solidFill>
                  <a:prstClr val="white"/>
                </a:solidFill>
              </a:rPr>
              <a:t>wangxp@fudan.edu.cn</a:t>
            </a:r>
          </a:p>
          <a:p>
            <a:pPr lvl="0" algn="ctr"/>
            <a:r>
              <a:rPr lang="en-US" altLang="zh-CN" sz="2800" dirty="0" smtClean="0">
                <a:solidFill>
                  <a:prstClr val="white"/>
                </a:solidFill>
              </a:rPr>
              <a:t>2020/2/15</a:t>
            </a:r>
            <a:endParaRPr lang="en-US" altLang="zh-CN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</a:t>
            </a:r>
            <a:r>
              <a:rPr lang="zh-CN" altLang="en-US" sz="2400" dirty="0">
                <a:solidFill>
                  <a:srgbClr val="3949AB"/>
                </a:solidFill>
              </a:rPr>
              <a:t>声音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</a:t>
            </a:r>
            <a:r>
              <a:rPr lang="zh-CN" altLang="en-US" sz="2000" dirty="0">
                <a:latin typeface="+mn-ea"/>
              </a:rPr>
              <a:t>声音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29BBEF-50B3-4448-92FD-CBA49F5A3914}"/>
              </a:ext>
            </a:extLst>
          </p:cNvPr>
          <p:cNvSpPr/>
          <p:nvPr/>
        </p:nvSpPr>
        <p:spPr>
          <a:xfrm>
            <a:off x="1532916" y="19659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如何播放声音？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540AAF-30C1-46CD-9D19-78D90F1EAD06}"/>
              </a:ext>
            </a:extLst>
          </p:cNvPr>
          <p:cNvSpPr/>
          <p:nvPr/>
        </p:nvSpPr>
        <p:spPr>
          <a:xfrm>
            <a:off x="1334609" y="2410002"/>
            <a:ext cx="5669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sf::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SoundBuffer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dieBuffer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sf::Sound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dieSound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_;</a:t>
            </a:r>
          </a:p>
          <a:p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pickupBuffer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_.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loadFromFile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("Sounds/pickup.aif");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pickupSound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_.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setBuffer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pickupBuffer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pickupSound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_.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setVolume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(30);</a:t>
            </a:r>
            <a:endParaRPr lang="zh-CN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4A0713-C5BC-44A4-AA14-5B83C7A490F2}"/>
              </a:ext>
            </a:extLst>
          </p:cNvPr>
          <p:cNvSpPr/>
          <p:nvPr/>
        </p:nvSpPr>
        <p:spPr>
          <a:xfrm>
            <a:off x="1281343" y="4252821"/>
            <a:ext cx="7214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dieSound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_.play();		sf::sleep(sf::seconds(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dieBuffer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_.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getDuration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asSeconds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()));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857171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Snake</a:t>
            </a:r>
            <a:r>
              <a:rPr lang="zh-CN" altLang="en-US" sz="2000" dirty="0">
                <a:latin typeface="+mn-ea"/>
              </a:rPr>
              <a:t>贪食蛇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5F778B-9A6F-4462-B50B-581BDD55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700808"/>
            <a:ext cx="6115050" cy="4943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941F74-9411-4B4D-8F1F-CC33239594DF}"/>
              </a:ext>
            </a:extLst>
          </p:cNvPr>
          <p:cNvSpPr/>
          <p:nvPr/>
        </p:nvSpPr>
        <p:spPr>
          <a:xfrm>
            <a:off x="8472264" y="5085184"/>
            <a:ext cx="333937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Snake</a:t>
            </a:r>
            <a:r>
              <a:rPr lang="zh-CN" altLang="en-US" b="1" dirty="0">
                <a:solidFill>
                  <a:srgbClr val="00B050"/>
                </a:solidFill>
              </a:rPr>
              <a:t>目录下所有文件，含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 err="1">
                <a:solidFill>
                  <a:srgbClr val="00B050"/>
                </a:solidFill>
              </a:rPr>
              <a:t>Snake,fruit,gameoverscreen</a:t>
            </a:r>
            <a:r>
              <a:rPr lang="en-US" altLang="zh-CN" b="1" dirty="0">
                <a:solidFill>
                  <a:srgbClr val="00B050"/>
                </a:solidFill>
              </a:rPr>
              <a:t>,</a:t>
            </a:r>
          </a:p>
          <a:p>
            <a:r>
              <a:rPr lang="en-US" altLang="zh-CN" b="1" dirty="0" err="1">
                <a:solidFill>
                  <a:srgbClr val="00B050"/>
                </a:solidFill>
              </a:rPr>
              <a:t>Gamescreen,main</a:t>
            </a:r>
            <a:r>
              <a:rPr lang="en-US" altLang="zh-CN" b="1" dirty="0">
                <a:solidFill>
                  <a:srgbClr val="00B050"/>
                </a:solidFill>
              </a:rPr>
              <a:t>,</a:t>
            </a:r>
          </a:p>
          <a:p>
            <a:r>
              <a:rPr lang="en-US" altLang="zh-CN" b="1" dirty="0" err="1">
                <a:solidFill>
                  <a:srgbClr val="00B050"/>
                </a:solidFill>
              </a:rPr>
              <a:t>menuscreen,Screen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还包含资源文件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800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Snake</a:t>
            </a:r>
            <a:r>
              <a:rPr lang="zh-CN" altLang="en-US" sz="2000" dirty="0">
                <a:latin typeface="+mn-ea"/>
              </a:rPr>
              <a:t>贪食蛇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2B899E-0E12-4852-BE92-E5406DBC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772816"/>
            <a:ext cx="6115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50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Snake</a:t>
            </a:r>
            <a:r>
              <a:rPr lang="zh-CN" altLang="en-US" sz="2000" dirty="0">
                <a:latin typeface="+mn-ea"/>
              </a:rPr>
              <a:t>贪食蛇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60E9E9-712F-4A6E-901C-A9C8605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700808"/>
            <a:ext cx="6115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26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  <a:r>
              <a:rPr lang="zh-CN" altLang="en-US" sz="2400" dirty="0">
                <a:solidFill>
                  <a:srgbClr val="3949AB"/>
                </a:solidFill>
              </a:rPr>
              <a:t>源码分析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D1966B-ACBA-4E17-8445-8576BD4D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268760"/>
            <a:ext cx="2376264" cy="31301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5F7759B-F65F-4F12-B0F5-312A6E265F36}"/>
              </a:ext>
            </a:extLst>
          </p:cNvPr>
          <p:cNvSpPr/>
          <p:nvPr/>
        </p:nvSpPr>
        <p:spPr>
          <a:xfrm>
            <a:off x="7752184" y="1556792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Snake</a:t>
            </a:r>
            <a:r>
              <a:rPr lang="zh-CN" altLang="en-US" b="1" dirty="0">
                <a:solidFill>
                  <a:srgbClr val="00B050"/>
                </a:solidFill>
              </a:rPr>
              <a:t>包含</a:t>
            </a:r>
            <a:r>
              <a:rPr lang="en-US" altLang="zh-CN" b="1" dirty="0">
                <a:solidFill>
                  <a:srgbClr val="00B050"/>
                </a:solidFill>
              </a:rPr>
              <a:t>7</a:t>
            </a:r>
            <a:r>
              <a:rPr lang="zh-CN" altLang="en-US" b="1" dirty="0">
                <a:solidFill>
                  <a:srgbClr val="00B050"/>
                </a:solidFill>
              </a:rPr>
              <a:t>个类以及一个枚举类</a:t>
            </a:r>
            <a:r>
              <a:rPr lang="en-US" altLang="zh-CN" b="1" dirty="0">
                <a:solidFill>
                  <a:srgbClr val="00B050"/>
                </a:solidFill>
              </a:rPr>
              <a:t>Direction.</a:t>
            </a:r>
          </a:p>
        </p:txBody>
      </p:sp>
    </p:spTree>
    <p:extLst>
      <p:ext uri="{BB962C8B-B14F-4D97-AF65-F5344CB8AC3E}">
        <p14:creationId xmlns:p14="http://schemas.microsoft.com/office/powerpoint/2010/main" val="283758190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  <a:r>
              <a:rPr lang="zh-CN" altLang="en-US" sz="2400" dirty="0">
                <a:solidFill>
                  <a:srgbClr val="3949AB"/>
                </a:solidFill>
              </a:rPr>
              <a:t>源码分析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FCAD53-9858-405B-B276-AA945AA1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988840"/>
            <a:ext cx="6419850" cy="38290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576739-3572-4A51-B350-1959E2225A75}"/>
              </a:ext>
            </a:extLst>
          </p:cNvPr>
          <p:cNvSpPr/>
          <p:nvPr/>
        </p:nvSpPr>
        <p:spPr>
          <a:xfrm>
            <a:off x="7752184" y="1556792"/>
            <a:ext cx="4320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Screen</a:t>
            </a:r>
            <a:r>
              <a:rPr lang="zh-CN" altLang="en-US" b="1" dirty="0">
                <a:solidFill>
                  <a:srgbClr val="00B050"/>
                </a:solidFill>
              </a:rPr>
              <a:t>是抽象父类：所有的方法定义为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Virtual</a:t>
            </a:r>
            <a:r>
              <a:rPr lang="zh-CN" altLang="en-US" b="1" dirty="0">
                <a:solidFill>
                  <a:srgbClr val="00B050"/>
                </a:solidFill>
              </a:rPr>
              <a:t>而且标记为</a:t>
            </a:r>
            <a:r>
              <a:rPr lang="en-US" altLang="zh-CN" b="1" dirty="0">
                <a:solidFill>
                  <a:srgbClr val="00B050"/>
                </a:solidFill>
              </a:rPr>
              <a:t>”=0”</a:t>
            </a:r>
            <a:r>
              <a:rPr lang="zh-CN" altLang="en-US" b="1" dirty="0">
                <a:solidFill>
                  <a:srgbClr val="00B050"/>
                </a:solidFill>
              </a:rPr>
              <a:t>，这种抽象父类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定义了所支持的方法；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 err="1">
                <a:solidFill>
                  <a:srgbClr val="00B050"/>
                </a:solidFill>
              </a:rPr>
              <a:t>GameOverSceen</a:t>
            </a:r>
            <a:r>
              <a:rPr lang="en-US" altLang="zh-CN" b="1" dirty="0">
                <a:solidFill>
                  <a:srgbClr val="00B050"/>
                </a:solidFill>
              </a:rPr>
              <a:t>, </a:t>
            </a:r>
            <a:r>
              <a:rPr lang="en-US" altLang="zh-CN" b="1" dirty="0" err="1">
                <a:solidFill>
                  <a:srgbClr val="00B050"/>
                </a:solidFill>
              </a:rPr>
              <a:t>GameScreen</a:t>
            </a:r>
            <a:r>
              <a:rPr lang="en-US" altLang="zh-CN" b="1" dirty="0">
                <a:solidFill>
                  <a:srgbClr val="00B050"/>
                </a:solidFill>
              </a:rPr>
              <a:t>, </a:t>
            </a:r>
          </a:p>
          <a:p>
            <a:r>
              <a:rPr lang="en-US" altLang="zh-CN" b="1" dirty="0" err="1">
                <a:solidFill>
                  <a:srgbClr val="00B050"/>
                </a:solidFill>
              </a:rPr>
              <a:t>MunuScreen</a:t>
            </a:r>
            <a:r>
              <a:rPr lang="zh-CN" altLang="en-US" b="1" dirty="0">
                <a:solidFill>
                  <a:srgbClr val="00B050"/>
                </a:solidFill>
              </a:rPr>
              <a:t>是子类，各个子类实现了父类定义的方法；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 err="1">
                <a:solidFill>
                  <a:srgbClr val="00B050"/>
                </a:solidFill>
              </a:rPr>
              <a:t>GameScreen</a:t>
            </a:r>
            <a:r>
              <a:rPr lang="zh-CN" altLang="en-US" b="1" dirty="0">
                <a:solidFill>
                  <a:srgbClr val="00B050"/>
                </a:solidFill>
              </a:rPr>
              <a:t>类中包含了一个</a:t>
            </a:r>
            <a:r>
              <a:rPr lang="en-US" altLang="zh-CN" b="1" dirty="0">
                <a:solidFill>
                  <a:srgbClr val="00B050"/>
                </a:solidFill>
              </a:rPr>
              <a:t>Snake</a:t>
            </a:r>
            <a:r>
              <a:rPr lang="zh-CN" altLang="en-US" b="1" dirty="0">
                <a:solidFill>
                  <a:srgbClr val="00B050"/>
                </a:solidFill>
              </a:rPr>
              <a:t>对象，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以及一个包含</a:t>
            </a:r>
            <a:r>
              <a:rPr lang="en-US" altLang="zh-CN" b="1" dirty="0">
                <a:solidFill>
                  <a:srgbClr val="00B050"/>
                </a:solidFill>
              </a:rPr>
              <a:t>Fruit</a:t>
            </a:r>
            <a:r>
              <a:rPr lang="zh-CN" altLang="en-US" b="1" dirty="0">
                <a:solidFill>
                  <a:srgbClr val="00B050"/>
                </a:solidFill>
              </a:rPr>
              <a:t>对象的容器。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9313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  <a:r>
              <a:rPr lang="zh-CN" altLang="en-US" sz="2400" dirty="0">
                <a:solidFill>
                  <a:srgbClr val="3949AB"/>
                </a:solidFill>
              </a:rPr>
              <a:t>源码分析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576739-3572-4A51-B350-1959E2225A75}"/>
              </a:ext>
            </a:extLst>
          </p:cNvPr>
          <p:cNvSpPr/>
          <p:nvPr/>
        </p:nvSpPr>
        <p:spPr>
          <a:xfrm>
            <a:off x="7752184" y="1556792"/>
            <a:ext cx="4320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Snake</a:t>
            </a:r>
            <a:r>
              <a:rPr lang="zh-CN" altLang="en-US" b="1" dirty="0">
                <a:solidFill>
                  <a:srgbClr val="00B050"/>
                </a:solidFill>
              </a:rPr>
              <a:t>类：包含一个含有</a:t>
            </a:r>
            <a:r>
              <a:rPr lang="en-US" altLang="zh-CN" b="1" dirty="0" err="1">
                <a:solidFill>
                  <a:srgbClr val="00B050"/>
                </a:solidFill>
              </a:rPr>
              <a:t>SnakeNode</a:t>
            </a:r>
            <a:r>
              <a:rPr lang="zh-CN" altLang="en-US" b="1" dirty="0">
                <a:solidFill>
                  <a:srgbClr val="00B050"/>
                </a:solidFill>
              </a:rPr>
              <a:t>的容器；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Snake</a:t>
            </a:r>
            <a:r>
              <a:rPr lang="zh-CN" altLang="en-US" b="1" dirty="0">
                <a:solidFill>
                  <a:srgbClr val="00B050"/>
                </a:solidFill>
              </a:rPr>
              <a:t>类完成蛇的动作：包括移动，变长，冲突检测，键盘输入等。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每个节点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SnakeNode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r>
              <a:rPr lang="zh-CN" altLang="en-US" b="1" dirty="0">
                <a:solidFill>
                  <a:srgbClr val="00B050"/>
                </a:solidFill>
              </a:rPr>
              <a:t>完成绘制以及自身的移动。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E9494D-0B96-4380-BB12-B1269A6FA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9" y="1772816"/>
            <a:ext cx="70580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611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  <a:r>
              <a:rPr lang="zh-CN" altLang="en-US" sz="2400" dirty="0">
                <a:solidFill>
                  <a:srgbClr val="3949AB"/>
                </a:solidFill>
              </a:rPr>
              <a:t>源码分析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576739-3572-4A51-B350-1959E2225A75}"/>
              </a:ext>
            </a:extLst>
          </p:cNvPr>
          <p:cNvSpPr/>
          <p:nvPr/>
        </p:nvSpPr>
        <p:spPr>
          <a:xfrm>
            <a:off x="7752184" y="1556792"/>
            <a:ext cx="432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Fruit</a:t>
            </a:r>
            <a:r>
              <a:rPr lang="zh-CN" altLang="en-US" b="1" dirty="0">
                <a:solidFill>
                  <a:srgbClr val="00B050"/>
                </a:solidFill>
              </a:rPr>
              <a:t>类：定义了</a:t>
            </a:r>
            <a:r>
              <a:rPr lang="en-US" altLang="zh-CN" b="1" dirty="0">
                <a:solidFill>
                  <a:srgbClr val="00B050"/>
                </a:solidFill>
              </a:rPr>
              <a:t>Fruit</a:t>
            </a:r>
            <a:r>
              <a:rPr lang="zh-CN" altLang="en-US" b="1" dirty="0">
                <a:solidFill>
                  <a:srgbClr val="00B050"/>
                </a:solidFill>
              </a:rPr>
              <a:t>的属性和方法。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在</a:t>
            </a:r>
            <a:r>
              <a:rPr lang="en-US" altLang="zh-CN" b="1" dirty="0" err="1">
                <a:solidFill>
                  <a:srgbClr val="00B050"/>
                </a:solidFill>
              </a:rPr>
              <a:t>GameScreen</a:t>
            </a:r>
            <a:r>
              <a:rPr lang="zh-CN" altLang="en-US" b="1" dirty="0">
                <a:solidFill>
                  <a:srgbClr val="00B050"/>
                </a:solidFill>
              </a:rPr>
              <a:t>类中，</a:t>
            </a:r>
            <a:r>
              <a:rPr lang="en-US" altLang="zh-CN" b="1" dirty="0">
                <a:solidFill>
                  <a:srgbClr val="00B050"/>
                </a:solidFill>
              </a:rPr>
              <a:t>Fruit</a:t>
            </a:r>
            <a:r>
              <a:rPr lang="zh-CN" altLang="en-US" b="1" dirty="0">
                <a:solidFill>
                  <a:srgbClr val="00B050"/>
                </a:solidFill>
              </a:rPr>
              <a:t>对象是放置在容器中：即支持多个</a:t>
            </a:r>
            <a:r>
              <a:rPr lang="en-US" altLang="zh-CN" b="1" dirty="0">
                <a:solidFill>
                  <a:srgbClr val="00B050"/>
                </a:solidFill>
              </a:rPr>
              <a:t>Fruit</a:t>
            </a:r>
            <a:r>
              <a:rPr lang="zh-CN" altLang="en-US" b="1" dirty="0">
                <a:solidFill>
                  <a:srgbClr val="00B050"/>
                </a:solidFill>
              </a:rPr>
              <a:t>同时出现在屏幕上。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6F142B-B21C-4B44-8D33-D11439F1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272477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8760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Snake</a:t>
            </a:r>
            <a:r>
              <a:rPr lang="zh-CN" altLang="en-US" sz="2400" dirty="0">
                <a:solidFill>
                  <a:srgbClr val="3949AB"/>
                </a:solidFill>
              </a:rPr>
              <a:t>源码分析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576739-3572-4A51-B350-1959E2225A75}"/>
              </a:ext>
            </a:extLst>
          </p:cNvPr>
          <p:cNvSpPr/>
          <p:nvPr/>
        </p:nvSpPr>
        <p:spPr>
          <a:xfrm>
            <a:off x="7176120" y="155679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Game</a:t>
            </a:r>
            <a:r>
              <a:rPr lang="zh-CN" altLang="en-US" b="1" dirty="0">
                <a:solidFill>
                  <a:srgbClr val="00B050"/>
                </a:solidFill>
              </a:rPr>
              <a:t>类：封装了主要的逻辑。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BD813D-BA1A-4746-AFD3-935F8EEE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268760"/>
            <a:ext cx="33260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076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111572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 </a:t>
            </a:r>
            <a:r>
              <a:rPr lang="zh-CN" altLang="en-US" sz="2000" dirty="0">
                <a:latin typeface="+mn-ea"/>
              </a:rPr>
              <a:t> ： </a:t>
            </a:r>
            <a:r>
              <a:rPr lang="en-US" altLang="zh-CN" sz="2000" dirty="0">
                <a:latin typeface="+mn-ea"/>
              </a:rPr>
              <a:t>Simple and Fast Multimedia Library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3B2E19-4CE6-4A6D-97C4-D0D26CBDD33D}"/>
              </a:ext>
            </a:extLst>
          </p:cNvPr>
          <p:cNvSpPr/>
          <p:nvPr/>
        </p:nvSpPr>
        <p:spPr>
          <a:xfrm>
            <a:off x="1554053" y="1735129"/>
            <a:ext cx="68018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）参考资料</a:t>
            </a:r>
            <a:endParaRPr lang="en-US" altLang="zh-CN" dirty="0"/>
          </a:p>
          <a:p>
            <a:r>
              <a:rPr lang="zh-CN" altLang="en-US" dirty="0"/>
              <a:t>网站：</a:t>
            </a:r>
            <a:r>
              <a:rPr lang="en-US" altLang="zh-CN" dirty="0"/>
              <a:t>https://www.sfml-dev.org/</a:t>
            </a:r>
          </a:p>
          <a:p>
            <a:r>
              <a:rPr lang="zh-CN" altLang="en-US" dirty="0"/>
              <a:t>参考：</a:t>
            </a:r>
            <a:r>
              <a:rPr lang="en-US" altLang="zh-CN" dirty="0"/>
              <a:t>https://github.com/SFML/SFML-Game-Development-Book</a:t>
            </a:r>
          </a:p>
          <a:p>
            <a:r>
              <a:rPr lang="zh-CN" altLang="en-US" dirty="0"/>
              <a:t>配置：</a:t>
            </a:r>
            <a:r>
              <a:rPr lang="en-US" altLang="zh-CN" dirty="0"/>
              <a:t>https://www.cnblogs.com/flowingwind/p/8284579.html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）特点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B3864-5C7E-4C18-87A9-E521E5E3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63" y="3751925"/>
            <a:ext cx="1788480" cy="124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597DE1-6395-4E44-9460-A1A7463B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01" y="3751925"/>
            <a:ext cx="1946938" cy="1294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228316-D552-4D73-AD45-13FF24853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972" y="3751925"/>
            <a:ext cx="2091801" cy="132872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3CBD9E8-6C35-47B0-8044-B3D793653A38}"/>
              </a:ext>
            </a:extLst>
          </p:cNvPr>
          <p:cNvSpPr/>
          <p:nvPr/>
        </p:nvSpPr>
        <p:spPr>
          <a:xfrm>
            <a:off x="2470341" y="52773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跨平台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9DD7CE-AFDF-45F8-B84A-2BBA3B6CAEC1}"/>
              </a:ext>
            </a:extLst>
          </p:cNvPr>
          <p:cNvSpPr/>
          <p:nvPr/>
        </p:nvSpPr>
        <p:spPr>
          <a:xfrm>
            <a:off x="5286043" y="534982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支持多媒体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5527A8-AB0F-4C7F-9232-36A54BEB11C0}"/>
              </a:ext>
            </a:extLst>
          </p:cNvPr>
          <p:cNvSpPr/>
          <p:nvPr/>
        </p:nvSpPr>
        <p:spPr>
          <a:xfrm>
            <a:off x="9103440" y="54652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支持多语言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234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SFML-</a:t>
            </a:r>
            <a:r>
              <a:rPr lang="zh-CN" altLang="en-US" sz="2400" dirty="0">
                <a:solidFill>
                  <a:srgbClr val="3949AB"/>
                </a:solidFill>
              </a:rPr>
              <a:t>简单例子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 </a:t>
            </a:r>
            <a:r>
              <a:rPr lang="zh-CN" altLang="en-US" sz="2000" dirty="0">
                <a:latin typeface="+mn-ea"/>
              </a:rPr>
              <a:t> ： </a:t>
            </a:r>
            <a:r>
              <a:rPr lang="en-US" altLang="zh-CN" sz="2000" dirty="0">
                <a:latin typeface="+mn-ea"/>
              </a:rPr>
              <a:t>Simple and Fast Multimedia Library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92C895-09DB-49CB-8E4F-BBF9E13CC02F}"/>
              </a:ext>
            </a:extLst>
          </p:cNvPr>
          <p:cNvSpPr/>
          <p:nvPr/>
        </p:nvSpPr>
        <p:spPr>
          <a:xfrm>
            <a:off x="1343488" y="1675223"/>
            <a:ext cx="5184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create the window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RenderWindow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window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VideoMode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FF8000"/>
                </a:solidFill>
                <a:highlight>
                  <a:srgbClr val="FFFFFF"/>
                </a:highlight>
              </a:rPr>
              <a:t>512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000" dirty="0">
                <a:solidFill>
                  <a:srgbClr val="FF8000"/>
                </a:solidFill>
                <a:highlight>
                  <a:srgbClr val="FFFFFF"/>
                </a:highlight>
              </a:rPr>
              <a:t>256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</a:rPr>
              <a:t>"Particles"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ParticleSystem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particles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create the particle system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Clock clock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create a clock to track the elapsed time</a:t>
            </a:r>
          </a:p>
          <a:p>
            <a:r>
              <a:rPr lang="zh-CN" alt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isOpen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run the main loop</a:t>
            </a:r>
          </a:p>
          <a:p>
            <a:r>
              <a:rPr lang="zh-CN" alt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handle events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Event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event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pollEvent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event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C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event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Event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Closed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make the particle system emitter follow the mouse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Vector2i mouse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Mouse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getPosition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particles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setEmitter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mapPixelToCoords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mouse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update it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sf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Time elapsed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clock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restart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particles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update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elapsed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</a:rPr>
              <a:t>// draw it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clear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draw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particles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9AF2363-B1D8-4A4A-B2AA-39ECC555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7" y="1828754"/>
            <a:ext cx="4895850" cy="28098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133D3D1-BD6E-45C0-BA26-42F9566C1BA5}"/>
              </a:ext>
            </a:extLst>
          </p:cNvPr>
          <p:cNvSpPr/>
          <p:nvPr/>
        </p:nvSpPr>
        <p:spPr>
          <a:xfrm>
            <a:off x="9264352" y="6093296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Particlesmain.cpp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无需资源文件</a:t>
            </a:r>
          </a:p>
        </p:txBody>
      </p:sp>
    </p:spTree>
    <p:extLst>
      <p:ext uri="{BB962C8B-B14F-4D97-AF65-F5344CB8AC3E}">
        <p14:creationId xmlns:p14="http://schemas.microsoft.com/office/powerpoint/2010/main" val="78788524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Window</a:t>
            </a:r>
            <a:r>
              <a:rPr lang="zh-CN" altLang="en-US" sz="2400" dirty="0">
                <a:solidFill>
                  <a:srgbClr val="3949AB"/>
                </a:solidFill>
              </a:rPr>
              <a:t>坐标系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Window</a:t>
            </a:r>
            <a:r>
              <a:rPr lang="zh-CN" altLang="en-US" sz="2000" dirty="0">
                <a:latin typeface="+mn-ea"/>
              </a:rPr>
              <a:t>坐标系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92C895-09DB-49CB-8E4F-BBF9E13CC02F}"/>
              </a:ext>
            </a:extLst>
          </p:cNvPr>
          <p:cNvSpPr/>
          <p:nvPr/>
        </p:nvSpPr>
        <p:spPr>
          <a:xfrm>
            <a:off x="1343488" y="1675223"/>
            <a:ext cx="4799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highlight>
                <a:srgbClr val="FFFFFF"/>
              </a:highlight>
            </a:endParaRPr>
          </a:p>
          <a:p>
            <a:r>
              <a:rPr lang="zh-CN" altLang="en-US" sz="1400" dirty="0">
                <a:highlight>
                  <a:srgbClr val="FFFFFF"/>
                </a:highlight>
              </a:rPr>
              <a:t>左上角为（</a:t>
            </a:r>
            <a:r>
              <a:rPr lang="en-US" altLang="zh-CN" sz="1400" dirty="0">
                <a:highlight>
                  <a:srgbClr val="FFFFFF"/>
                </a:highlight>
              </a:rPr>
              <a:t>0</a:t>
            </a:r>
            <a:r>
              <a:rPr lang="zh-CN" altLang="en-US" sz="1400" dirty="0">
                <a:highlight>
                  <a:srgbClr val="FFFFFF"/>
                </a:highlight>
              </a:rPr>
              <a:t>，</a:t>
            </a:r>
            <a:r>
              <a:rPr lang="en-US" altLang="zh-CN" sz="1400" dirty="0">
                <a:highlight>
                  <a:srgbClr val="FFFFFF"/>
                </a:highlight>
              </a:rPr>
              <a:t>0</a:t>
            </a:r>
            <a:r>
              <a:rPr lang="zh-CN" altLang="en-US" sz="1400" dirty="0">
                <a:highlight>
                  <a:srgbClr val="FFFFFF"/>
                </a:highlight>
              </a:rPr>
              <a:t>），右下角为（</a:t>
            </a:r>
            <a:r>
              <a:rPr lang="en-US" altLang="zh-CN" sz="1400" dirty="0">
                <a:highlight>
                  <a:srgbClr val="FFFFFF"/>
                </a:highlight>
              </a:rPr>
              <a:t>Width-1,Height-1)</a:t>
            </a:r>
          </a:p>
          <a:p>
            <a:r>
              <a:rPr lang="en-US" altLang="zh-CN" sz="10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altLang="zh-CN" sz="10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BAD678-BCEC-43CC-A2FA-CF57367A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44" y="1615690"/>
            <a:ext cx="4895850" cy="28098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A64902-BF53-44AC-8634-197320B152B5}"/>
              </a:ext>
            </a:extLst>
          </p:cNvPr>
          <p:cNvSpPr/>
          <p:nvPr/>
        </p:nvSpPr>
        <p:spPr>
          <a:xfrm>
            <a:off x="1370120" y="2807537"/>
            <a:ext cx="4808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Width=</a:t>
            </a:r>
            <a:r>
              <a:rPr lang="en-US" altLang="zh-CN" sz="1000" dirty="0">
                <a:solidFill>
                  <a:srgbClr val="09885A"/>
                </a:solidFill>
                <a:latin typeface="Consolas" panose="020B0609020204030204" pitchFamily="49" charset="0"/>
              </a:rPr>
              <a:t>256*4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Height=</a:t>
            </a:r>
            <a:r>
              <a:rPr lang="en-US" altLang="zh-CN" sz="1000" dirty="0">
                <a:solidFill>
                  <a:srgbClr val="09885A"/>
                </a:solidFill>
                <a:latin typeface="Consolas" panose="020B0609020204030204" pitchFamily="49" charset="0"/>
              </a:rPr>
              <a:t>256*2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sf::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RenderWindow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sf::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VideoMode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(Width, Height), "Particles");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5B3CF4-F020-40F2-AC45-B3C0DA077746}"/>
              </a:ext>
            </a:extLst>
          </p:cNvPr>
          <p:cNvSpPr/>
          <p:nvPr/>
        </p:nvSpPr>
        <p:spPr>
          <a:xfrm>
            <a:off x="9264352" y="6021288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particlesmain.cpp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无需资源文件</a:t>
            </a:r>
          </a:p>
        </p:txBody>
      </p:sp>
    </p:spTree>
    <p:extLst>
      <p:ext uri="{BB962C8B-B14F-4D97-AF65-F5344CB8AC3E}">
        <p14:creationId xmlns:p14="http://schemas.microsoft.com/office/powerpoint/2010/main" val="19817554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</a:t>
            </a:r>
            <a:r>
              <a:rPr lang="zh-CN" altLang="en-US" sz="2400" dirty="0">
                <a:solidFill>
                  <a:srgbClr val="3949AB"/>
                </a:solidFill>
              </a:rPr>
              <a:t>主循环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</a:t>
            </a:r>
            <a:r>
              <a:rPr lang="zh-CN" altLang="en-US" sz="2000" dirty="0">
                <a:latin typeface="+mn-ea"/>
              </a:rPr>
              <a:t>主循环</a:t>
            </a:r>
            <a:endParaRPr lang="en-US" altLang="zh-CN" sz="20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A4AB9B-95C4-4578-91C7-FB04DE5265A2}"/>
              </a:ext>
            </a:extLst>
          </p:cNvPr>
          <p:cNvSpPr/>
          <p:nvPr/>
        </p:nvSpPr>
        <p:spPr>
          <a:xfrm>
            <a:off x="1458897" y="1666761"/>
            <a:ext cx="4125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    sf::Clock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sz="1200" dirty="0"/>
              <a:t>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while (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1200" dirty="0" err="1"/>
              <a:t>.isOpen</a:t>
            </a:r>
            <a:r>
              <a:rPr lang="en-US" altLang="zh-CN" sz="1200" dirty="0"/>
              <a:t>()) // run the main loop</a:t>
            </a:r>
          </a:p>
          <a:p>
            <a:r>
              <a:rPr lang="en-US" altLang="zh-CN" sz="1200" dirty="0"/>
              <a:t>    {</a:t>
            </a:r>
          </a:p>
          <a:p>
            <a:r>
              <a:rPr lang="en-US" altLang="zh-CN" sz="1200" dirty="0"/>
              <a:t>        // step 1. handle events</a:t>
            </a:r>
          </a:p>
          <a:p>
            <a:r>
              <a:rPr lang="en-US" altLang="zh-CN" sz="1200" dirty="0"/>
              <a:t>        sf::Event </a:t>
            </a:r>
            <a:r>
              <a:rPr lang="en-US" altLang="zh-CN" sz="1200" dirty="0" err="1"/>
              <a:t>event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while (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1200" dirty="0" err="1"/>
              <a:t>.pollEvent</a:t>
            </a:r>
            <a:r>
              <a:rPr lang="en-US" altLang="zh-CN" sz="1200" dirty="0"/>
              <a:t>(event))</a:t>
            </a:r>
          </a:p>
          <a:p>
            <a:r>
              <a:rPr lang="en-US" altLang="zh-CN" sz="1200" dirty="0"/>
              <a:t>        {</a:t>
            </a:r>
          </a:p>
          <a:p>
            <a:r>
              <a:rPr lang="en-US" altLang="zh-CN" sz="1200" dirty="0"/>
              <a:t>            if(</a:t>
            </a:r>
            <a:r>
              <a:rPr lang="en-US" altLang="zh-CN" sz="1200" dirty="0" err="1"/>
              <a:t>event.type</a:t>
            </a:r>
            <a:r>
              <a:rPr lang="en-US" altLang="zh-CN" sz="1200" dirty="0"/>
              <a:t> == sf::Event::Closed)</a:t>
            </a:r>
          </a:p>
          <a:p>
            <a:r>
              <a:rPr lang="en-US" altLang="zh-CN" sz="1200" dirty="0"/>
              <a:t>               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1200" dirty="0" err="1"/>
              <a:t>.close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</a:t>
            </a:r>
          </a:p>
          <a:p>
            <a:r>
              <a:rPr lang="en-US" altLang="zh-CN" sz="1200" dirty="0"/>
              <a:t>        //step 2. update it</a:t>
            </a:r>
          </a:p>
          <a:p>
            <a:r>
              <a:rPr lang="en-US" altLang="zh-CN" sz="1200" dirty="0"/>
              <a:t>        sf::Time elapsed =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sz="1200" dirty="0" err="1"/>
              <a:t>.restart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particles.update</a:t>
            </a:r>
            <a:r>
              <a:rPr lang="en-US" altLang="zh-CN" sz="1200" dirty="0"/>
              <a:t>(elapsed);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//step 3. draw it</a:t>
            </a:r>
          </a:p>
          <a:p>
            <a:r>
              <a:rPr lang="en-US" altLang="zh-CN" sz="1200" dirty="0"/>
              <a:t>       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CN" sz="1200" dirty="0" err="1"/>
              <a:t>clear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1200" dirty="0" err="1"/>
              <a:t>.draw</a:t>
            </a:r>
            <a:r>
              <a:rPr lang="en-US" altLang="zh-CN" sz="1200" dirty="0"/>
              <a:t>(particles);</a:t>
            </a:r>
          </a:p>
          <a:p>
            <a:r>
              <a:rPr lang="en-US" altLang="zh-CN" sz="1200" dirty="0"/>
              <a:t>       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1200" dirty="0" err="1"/>
              <a:t>.display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}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7FAA2B-646E-4393-B210-8C2E3BE37248}"/>
              </a:ext>
            </a:extLst>
          </p:cNvPr>
          <p:cNvSpPr/>
          <p:nvPr/>
        </p:nvSpPr>
        <p:spPr>
          <a:xfrm>
            <a:off x="7318141" y="2498610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处理键盘鼠标事件</a:t>
            </a:r>
            <a:endParaRPr lang="en-US" altLang="zh-CN" sz="1200" dirty="0">
              <a:solidFill>
                <a:srgbClr val="795E2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2EE9E1-9CD9-48DB-98E3-E1A89E891E95}"/>
              </a:ext>
            </a:extLst>
          </p:cNvPr>
          <p:cNvSpPr/>
          <p:nvPr/>
        </p:nvSpPr>
        <p:spPr>
          <a:xfrm>
            <a:off x="7318141" y="38583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更新对象状态</a:t>
            </a:r>
            <a:endParaRPr lang="en-US" altLang="zh-CN" sz="1200" dirty="0">
              <a:solidFill>
                <a:srgbClr val="795E2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2D90F5-DF7F-4886-921E-0E146BB1A4E5}"/>
              </a:ext>
            </a:extLst>
          </p:cNvPr>
          <p:cNvSpPr/>
          <p:nvPr/>
        </p:nvSpPr>
        <p:spPr>
          <a:xfrm>
            <a:off x="7318141" y="4657362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显示对象在窗口上</a:t>
            </a:r>
            <a:endParaRPr lang="en-US" altLang="zh-CN" sz="1200" dirty="0">
              <a:solidFill>
                <a:srgbClr val="795E26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9FE5F6-6A68-4AC1-B127-9EF8FEF9A8FC}"/>
              </a:ext>
            </a:extLst>
          </p:cNvPr>
          <p:cNvCxnSpPr/>
          <p:nvPr/>
        </p:nvCxnSpPr>
        <p:spPr>
          <a:xfrm>
            <a:off x="6730753" y="3790765"/>
            <a:ext cx="270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3CBE9C7-3BC9-4434-9012-8FCC6BA7277E}"/>
              </a:ext>
            </a:extLst>
          </p:cNvPr>
          <p:cNvCxnSpPr/>
          <p:nvPr/>
        </p:nvCxnSpPr>
        <p:spPr>
          <a:xfrm>
            <a:off x="6730753" y="4546847"/>
            <a:ext cx="270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52793D-2D7A-43BB-9C2B-69BC9E5714BE}"/>
              </a:ext>
            </a:extLst>
          </p:cNvPr>
          <p:cNvCxnSpPr/>
          <p:nvPr/>
        </p:nvCxnSpPr>
        <p:spPr>
          <a:xfrm>
            <a:off x="6730753" y="2265285"/>
            <a:ext cx="270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397F447-B8A7-43A3-A7A9-E87B2DF69D46}"/>
              </a:ext>
            </a:extLst>
          </p:cNvPr>
          <p:cNvCxnSpPr/>
          <p:nvPr/>
        </p:nvCxnSpPr>
        <p:spPr>
          <a:xfrm>
            <a:off x="6732234" y="5542626"/>
            <a:ext cx="270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956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</a:t>
            </a:r>
            <a:r>
              <a:rPr lang="zh-CN" altLang="en-US" sz="2400" dirty="0">
                <a:solidFill>
                  <a:srgbClr val="3949AB"/>
                </a:solidFill>
              </a:rPr>
              <a:t>时间轴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</a:t>
            </a:r>
            <a:r>
              <a:rPr lang="zh-CN" altLang="en-US" sz="2000" dirty="0">
                <a:latin typeface="+mn-ea"/>
              </a:rPr>
              <a:t>时间轴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29BBEF-50B3-4448-92FD-CBA49F5A3914}"/>
              </a:ext>
            </a:extLst>
          </p:cNvPr>
          <p:cNvSpPr/>
          <p:nvPr/>
        </p:nvSpPr>
        <p:spPr>
          <a:xfrm>
            <a:off x="1532916" y="1965949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在循环中，如果更新对象状态和显示对象的频率不一样，怎样处理？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EA2623-0425-4873-91DA-D2F1655187E9}"/>
              </a:ext>
            </a:extLst>
          </p:cNvPr>
          <p:cNvSpPr/>
          <p:nvPr/>
        </p:nvSpPr>
        <p:spPr>
          <a:xfrm>
            <a:off x="1378998" y="2580144"/>
            <a:ext cx="508394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/>
              <a:t>const sf::Time Game::</a:t>
            </a:r>
            <a:r>
              <a:rPr lang="en-US" altLang="zh-CN" sz="1200" dirty="0" err="1"/>
              <a:t>TimePerFrame</a:t>
            </a:r>
            <a:r>
              <a:rPr lang="en-US" altLang="zh-CN" sz="1200" dirty="0"/>
              <a:t> = sf::seconds(1.f / 10.f);</a:t>
            </a:r>
          </a:p>
          <a:p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sf::Clock </a:t>
            </a: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sf::Time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timeSinceLastUpdate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sf::Time::Zero;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(window_.</a:t>
            </a: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isOpen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sf::Time delta = </a:t>
            </a: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restart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timeSinceLastUpdate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delta;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timeSinceLastUpdate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Game::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TimePerFrame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timeSinceLastUpdate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TimePerFrame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TimePerFrame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536CF7-D4E2-43CB-B541-C362C6A519D6}"/>
              </a:ext>
            </a:extLst>
          </p:cNvPr>
          <p:cNvCxnSpPr/>
          <p:nvPr/>
        </p:nvCxnSpPr>
        <p:spPr>
          <a:xfrm>
            <a:off x="6551720" y="3773010"/>
            <a:ext cx="450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782A03E-17A2-4F8F-9116-5104D7177A7A}"/>
              </a:ext>
            </a:extLst>
          </p:cNvPr>
          <p:cNvCxnSpPr/>
          <p:nvPr/>
        </p:nvCxnSpPr>
        <p:spPr>
          <a:xfrm>
            <a:off x="7244179" y="3453414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CF92525-D701-4748-934D-4BCDB6590222}"/>
              </a:ext>
            </a:extLst>
          </p:cNvPr>
          <p:cNvCxnSpPr>
            <a:cxnSpLocks/>
          </p:cNvCxnSpPr>
          <p:nvPr/>
        </p:nvCxnSpPr>
        <p:spPr>
          <a:xfrm>
            <a:off x="7751685" y="3463771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D3319B3-3B05-4E05-A7B1-04082C2460E1}"/>
              </a:ext>
            </a:extLst>
          </p:cNvPr>
          <p:cNvCxnSpPr>
            <a:cxnSpLocks/>
          </p:cNvCxnSpPr>
          <p:nvPr/>
        </p:nvCxnSpPr>
        <p:spPr>
          <a:xfrm>
            <a:off x="8214804" y="3474128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56581F1-4C66-4877-A999-7432B6C4ADA9}"/>
              </a:ext>
            </a:extLst>
          </p:cNvPr>
          <p:cNvCxnSpPr/>
          <p:nvPr/>
        </p:nvCxnSpPr>
        <p:spPr>
          <a:xfrm>
            <a:off x="9065580" y="3454894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5BB6378-2CD8-4C31-AC93-38287CE9C954}"/>
              </a:ext>
            </a:extLst>
          </p:cNvPr>
          <p:cNvCxnSpPr/>
          <p:nvPr/>
        </p:nvCxnSpPr>
        <p:spPr>
          <a:xfrm>
            <a:off x="8630573" y="3463771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02C416E-49D1-4537-9904-2B0C9D3C12C8}"/>
              </a:ext>
            </a:extLst>
          </p:cNvPr>
          <p:cNvSpPr/>
          <p:nvPr/>
        </p:nvSpPr>
        <p:spPr>
          <a:xfrm>
            <a:off x="6763100" y="2986882"/>
            <a:ext cx="1155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handleInput</a:t>
            </a:r>
            <a:endParaRPr lang="en-US" altLang="zh-CN" sz="12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A6A2FE-D677-4486-BF23-44C76E36CFE7}"/>
              </a:ext>
            </a:extLst>
          </p:cNvPr>
          <p:cNvSpPr/>
          <p:nvPr/>
        </p:nvSpPr>
        <p:spPr>
          <a:xfrm>
            <a:off x="10243149" y="34041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等间隔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B453B07-906C-4887-B664-348D5FD4D765}"/>
              </a:ext>
            </a:extLst>
          </p:cNvPr>
          <p:cNvSpPr/>
          <p:nvPr/>
        </p:nvSpPr>
        <p:spPr>
          <a:xfrm>
            <a:off x="10191360" y="38406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非等间隔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AFA137F-23FA-43F2-A171-432E4E7FADB2}"/>
              </a:ext>
            </a:extLst>
          </p:cNvPr>
          <p:cNvCxnSpPr/>
          <p:nvPr/>
        </p:nvCxnSpPr>
        <p:spPr>
          <a:xfrm>
            <a:off x="7174635" y="3765612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28AAC6-5CB6-47C4-B4A2-F2296ED553AF}"/>
              </a:ext>
            </a:extLst>
          </p:cNvPr>
          <p:cNvCxnSpPr/>
          <p:nvPr/>
        </p:nvCxnSpPr>
        <p:spPr>
          <a:xfrm>
            <a:off x="8312456" y="3775969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01EC1F4-D8B5-46CA-A820-D628E7D74AA3}"/>
              </a:ext>
            </a:extLst>
          </p:cNvPr>
          <p:cNvCxnSpPr/>
          <p:nvPr/>
        </p:nvCxnSpPr>
        <p:spPr>
          <a:xfrm>
            <a:off x="8899862" y="3768571"/>
            <a:ext cx="0" cy="31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3B698F-1A65-4629-9A6C-6278B4B0764A}"/>
              </a:ext>
            </a:extLst>
          </p:cNvPr>
          <p:cNvSpPr/>
          <p:nvPr/>
        </p:nvSpPr>
        <p:spPr>
          <a:xfrm>
            <a:off x="6848874" y="403444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001762-C071-422F-89F7-4CF8E52BE13A}"/>
              </a:ext>
            </a:extLst>
          </p:cNvPr>
          <p:cNvSpPr/>
          <p:nvPr/>
        </p:nvSpPr>
        <p:spPr>
          <a:xfrm>
            <a:off x="7986696" y="403444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6DA6E9-1515-4C28-AF47-0AEF60C45748}"/>
              </a:ext>
            </a:extLst>
          </p:cNvPr>
          <p:cNvSpPr/>
          <p:nvPr/>
        </p:nvSpPr>
        <p:spPr>
          <a:xfrm>
            <a:off x="8627368" y="403444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7BF46FC-99B2-4E2D-B78C-D731E15D8F8F}"/>
              </a:ext>
            </a:extLst>
          </p:cNvPr>
          <p:cNvSpPr/>
          <p:nvPr/>
        </p:nvSpPr>
        <p:spPr>
          <a:xfrm>
            <a:off x="6621244" y="4948847"/>
            <a:ext cx="557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核心：对象状态的更新应该是等间隔的，这样整个系统才不会变形。</a:t>
            </a:r>
          </a:p>
        </p:txBody>
      </p:sp>
    </p:spTree>
    <p:extLst>
      <p:ext uri="{BB962C8B-B14F-4D97-AF65-F5344CB8AC3E}">
        <p14:creationId xmlns:p14="http://schemas.microsoft.com/office/powerpoint/2010/main" val="396220673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</a:t>
            </a:r>
            <a:r>
              <a:rPr lang="zh-CN" altLang="en-US" sz="2400" dirty="0">
                <a:solidFill>
                  <a:srgbClr val="3949AB"/>
                </a:solidFill>
              </a:rPr>
              <a:t>字体、文本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</a:t>
            </a:r>
            <a:r>
              <a:rPr lang="zh-CN" altLang="en-US" sz="2000" dirty="0">
                <a:latin typeface="+mn-ea"/>
              </a:rPr>
              <a:t>字体、文本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29BBEF-50B3-4448-92FD-CBA49F5A3914}"/>
              </a:ext>
            </a:extLst>
          </p:cNvPr>
          <p:cNvSpPr/>
          <p:nvPr/>
        </p:nvSpPr>
        <p:spPr>
          <a:xfrm>
            <a:off x="1532916" y="19659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如何显示文本？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453871-821C-468D-9AE0-79E8A7A29835}"/>
              </a:ext>
            </a:extLst>
          </p:cNvPr>
          <p:cNvSpPr/>
          <p:nvPr/>
        </p:nvSpPr>
        <p:spPr>
          <a:xfrm>
            <a:off x="1686758" y="2445344"/>
            <a:ext cx="785673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    sf::Font </a:t>
            </a:r>
            <a:r>
              <a:rPr lang="en-US" altLang="zh-CN" sz="1200" dirty="0" err="1"/>
              <a:t>font</a:t>
            </a:r>
            <a:r>
              <a:rPr lang="en-US" altLang="zh-CN" sz="1200" dirty="0"/>
              <a:t>_;</a:t>
            </a:r>
          </a:p>
          <a:p>
            <a:r>
              <a:rPr lang="en-US" altLang="zh-CN" sz="1200" dirty="0"/>
              <a:t>    sf::Text </a:t>
            </a:r>
            <a:r>
              <a:rPr lang="en-US" altLang="zh-CN" sz="1200" dirty="0" err="1"/>
              <a:t>text</a:t>
            </a:r>
            <a:r>
              <a:rPr lang="en-US" altLang="zh-CN" sz="1200" dirty="0"/>
              <a:t>_;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font_.</a:t>
            </a:r>
            <a:r>
              <a:rPr lang="en-US" altLang="zh-CN" sz="1200" dirty="0" err="1"/>
              <a:t>loadFromFile</a:t>
            </a:r>
            <a:r>
              <a:rPr lang="en-US" altLang="zh-CN" sz="1200" dirty="0"/>
              <a:t>("Fonts/game_over.ttf");</a:t>
            </a:r>
          </a:p>
          <a:p>
            <a:endParaRPr lang="en-US" altLang="zh-CN" sz="1200" dirty="0"/>
          </a:p>
          <a:p>
            <a:r>
              <a:rPr lang="pt-BR" altLang="zh-CN" sz="1200" dirty="0"/>
              <a:t>    text_.setString(</a:t>
            </a:r>
          </a:p>
          <a:p>
            <a:r>
              <a:rPr lang="pt-BR" altLang="zh-CN" sz="1200" dirty="0"/>
              <a:t>"\n Welcome to Snake Games"</a:t>
            </a:r>
          </a:p>
          <a:p>
            <a:r>
              <a:rPr lang="pt-BR" altLang="zh-CN" sz="1200" dirty="0"/>
              <a:t>        "\n\n\n\n\n\n\n\n\nPress [SPACE] to play"</a:t>
            </a:r>
          </a:p>
          <a:p>
            <a:r>
              <a:rPr lang="pt-BR" altLang="zh-CN" sz="1200" dirty="0"/>
              <a:t>        "\n\nPress [ESC] to quit");</a:t>
            </a:r>
          </a:p>
          <a:p>
            <a:r>
              <a:rPr lang="en-US" altLang="zh-CN" sz="1200" dirty="0"/>
              <a:t>    sf::</a:t>
            </a:r>
            <a:r>
              <a:rPr lang="en-US" altLang="zh-CN" sz="1200" dirty="0" err="1"/>
              <a:t>FloatRect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textBounds</a:t>
            </a:r>
            <a:r>
              <a:rPr lang="en-US" altLang="zh-CN" sz="1200" dirty="0"/>
              <a:t> = text_.</a:t>
            </a:r>
            <a:r>
              <a:rPr lang="en-US" altLang="zh-CN" sz="1200" dirty="0" err="1"/>
              <a:t>getLocalBounds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    text_.</a:t>
            </a:r>
            <a:r>
              <a:rPr lang="en-US" altLang="zh-CN" sz="1200" dirty="0" err="1"/>
              <a:t>setOrigin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textBounds.left</a:t>
            </a:r>
            <a:r>
              <a:rPr lang="en-US" altLang="zh-CN" sz="1200" dirty="0"/>
              <a:t> + </a:t>
            </a:r>
            <a:r>
              <a:rPr lang="en-US" altLang="zh-CN" sz="1200" dirty="0" err="1"/>
              <a:t>textBounds.width</a:t>
            </a:r>
            <a:r>
              <a:rPr lang="en-US" altLang="zh-CN" sz="1200" dirty="0"/>
              <a:t> / 2,  </a:t>
            </a:r>
            <a:r>
              <a:rPr lang="en-US" altLang="zh-CN" sz="1200" dirty="0" err="1"/>
              <a:t>textBounds.top</a:t>
            </a:r>
            <a:r>
              <a:rPr lang="en-US" altLang="zh-CN" sz="1200" dirty="0"/>
              <a:t> + </a:t>
            </a:r>
            <a:r>
              <a:rPr lang="en-US" altLang="zh-CN" sz="1200" dirty="0" err="1"/>
              <a:t>textBounds.height</a:t>
            </a:r>
            <a:r>
              <a:rPr lang="en-US" altLang="zh-CN" sz="1200" dirty="0"/>
              <a:t> / 2);</a:t>
            </a:r>
          </a:p>
          <a:p>
            <a:r>
              <a:rPr lang="en-US" altLang="zh-CN" sz="1200" dirty="0"/>
              <a:t>    text_.</a:t>
            </a:r>
            <a:r>
              <a:rPr lang="en-US" altLang="zh-CN" sz="1200" dirty="0" err="1"/>
              <a:t>setPosition</a:t>
            </a:r>
            <a:r>
              <a:rPr lang="en-US" altLang="zh-CN" sz="1200" dirty="0"/>
              <a:t>(Game::Width / 2, Game::Height / 2);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window.draw</a:t>
            </a:r>
            <a:r>
              <a:rPr lang="en-US" altLang="zh-CN" sz="1200" dirty="0"/>
              <a:t>(text_);//</a:t>
            </a:r>
            <a:r>
              <a:rPr lang="zh-CN" altLang="en-US" sz="1200" dirty="0"/>
              <a:t>即可显示</a:t>
            </a:r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310793-481D-480D-8387-A17BCF26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842" y="1525433"/>
            <a:ext cx="3494045" cy="28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17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</a:t>
            </a:r>
            <a:r>
              <a:rPr lang="zh-CN" altLang="en-US" sz="2400" dirty="0">
                <a:solidFill>
                  <a:srgbClr val="3949AB"/>
                </a:solidFill>
              </a:rPr>
              <a:t>图案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</a:t>
            </a:r>
            <a:r>
              <a:rPr lang="zh-CN" altLang="en-US" sz="2000" dirty="0">
                <a:latin typeface="+mn-ea"/>
              </a:rPr>
              <a:t>图案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29BBEF-50B3-4448-92FD-CBA49F5A3914}"/>
              </a:ext>
            </a:extLst>
          </p:cNvPr>
          <p:cNvSpPr/>
          <p:nvPr/>
        </p:nvSpPr>
        <p:spPr>
          <a:xfrm>
            <a:off x="1532916" y="19659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如何显示图形？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540AAF-30C1-46CD-9D19-78D90F1EAD06}"/>
              </a:ext>
            </a:extLst>
          </p:cNvPr>
          <p:cNvSpPr/>
          <p:nvPr/>
        </p:nvSpPr>
        <p:spPr>
          <a:xfrm>
            <a:off x="1334609" y="2410002"/>
            <a:ext cx="56698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define a line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RectangleShape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line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Vector2f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rotate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45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setFillColor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White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CircleShape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triangle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triangle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setFillColor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Yellow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triangle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setPosition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CircleShape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square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setFillColor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Green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setPosition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sf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fr-FR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CircleShape octagon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octagon</a:t>
            </a:r>
            <a:r>
              <a:rPr lang="es-E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setFillColor</a:t>
            </a:r>
            <a:r>
              <a:rPr lang="es-E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</a:t>
            </a:r>
            <a:r>
              <a:rPr lang="es-E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s-E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es-E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s-E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Red</a:t>
            </a:r>
            <a:r>
              <a:rPr lang="es-E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octagon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setPosition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CircleShape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circle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circle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setFillColor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Blue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circle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setPosition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4A0713-C5BC-44A4-AA14-5B83C7A490F2}"/>
              </a:ext>
            </a:extLst>
          </p:cNvPr>
          <p:cNvSpPr/>
          <p:nvPr/>
        </p:nvSpPr>
        <p:spPr>
          <a:xfrm>
            <a:off x="5196396" y="5442428"/>
            <a:ext cx="2695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//draw the </a:t>
            </a:r>
            <a:r>
              <a:rPr lang="en-US" altLang="zh-CN" sz="1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cirle</a:t>
            </a:r>
            <a:endParaRPr lang="en-US" altLang="zh-CN" sz="1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draw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circle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draw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triangle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draw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octagon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draw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en-US" altLang="zh-CN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draw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</a:t>
            </a:r>
            <a:r>
              <a:rPr lang="en-US" altLang="zh-CN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F3B17B-D139-4FEB-9623-3D7F917A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44" y="1578699"/>
            <a:ext cx="3770697" cy="304827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2EBAEB5-7429-4510-B664-7AE35FF55B52}"/>
              </a:ext>
            </a:extLst>
          </p:cNvPr>
          <p:cNvSpPr/>
          <p:nvPr/>
        </p:nvSpPr>
        <p:spPr>
          <a:xfrm>
            <a:off x="9264352" y="6093296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graphmain.cpp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无需资源文件</a:t>
            </a:r>
          </a:p>
        </p:txBody>
      </p:sp>
    </p:spTree>
    <p:extLst>
      <p:ext uri="{BB962C8B-B14F-4D97-AF65-F5344CB8AC3E}">
        <p14:creationId xmlns:p14="http://schemas.microsoft.com/office/powerpoint/2010/main" val="24483827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5" y="230440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949AB"/>
                </a:solidFill>
              </a:rPr>
              <a:t>SFML</a:t>
            </a:r>
            <a:r>
              <a:rPr lang="zh-CN" altLang="en-US" sz="2400" dirty="0">
                <a:solidFill>
                  <a:srgbClr val="3949AB"/>
                </a:solidFill>
              </a:rPr>
              <a:t>纹理与精灵</a:t>
            </a:r>
            <a:endParaRPr lang="en-US" altLang="zh-CN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面向对象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C++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: 同侧圆角 5">
            <a:extLst>
              <a:ext uri="{FF2B5EF4-FFF2-40B4-BE49-F238E27FC236}">
                <a16:creationId xmlns:a16="http://schemas.microsoft.com/office/drawing/2014/main" id="{F784DE98-3EA9-45ED-81AC-039B5B23E812}"/>
              </a:ext>
            </a:extLst>
          </p:cNvPr>
          <p:cNvSpPr>
            <a:spLocks noChangeAspect="1"/>
          </p:cNvSpPr>
          <p:nvPr/>
        </p:nvSpPr>
        <p:spPr>
          <a:xfrm>
            <a:off x="1324519" y="1073430"/>
            <a:ext cx="9781446" cy="462407"/>
          </a:xfrm>
          <a:prstGeom prst="round2SameRect">
            <a:avLst>
              <a:gd name="adj1" fmla="val 645"/>
              <a:gd name="adj2" fmla="val 0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SFML</a:t>
            </a:r>
            <a:r>
              <a:rPr lang="zh-CN" altLang="en-US" sz="2000" dirty="0">
                <a:latin typeface="+mn-ea"/>
              </a:rPr>
              <a:t>纹理与精灵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29BBEF-50B3-4448-92FD-CBA49F5A3914}"/>
              </a:ext>
            </a:extLst>
          </p:cNvPr>
          <p:cNvSpPr/>
          <p:nvPr/>
        </p:nvSpPr>
        <p:spPr>
          <a:xfrm>
            <a:off x="1532916" y="19659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如何显示图形？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540AAF-30C1-46CD-9D19-78D90F1EAD06}"/>
              </a:ext>
            </a:extLst>
          </p:cNvPr>
          <p:cNvSpPr/>
          <p:nvPr/>
        </p:nvSpPr>
        <p:spPr>
          <a:xfrm>
            <a:off x="1334609" y="2410002"/>
            <a:ext cx="5669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Texture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t.loadFromFile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("images/tiles.png");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Sprite s(t);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s.setTextureRect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IntRect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(0,0,18,18));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4A0713-C5BC-44A4-AA14-5B83C7A490F2}"/>
              </a:ext>
            </a:extLst>
          </p:cNvPr>
          <p:cNvSpPr/>
          <p:nvPr/>
        </p:nvSpPr>
        <p:spPr>
          <a:xfrm>
            <a:off x="1592062" y="5371407"/>
            <a:ext cx="2695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window.draw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  <a:endParaRPr lang="zh-CN" altLang="en-US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8C7216-AF28-4D63-B81D-DE4EA1D97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01" y="2633061"/>
            <a:ext cx="1371600" cy="171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DBE21B-1F1D-469A-88D1-35FC5A04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602" y="1631965"/>
            <a:ext cx="3067050" cy="49434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B54C035-379C-40D9-9CD6-275FCEFB8C2E}"/>
              </a:ext>
            </a:extLst>
          </p:cNvPr>
          <p:cNvSpPr/>
          <p:nvPr/>
        </p:nvSpPr>
        <p:spPr>
          <a:xfrm>
            <a:off x="5807968" y="6021288"/>
            <a:ext cx="1762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tetrismain.cpp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需要</a:t>
            </a:r>
            <a:r>
              <a:rPr lang="en-US" altLang="zh-CN" b="1" dirty="0">
                <a:solidFill>
                  <a:srgbClr val="00B050"/>
                </a:solidFill>
              </a:rPr>
              <a:t>tiles.png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4357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3633</TotalTime>
  <Words>963</Words>
  <Application>Microsoft Office PowerPoint</Application>
  <PresentationFormat>宽屏</PresentationFormat>
  <Paragraphs>253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Noto Sans CJK SC Regular</vt:lpstr>
      <vt:lpstr>Roboto</vt:lpstr>
      <vt:lpstr>Arial</vt:lpstr>
      <vt:lpstr>Consolas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Components</dc:title>
  <dc:subject>构成要素</dc:subject>
  <dc:creator>vicnet wang</dc:creator>
  <cp:keywords>Material Design</cp:keywords>
  <dc:description>完成</dc:description>
  <cp:lastModifiedBy>admin</cp:lastModifiedBy>
  <cp:revision>542</cp:revision>
  <dcterms:created xsi:type="dcterms:W3CDTF">2015-10-16T14:35:02Z</dcterms:created>
  <dcterms:modified xsi:type="dcterms:W3CDTF">2021-05-19T07:00:23Z</dcterms:modified>
  <cp:category>幻灯片</cp:category>
  <cp:version>0.4</cp:version>
</cp:coreProperties>
</file>