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3" r:id="rId4"/>
  </p:sldMasterIdLst>
  <p:notesMasterIdLst>
    <p:notesMasterId r:id="rId13"/>
  </p:notesMasterIdLst>
  <p:sldIdLst>
    <p:sldId id="287" r:id="rId5"/>
    <p:sldId id="277" r:id="rId6"/>
    <p:sldId id="301" r:id="rId7"/>
    <p:sldId id="284" r:id="rId8"/>
    <p:sldId id="325" r:id="rId9"/>
    <p:sldId id="304" r:id="rId10"/>
    <p:sldId id="305" r:id="rId11"/>
    <p:sldId id="306" r:id="rId12"/>
  </p:sldIdLst>
  <p:sldSz cx="9144000" cy="6858000" type="screen4x3"/>
  <p:notesSz cx="6858000" cy="9144000"/>
  <p:custDataLst>
    <p:tags r:id="rId17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  <a:srgbClr val="2C36F4"/>
    <a:srgbClr val="000266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8" d="100"/>
          <a:sy n="68" d="100"/>
        </p:scale>
        <p:origin x="1446" y="60"/>
      </p:cViewPr>
      <p:guideLst>
        <p:guide orient="horz" pos="211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4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gs" Target="tags/tag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88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8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099" name="Group 8"/>
          <p:cNvGrpSpPr/>
          <p:nvPr/>
        </p:nvGrpSpPr>
        <p:grpSpPr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2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3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74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zh-CN" sz="10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000" strike="noStrike" noProof="1"/>
          </a:p>
        </p:txBody>
      </p:sp>
    </p:spTree>
  </p:cSld>
  <p:clrMapOvr>
    <a:masterClrMapping/>
  </p:clrMapOvr>
  <p:transition spd="slow">
    <p:pull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0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000" strike="noStrike" noProof="1"/>
          </a:p>
        </p:txBody>
      </p:sp>
    </p:spTree>
  </p:cSld>
  <p:clrMapOvr>
    <a:masterClrMapping/>
  </p:clrMapOvr>
  <p:transition spd="slow"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0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000" strike="noStrike" noProof="1"/>
          </a:p>
        </p:txBody>
      </p:sp>
    </p:spTree>
  </p:cSld>
  <p:clrMapOvr>
    <a:masterClrMapping/>
  </p:clrMapOvr>
  <p:transition spd="slow">
    <p:pull dir="r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2137"/>
            <a:ext cx="7346373" cy="365761"/>
          </a:xfrm>
          <a:prstGeom prst="rect">
            <a:avLst/>
          </a:prstGeom>
        </p:spPr>
        <p:txBody>
          <a:bodyPr lIns="91438" tIns="45719" rIns="91438" bIns="45719"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0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000" strike="noStrike" noProof="1"/>
          </a:p>
        </p:txBody>
      </p:sp>
    </p:spTree>
  </p:cSld>
  <p:clrMapOvr>
    <a:masterClrMapping/>
  </p:clrMapOvr>
  <p:transition spd="slow">
    <p:pull dir="r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8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125" name="Group 5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1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563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563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31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/>
            <a:fld id="{9A0DB2DC-4C9A-4742-B13C-FB6460FD3503}" type="slidenum">
              <a:rPr lang="zh-CN" altLang="en-US" sz="1200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ransition spd="slow">
    <p:pull dir="r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/>
            <a:fld id="{9A0DB2DC-4C9A-4742-B13C-FB6460FD3503}" type="slidenum">
              <a:rPr lang="zh-CN" altLang="en-US" sz="1200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>
              <a:latin typeface="Arial Black" panose="020B0A04020102020204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pull dir="r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/>
            <a:fld id="{9A0DB2DC-4C9A-4742-B13C-FB6460FD3503}" type="slidenum">
              <a:rPr lang="zh-CN" altLang="en-US" sz="1200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>
              <a:latin typeface="Arial Black" panose="020B0A04020102020204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pull dir="r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/>
            <a:fld id="{9A0DB2DC-4C9A-4742-B13C-FB6460FD3503}" type="slidenum">
              <a:rPr lang="zh-CN" altLang="en-US" sz="1200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>
              <a:latin typeface="Arial Black" panose="020B0A04020102020204" pitchFamily="34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pull dir="r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/>
            <a:fld id="{9A0DB2DC-4C9A-4742-B13C-FB6460FD3503}" type="slidenum">
              <a:rPr lang="zh-CN" altLang="en-US" sz="1200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>
              <a:latin typeface="Arial Black" panose="020B0A04020102020204" pitchFamily="34" charset="0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pull dir="r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/>
            <a:fld id="{9A0DB2DC-4C9A-4742-B13C-FB6460FD3503}" type="slidenum">
              <a:rPr lang="zh-CN" altLang="en-US" sz="1200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>
              <a:latin typeface="Arial Black" panose="020B0A04020102020204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pull dir="r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>
              <a:latin typeface="Arial Black" panose="020B0A0402010202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AED54B9-E9FC-4DC9-99A7-8E799831C6EF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0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000" strike="noStrike" noProof="1"/>
          </a:p>
        </p:txBody>
      </p:sp>
    </p:spTree>
  </p:cSld>
  <p:clrMapOvr>
    <a:masterClrMapping/>
  </p:clrMapOvr>
  <p:transition spd="slow">
    <p:pull dir="r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/>
            <a:fld id="{9A0DB2DC-4C9A-4742-B13C-FB6460FD3503}" type="slidenum">
              <a:rPr lang="zh-CN" altLang="en-US" sz="1200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>
              <a:latin typeface="Arial Black" panose="020B0A04020102020204" pitchFamily="34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pull dir="r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/>
            <a:fld id="{9A0DB2DC-4C9A-4742-B13C-FB6460FD3503}" type="slidenum">
              <a:rPr lang="zh-CN" altLang="en-US" sz="1200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>
              <a:latin typeface="Arial Black" panose="020B0A04020102020204" pitchFamily="34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pull dir="r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/>
            <a:fld id="{9A0DB2DC-4C9A-4742-B13C-FB6460FD3503}" type="slidenum">
              <a:rPr lang="zh-CN" altLang="en-US" sz="1200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>
              <a:latin typeface="Arial Black" panose="020B0A04020102020204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pull dir="r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/>
            <a:fld id="{9A0DB2DC-4C9A-4742-B13C-FB6460FD3503}" type="slidenum">
              <a:rPr lang="zh-CN" altLang="en-US" sz="1200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>
              <a:latin typeface="Arial Black" panose="020B0A04020102020204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pull dir="r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titlemaster_med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627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5110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362200" y="3429000"/>
            <a:ext cx="6400800" cy="1447800"/>
          </a:xfrm>
          <a:solidFill>
            <a:schemeClr val="bg1">
              <a:alpha val="50000"/>
            </a:schemeClr>
          </a:solidFill>
          <a:ln w="762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75111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1371600"/>
            <a:ext cx="7620000" cy="2057400"/>
          </a:xfrm>
          <a:solidFill>
            <a:schemeClr val="bg1">
              <a:alpha val="50000"/>
            </a:schemeClr>
          </a:solidFill>
          <a:ln w="76200">
            <a:solidFill>
              <a:schemeClr val="tx1"/>
            </a:solidFill>
          </a:ln>
        </p:spPr>
        <p:txBody>
          <a:bodyPr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0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000" strike="noStrike" noProof="1"/>
          </a:p>
        </p:txBody>
      </p:sp>
    </p:spTree>
  </p:cSld>
  <p:clrMapOvr>
    <a:masterClrMapping/>
  </p:clrMapOvr>
  <p:transition spd="slow"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0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000" strike="noStrike" noProof="1"/>
          </a:p>
        </p:txBody>
      </p:sp>
    </p:spTree>
  </p:cSld>
  <p:clrMapOvr>
    <a:masterClrMapping/>
  </p:clrMapOvr>
  <p:transition spd="slow"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0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000" strike="noStrike" noProof="1"/>
          </a:p>
        </p:txBody>
      </p:sp>
    </p:spTree>
  </p:cSld>
  <p:clrMapOvr>
    <a:masterClrMapping/>
  </p:clrMapOvr>
  <p:transition spd="slow"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0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000" strike="noStrike" noProof="1"/>
          </a:p>
        </p:txBody>
      </p:sp>
    </p:spTree>
  </p:cSld>
  <p:clrMapOvr>
    <a:masterClrMapping/>
  </p:clrMapOvr>
  <p:transition spd="slow"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0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000" strike="noStrike" noProof="1"/>
          </a:p>
        </p:txBody>
      </p:sp>
    </p:spTree>
  </p:cSld>
  <p:clrMapOvr>
    <a:masterClrMapping/>
  </p:clrMapOvr>
  <p:transition spd="slow"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0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000" strike="noStrike" noProof="1"/>
          </a:p>
        </p:txBody>
      </p:sp>
    </p:spTree>
  </p:cSld>
  <p:clrMapOvr>
    <a:masterClrMapping/>
  </p:clrMapOvr>
  <p:transition spd="slow"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0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000" strike="noStrike" noProof="1"/>
          </a:p>
        </p:txBody>
      </p:sp>
    </p:spTree>
  </p:cSld>
  <p:clrMapOvr>
    <a:masterClrMapping/>
  </p:clrMapOvr>
  <p:transition spd="slow"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/>
          </p:cNvSpPr>
          <p:nvPr>
            <p:ph type="body"/>
          </p:nvPr>
        </p:nvSpPr>
        <p:spPr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347345"/>
            <a:r>
              <a:rPr lang="zh-CN" altLang="en-US" dirty="0"/>
              <a:t>第二级</a:t>
            </a:r>
            <a:endParaRPr lang="zh-CN" altLang="en-US" dirty="0"/>
          </a:p>
          <a:p>
            <a:pPr lvl="2" indent="-293370"/>
            <a:r>
              <a:rPr lang="zh-CN" altLang="en-US" dirty="0"/>
              <a:t>第三级</a:t>
            </a:r>
            <a:endParaRPr lang="zh-CN" altLang="en-US" dirty="0"/>
          </a:p>
          <a:p>
            <a:pPr lvl="3" indent="-292100"/>
            <a:r>
              <a:rPr lang="zh-CN" altLang="en-US" dirty="0"/>
              <a:t>第四级</a:t>
            </a:r>
            <a:endParaRPr lang="zh-CN" altLang="en-US" dirty="0"/>
          </a:p>
          <a:p>
            <a:pPr lvl="4" indent="-31623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6282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0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282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282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algn="r" eaLnBrk="1" fontAlgn="base" hangingPunct="1"/>
            <a:fld id="{9A0DB2DC-4C9A-4742-B13C-FB6460FD3503}" type="slidenum">
              <a:rPr lang="en-US" altLang="zh-CN" sz="10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000" strike="noStrike" noProof="1"/>
          </a:p>
        </p:txBody>
      </p:sp>
      <p:grpSp>
        <p:nvGrpSpPr>
          <p:cNvPr id="1032" name="Group 8"/>
          <p:cNvGrpSpPr/>
          <p:nvPr/>
        </p:nvGrpSpPr>
        <p:grpSpPr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6282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282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282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8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282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282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283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8" cy="7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283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8" cy="7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283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283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283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8" cy="7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283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8" cy="7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283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283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283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283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8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284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8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284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284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284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8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284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8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284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284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284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284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8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284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8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285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285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285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8" cy="7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285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8" cy="7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285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285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8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pull dir="ru"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9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400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430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930" indent="-31623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61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3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5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7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>
              <a:latin typeface="Arial Black" panose="020B0A04020102020204" pitchFamily="34" charset="0"/>
            </a:endParaRPr>
          </a:p>
        </p:txBody>
      </p:sp>
      <p:grpSp>
        <p:nvGrpSpPr>
          <p:cNvPr id="2052" name="Group 4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5530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30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30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30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30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30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30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30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30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062" name="Rectangle 14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63" name="Rectangle 15"/>
          <p:cNvSpPr>
            <a:spLocks noGrp="1"/>
          </p:cNvSpPr>
          <p:nvPr>
            <p:ph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53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AED54B9-E9FC-4DC9-99A7-8E799831C6EF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 spd="slow">
    <p:pull dir="ru"/>
  </p:transition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438400" y="228600"/>
            <a:ext cx="6400800" cy="1219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74086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38400" y="1600200"/>
            <a:ext cx="6400800" cy="4495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indent="0" algn="r">
              <a:defRPr sz="1000">
                <a:latin typeface="Arial" panose="020B0604020202020204" pitchFamily="34" charset="0"/>
              </a:defRPr>
            </a:lvl1pPr>
          </a:lstStyle>
          <a:p>
            <a:pPr lvl="0"/>
            <a:fld id="{9A0DB2DC-4C9A-4742-B13C-FB6460FD3503}" type="slidenum">
              <a:rPr lang="en-US" altLang="zh-CN" dirty="0">
                <a:ea typeface="宋体" panose="02010600030101010101" pitchFamily="2" charset="-122"/>
              </a:rPr>
            </a:fld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ransition spd="slow">
    <p:pull dir="ru"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4005064"/>
            <a:ext cx="8496944" cy="36385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sz="48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华文楷体" panose="02010600040101010101" charset="-122"/>
              </a:rPr>
              <a:t>视图</a:t>
            </a:r>
            <a:r>
              <a:rPr lang="en-US" altLang="zh-CN" sz="48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华文楷体" panose="02010600040101010101" charset="-122"/>
              </a:rPr>
              <a:t>&lt;--&gt;</a:t>
            </a:r>
            <a:r>
              <a:rPr lang="zh-CN" altLang="en-US" sz="48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华文楷体" panose="02010600040101010101" charset="-122"/>
              </a:rPr>
              <a:t>数据</a:t>
            </a:r>
            <a:endParaRPr lang="en-US" altLang="zh-CN" sz="48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楷体" panose="02010600040101010101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4800" b="1" i="0" u="none" strike="noStrike" kern="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华文楷体" panose="02010600040101010101" charset="-122"/>
                <a:ea typeface="华文楷体" panose="02010600040101010101" charset="-122"/>
                <a:cs typeface="+mn-cs"/>
              </a:rPr>
              <a:t>Object.defineProperty</a:t>
            </a:r>
            <a:endParaRPr kumimoji="0" lang="en-US" altLang="zh-CN" sz="4800" b="1" i="0" u="none" strike="noStrike" kern="0" cap="none" spc="0" normalizeH="0" baseline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华文楷体" panose="02010600040101010101" charset="-122"/>
              <a:ea typeface="华文楷体" panose="02010600040101010101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4800" b="1" i="0" u="none" strike="noStrike" kern="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华文楷体" panose="02010600040101010101" charset="-122"/>
                <a:ea typeface="华文楷体" panose="02010600040101010101" charset="-122"/>
                <a:cs typeface="+mn-cs"/>
              </a:rPr>
              <a:t>数据劫持</a:t>
            </a:r>
            <a:endParaRPr kumimoji="0" lang="zh-CN" altLang="en-US" sz="4800" b="1" i="0" u="none" strike="noStrike" kern="0" cap="none" spc="0" normalizeH="0" baseline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华文楷体" panose="02010600040101010101" charset="-122"/>
              <a:ea typeface="华文楷体" panose="02010600040101010101" charset="-122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47056" y="1033673"/>
            <a:ext cx="8496944" cy="1171191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>
              <a:buFont typeface="Wingdings" panose="05000000000000000000" pitchFamily="2" charset="2"/>
              <a:buNone/>
              <a:defRPr/>
            </a:pPr>
            <a:r>
              <a:rPr lang="en-US" altLang="zh-CN" sz="6000" b="1" kern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华文楷体" panose="02010600040101010101" charset="-122"/>
              </a:rPr>
              <a:t>vue</a:t>
            </a:r>
            <a:r>
              <a:rPr lang="zh-CN" altLang="en-US" sz="6000" b="1" kern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华文楷体" panose="02010600040101010101" charset="-122"/>
              </a:rPr>
              <a:t>数据双向绑定</a:t>
            </a:r>
            <a:endParaRPr lang="zh-CN" altLang="en-US" sz="6000" b="1" kern="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楷体" panose="02010600040101010101" charset="-122"/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/>
          </p:cNvSpPr>
          <p:nvPr>
            <p:ph type="title"/>
          </p:nvPr>
        </p:nvSpPr>
        <p:spPr>
          <a:xfrm>
            <a:off x="457200" y="692150"/>
            <a:ext cx="7647305" cy="725805"/>
          </a:xfrm>
        </p:spPr>
        <p:txBody>
          <a:bodyPr wrap="square" lIns="91440" tIns="45720" rIns="91440" bIns="45720" anchor="b"/>
          <a:lstStyle/>
          <a:p>
            <a:pPr eaLnBrk="1" hangingPunct="1"/>
            <a:r>
              <a:rPr lang="zh-CN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一、</a:t>
            </a:r>
            <a:r>
              <a:rPr lang="en-US" altLang="zh-CN" sz="400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+mn-ea"/>
              </a:rPr>
              <a:t>Object.defineProperty</a:t>
            </a:r>
            <a:endParaRPr lang="en-US" altLang="zh-CN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8434" name="Rectangle 4"/>
          <p:cNvSpPr>
            <a:spLocks noGrp="1"/>
          </p:cNvSpPr>
          <p:nvPr>
            <p:ph idx="1"/>
          </p:nvPr>
        </p:nvSpPr>
        <p:spPr>
          <a:xfrm>
            <a:off x="251460" y="1637665"/>
            <a:ext cx="8517255" cy="5017135"/>
          </a:xfrm>
        </p:spPr>
        <p:txBody>
          <a:bodyPr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关键</a:t>
            </a:r>
            <a:r>
              <a:rPr lang="en-US" altLang="zh-CN" sz="24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api</a:t>
            </a:r>
            <a:endParaRPr lang="zh-CN" altLang="en-US" sz="2400" b="1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    方法会直接在一个对象上定义一个新属性，或者修改一个对象的现有属性， 并返回这个对象。</a:t>
            </a:r>
            <a:endParaRPr lang="zh-CN" altLang="en-US" sz="2400" b="1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zh-CN" altLang="en-US" sz="2400" b="1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4"/>
          <p:cNvSpPr txBox="1"/>
          <p:nvPr/>
        </p:nvSpPr>
        <p:spPr>
          <a:xfrm>
            <a:off x="332105" y="736600"/>
            <a:ext cx="7708265" cy="61391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VUE</a:t>
            </a:r>
            <a:r>
              <a:rPr lang="zh-CN" altLang="en-US" sz="24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数据双向绑定原理：</a:t>
            </a:r>
            <a:endParaRPr lang="en-US" altLang="zh-CN" sz="2400" b="1" dirty="0">
              <a:solidFill>
                <a:srgbClr val="2C36F4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spcBef>
                <a:spcPct val="50000"/>
              </a:spcBef>
            </a:pPr>
            <a:r>
              <a:rPr sz="1800" b="1" dirty="0">
                <a:solidFill>
                  <a:srgbClr val="2C36F4"/>
                </a:solidFill>
                <a:latin typeface="华文楷体" panose="02010600040101010101" charset="-122"/>
                <a:ea typeface="华文楷体" panose="02010600040101010101" charset="-122"/>
              </a:rPr>
              <a:t>vue.js 则是采用数据劫持结合发布者-订阅者模式的方式，通过Object.defineProperty()来劫持各个属性的setter，getter，在数据变动时发布消息给订阅者，触发相应的监听回调。</a:t>
            </a:r>
            <a:endParaRPr sz="1800" b="1" dirty="0">
              <a:solidFill>
                <a:srgbClr val="2C36F4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1800" b="1" dirty="0">
                <a:solidFill>
                  <a:srgbClr val="2C36F4"/>
                </a:solidFill>
                <a:latin typeface="华文楷体" panose="02010600040101010101" charset="-122"/>
                <a:ea typeface="华文楷体" panose="02010600040101010101" charset="-122"/>
              </a:rPr>
              <a:t>我们已经知道实现数据的双向绑定，首先要对数据进行劫持监听，所以我们需要设置一个监听器Observer，用来监听所有属性。如果属性发上变化了，就需要告诉订阅者Watcher看是否需要更新。因为订阅者是有很多个，所以我们需要有一个消息订阅器Dep来专门收集这些订阅者，然后在监听器Observer和订阅者Watcher之间进行统一管理的。接着，我们还需要有一个指令解析器Compile，对每个节点元素进行扫描和解析，将相关指令对应初始化成一个订阅者Watcher，并替换模板数据或者绑定相应的函数，此时当订阅者Watcher接收到相应属性的变化，就会执行对应的更新函数，从而更新视图。因此接下去我们执行以下3个步骤，实现数据的双向绑定：</a:t>
            </a:r>
            <a:endParaRPr lang="zh-CN" altLang="en-US" sz="1800" b="1" dirty="0">
              <a:solidFill>
                <a:srgbClr val="2C36F4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1800" b="1" dirty="0">
                <a:solidFill>
                  <a:srgbClr val="2C36F4"/>
                </a:solidFill>
                <a:latin typeface="华文楷体" panose="02010600040101010101" charset="-122"/>
                <a:ea typeface="华文楷体" panose="02010600040101010101" charset="-122"/>
              </a:rPr>
              <a:t>1.实现一个监听器Observer，用来劫持并监听所有属性，如果有变动的，就通知订阅者。</a:t>
            </a:r>
            <a:endParaRPr lang="zh-CN" altLang="en-US" sz="1800" b="1" dirty="0">
              <a:solidFill>
                <a:srgbClr val="2C36F4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1800" b="1" dirty="0">
                <a:solidFill>
                  <a:srgbClr val="2C36F4"/>
                </a:solidFill>
                <a:latin typeface="华文楷体" panose="02010600040101010101" charset="-122"/>
                <a:ea typeface="华文楷体" panose="02010600040101010101" charset="-122"/>
              </a:rPr>
              <a:t>2.实现一个订阅者Watcher，可以收到属性的变化通知并执行相应的函数，从而更新视图。</a:t>
            </a:r>
            <a:endParaRPr lang="zh-CN" altLang="en-US" sz="1800" b="1" dirty="0">
              <a:solidFill>
                <a:srgbClr val="2C36F4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1800" b="1" dirty="0">
                <a:solidFill>
                  <a:srgbClr val="2C36F4"/>
                </a:solidFill>
                <a:latin typeface="华文楷体" panose="02010600040101010101" charset="-122"/>
                <a:ea typeface="华文楷体" panose="02010600040101010101" charset="-122"/>
              </a:rPr>
              <a:t>3.实现一个解析器Compile，可以扫描和解析每个节点的相关指令，并根据初始化模板数据以及初始化相应的订阅器。</a:t>
            </a:r>
            <a:endParaRPr lang="zh-CN" altLang="en-US" sz="1800" b="1" dirty="0">
              <a:solidFill>
                <a:srgbClr val="2C36F4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 descr="捕获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71320" y="1237615"/>
            <a:ext cx="5676900" cy="4381500"/>
          </a:xfrm>
          <a:prstGeom prst="rect">
            <a:avLst/>
          </a:prstGeom>
        </p:spPr>
      </p:pic>
    </p:spTree>
  </p:cSld>
  <p:clrMapOvr>
    <a:masterClrMapping/>
  </p:clrMapOvr>
  <p:transition spd="slow">
    <p:pull dir="r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/>
          </p:cNvSpPr>
          <p:nvPr>
            <p:ph type="title"/>
          </p:nvPr>
        </p:nvSpPr>
        <p:spPr>
          <a:xfrm>
            <a:off x="476030" y="1083701"/>
            <a:ext cx="7543800" cy="725488"/>
          </a:xfrm>
        </p:spPr>
        <p:txBody>
          <a:bodyPr wrap="square" lIns="91440" tIns="45720" rIns="91440" bIns="45720" anchor="b"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使用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vue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开发中遇到的问题</a:t>
            </a:r>
            <a:b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</a:b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1506" name="Rectangle 3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4373562"/>
          </a:xfrm>
        </p:spPr>
        <p:txBody>
          <a:bodyPr wrap="square" lIns="91440" tIns="45720" rIns="91440" bIns="45720" anchor="t"/>
          <a:lstStyle/>
          <a:p>
            <a:pPr>
              <a:lnSpc>
                <a:spcPct val="90000"/>
              </a:lnSpc>
            </a:pP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</a:rPr>
              <a:t>使用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</a:rPr>
              <a:t>obj.xxx=''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</a:rPr>
              <a:t>的形式给已经绑定的数据添加属性。</a:t>
            </a:r>
            <a:endParaRPr lang="en-US" altLang="zh-CN" sz="2800" b="1" dirty="0"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</a:rPr>
              <a:t>改变数组的值，但是视图没有跟着改变（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</a:rPr>
              <a:t>push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</a:rPr>
              <a:t>）</a:t>
            </a:r>
            <a:endParaRPr lang="zh-CN" altLang="en-US" sz="2800" b="1" dirty="0"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lnSpc>
                <a:spcPct val="90000"/>
              </a:lnSpc>
            </a:pPr>
            <a:endParaRPr lang="zh-CN" altLang="en-US" sz="2800" b="1" dirty="0"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lnSpc>
                <a:spcPct val="90000"/>
              </a:lnSpc>
            </a:pPr>
            <a:endParaRPr lang="zh-CN" altLang="en-US" sz="2800" b="1" dirty="0"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</a:rPr>
              <a:t>Vue.set( target, key, value )</a:t>
            </a:r>
            <a:endParaRPr lang="zh-CN" altLang="en-US" sz="2800" b="1" dirty="0"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</a:rPr>
              <a:t>https://cn.vuejs.org/v2/guide/list.html#%E6%95%B0%E7%BB%84%E6%9B%B4%E6%96%B0%E6%A3%80%E6%B5%8B</a:t>
            </a:r>
            <a:endParaRPr lang="zh-CN" altLang="en-US" sz="2800" b="1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1507" name="AutoShape 4">
            <a:hlinkClick r:id="" action="ppaction://hlinkshowjump?jump=previousslide"/>
          </p:cNvPr>
          <p:cNvSpPr/>
          <p:nvPr/>
        </p:nvSpPr>
        <p:spPr>
          <a:xfrm>
            <a:off x="8316913" y="6092825"/>
            <a:ext cx="576262" cy="431800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AutoShape 8">
            <a:hlinkClick r:id="rId1" action="ppaction://hlinksldjump"/>
          </p:cNvPr>
          <p:cNvSpPr/>
          <p:nvPr/>
        </p:nvSpPr>
        <p:spPr>
          <a:xfrm>
            <a:off x="8101013" y="6021388"/>
            <a:ext cx="431800" cy="431800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1" name="Text Box 10"/>
          <p:cNvSpPr txBox="1"/>
          <p:nvPr/>
        </p:nvSpPr>
        <p:spPr>
          <a:xfrm>
            <a:off x="6156325" y="2420938"/>
            <a:ext cx="2808288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angle 3"/>
          <p:cNvSpPr txBox="1"/>
          <p:nvPr/>
        </p:nvSpPr>
        <p:spPr>
          <a:xfrm>
            <a:off x="156013" y="234157"/>
            <a:ext cx="8229600" cy="4373562"/>
          </a:xfrm>
          <a:prstGeom prst="rect">
            <a:avLst/>
          </a:prstGeom>
        </p:spPr>
        <p:txBody>
          <a:bodyPr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800" b="1" kern="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CORS</a:t>
            </a:r>
            <a:r>
              <a:rPr lang="zh-CN" altLang="en-US" sz="2800" b="1" kern="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请求默认不发送</a:t>
            </a:r>
            <a:r>
              <a:rPr lang="en-US" altLang="zh-CN" sz="2800" b="1" kern="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Cookie</a:t>
            </a:r>
            <a:r>
              <a:rPr lang="zh-CN" altLang="en-US" sz="2800" b="1" kern="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和</a:t>
            </a:r>
            <a:r>
              <a:rPr lang="en-US" altLang="zh-CN" sz="2800" b="1" kern="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HTTP</a:t>
            </a:r>
            <a:r>
              <a:rPr lang="zh-CN" altLang="en-US" sz="2800" b="1" kern="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认证信息。如果要把</a:t>
            </a:r>
            <a:r>
              <a:rPr lang="en-US" altLang="zh-CN" sz="2800" b="1" kern="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Cookie</a:t>
            </a:r>
            <a:r>
              <a:rPr lang="zh-CN" altLang="en-US" sz="2800" b="1" kern="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发到服务器，必须在</a:t>
            </a:r>
            <a:r>
              <a:rPr lang="en-US" altLang="zh-CN" sz="2800" b="1" kern="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AJAX</a:t>
            </a:r>
            <a:r>
              <a:rPr lang="zh-CN" altLang="en-US" sz="2800" b="1" kern="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请求中打开</a:t>
            </a:r>
            <a:r>
              <a:rPr lang="en-US" altLang="zh-CN" sz="2800" b="1" kern="0" dirty="0" err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withCredentials</a:t>
            </a:r>
            <a:r>
              <a:rPr lang="en-US" altLang="zh-CN" sz="2800" b="1" kern="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 </a:t>
            </a:r>
            <a:r>
              <a:rPr lang="zh-CN" altLang="en-US" sz="2800" b="1" kern="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属性为</a:t>
            </a:r>
            <a:r>
              <a:rPr lang="en-US" altLang="zh-CN" sz="2800" b="1" kern="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true</a:t>
            </a:r>
            <a:r>
              <a:rPr lang="zh-CN" altLang="en-US" sz="2800" b="1" kern="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。</a:t>
            </a:r>
            <a:endParaRPr lang="en-US" altLang="zh-CN" sz="2800" b="1" kern="0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 b="1" kern="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var </a:t>
            </a:r>
            <a:r>
              <a:rPr lang="en-US" altLang="zh-CN" sz="2800" b="1" kern="0" dirty="0" err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supportsCORS</a:t>
            </a:r>
            <a:r>
              <a:rPr lang="en-US" altLang="zh-CN" sz="2800" b="1" kern="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 = (new </a:t>
            </a:r>
            <a:r>
              <a:rPr lang="en-US" altLang="zh-CN" sz="2800" b="1" kern="0" dirty="0" err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XMLHttpRequest</a:t>
            </a:r>
            <a:r>
              <a:rPr lang="en-US" altLang="zh-CN" sz="2800" b="1" kern="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()).</a:t>
            </a:r>
            <a:r>
              <a:rPr lang="en-US" altLang="zh-CN" sz="2800" b="1" kern="0" dirty="0" err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withCredentials</a:t>
            </a:r>
            <a:r>
              <a:rPr lang="en-US" altLang="zh-CN" sz="2800" b="1" kern="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 !== undefined;</a:t>
            </a:r>
            <a:endParaRPr lang="en-US" altLang="zh-CN" sz="2800" b="1" kern="0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p:transition spd="slow" advClick="0">
    <p:pull dir="r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5"/>
          <p:cNvSpPr txBox="1"/>
          <p:nvPr/>
        </p:nvSpPr>
        <p:spPr>
          <a:xfrm>
            <a:off x="395536" y="1196752"/>
            <a:ext cx="7992888" cy="24929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2C36F4"/>
                </a:solidFill>
                <a:ea typeface="黑体" panose="02010609060101010101" pitchFamily="2" charset="-122"/>
              </a:rPr>
              <a:t>CORS</a:t>
            </a:r>
            <a:r>
              <a:rPr lang="zh-CN" altLang="en-US" sz="2400" b="1" dirty="0">
                <a:solidFill>
                  <a:srgbClr val="2C36F4"/>
                </a:solidFill>
                <a:ea typeface="黑体" panose="02010609060101010101" pitchFamily="2" charset="-122"/>
              </a:rPr>
              <a:t>更强大，不支持低版本浏览器。</a:t>
            </a:r>
            <a:endParaRPr lang="en-US" altLang="zh-CN" sz="2400" b="1" dirty="0">
              <a:solidFill>
                <a:srgbClr val="2C36F4"/>
              </a:solidFill>
              <a:ea typeface="黑体" panose="02010609060101010101" pitchFamily="2" charset="-122"/>
            </a:endParaRPr>
          </a:p>
          <a:p>
            <a:pPr>
              <a:spcBef>
                <a:spcPct val="50000"/>
              </a:spcBef>
            </a:pPr>
            <a:endParaRPr lang="en-US" altLang="zh-CN" sz="2400" b="1" dirty="0">
              <a:solidFill>
                <a:srgbClr val="2C36F4"/>
              </a:solidFill>
              <a:ea typeface="黑体" panose="0201060906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 dirty="0" err="1">
                <a:solidFill>
                  <a:srgbClr val="2C36F4"/>
                </a:solidFill>
                <a:ea typeface="黑体" panose="02010609060101010101" pitchFamily="2" charset="-122"/>
              </a:rPr>
              <a:t>jsonp</a:t>
            </a:r>
            <a:r>
              <a:rPr lang="zh-CN" altLang="en-US" sz="2400" b="1" dirty="0">
                <a:solidFill>
                  <a:srgbClr val="2C36F4"/>
                </a:solidFill>
                <a:ea typeface="黑体" panose="02010609060101010101" pitchFamily="2" charset="-122"/>
              </a:rPr>
              <a:t>的缺点：是只支持</a:t>
            </a:r>
            <a:r>
              <a:rPr lang="en-US" altLang="zh-CN" sz="2400" b="1" dirty="0">
                <a:solidFill>
                  <a:srgbClr val="2C36F4"/>
                </a:solidFill>
                <a:ea typeface="黑体" panose="02010609060101010101" pitchFamily="2" charset="-122"/>
              </a:rPr>
              <a:t>GET</a:t>
            </a:r>
            <a:r>
              <a:rPr lang="zh-CN" altLang="en-US" sz="2400" b="1" dirty="0">
                <a:solidFill>
                  <a:srgbClr val="2C36F4"/>
                </a:solidFill>
                <a:ea typeface="黑体" panose="02010609060101010101" pitchFamily="2" charset="-122"/>
              </a:rPr>
              <a:t>请求类型，必须完全信任提供服务的第三方； </a:t>
            </a:r>
            <a:endParaRPr lang="zh-CN" altLang="en-US" sz="2400" b="1" dirty="0">
              <a:solidFill>
                <a:srgbClr val="2C36F4"/>
              </a:solidFill>
              <a:ea typeface="黑体" panose="0201060906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2C36F4"/>
                </a:solidFill>
                <a:ea typeface="黑体" panose="02010609060101010101" pitchFamily="2" charset="-122"/>
              </a:rPr>
              <a:t>优点是：兼容低版本浏览器。</a:t>
            </a:r>
            <a:endParaRPr lang="zh-CN" altLang="en-US" sz="2400" b="1" dirty="0">
              <a:solidFill>
                <a:srgbClr val="2C36F4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5"/>
          <p:cNvSpPr txBox="1"/>
          <p:nvPr/>
        </p:nvSpPr>
        <p:spPr>
          <a:xfrm>
            <a:off x="250825" y="260350"/>
            <a:ext cx="8066088" cy="161582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 dirty="0">
                <a:solidFill>
                  <a:srgbClr val="2C36F4"/>
                </a:solidFill>
                <a:ea typeface="黑体" panose="02010609060101010101" pitchFamily="2" charset="-122"/>
              </a:rPr>
              <a:t>解决跨域的方式还有很多：</a:t>
            </a:r>
            <a:endParaRPr lang="en-US" altLang="zh-CN" sz="1800" b="1" dirty="0">
              <a:solidFill>
                <a:srgbClr val="2C36F4"/>
              </a:solidFill>
              <a:ea typeface="黑体" panose="0201060906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1800" b="1" dirty="0">
                <a:solidFill>
                  <a:srgbClr val="2C36F4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子域跨父域</a:t>
            </a:r>
            <a:r>
              <a:rPr lang="en-US" altLang="zh-CN" sz="1800" b="1" dirty="0">
                <a:solidFill>
                  <a:srgbClr val="2C36F4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</a:t>
            </a:r>
            <a:r>
              <a:rPr lang="en-US" altLang="zh-CN" sz="1800" b="1" dirty="0" err="1">
                <a:solidFill>
                  <a:srgbClr val="2C36F4"/>
                </a:solidFill>
                <a:ea typeface="黑体" panose="02010609060101010101" pitchFamily="2" charset="-122"/>
              </a:rPr>
              <a:t>documemt.domain</a:t>
            </a:r>
            <a:endParaRPr lang="en-US" altLang="zh-CN" sz="1800" b="1" dirty="0">
              <a:solidFill>
                <a:srgbClr val="2C36F4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1800" b="1" dirty="0">
                <a:solidFill>
                  <a:srgbClr val="2C36F4"/>
                </a:solidFill>
                <a:ea typeface="黑体" panose="02010609060101010101" pitchFamily="2" charset="-122"/>
              </a:rPr>
              <a:t>Iframe</a:t>
            </a:r>
            <a:r>
              <a:rPr lang="zh-CN" altLang="en-US" sz="1800" b="1" dirty="0">
                <a:solidFill>
                  <a:srgbClr val="2C36F4"/>
                </a:solidFill>
                <a:ea typeface="黑体" panose="02010609060101010101" pitchFamily="2" charset="-122"/>
              </a:rPr>
              <a:t>跨父窗口 </a:t>
            </a:r>
            <a:r>
              <a:rPr lang="en-US" altLang="zh-CN" sz="1800" b="1" dirty="0" err="1">
                <a:solidFill>
                  <a:srgbClr val="2C36F4"/>
                </a:solidFill>
                <a:ea typeface="黑体" panose="02010609060101010101" pitchFamily="2" charset="-122"/>
              </a:rPr>
              <a:t>window.parent</a:t>
            </a:r>
            <a:endParaRPr lang="en-US" altLang="zh-CN" sz="1800" b="1" dirty="0">
              <a:solidFill>
                <a:srgbClr val="2C36F4"/>
              </a:solidFill>
              <a:ea typeface="黑体" panose="0201060906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1800" b="1" dirty="0" err="1">
                <a:solidFill>
                  <a:srgbClr val="2C36F4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Window.postMessage</a:t>
            </a:r>
            <a:r>
              <a:rPr lang="en-US" altLang="zh-CN" sz="1800" b="1" dirty="0">
                <a:solidFill>
                  <a:srgbClr val="2C36F4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endParaRPr lang="zh-CN" altLang="en-US" sz="1800" b="1" dirty="0">
              <a:solidFill>
                <a:srgbClr val="2C36F4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4578" name="AutoShape 6">
            <a:hlinkClick r:id="rId1" action="ppaction://hlinksldjump"/>
          </p:cNvPr>
          <p:cNvSpPr/>
          <p:nvPr/>
        </p:nvSpPr>
        <p:spPr>
          <a:xfrm>
            <a:off x="8316913" y="6165850"/>
            <a:ext cx="503237" cy="287338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>
    <p:pull dir="ru"/>
  </p:transition>
</p:sld>
</file>

<file path=ppt/tags/tag1.xml><?xml version="1.0" encoding="utf-8"?>
<p:tagLst xmlns:p="http://schemas.openxmlformats.org/presentationml/2006/main">
  <p:tag name="KSO_WM_DOC_GUID" val="{3d8fbb19-61d1-4854-b9e3-1e691c9c8b21}"/>
</p:tagLst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Proposal">
  <a:themeElements>
    <a:clrScheme name="Proposal 8">
      <a:dk1>
        <a:srgbClr val="000000"/>
      </a:dk1>
      <a:lt1>
        <a:srgbClr val="FFFFFF"/>
      </a:lt1>
      <a:dk2>
        <a:srgbClr val="8C0039"/>
      </a:dk2>
      <a:lt2>
        <a:srgbClr val="660066"/>
      </a:lt2>
      <a:accent1>
        <a:srgbClr val="C58BF9"/>
      </a:accent1>
      <a:accent2>
        <a:srgbClr val="9966FF"/>
      </a:accent2>
      <a:accent3>
        <a:srgbClr val="FFFFFF"/>
      </a:accent3>
      <a:accent4>
        <a:srgbClr val="000000"/>
      </a:accent4>
      <a:accent5>
        <a:srgbClr val="DFC4FB"/>
      </a:accent5>
      <a:accent6>
        <a:srgbClr val="8A5CE7"/>
      </a:accent6>
      <a:hlink>
        <a:srgbClr val="E4005C"/>
      </a:hlink>
      <a:folHlink>
        <a:srgbClr val="C36C03"/>
      </a:folHlink>
    </a:clrScheme>
    <a:fontScheme name="2_Proposal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roposal 1">
        <a:dk1>
          <a:srgbClr val="777777"/>
        </a:dk1>
        <a:lt1>
          <a:srgbClr val="FFFFFF"/>
        </a:lt1>
        <a:dk2>
          <a:srgbClr val="333333"/>
        </a:dk2>
        <a:lt2>
          <a:srgbClr val="FFF4C3"/>
        </a:lt2>
        <a:accent1>
          <a:srgbClr val="C892FA"/>
        </a:accent1>
        <a:accent2>
          <a:srgbClr val="9966FF"/>
        </a:accent2>
        <a:accent3>
          <a:srgbClr val="ADADAD"/>
        </a:accent3>
        <a:accent4>
          <a:srgbClr val="DADADA"/>
        </a:accent4>
        <a:accent5>
          <a:srgbClr val="E0C7FC"/>
        </a:accent5>
        <a:accent6>
          <a:srgbClr val="8A5CE7"/>
        </a:accent6>
        <a:hlink>
          <a:srgbClr val="E4005C"/>
        </a:hlink>
        <a:folHlink>
          <a:srgbClr val="DC7A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2">
        <a:dk1>
          <a:srgbClr val="1C1C1C"/>
        </a:dk1>
        <a:lt1>
          <a:srgbClr val="FFFFFF"/>
        </a:lt1>
        <a:dk2>
          <a:srgbClr val="5F5F5F"/>
        </a:dk2>
        <a:lt2>
          <a:srgbClr val="FFFFCC"/>
        </a:lt2>
        <a:accent1>
          <a:srgbClr val="4A5B64"/>
        </a:accent1>
        <a:accent2>
          <a:srgbClr val="AF9387"/>
        </a:accent2>
        <a:accent3>
          <a:srgbClr val="B6B6B6"/>
        </a:accent3>
        <a:accent4>
          <a:srgbClr val="DADADA"/>
        </a:accent4>
        <a:accent5>
          <a:srgbClr val="B1B5B8"/>
        </a:accent5>
        <a:accent6>
          <a:srgbClr val="9E857A"/>
        </a:accent6>
        <a:hlink>
          <a:srgbClr val="F3C43F"/>
        </a:hlink>
        <a:folHlink>
          <a:srgbClr val="66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3">
        <a:dk1>
          <a:srgbClr val="4D4D4D"/>
        </a:dk1>
        <a:lt1>
          <a:srgbClr val="FFFFFF"/>
        </a:lt1>
        <a:dk2>
          <a:srgbClr val="666699"/>
        </a:dk2>
        <a:lt2>
          <a:srgbClr val="FFFFCC"/>
        </a:lt2>
        <a:accent1>
          <a:srgbClr val="8D8DB3"/>
        </a:accent1>
        <a:accent2>
          <a:srgbClr val="7A25D7"/>
        </a:accent2>
        <a:accent3>
          <a:srgbClr val="B8B8CA"/>
        </a:accent3>
        <a:accent4>
          <a:srgbClr val="DADADA"/>
        </a:accent4>
        <a:accent5>
          <a:srgbClr val="C5C5D6"/>
        </a:accent5>
        <a:accent6>
          <a:srgbClr val="6E20C3"/>
        </a:accent6>
        <a:hlink>
          <a:srgbClr val="66CCFF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4">
        <a:dk1>
          <a:srgbClr val="10187C"/>
        </a:dk1>
        <a:lt1>
          <a:srgbClr val="F8F8F8"/>
        </a:lt1>
        <a:dk2>
          <a:srgbClr val="538DC7"/>
        </a:dk2>
        <a:lt2>
          <a:srgbClr val="CCECFF"/>
        </a:lt2>
        <a:accent1>
          <a:srgbClr val="879EC7"/>
        </a:accent1>
        <a:accent2>
          <a:srgbClr val="461B8B"/>
        </a:accent2>
        <a:accent3>
          <a:srgbClr val="B3C5E0"/>
        </a:accent3>
        <a:accent4>
          <a:srgbClr val="D4D4D4"/>
        </a:accent4>
        <a:accent5>
          <a:srgbClr val="C3CCE0"/>
        </a:accent5>
        <a:accent6>
          <a:srgbClr val="3F177D"/>
        </a:accent6>
        <a:hlink>
          <a:srgbClr val="0000FF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5">
        <a:dk1>
          <a:srgbClr val="002F2E"/>
        </a:dk1>
        <a:lt1>
          <a:srgbClr val="FFFFFF"/>
        </a:lt1>
        <a:dk2>
          <a:srgbClr val="008080"/>
        </a:dk2>
        <a:lt2>
          <a:srgbClr val="FFFFCC"/>
        </a:lt2>
        <a:accent1>
          <a:srgbClr val="0E6A52"/>
        </a:accent1>
        <a:accent2>
          <a:srgbClr val="3553A7"/>
        </a:accent2>
        <a:accent3>
          <a:srgbClr val="AAC0C0"/>
        </a:accent3>
        <a:accent4>
          <a:srgbClr val="DADADA"/>
        </a:accent4>
        <a:accent5>
          <a:srgbClr val="AAB9B3"/>
        </a:accent5>
        <a:accent6>
          <a:srgbClr val="2F4A97"/>
        </a:accent6>
        <a:hlink>
          <a:srgbClr val="1ACE9F"/>
        </a:hlink>
        <a:folHlink>
          <a:srgbClr val="B5B5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6">
        <a:dk1>
          <a:srgbClr val="000000"/>
        </a:dk1>
        <a:lt1>
          <a:srgbClr val="E3FFFF"/>
        </a:lt1>
        <a:dk2>
          <a:srgbClr val="4400A8"/>
        </a:dk2>
        <a:lt2>
          <a:srgbClr val="005452"/>
        </a:lt2>
        <a:accent1>
          <a:srgbClr val="92CAC9"/>
        </a:accent1>
        <a:accent2>
          <a:srgbClr val="009999"/>
        </a:accent2>
        <a:accent3>
          <a:srgbClr val="EFFFFF"/>
        </a:accent3>
        <a:accent4>
          <a:srgbClr val="000000"/>
        </a:accent4>
        <a:accent5>
          <a:srgbClr val="C7E1E1"/>
        </a:accent5>
        <a:accent6>
          <a:srgbClr val="008A8A"/>
        </a:accent6>
        <a:hlink>
          <a:srgbClr val="187C16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7">
        <a:dk1>
          <a:srgbClr val="000000"/>
        </a:dk1>
        <a:lt1>
          <a:srgbClr val="CCFF99"/>
        </a:lt1>
        <a:dk2>
          <a:srgbClr val="CC99FF"/>
        </a:dk2>
        <a:lt2>
          <a:srgbClr val="1B3600"/>
        </a:lt2>
        <a:accent1>
          <a:srgbClr val="009900"/>
        </a:accent1>
        <a:accent2>
          <a:srgbClr val="B7CA02"/>
        </a:accent2>
        <a:accent3>
          <a:srgbClr val="E2FFCA"/>
        </a:accent3>
        <a:accent4>
          <a:srgbClr val="000000"/>
        </a:accent4>
        <a:accent5>
          <a:srgbClr val="AACAAA"/>
        </a:accent5>
        <a:accent6>
          <a:srgbClr val="A6B702"/>
        </a:accent6>
        <a:hlink>
          <a:srgbClr val="FFCC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8">
        <a:dk1>
          <a:srgbClr val="000000"/>
        </a:dk1>
        <a:lt1>
          <a:srgbClr val="FFFFFF"/>
        </a:lt1>
        <a:dk2>
          <a:srgbClr val="8C0039"/>
        </a:dk2>
        <a:lt2>
          <a:srgbClr val="660066"/>
        </a:lt2>
        <a:accent1>
          <a:srgbClr val="C58BF9"/>
        </a:accent1>
        <a:accent2>
          <a:srgbClr val="9966FF"/>
        </a:accent2>
        <a:accent3>
          <a:srgbClr val="FFFFFF"/>
        </a:accent3>
        <a:accent4>
          <a:srgbClr val="000000"/>
        </a:accent4>
        <a:accent5>
          <a:srgbClr val="DFC4FB"/>
        </a:accent5>
        <a:accent6>
          <a:srgbClr val="8A5CE7"/>
        </a:accent6>
        <a:hlink>
          <a:srgbClr val="E4005C"/>
        </a:hlink>
        <a:folHlink>
          <a:srgbClr val="C36C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0</TotalTime>
  <Words>1174</Words>
  <Application>WPS 演示</Application>
  <PresentationFormat>全屏显示(4:3)</PresentationFormat>
  <Paragraphs>41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宋体</vt:lpstr>
      <vt:lpstr>Wingdings</vt:lpstr>
      <vt:lpstr>Arial Black</vt:lpstr>
      <vt:lpstr>Times New Roman</vt:lpstr>
      <vt:lpstr>Calibri</vt:lpstr>
      <vt:lpstr>华文楷体</vt:lpstr>
      <vt:lpstr>黑体</vt:lpstr>
      <vt:lpstr>微软雅黑</vt:lpstr>
      <vt:lpstr>Arial Unicode MS</vt:lpstr>
      <vt:lpstr>Network</vt:lpstr>
      <vt:lpstr>Pixel</vt:lpstr>
      <vt:lpstr>2_Proposal</vt:lpstr>
      <vt:lpstr>PowerPoint 演示文稿</vt:lpstr>
      <vt:lpstr>一、Object.defineProperty</vt:lpstr>
      <vt:lpstr>PowerPoint 演示文稿</vt:lpstr>
      <vt:lpstr>PowerPoint 演示文稿</vt:lpstr>
      <vt:lpstr>使用vue开发中遇到的问题 </vt:lpstr>
      <vt:lpstr>PowerPoint 演示文稿</vt:lpstr>
      <vt:lpstr>PowerPoint 演示文稿</vt:lpstr>
      <vt:lpstr>PowerPoint 演示文稿</vt:lpstr>
    </vt:vector>
  </TitlesOfParts>
  <Company>芳向电脑工作室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第五章求职材料的准备</dc:title>
  <dc:creator>张芳向 Netboy</dc:creator>
  <cp:lastModifiedBy>东东小瓜</cp:lastModifiedBy>
  <cp:revision>323</cp:revision>
  <dcterms:created xsi:type="dcterms:W3CDTF">2006-03-21T14:49:00Z</dcterms:created>
  <dcterms:modified xsi:type="dcterms:W3CDTF">2019-04-15T16:26:16Z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