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0" autoAdjust="0"/>
    <p:restoredTop sz="98551" autoAdjust="0"/>
  </p:normalViewPr>
  <p:slideViewPr>
    <p:cSldViewPr snapToGrid="0" snapToObjects="1">
      <p:cViewPr>
        <p:scale>
          <a:sx n="112" d="100"/>
          <a:sy n="112" d="100"/>
        </p:scale>
        <p:origin x="42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1097280" y="3561984"/>
            <a:ext cx="977134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771348" cy="284875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723449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968117" cy="96844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94322"/>
            <a:ext cx="493776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637" y="1394322"/>
            <a:ext cx="493776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50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5163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39265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95163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39265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7587" y="894214"/>
            <a:ext cx="585677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1097281" y="1255043"/>
            <a:ext cx="10058400" cy="6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747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B849AD-62A5-B74B-BAA6-77C63CDFB81B}" type="datetimeFigureOut">
              <a:t>15/9/1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C77172-2E87-6B47-9F49-C5AE130921E5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推送通知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实现远程推送功能的步骤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1"/>
            <a:ext cx="10058400" cy="4810334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在启动方法中注册通知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注册成功后</a:t>
            </a:r>
            <a:r>
              <a:rPr kumimoji="1" lang="zh-CN" alt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收</a:t>
            </a:r>
            <a:r>
              <a:rPr kumimoji="1" lang="zh-CN" alt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到设备</a:t>
            </a:r>
            <a:r>
              <a:rPr kumimoji="1" lang="zh-CN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的</a:t>
            </a:r>
            <a:r>
              <a:rPr kumimoji="1" lang="en-US" altLang="zh-CN" b="1" dirty="0" err="1">
                <a:latin typeface="Helvetica Neue Condensed" charset="0"/>
                <a:ea typeface="Helvetica Neue Condensed" charset="0"/>
                <a:cs typeface="Helvetica Neue Condensed" charset="0"/>
              </a:rPr>
              <a:t>deviceToken</a:t>
            </a:r>
            <a:endParaRPr kumimoji="1" lang="zh-CN" alt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实现用户点击通知后的响应（两种情况）</a:t>
            </a:r>
          </a:p>
          <a:p>
            <a:pPr marL="715518" lvl="1" indent="-514350">
              <a:buFont typeface="+mj-lt"/>
              <a:buAutoNum type="alphaUcPeriod"/>
            </a:pPr>
            <a:r>
              <a:rPr lang="zh-CN" altLang="en-US" dirty="0"/>
              <a:t>程序没有关闭，在后台</a:t>
            </a:r>
          </a:p>
          <a:p>
            <a:pPr marL="384048" lvl="2" indent="0">
              <a:buNone/>
            </a:pPr>
            <a:r>
              <a:rPr lang="zh-CN" altLang="en-US" dirty="0"/>
              <a:t>     则实现</a:t>
            </a:r>
            <a:r>
              <a:rPr lang="en-US" altLang="zh-CN" dirty="0" err="1"/>
              <a:t>AppDelegate</a:t>
            </a:r>
            <a:r>
              <a:rPr lang="zh-CN" altLang="en-US" dirty="0"/>
              <a:t>中的</a:t>
            </a:r>
            <a:r>
              <a:rPr lang="en-US" altLang="zh-CN" dirty="0" err="1"/>
              <a:t>didReceiveRemoteNotification</a:t>
            </a:r>
            <a:r>
              <a:rPr lang="zh-CN" altLang="en-US" dirty="0"/>
              <a:t>方法</a:t>
            </a:r>
          </a:p>
          <a:p>
            <a:pPr marL="715518" lvl="1" indent="-514350">
              <a:buFont typeface="+mj-lt"/>
              <a:buAutoNum type="alphaUcPeriod"/>
            </a:pPr>
            <a:r>
              <a:rPr lang="zh-CN" altLang="en-US" dirty="0"/>
              <a:t>程序已经关闭</a:t>
            </a:r>
          </a:p>
          <a:p>
            <a:pPr marL="384048" lvl="2" indent="0">
              <a:buNone/>
            </a:pPr>
            <a:r>
              <a:rPr lang="zh-CN" altLang="en-US" dirty="0"/>
              <a:t>     则会执行</a:t>
            </a:r>
            <a:r>
              <a:rPr lang="en-US" altLang="zh-CN" dirty="0" err="1"/>
              <a:t>AppDelegate</a:t>
            </a:r>
            <a:r>
              <a:rPr lang="zh-CN" altLang="en-US" dirty="0"/>
              <a:t>的</a:t>
            </a:r>
            <a:r>
              <a:rPr lang="en-US" altLang="zh-CN" dirty="0" err="1"/>
              <a:t>didFinishesLaunchingWithOptions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59256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PushMeBaby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作用：测试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APNs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的开源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Mac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项目，充当服务器，可以将内容提交给苹果的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APNs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服务器，然后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APNs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服务器再推送内容给用户的设备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使用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注释报错的代码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修改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ApplicationDelegate.m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文件中的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self.deviceToken</a:t>
            </a: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添加推送证书到项目中，并改名为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apns.cer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运行，填写信息，点击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Push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按钮完成发送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本地推送通知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什么是本地推送？</a:t>
            </a:r>
          </a:p>
          <a:p>
            <a:pPr marL="292608" lvl="1" indent="0">
              <a:buNone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 不需要联网的情况下，应用程序经由系统发出的通知</a:t>
            </a:r>
          </a:p>
          <a:p>
            <a:pPr marL="292608" lvl="1" indent="0">
              <a:buNone/>
            </a:pP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本地推送的使用场景</a:t>
            </a:r>
          </a:p>
          <a:p>
            <a:pPr marL="0" indent="0">
              <a:buNone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    定时提醒，如玩游戏、记账等</a:t>
            </a:r>
          </a:p>
        </p:txBody>
      </p:sp>
    </p:spTree>
    <p:extLst>
      <p:ext uri="{BB962C8B-B14F-4D97-AF65-F5344CB8AC3E}">
        <p14:creationId xmlns:p14="http://schemas.microsoft.com/office/powerpoint/2010/main" val="49508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实现本地推送通知的步骤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1"/>
            <a:ext cx="10058400" cy="5255178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创建本地推送通知对象  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UILocalNotification</a:t>
            </a: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设置本地推送通知对象的属性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fireDate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推送时间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alertBody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通知内容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alertAction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锁屏时的标题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soundName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音效名称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applicationIconBadgeNumber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图标数字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timeZone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 时区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。。。 。。。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将通知排入到应用程序中</a:t>
            </a:r>
          </a:p>
          <a:p>
            <a:pPr marL="806958" lvl="1" indent="-514350">
              <a:buFont typeface="+mj-lt"/>
              <a:buAutoNum type="alphaUcPeriod"/>
            </a:pP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/>
              <a:t>点击通知内容的处理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1"/>
            <a:ext cx="10058400" cy="4909188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应用没有关闭，在后台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自动进入前台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自动调用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AppDelegate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下的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didReceiveLocalNotification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方法</a:t>
            </a:r>
          </a:p>
          <a:p>
            <a:pPr marL="806958" lvl="1" indent="-514350">
              <a:buFont typeface="+mj-lt"/>
              <a:buAutoNum type="alphaUcPeriod"/>
            </a:pP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应用已经关闭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自动进入应用</a:t>
            </a:r>
          </a:p>
          <a:p>
            <a:pPr marL="806958" lvl="1" indent="-514350">
              <a:buFont typeface="+mj-lt"/>
              <a:buAutoNum type="alphaU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自动执行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AppDelegate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下的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didFinishLaunchingWithOptions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5943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推送通知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1"/>
            <a:ext cx="10058400" cy="4835048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什么是推送通知？</a:t>
            </a:r>
          </a:p>
          <a:p>
            <a:pPr lvl="1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在某些特殊的情况下，应用程序被动收到的以不同种界面形式出现的提醒信息</a:t>
            </a:r>
          </a:p>
          <a:p>
            <a:pPr lvl="1"/>
            <a:endParaRPr lang="zh-CN" altLang="en-US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推送通知的作用？</a:t>
            </a:r>
          </a:p>
          <a:p>
            <a:pPr lvl="1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可以让不在前台运行的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app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，通知用户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app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发生了的改变</a:t>
            </a:r>
          </a:p>
          <a:p>
            <a:pPr lvl="1"/>
            <a:endParaRPr lang="zh-CN" altLang="en-US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iOS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中的推送通知种类</a:t>
            </a:r>
          </a:p>
          <a:p>
            <a:pPr lvl="1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远程推送通知（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Remote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Notification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）</a:t>
            </a:r>
          </a:p>
          <a:p>
            <a:pPr lvl="1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本地推送通知（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Local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Notification</a:t>
            </a:r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推送通知的</a:t>
            </a:r>
            <a:r>
              <a:rPr kumimoji="1" lang="en-US" altLang="zh-CN"/>
              <a:t>5</a:t>
            </a:r>
            <a:r>
              <a:rPr kumimoji="1" lang="zh-CN" altLang="en-US"/>
              <a:t>种界面形式</a:t>
            </a:r>
          </a:p>
        </p:txBody>
      </p:sp>
      <p:grpSp>
        <p:nvGrpSpPr>
          <p:cNvPr id="38" name="组 37"/>
          <p:cNvGrpSpPr/>
          <p:nvPr/>
        </p:nvGrpSpPr>
        <p:grpSpPr>
          <a:xfrm>
            <a:off x="607905" y="1964722"/>
            <a:ext cx="1905412" cy="4127279"/>
            <a:chOff x="1097280" y="1964724"/>
            <a:chExt cx="1905412" cy="4127279"/>
          </a:xfrm>
        </p:grpSpPr>
        <p:sp>
          <p:nvSpPr>
            <p:cNvPr id="4" name="圆角矩形 3"/>
            <p:cNvSpPr/>
            <p:nvPr/>
          </p:nvSpPr>
          <p:spPr>
            <a:xfrm>
              <a:off x="1097280" y="1964724"/>
              <a:ext cx="1905412" cy="3435179"/>
            </a:xfrm>
            <a:prstGeom prst="roundRect">
              <a:avLst>
                <a:gd name="adj" fmla="val 888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97369" y="2372497"/>
              <a:ext cx="1694111" cy="255784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27036" y="5121875"/>
              <a:ext cx="235398" cy="21624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97369" y="2372497"/>
              <a:ext cx="1694111" cy="35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9150" y="56303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/>
                <a:t>顶部横幅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870065" y="2001792"/>
            <a:ext cx="1905412" cy="4127280"/>
            <a:chOff x="3510966" y="1964724"/>
            <a:chExt cx="1905412" cy="4127279"/>
          </a:xfrm>
        </p:grpSpPr>
        <p:sp>
          <p:nvSpPr>
            <p:cNvPr id="9" name="圆角矩形 8"/>
            <p:cNvSpPr/>
            <p:nvPr/>
          </p:nvSpPr>
          <p:spPr>
            <a:xfrm>
              <a:off x="3510966" y="1964724"/>
              <a:ext cx="1905412" cy="3435179"/>
            </a:xfrm>
            <a:prstGeom prst="roundRect">
              <a:avLst>
                <a:gd name="adj" fmla="val 888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11055" y="2372497"/>
              <a:ext cx="1694111" cy="255784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340722" y="5121875"/>
              <a:ext cx="235398" cy="21624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56554" y="3070653"/>
              <a:ext cx="1403112" cy="611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56554" y="3719384"/>
              <a:ext cx="684000" cy="197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75666" y="3719384"/>
              <a:ext cx="684000" cy="197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32668" y="56303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/>
                <a:t>中间提醒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197098" y="1964719"/>
            <a:ext cx="1905412" cy="4127279"/>
            <a:chOff x="5457361" y="1946185"/>
            <a:chExt cx="1905412" cy="4127279"/>
          </a:xfrm>
        </p:grpSpPr>
        <p:sp>
          <p:nvSpPr>
            <p:cNvPr id="17" name="圆角矩形 16"/>
            <p:cNvSpPr/>
            <p:nvPr/>
          </p:nvSpPr>
          <p:spPr>
            <a:xfrm>
              <a:off x="5457361" y="1946185"/>
              <a:ext cx="1905412" cy="3435179"/>
            </a:xfrm>
            <a:prstGeom prst="roundRect">
              <a:avLst>
                <a:gd name="adj" fmla="val 888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57450" y="2353958"/>
              <a:ext cx="1694111" cy="255784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287117" y="5103336"/>
              <a:ext cx="235398" cy="21624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44237" y="3286890"/>
              <a:ext cx="1261437" cy="435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79063" y="56117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/>
                <a:t>锁屏提醒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803336" y="4468677"/>
              <a:ext cx="1202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r>
                <a:rPr kumimoji="1" lang="zh-CN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滑动来解锁</a:t>
              </a: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543899" y="1964719"/>
            <a:ext cx="1905412" cy="4127279"/>
            <a:chOff x="7922119" y="2001793"/>
            <a:chExt cx="1905412" cy="4127279"/>
          </a:xfrm>
        </p:grpSpPr>
        <p:sp>
          <p:nvSpPr>
            <p:cNvPr id="24" name="圆角矩形 23"/>
            <p:cNvSpPr/>
            <p:nvPr/>
          </p:nvSpPr>
          <p:spPr>
            <a:xfrm>
              <a:off x="7922119" y="2001793"/>
              <a:ext cx="1905412" cy="3435179"/>
            </a:xfrm>
            <a:prstGeom prst="roundRect">
              <a:avLst>
                <a:gd name="adj" fmla="val 888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22208" y="2409566"/>
              <a:ext cx="1694111" cy="255784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751875" y="5158944"/>
              <a:ext cx="235398" cy="21624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43821" y="566740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/>
                <a:t>图标数字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8214871" y="2579470"/>
              <a:ext cx="360717" cy="3614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457889" y="2462077"/>
              <a:ext cx="235398" cy="2347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6</a:t>
              </a:r>
              <a:endParaRPr kumimoji="1" lang="zh-CN" altLang="en-US" sz="1400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9870932" y="1949212"/>
            <a:ext cx="1905412" cy="4127279"/>
            <a:chOff x="9870932" y="1949212"/>
            <a:chExt cx="1905412" cy="4127279"/>
          </a:xfrm>
        </p:grpSpPr>
        <p:sp>
          <p:nvSpPr>
            <p:cNvPr id="31" name="圆角矩形 30"/>
            <p:cNvSpPr/>
            <p:nvPr/>
          </p:nvSpPr>
          <p:spPr>
            <a:xfrm>
              <a:off x="9870932" y="1949212"/>
              <a:ext cx="1905412" cy="3435179"/>
            </a:xfrm>
            <a:prstGeom prst="roundRect">
              <a:avLst>
                <a:gd name="adj" fmla="val 888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971021" y="2356985"/>
              <a:ext cx="1694111" cy="255784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700688" y="5106363"/>
              <a:ext cx="235398" cy="21624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057254" y="2452814"/>
              <a:ext cx="1462377" cy="20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092634" y="56148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/>
                <a:t>通知中心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57254" y="2671744"/>
              <a:ext cx="1462377" cy="520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069331" y="3282484"/>
              <a:ext cx="1462377" cy="20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069331" y="3500559"/>
              <a:ext cx="1462377" cy="520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推送通知的特点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关闭时，可以接收通知并显示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打开并处于</a:t>
            </a:r>
            <a:r>
              <a:rPr kumimoji="1" lang="zh-CN" altLang="en-US" b="1">
                <a:solidFill>
                  <a:srgbClr val="FF0000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后台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时，通知会显示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打开并处于</a:t>
            </a:r>
            <a:r>
              <a:rPr kumimoji="1" lang="zh-CN" altLang="en-US" b="1">
                <a:solidFill>
                  <a:srgbClr val="FF0000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前台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时，通知</a:t>
            </a:r>
            <a:r>
              <a:rPr kumimoji="1" lang="zh-CN" altLang="en-US" b="1">
                <a:solidFill>
                  <a:srgbClr val="FF0000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不会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显示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点击通知后，默认会自动打开发出通知的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</a:t>
            </a: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远程推送通知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在联网的情况下，由远程服务器推送给客户端的通知，又称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APNs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（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Apple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Push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Notification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kumimoji="1" lang="en-US" altLang="zh-CN" b="1">
                <a:latin typeface="Helvetica Neue Condensed" charset="0"/>
                <a:ea typeface="Helvetica Neue Condensed" charset="0"/>
                <a:cs typeface="Helvetica Neue Condensed" charset="0"/>
              </a:rPr>
              <a:t>Services</a:t>
            </a: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）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-US" b="1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可以在不管应用是打开还是关闭的情况下，都能接收到服务器推送的远程通知</a:t>
            </a:r>
          </a:p>
        </p:txBody>
      </p:sp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远程推送通知的实现基础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0"/>
            <a:ext cx="10058400" cy="4723837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在联网状态下，所有苹果设备都会与苹果的服务器建立长连接</a:t>
            </a:r>
          </a:p>
          <a:p>
            <a:pPr lvl="2"/>
            <a:r>
              <a:rPr lang="zh-CN" altLang="en-US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长连接的作用</a:t>
            </a:r>
          </a:p>
          <a:p>
            <a:pPr lvl="2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时间校准</a:t>
            </a:r>
          </a:p>
          <a:p>
            <a:pPr lvl="2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系统升级</a:t>
            </a:r>
          </a:p>
          <a:p>
            <a:pPr lvl="2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查找我的</a:t>
            </a:r>
            <a:r>
              <a:rPr lang="en-US" altLang="zh-CN">
                <a:latin typeface="Helvetica Neue" charset="0"/>
                <a:ea typeface="Helvetica Neue" charset="0"/>
                <a:cs typeface="Helvetica Neue" charset="0"/>
              </a:rPr>
              <a:t>iPhone</a:t>
            </a:r>
            <a:endParaRPr lang="zh-CN" altLang="en-US">
              <a:latin typeface="Helvetica Neue" charset="0"/>
              <a:ea typeface="Helvetica Neue" charset="0"/>
              <a:cs typeface="Helvetica Neue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长连接的好处</a:t>
            </a:r>
          </a:p>
          <a:p>
            <a:pPr lvl="2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数据传输速度快</a:t>
            </a:r>
          </a:p>
          <a:p>
            <a:pPr lvl="2"/>
            <a:r>
              <a:rPr lang="zh-CN" altLang="en-US">
                <a:latin typeface="Helvetica Neue" charset="0"/>
                <a:ea typeface="Helvetica Neue" charset="0"/>
                <a:cs typeface="Helvetica Neue" charset="0"/>
              </a:rPr>
              <a:t>数据保持最新状态</a:t>
            </a:r>
          </a:p>
        </p:txBody>
      </p:sp>
    </p:spTree>
    <p:extLst>
      <p:ext uri="{BB962C8B-B14F-4D97-AF65-F5344CB8AC3E}">
        <p14:creationId xmlns:p14="http://schemas.microsoft.com/office/powerpoint/2010/main" val="195319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104399" y="2442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>
                <a:latin typeface="Helvetica Neue Condensed" charset="0"/>
                <a:ea typeface="Helvetica Neue Condensed" charset="0"/>
                <a:cs typeface="Helvetica Neue Condensed" charset="0"/>
              </a:rPr>
              <a:t>远程推送的实现原理图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687093" y="1457160"/>
            <a:ext cx="11018330" cy="5021757"/>
            <a:chOff x="143396" y="1197669"/>
            <a:chExt cx="11018330" cy="5021757"/>
          </a:xfrm>
        </p:grpSpPr>
        <p:sp>
          <p:nvSpPr>
            <p:cNvPr id="2" name="圆角矩形 1"/>
            <p:cNvSpPr/>
            <p:nvPr/>
          </p:nvSpPr>
          <p:spPr>
            <a:xfrm>
              <a:off x="1260483" y="3325984"/>
              <a:ext cx="1774481" cy="2893442"/>
            </a:xfrm>
            <a:prstGeom prst="roundRect">
              <a:avLst>
                <a:gd name="adj" fmla="val 11111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xiaoz</a:t>
              </a:r>
              <a:r>
                <a:rPr kumimoji="1" lang="zh-CN" altLang="en-US" sz="28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的</a:t>
              </a:r>
            </a:p>
            <a:p>
              <a:pPr algn="ctr"/>
              <a:r>
                <a:rPr kumimoji="1" lang="zh-CN" altLang="en-US" sz="28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手机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6544122" y="4198115"/>
              <a:ext cx="2273644" cy="1149179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苹果</a:t>
              </a:r>
            </a:p>
            <a:p>
              <a:pPr algn="ctr"/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APNs</a:t>
              </a:r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544122" y="1197669"/>
              <a:ext cx="2273644" cy="1213665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QQ</a:t>
              </a:r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服务器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02699" y="3591703"/>
              <a:ext cx="527709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QQ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</p:txBody>
        </p:sp>
        <p:cxnSp>
          <p:nvCxnSpPr>
            <p:cNvPr id="7" name="直线箭头连接符 6"/>
            <p:cNvCxnSpPr>
              <a:stCxn id="4" idx="2"/>
              <a:endCxn id="3" idx="0"/>
            </p:cNvCxnSpPr>
            <p:nvPr/>
          </p:nvCxnSpPr>
          <p:spPr>
            <a:xfrm>
              <a:off x="7680944" y="2411334"/>
              <a:ext cx="0" cy="17867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直线箭头连接符 8"/>
            <p:cNvCxnSpPr>
              <a:stCxn id="2" idx="3"/>
              <a:endCxn id="3" idx="1"/>
            </p:cNvCxnSpPr>
            <p:nvPr/>
          </p:nvCxnSpPr>
          <p:spPr>
            <a:xfrm>
              <a:off x="3034964" y="4772705"/>
              <a:ext cx="3509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stealt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638326" y="2483708"/>
              <a:ext cx="352340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{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“body”:”</a:t>
              </a:r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这是测试文本</a:t>
              </a:r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”,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“deviceToken”:”12345678”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}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3396" y="1318361"/>
              <a:ext cx="5331909" cy="83099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deviceToken</a:t>
              </a:r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：应用程序的唯一</a:t>
              </a:r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ID</a:t>
              </a:r>
              <a:endParaRPr kumimoji="1" lang="zh-CN" altLang="en-US" sz="2400" b="1"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  <a:p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                         </a:t>
              </a:r>
              <a:r>
                <a:rPr kumimoji="1" lang="zh-CN" altLang="en-US" sz="2400" b="1">
                  <a:solidFill>
                    <a:srgbClr val="FF0000"/>
                  </a:solidFill>
                  <a:latin typeface="Helvetica Neue Condensed" charset="0"/>
                  <a:ea typeface="Helvetica Neue Condensed" charset="0"/>
                  <a:cs typeface="Helvetica Neue Condensed" charset="0"/>
                </a:rPr>
                <a:t>手机</a:t>
              </a:r>
              <a:r>
                <a:rPr kumimoji="1" lang="en-US" altLang="zh-CN" sz="2400" b="1">
                  <a:solidFill>
                    <a:srgbClr val="FF0000"/>
                  </a:solidFill>
                  <a:latin typeface="Helvetica Neue Condensed" charset="0"/>
                  <a:ea typeface="Helvetica Neue Condensed" charset="0"/>
                  <a:cs typeface="Helvetica Neue Condensed" charset="0"/>
                </a:rPr>
                <a:t>UDID+APP</a:t>
              </a:r>
              <a:r>
                <a:rPr kumimoji="1" lang="zh-CN" altLang="en-US" sz="2400" b="1">
                  <a:solidFill>
                    <a:srgbClr val="FF0000"/>
                  </a:solidFill>
                  <a:latin typeface="Helvetica Neue Condensed" charset="0"/>
                  <a:ea typeface="Helvetica Neue Condensed" charset="0"/>
                  <a:cs typeface="Helvetica Neue Condensed" charset="0"/>
                </a:rPr>
                <a:t>的</a:t>
              </a:r>
              <a:r>
                <a:rPr kumimoji="1" lang="en-US" altLang="zh-CN" sz="2400" b="1">
                  <a:solidFill>
                    <a:srgbClr val="FF0000"/>
                  </a:solidFill>
                  <a:latin typeface="Helvetica Neue Condensed" charset="0"/>
                  <a:ea typeface="Helvetica Neue Condensed" charset="0"/>
                  <a:cs typeface="Helvetica Neue Condensed" charset="0"/>
                </a:rPr>
                <a:t>BundleID</a:t>
              </a:r>
              <a:endParaRPr kumimoji="1" lang="zh-CN" altLang="en-US" sz="2400" b="1">
                <a:solidFill>
                  <a:srgbClr val="FF0000"/>
                </a:solidFill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</p:txBody>
        </p:sp>
        <p:cxnSp>
          <p:nvCxnSpPr>
            <p:cNvPr id="25" name="直线箭头连接符 24"/>
            <p:cNvCxnSpPr>
              <a:stCxn id="2" idx="3"/>
              <a:endCxn id="4" idx="1"/>
            </p:cNvCxnSpPr>
            <p:nvPr/>
          </p:nvCxnSpPr>
          <p:spPr>
            <a:xfrm flipV="1">
              <a:off x="3034964" y="1804502"/>
              <a:ext cx="3509158" cy="29682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文本框 27"/>
            <p:cNvSpPr txBox="1"/>
            <p:nvPr/>
          </p:nvSpPr>
          <p:spPr>
            <a:xfrm rot="19201933">
              <a:off x="2885857" y="2991009"/>
              <a:ext cx="3238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400" b="1">
                  <a:latin typeface="Helvetica Neue Condensed" charset="0"/>
                  <a:ea typeface="Helvetica Neue Condensed" charset="0"/>
                  <a:cs typeface="Helvetica Neue Condensed" charset="0"/>
                </a:defRPr>
              </a:lvl1pPr>
            </a:lstStyle>
            <a:p>
              <a:r>
                <a:rPr lang="zh-CN" altLang="en-US"/>
                <a:t>发送手机的</a:t>
              </a:r>
              <a:r>
                <a:rPr lang="en-US" altLang="zh-CN"/>
                <a:t>deviceToken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72346" y="4748678"/>
              <a:ext cx="3545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通过</a:t>
              </a:r>
              <a:r>
                <a:rPr kumimoji="1" lang="en-US" altLang="zh-CN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deviceToken</a:t>
              </a:r>
              <a:r>
                <a:rPr kumimoji="1" lang="zh-CN" altLang="en-US" sz="2400" b="1">
                  <a:latin typeface="Helvetica Neue Condensed" charset="0"/>
                  <a:ea typeface="Helvetica Neue Condensed" charset="0"/>
                  <a:cs typeface="Helvetica Neue Condensed" charset="0"/>
                </a:rPr>
                <a:t>找到设备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3971925" y="2871787"/>
              <a:ext cx="442913" cy="430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</a:rPr>
                <a:t>1</a:t>
              </a:r>
              <a:endParaRPr kumimoji="1"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218358" y="3045932"/>
              <a:ext cx="462586" cy="4494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</a:rPr>
                <a:t>2</a:t>
              </a:r>
              <a:endParaRPr kumimoji="1"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61650" y="4413938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</a:rPr>
                <a:t>3</a:t>
              </a:r>
              <a:endParaRPr kumimoji="1" lang="zh-CN" altLang="en-US" sz="28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104399" y="2442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>
                <a:latin typeface="Helvetica Neue Condensed" charset="0"/>
                <a:ea typeface="Helvetica Neue Condensed" charset="0"/>
                <a:cs typeface="Helvetica Neue Condensed" charset="0"/>
              </a:rPr>
              <a:t>远程推送的实现原理图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47386" y="569140"/>
            <a:ext cx="3367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登录</a:t>
            </a:r>
            <a:r>
              <a:rPr kumimoji="1" lang="en-US" altLang="zh-CN" sz="2000" dirty="0" smtClean="0"/>
              <a:t>app</a:t>
            </a:r>
            <a:r>
              <a:rPr kumimoji="1" lang="zh-CN" altLang="en-US" sz="2000" dirty="0"/>
              <a:t>时</a:t>
            </a:r>
          </a:p>
          <a:p>
            <a:r>
              <a:rPr kumimoji="1" lang="zh-CN" altLang="en-US" sz="2000" dirty="0" smtClean="0"/>
              <a:t>发送</a:t>
            </a:r>
            <a:r>
              <a:rPr kumimoji="1" lang="zh-CN" altLang="en-US" sz="2000" dirty="0" smtClean="0"/>
              <a:t>请求</a:t>
            </a:r>
            <a:r>
              <a:rPr kumimoji="1" lang="zh-CN" altLang="en-US" sz="2000" dirty="0" smtClean="0"/>
              <a:t>给</a:t>
            </a:r>
            <a:r>
              <a:rPr kumimoji="1" lang="en-US" altLang="zh-CN" sz="2000" dirty="0"/>
              <a:t>APNs</a:t>
            </a:r>
            <a:endParaRPr kumimoji="1" lang="zh-CN" altLang="en-US" sz="2000" dirty="0"/>
          </a:p>
          <a:p>
            <a:r>
              <a:rPr kumimoji="1" lang="zh-CN" altLang="en-US" sz="2000" dirty="0"/>
              <a:t>经</a:t>
            </a:r>
            <a:r>
              <a:rPr kumimoji="1" lang="en-US" altLang="zh-CN" sz="2000" dirty="0"/>
              <a:t>APNs</a:t>
            </a:r>
            <a:r>
              <a:rPr kumimoji="1" lang="zh-CN" altLang="en-US" sz="2000" dirty="0"/>
              <a:t>加密后返回</a:t>
            </a:r>
            <a:r>
              <a:rPr kumimoji="1" lang="en-US" altLang="zh-CN" sz="2000" dirty="0" err="1"/>
              <a:t>deviceToken</a:t>
            </a:r>
            <a:endParaRPr kumimoji="1"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7979" y="3079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李四给张三发消息：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1993" y="372378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发送消息及张三的用户身份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53702" y="1957305"/>
            <a:ext cx="454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登录服务时，将用户身份和</a:t>
            </a:r>
            <a:r>
              <a:rPr kumimoji="1" lang="en-US" altLang="zh-CN" sz="2000" dirty="0" err="1"/>
              <a:t>deviceToken</a:t>
            </a:r>
            <a:endParaRPr kumimoji="1" lang="zh-CN" altLang="en-US" sz="2000" dirty="0"/>
          </a:p>
          <a:p>
            <a:r>
              <a:rPr kumimoji="1" lang="zh-CN" altLang="en-US" sz="2000" dirty="0"/>
              <a:t>发给服务器，服务器记录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87" y="1030805"/>
            <a:ext cx="1473200" cy="1003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79" y="2750440"/>
            <a:ext cx="719438" cy="1373473"/>
          </a:xfrm>
          <a:prstGeom prst="rect">
            <a:avLst/>
          </a:prstGeom>
        </p:spPr>
      </p:pic>
      <p:sp>
        <p:nvSpPr>
          <p:cNvPr id="33" name="罐形 32"/>
          <p:cNvSpPr/>
          <p:nvPr/>
        </p:nvSpPr>
        <p:spPr>
          <a:xfrm>
            <a:off x="7496855" y="4294630"/>
            <a:ext cx="877330" cy="1375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/>
              <a:t>App</a:t>
            </a:r>
          </a:p>
          <a:p>
            <a:pPr algn="ctr"/>
            <a:r>
              <a:rPr kumimoji="1" lang="en-US" altLang="zh-CN" sz="2000" b="1"/>
              <a:t>Server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477" y="2523215"/>
            <a:ext cx="719438" cy="1373473"/>
          </a:xfrm>
          <a:prstGeom prst="rect">
            <a:avLst/>
          </a:prstGeom>
        </p:spPr>
      </p:pic>
      <p:cxnSp>
        <p:nvCxnSpPr>
          <p:cNvPr id="42" name="直线箭头连接符 41"/>
          <p:cNvCxnSpPr/>
          <p:nvPr/>
        </p:nvCxnSpPr>
        <p:spPr>
          <a:xfrm flipH="1">
            <a:off x="8754285" y="3658162"/>
            <a:ext cx="1813445" cy="104976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7928102" y="2135785"/>
            <a:ext cx="2480" cy="195733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5387940" y="2168053"/>
            <a:ext cx="1608207" cy="105158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上下箭头 52"/>
          <p:cNvSpPr/>
          <p:nvPr/>
        </p:nvSpPr>
        <p:spPr>
          <a:xfrm rot="3508232">
            <a:off x="5804130" y="1393626"/>
            <a:ext cx="292233" cy="1878333"/>
          </a:xfrm>
          <a:prstGeom prst="upDownArrow">
            <a:avLst>
              <a:gd name="adj1" fmla="val 551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/>
          <p:cNvSpPr/>
          <p:nvPr/>
        </p:nvSpPr>
        <p:spPr>
          <a:xfrm rot="1940048">
            <a:off x="5215581" y="4311390"/>
            <a:ext cx="1728783" cy="290039"/>
          </a:xfrm>
          <a:prstGeom prst="rightArrow">
            <a:avLst>
              <a:gd name="adj1" fmla="val 56609"/>
              <a:gd name="adj2" fmla="val 65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432509" y="3327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张三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714030" y="3142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李四</a:t>
            </a:r>
          </a:p>
        </p:txBody>
      </p:sp>
      <p:sp>
        <p:nvSpPr>
          <p:cNvPr id="59" name="椭圆 58"/>
          <p:cNvSpPr/>
          <p:nvPr/>
        </p:nvSpPr>
        <p:spPr>
          <a:xfrm>
            <a:off x="5659394" y="1915297"/>
            <a:ext cx="345989" cy="34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996147" y="4017098"/>
            <a:ext cx="348286" cy="331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661007" y="4172831"/>
            <a:ext cx="379583" cy="35134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170290" y="2693843"/>
            <a:ext cx="405796" cy="3589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978185" y="2948463"/>
            <a:ext cx="396000" cy="3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94747" y="836112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94747" y="1937785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451386" y="3698688"/>
            <a:ext cx="396000" cy="3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 rot="10800000" flipH="1" flipV="1">
            <a:off x="451386" y="4563509"/>
            <a:ext cx="396000" cy="3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 rot="10800000" flipH="1" flipV="1">
            <a:off x="451386" y="5830319"/>
            <a:ext cx="396000" cy="3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11993" y="4600665"/>
            <a:ext cx="4109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服务器按照张三的身份找到</a:t>
            </a:r>
          </a:p>
          <a:p>
            <a:r>
              <a:rPr kumimoji="1" lang="zh-CN" altLang="en-US" sz="2000"/>
              <a:t>存储的</a:t>
            </a:r>
            <a:r>
              <a:rPr kumimoji="1" lang="en-US" altLang="zh-CN" sz="2000"/>
              <a:t>deviceToken</a:t>
            </a:r>
            <a:r>
              <a:rPr kumimoji="1" lang="zh-CN" altLang="en-US" sz="2000"/>
              <a:t>，将消息和</a:t>
            </a:r>
            <a:r>
              <a:rPr kumimoji="1" lang="en-US" altLang="zh-CN" sz="2000"/>
              <a:t>token</a:t>
            </a:r>
            <a:endParaRPr kumimoji="1" lang="zh-CN" altLang="en-US" sz="2000"/>
          </a:p>
          <a:p>
            <a:r>
              <a:rPr kumimoji="1" lang="zh-CN" altLang="en-US" sz="2000"/>
              <a:t>发给</a:t>
            </a:r>
            <a:r>
              <a:rPr kumimoji="1" lang="en-US" altLang="zh-CN" sz="2000"/>
              <a:t>APNs</a:t>
            </a:r>
            <a:endParaRPr kumimoji="1" lang="zh-CN" altLang="en-US" sz="2000"/>
          </a:p>
        </p:txBody>
      </p:sp>
      <p:sp>
        <p:nvSpPr>
          <p:cNvPr id="71" name="文本框 70"/>
          <p:cNvSpPr txBox="1"/>
          <p:nvPr/>
        </p:nvSpPr>
        <p:spPr>
          <a:xfrm>
            <a:off x="858193" y="5905479"/>
            <a:ext cx="3041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APNs</a:t>
            </a:r>
            <a:r>
              <a:rPr kumimoji="1" lang="zh-CN" altLang="en-US" sz="2000"/>
              <a:t>通过</a:t>
            </a:r>
            <a:r>
              <a:rPr kumimoji="1" lang="en-US" altLang="zh-CN" sz="2000"/>
              <a:t>deviceToken</a:t>
            </a:r>
            <a:r>
              <a:rPr kumimoji="1" lang="zh-CN" altLang="en-US" sz="2000"/>
              <a:t>推送</a:t>
            </a:r>
          </a:p>
          <a:p>
            <a:r>
              <a:rPr kumimoji="1" lang="zh-CN" altLang="en-US" sz="2000"/>
              <a:t>消息给张三</a:t>
            </a:r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实现远程推送功能的前提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17470"/>
            <a:ext cx="10058400" cy="4958615"/>
          </a:xfrm>
        </p:spPr>
        <p:txBody>
          <a:bodyPr vert="horz" lIns="0" tIns="45720" rIns="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真机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调试阶段的证书</a:t>
            </a:r>
          </a:p>
          <a:p>
            <a:pPr lvl="1"/>
            <a:r>
              <a:rPr lang="en-US" altLang="zh-CN"/>
              <a:t>aps_development.cer</a:t>
            </a:r>
            <a:r>
              <a:rPr lang="zh-CN" altLang="en-US"/>
              <a:t> 电脑可以调试有推送服务的证书</a:t>
            </a:r>
          </a:p>
          <a:p>
            <a:pPr lvl="1"/>
            <a:r>
              <a:rPr lang="en-US" altLang="zh-CN"/>
              <a:t>iOS_development.cer</a:t>
            </a:r>
            <a:r>
              <a:rPr lang="zh-CN" altLang="en-US"/>
              <a:t> 电脑可以调试真机的证书</a:t>
            </a:r>
            <a:endParaRPr lang="en-US" altLang="zh-CN"/>
          </a:p>
          <a:p>
            <a:pPr lvl="1"/>
            <a:r>
              <a:rPr lang="en-US" altLang="zh-CN"/>
              <a:t>xx.mobileprovision</a:t>
            </a:r>
            <a:r>
              <a:rPr lang="zh-CN" altLang="en-US"/>
              <a:t> 利用某台设备调试程序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>
                <a:latin typeface="Helvetica Neue Condensed" charset="0"/>
                <a:ea typeface="Helvetica Neue Condensed" charset="0"/>
                <a:cs typeface="Helvetica Neue Condensed" charset="0"/>
              </a:rPr>
              <a:t>发布阶段的证书</a:t>
            </a:r>
          </a:p>
          <a:p>
            <a:pPr lvl="1"/>
            <a:r>
              <a:rPr lang="en-US" altLang="zh-CN"/>
              <a:t>aps_production.cer</a:t>
            </a:r>
            <a:r>
              <a:rPr lang="zh-CN" altLang="en-US"/>
              <a:t>发布程序必装证书</a:t>
            </a:r>
          </a:p>
          <a:p>
            <a:pPr lvl="1"/>
            <a:r>
              <a:rPr lang="en-US" altLang="zh-CN"/>
              <a:t>iOS_distribution.cer</a:t>
            </a:r>
            <a:r>
              <a:rPr lang="zh-CN" altLang="en-US"/>
              <a:t> 电脑发布程序的能力</a:t>
            </a:r>
          </a:p>
          <a:p>
            <a:pPr lvl="1"/>
            <a:r>
              <a:rPr lang="en-US" altLang="zh-CN"/>
              <a:t>xxx.mobileprovision</a:t>
            </a:r>
            <a:r>
              <a:rPr lang="zh-CN" altLang="en-US"/>
              <a:t> 电脑可以发布程序</a:t>
            </a:r>
          </a:p>
        </p:txBody>
      </p:sp>
    </p:spTree>
    <p:extLst>
      <p:ext uri="{BB962C8B-B14F-4D97-AF65-F5344CB8AC3E}">
        <p14:creationId xmlns:p14="http://schemas.microsoft.com/office/powerpoint/2010/main" val="48719179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424</Words>
  <Application>Microsoft Macintosh PowerPoint</Application>
  <PresentationFormat>自定义</PresentationFormat>
  <Paragraphs>132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怀旧</vt:lpstr>
      <vt:lpstr>推送通知</vt:lpstr>
      <vt:lpstr>推送通知</vt:lpstr>
      <vt:lpstr>推送通知的5种界面形式</vt:lpstr>
      <vt:lpstr>推送通知的特点</vt:lpstr>
      <vt:lpstr>远程推送通知</vt:lpstr>
      <vt:lpstr>远程推送通知的实现基础</vt:lpstr>
      <vt:lpstr>PowerPoint 演示文稿</vt:lpstr>
      <vt:lpstr>PowerPoint 演示文稿</vt:lpstr>
      <vt:lpstr>实现远程推送功能的前提</vt:lpstr>
      <vt:lpstr>实现远程推送功能的步骤</vt:lpstr>
      <vt:lpstr>PushMeBaby</vt:lpstr>
      <vt:lpstr>本地推送通知</vt:lpstr>
      <vt:lpstr>实现本地推送通知的步骤</vt:lpstr>
      <vt:lpstr>点击通知内容的处理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徐泽</dc:creator>
  <cp:lastModifiedBy>tarena tarena</cp:lastModifiedBy>
  <cp:revision>26</cp:revision>
  <dcterms:created xsi:type="dcterms:W3CDTF">2015-08-23T05:02:28Z</dcterms:created>
  <dcterms:modified xsi:type="dcterms:W3CDTF">2015-09-01T03:49:30Z</dcterms:modified>
</cp:coreProperties>
</file>