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94717"/>
  </p:normalViewPr>
  <p:slideViewPr>
    <p:cSldViewPr snapToGrid="0" snapToObjects="1">
      <p:cViewPr varScale="1">
        <p:scale>
          <a:sx n="153" d="100"/>
          <a:sy n="153" d="100"/>
        </p:scale>
        <p:origin x="11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E40A9-CA96-1F47-847B-042350C48B10}" type="datetimeFigureOut">
              <a:rPr lang="en-US" smtClean="0"/>
              <a:t>6/30/23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472F9-C20E-4144-8212-BB95D8E4AA60}" type="slidenum">
              <a:rPr lang="en-US" smtClean="0"/>
              <a:t>‹#›</a:t>
            </a:fld>
            <a:endParaRPr lang="en-US"/>
          </a:p>
        </p:txBody>
      </p:sp>
    </p:spTree>
    <p:extLst>
      <p:ext uri="{BB962C8B-B14F-4D97-AF65-F5344CB8AC3E}">
        <p14:creationId xmlns:p14="http://schemas.microsoft.com/office/powerpoint/2010/main" val="86555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472F9-C20E-4144-8212-BB95D8E4AA60}" type="slidenum">
              <a:rPr lang="en-US" smtClean="0"/>
              <a:t>18</a:t>
            </a:fld>
            <a:endParaRPr lang="en-US"/>
          </a:p>
        </p:txBody>
      </p:sp>
    </p:spTree>
    <p:extLst>
      <p:ext uri="{BB962C8B-B14F-4D97-AF65-F5344CB8AC3E}">
        <p14:creationId xmlns:p14="http://schemas.microsoft.com/office/powerpoint/2010/main" val="35825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9234B2-291D-2A4D-9E3E-092DD6CE73A0}" type="datetimeFigureOut">
              <a:rPr lang="en-US" smtClean="0"/>
              <a:t>6/30/23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E60E047-440C-AB4E-8A6D-317D2D1A431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9234B2-291D-2A4D-9E3E-092DD6CE73A0}" type="datetimeFigureOut">
              <a:rPr lang="en-US" smtClean="0"/>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0E047-440C-AB4E-8A6D-317D2D1A431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9234B2-291D-2A4D-9E3E-092DD6CE73A0}" type="datetimeFigureOut">
              <a:rPr lang="en-US" smtClean="0"/>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0E047-440C-AB4E-8A6D-317D2D1A431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9234B2-291D-2A4D-9E3E-092DD6CE73A0}" type="datetimeFigureOut">
              <a:rPr lang="en-US" smtClean="0"/>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0E047-440C-AB4E-8A6D-317D2D1A431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9234B2-291D-2A4D-9E3E-092DD6CE73A0}" type="datetimeFigureOut">
              <a:rPr lang="en-US" smtClean="0"/>
              <a:t>6/30/23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0E047-440C-AB4E-8A6D-317D2D1A431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9234B2-291D-2A4D-9E3E-092DD6CE73A0}" type="datetimeFigureOut">
              <a:rPr lang="en-US" smtClean="0"/>
              <a:t>6/30/23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0E047-440C-AB4E-8A6D-317D2D1A431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9234B2-291D-2A4D-9E3E-092DD6CE73A0}" type="datetimeFigureOut">
              <a:rPr lang="en-US" smtClean="0"/>
              <a:t>6/30/23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0E047-440C-AB4E-8A6D-317D2D1A431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9234B2-291D-2A4D-9E3E-092DD6CE73A0}" type="datetimeFigureOut">
              <a:rPr lang="en-US" smtClean="0"/>
              <a:t>6/30/23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0E047-440C-AB4E-8A6D-317D2D1A431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234B2-291D-2A4D-9E3E-092DD6CE73A0}" type="datetimeFigureOut">
              <a:rPr lang="en-US" smtClean="0"/>
              <a:t>6/30/23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0E047-440C-AB4E-8A6D-317D2D1A43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234B2-291D-2A4D-9E3E-092DD6CE73A0}" type="datetimeFigureOut">
              <a:rPr lang="en-US" smtClean="0"/>
              <a:t>6/30/23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0E047-440C-AB4E-8A6D-317D2D1A431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9234B2-291D-2A4D-9E3E-092DD6CE73A0}" type="datetimeFigureOut">
              <a:rPr lang="en-US" smtClean="0"/>
              <a:t>6/30/23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E60E047-440C-AB4E-8A6D-317D2D1A431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9234B2-291D-2A4D-9E3E-092DD6CE73A0}" type="datetimeFigureOut">
              <a:rPr lang="en-US" smtClean="0"/>
              <a:t>6/30/23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60E047-440C-AB4E-8A6D-317D2D1A431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748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2800" dirty="0"/>
              <a:t>Machine Learning Hotel Booking Cancellation Prediction</a:t>
            </a:r>
            <a:r>
              <a:rPr lang="en-US" sz="2800" dirty="0"/>
              <a:t/>
            </a:r>
            <a:br>
              <a:rPr lang="en-US" sz="2800" dirty="0"/>
            </a:br>
            <a:r>
              <a:rPr lang="en-CA" sz="2800" dirty="0" smtClean="0"/>
              <a:t>SENG474</a:t>
            </a:r>
            <a:endParaRPr lang="en-US" sz="2800" dirty="0"/>
          </a:p>
        </p:txBody>
      </p:sp>
      <p:sp>
        <p:nvSpPr>
          <p:cNvPr id="3" name="Subtitle 2"/>
          <p:cNvSpPr>
            <a:spLocks noGrp="1"/>
          </p:cNvSpPr>
          <p:nvPr>
            <p:ph type="subTitle" idx="1"/>
          </p:nvPr>
        </p:nvSpPr>
        <p:spPr/>
        <p:txBody>
          <a:bodyPr>
            <a:normAutofit fontScale="40000" lnSpcReduction="20000"/>
          </a:bodyPr>
          <a:lstStyle/>
          <a:p>
            <a:r>
              <a:rPr lang="en-CA" dirty="0" err="1"/>
              <a:t>Junyi</a:t>
            </a:r>
            <a:r>
              <a:rPr lang="en-CA" dirty="0"/>
              <a:t> Wei V00979016</a:t>
            </a:r>
            <a:endParaRPr lang="en-US" dirty="0"/>
          </a:p>
          <a:p>
            <a:r>
              <a:rPr lang="en-CA" dirty="0" err="1"/>
              <a:t>Siheng</a:t>
            </a:r>
            <a:r>
              <a:rPr lang="en-CA" dirty="0"/>
              <a:t> Chen V00935153</a:t>
            </a:r>
            <a:endParaRPr lang="en-US" dirty="0"/>
          </a:p>
          <a:p>
            <a:r>
              <a:rPr lang="en-CA" dirty="0" err="1"/>
              <a:t>Yifan</a:t>
            </a:r>
            <a:r>
              <a:rPr lang="en-CA" dirty="0"/>
              <a:t> Zhu V00977863</a:t>
            </a:r>
            <a:br>
              <a:rPr lang="en-CA" dirty="0"/>
            </a:br>
            <a:endParaRPr lang="en-US" dirty="0"/>
          </a:p>
          <a:p>
            <a:endParaRPr lang="en-US" dirty="0"/>
          </a:p>
        </p:txBody>
      </p:sp>
    </p:spTree>
    <p:extLst>
      <p:ext uri="{BB962C8B-B14F-4D97-AF65-F5344CB8AC3E}">
        <p14:creationId xmlns:p14="http://schemas.microsoft.com/office/powerpoint/2010/main" val="121556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4" name="image11.png"/>
          <p:cNvPicPr>
            <a:picLocks noGrp="1"/>
          </p:cNvPicPr>
          <p:nvPr>
            <p:ph idx="1"/>
          </p:nvPr>
        </p:nvPicPr>
        <p:blipFill>
          <a:blip r:embed="rId2"/>
          <a:srcRect/>
          <a:stretch>
            <a:fillRect/>
          </a:stretch>
        </p:blipFill>
        <p:spPr>
          <a:xfrm>
            <a:off x="1451579" y="2070989"/>
            <a:ext cx="4217701" cy="2455291"/>
          </a:xfrm>
          <a:prstGeom prst="rect">
            <a:avLst/>
          </a:prstGeom>
          <a:ln/>
        </p:spPr>
      </p:pic>
      <p:sp>
        <p:nvSpPr>
          <p:cNvPr id="5" name="TextBox 4"/>
          <p:cNvSpPr txBox="1"/>
          <p:nvPr/>
        </p:nvSpPr>
        <p:spPr>
          <a:xfrm>
            <a:off x="1355807" y="4743515"/>
            <a:ext cx="5358384" cy="369332"/>
          </a:xfrm>
          <a:prstGeom prst="rect">
            <a:avLst/>
          </a:prstGeom>
          <a:noFill/>
        </p:spPr>
        <p:txBody>
          <a:bodyPr wrap="square" rtlCol="0">
            <a:spAutoFit/>
          </a:bodyPr>
          <a:lstStyle/>
          <a:p>
            <a:r>
              <a:rPr lang="en-US" dirty="0"/>
              <a:t>stacked bar chart on days of booking</a:t>
            </a:r>
          </a:p>
        </p:txBody>
      </p:sp>
    </p:spTree>
    <p:extLst>
      <p:ext uri="{BB962C8B-B14F-4D97-AF65-F5344CB8AC3E}">
        <p14:creationId xmlns:p14="http://schemas.microsoft.com/office/powerpoint/2010/main" val="112923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Features</a:t>
            </a:r>
            <a:endParaRPr lang="en-US" dirty="0"/>
          </a:p>
        </p:txBody>
      </p:sp>
      <p:sp>
        <p:nvSpPr>
          <p:cNvPr id="3" name="Content Placeholder 2"/>
          <p:cNvSpPr>
            <a:spLocks noGrp="1"/>
          </p:cNvSpPr>
          <p:nvPr>
            <p:ph idx="1"/>
          </p:nvPr>
        </p:nvSpPr>
        <p:spPr/>
        <p:txBody>
          <a:bodyPr>
            <a:normAutofit lnSpcReduction="10000"/>
          </a:bodyPr>
          <a:lstStyle/>
          <a:p>
            <a:r>
              <a:rPr lang="en-US" dirty="0"/>
              <a:t>W</a:t>
            </a:r>
            <a:r>
              <a:rPr lang="en-US" dirty="0" smtClean="0"/>
              <a:t>rote </a:t>
            </a:r>
            <a:r>
              <a:rPr lang="en-US" dirty="0"/>
              <a:t>a method family() to check if guests are </a:t>
            </a:r>
            <a:r>
              <a:rPr lang="en-US" dirty="0" smtClean="0"/>
              <a:t>family and </a:t>
            </a:r>
            <a:r>
              <a:rPr lang="en-US" dirty="0"/>
              <a:t>add a column named “</a:t>
            </a:r>
            <a:r>
              <a:rPr lang="en-US" dirty="0" err="1"/>
              <a:t>is_family</a:t>
            </a:r>
            <a:r>
              <a:rPr lang="en-US" dirty="0"/>
              <a:t>” with values of the family() </a:t>
            </a:r>
            <a:endParaRPr lang="en-US" dirty="0" smtClean="0"/>
          </a:p>
          <a:p>
            <a:endParaRPr lang="en-US" dirty="0"/>
          </a:p>
          <a:p>
            <a:r>
              <a:rPr lang="en-US" dirty="0"/>
              <a:t>added a feature named “</a:t>
            </a:r>
            <a:r>
              <a:rPr lang="en-US" dirty="0" err="1"/>
              <a:t>total_customer</a:t>
            </a:r>
            <a:r>
              <a:rPr lang="en-US" dirty="0"/>
              <a:t>” with the value of summation of the number of adults, children, and babies</a:t>
            </a:r>
            <a:r>
              <a:rPr lang="en-US" dirty="0" smtClean="0"/>
              <a:t>.</a:t>
            </a:r>
          </a:p>
          <a:p>
            <a:endParaRPr lang="en-US" dirty="0"/>
          </a:p>
          <a:p>
            <a:r>
              <a:rPr lang="en-US" dirty="0"/>
              <a:t>added a “</a:t>
            </a:r>
            <a:r>
              <a:rPr lang="en-US" dirty="0" err="1"/>
              <a:t>total_nights</a:t>
            </a:r>
            <a:r>
              <a:rPr lang="en-US" dirty="0"/>
              <a:t>” feature by summation of </a:t>
            </a:r>
            <a:r>
              <a:rPr lang="en-US" dirty="0" err="1"/>
              <a:t>stays_in_week_nights</a:t>
            </a:r>
            <a:r>
              <a:rPr lang="en-US" dirty="0"/>
              <a:t> and </a:t>
            </a:r>
            <a:r>
              <a:rPr lang="en-US" dirty="0" err="1"/>
              <a:t>stays_in_weekend_nights</a:t>
            </a:r>
            <a:endParaRPr lang="en-US" dirty="0"/>
          </a:p>
          <a:p>
            <a:endParaRPr lang="en-US" dirty="0"/>
          </a:p>
        </p:txBody>
      </p:sp>
    </p:spTree>
    <p:extLst>
      <p:ext uri="{BB962C8B-B14F-4D97-AF65-F5344CB8AC3E}">
        <p14:creationId xmlns:p14="http://schemas.microsoft.com/office/powerpoint/2010/main" val="72842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encoding</a:t>
            </a:r>
            <a:endParaRPr lang="en-US" dirty="0"/>
          </a:p>
        </p:txBody>
      </p:sp>
      <p:sp>
        <p:nvSpPr>
          <p:cNvPr id="3" name="Content Placeholder 2"/>
          <p:cNvSpPr>
            <a:spLocks noGrp="1"/>
          </p:cNvSpPr>
          <p:nvPr>
            <p:ph idx="1"/>
          </p:nvPr>
        </p:nvSpPr>
        <p:spPr/>
        <p:txBody>
          <a:bodyPr/>
          <a:lstStyle/>
          <a:p>
            <a:r>
              <a:rPr lang="en-US" dirty="0" smtClean="0"/>
              <a:t>Apply “</a:t>
            </a:r>
            <a:r>
              <a:rPr lang="en-US" dirty="0" err="1" smtClean="0"/>
              <a:t>deposit_type</a:t>
            </a:r>
            <a:r>
              <a:rPr lang="en-US" dirty="0" smtClean="0"/>
              <a:t>” to “</a:t>
            </a:r>
            <a:r>
              <a:rPr lang="en-US" dirty="0" err="1" smtClean="0"/>
              <a:t>deposit_given</a:t>
            </a:r>
            <a:r>
              <a:rPr lang="en-US" dirty="0" smtClean="0"/>
              <a:t>” by dictionary</a:t>
            </a:r>
          </a:p>
          <a:p>
            <a:endParaRPr lang="en-US" dirty="0"/>
          </a:p>
          <a:p>
            <a:endParaRPr lang="en-US" dirty="0"/>
          </a:p>
        </p:txBody>
      </p:sp>
      <p:pic>
        <p:nvPicPr>
          <p:cNvPr id="4" name="image15.png"/>
          <p:cNvPicPr/>
          <p:nvPr/>
        </p:nvPicPr>
        <p:blipFill>
          <a:blip r:embed="rId2"/>
          <a:srcRect/>
          <a:stretch>
            <a:fillRect/>
          </a:stretch>
        </p:blipFill>
        <p:spPr>
          <a:xfrm>
            <a:off x="1451578" y="2594165"/>
            <a:ext cx="8725693" cy="2544763"/>
          </a:xfrm>
          <a:prstGeom prst="rect">
            <a:avLst/>
          </a:prstGeom>
          <a:ln/>
        </p:spPr>
      </p:pic>
    </p:spTree>
    <p:extLst>
      <p:ext uri="{BB962C8B-B14F-4D97-AF65-F5344CB8AC3E}">
        <p14:creationId xmlns:p14="http://schemas.microsoft.com/office/powerpoint/2010/main" val="140739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encoding</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We </a:t>
            </a:r>
            <a:r>
              <a:rPr lang="en-US" dirty="0"/>
              <a:t>encode each feature by taking the ratio of number of cancellations for each categorical value to the total number of reservations within that categorical value</a:t>
            </a:r>
          </a:p>
        </p:txBody>
      </p:sp>
    </p:spTree>
    <p:extLst>
      <p:ext uri="{BB962C8B-B14F-4D97-AF65-F5344CB8AC3E}">
        <p14:creationId xmlns:p14="http://schemas.microsoft.com/office/powerpoint/2010/main" val="158379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encoding</a:t>
            </a:r>
            <a:endParaRPr lang="en-US" dirty="0"/>
          </a:p>
        </p:txBody>
      </p:sp>
      <p:sp>
        <p:nvSpPr>
          <p:cNvPr id="3" name="Content Placeholder 2"/>
          <p:cNvSpPr>
            <a:spLocks noGrp="1"/>
          </p:cNvSpPr>
          <p:nvPr>
            <p:ph idx="1"/>
          </p:nvPr>
        </p:nvSpPr>
        <p:spPr/>
        <p:txBody>
          <a:bodyPr/>
          <a:lstStyle/>
          <a:p>
            <a:r>
              <a:rPr lang="en-US" dirty="0"/>
              <a:t>For example, we encode the “hotel” value by taking the number of cancellations for each type of hotel(resort/city) to the total number of same type hotel reservations(with canceled or not canceled).</a:t>
            </a:r>
          </a:p>
        </p:txBody>
      </p:sp>
      <p:pic>
        <p:nvPicPr>
          <p:cNvPr id="4" name="image14.png"/>
          <p:cNvPicPr/>
          <p:nvPr/>
        </p:nvPicPr>
        <p:blipFill>
          <a:blip r:embed="rId2"/>
          <a:srcRect/>
          <a:stretch>
            <a:fillRect/>
          </a:stretch>
        </p:blipFill>
        <p:spPr>
          <a:xfrm>
            <a:off x="1684464" y="3256533"/>
            <a:ext cx="6947472" cy="583947"/>
          </a:xfrm>
          <a:prstGeom prst="rect">
            <a:avLst/>
          </a:prstGeom>
          <a:ln/>
        </p:spPr>
      </p:pic>
      <p:pic>
        <p:nvPicPr>
          <p:cNvPr id="5" name="image12.png"/>
          <p:cNvPicPr/>
          <p:nvPr/>
        </p:nvPicPr>
        <p:blipFill>
          <a:blip r:embed="rId3"/>
          <a:srcRect/>
          <a:stretch>
            <a:fillRect/>
          </a:stretch>
        </p:blipFill>
        <p:spPr>
          <a:xfrm>
            <a:off x="1684464" y="3840480"/>
            <a:ext cx="6947472" cy="1170432"/>
          </a:xfrm>
          <a:prstGeom prst="rect">
            <a:avLst/>
          </a:prstGeom>
          <a:ln/>
        </p:spPr>
      </p:pic>
    </p:spTree>
    <p:extLst>
      <p:ext uri="{BB962C8B-B14F-4D97-AF65-F5344CB8AC3E}">
        <p14:creationId xmlns:p14="http://schemas.microsoft.com/office/powerpoint/2010/main" val="98751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lstStyle/>
          <a:p>
            <a:r>
              <a:rPr lang="en-US" dirty="0" smtClean="0"/>
              <a:t>Co-relation</a:t>
            </a:r>
          </a:p>
          <a:p>
            <a:endParaRPr lang="en-US" dirty="0"/>
          </a:p>
          <a:p>
            <a:r>
              <a:rPr lang="en-US" dirty="0" smtClean="0"/>
              <a:t>Feature selection</a:t>
            </a:r>
            <a:endParaRPr lang="en-US" dirty="0"/>
          </a:p>
        </p:txBody>
      </p:sp>
    </p:spTree>
    <p:extLst>
      <p:ext uri="{BB962C8B-B14F-4D97-AF65-F5344CB8AC3E}">
        <p14:creationId xmlns:p14="http://schemas.microsoft.com/office/powerpoint/2010/main" val="54509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selection/correlation</a:t>
            </a:r>
            <a:endParaRPr lang="en-US" dirty="0"/>
          </a:p>
        </p:txBody>
      </p:sp>
      <p:sp>
        <p:nvSpPr>
          <p:cNvPr id="3" name="Content Placeholder 2"/>
          <p:cNvSpPr>
            <a:spLocks noGrp="1"/>
          </p:cNvSpPr>
          <p:nvPr>
            <p:ph idx="1"/>
          </p:nvPr>
        </p:nvSpPr>
        <p:spPr/>
        <p:txBody>
          <a:bodyPr/>
          <a:lstStyle/>
          <a:p>
            <a:r>
              <a:rPr lang="en-CA" dirty="0"/>
              <a:t>U</a:t>
            </a:r>
            <a:r>
              <a:rPr lang="en-CA" dirty="0" smtClean="0"/>
              <a:t>sed </a:t>
            </a:r>
            <a:r>
              <a:rPr lang="en-CA" dirty="0" err="1"/>
              <a:t>corr</a:t>
            </a:r>
            <a:r>
              <a:rPr lang="en-CA" dirty="0"/>
              <a:t>() method to see the correlation between each fields. If the correlation coefficient is near 1, there is a stronger correlation between 2 features. If the coefficient is near 0, then there is no correlation between features.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62621" y="3157220"/>
            <a:ext cx="4152964" cy="240233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815585" y="3157220"/>
            <a:ext cx="4791455" cy="2402332"/>
          </a:xfrm>
          <a:prstGeom prst="rect">
            <a:avLst/>
          </a:prstGeom>
        </p:spPr>
      </p:pic>
    </p:spTree>
    <p:extLst>
      <p:ext uri="{BB962C8B-B14F-4D97-AF65-F5344CB8AC3E}">
        <p14:creationId xmlns:p14="http://schemas.microsoft.com/office/powerpoint/2010/main" val="416312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selection/correlation</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Remove the features have low correlation coefficient with “</a:t>
            </a:r>
            <a:r>
              <a:rPr lang="en-US" dirty="0" err="1" smtClean="0"/>
              <a:t>isCanceled</a:t>
            </a:r>
            <a:r>
              <a:rPr lang="en-US" dirty="0" smtClean="0"/>
              <a:t>” feature</a:t>
            </a:r>
            <a:endParaRPr lang="en-US" dirty="0"/>
          </a:p>
        </p:txBody>
      </p:sp>
    </p:spTree>
    <p:extLst>
      <p:ext uri="{BB962C8B-B14F-4D97-AF65-F5344CB8AC3E}">
        <p14:creationId xmlns:p14="http://schemas.microsoft.com/office/powerpoint/2010/main" val="993956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Content Placeholder 2"/>
          <p:cNvSpPr>
            <a:spLocks noGrp="1"/>
          </p:cNvSpPr>
          <p:nvPr>
            <p:ph idx="1"/>
          </p:nvPr>
        </p:nvSpPr>
        <p:spPr/>
        <p:txBody>
          <a:bodyPr/>
          <a:lstStyle/>
          <a:p>
            <a:r>
              <a:rPr lang="en-CA" dirty="0"/>
              <a:t>S</a:t>
            </a:r>
            <a:r>
              <a:rPr lang="en-CA" dirty="0" smtClean="0"/>
              <a:t>plit </a:t>
            </a:r>
            <a:r>
              <a:rPr lang="en-CA" dirty="0"/>
              <a:t>the data set into 2. The first set dropped “</a:t>
            </a:r>
            <a:r>
              <a:rPr lang="en-CA" dirty="0" err="1"/>
              <a:t>is_cancelled</a:t>
            </a:r>
            <a:r>
              <a:rPr lang="en-CA" dirty="0"/>
              <a:t>” feature, and the  	second set only has “</a:t>
            </a:r>
            <a:r>
              <a:rPr lang="en-CA" dirty="0" err="1"/>
              <a:t>is_canceled</a:t>
            </a:r>
            <a:r>
              <a:rPr lang="en-CA" dirty="0"/>
              <a:t>’ column(dependent set). We used </a:t>
            </a:r>
            <a:r>
              <a:rPr lang="en-CA" dirty="0" err="1"/>
              <a:t>SelectFromModel</a:t>
            </a:r>
            <a:r>
              <a:rPr lang="en-CA" dirty="0"/>
              <a:t>() </a:t>
            </a:r>
            <a:r>
              <a:rPr lang="en-CA" dirty="0" smtClean="0"/>
              <a:t>from </a:t>
            </a:r>
            <a:r>
              <a:rPr lang="en-US" dirty="0" err="1"/>
              <a:t>sklearn.feature_selection</a:t>
            </a:r>
            <a:r>
              <a:rPr lang="en-US" dirty="0"/>
              <a:t> </a:t>
            </a:r>
            <a:r>
              <a:rPr lang="en-CA" dirty="0"/>
              <a:t>to further select important features.</a:t>
            </a:r>
            <a:endParaRPr lang="en-US" dirty="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752600" y="3176535"/>
            <a:ext cx="5943600" cy="2289810"/>
          </a:xfrm>
          <a:prstGeom prst="rect">
            <a:avLst/>
          </a:prstGeom>
        </p:spPr>
      </p:pic>
    </p:spTree>
    <p:extLst>
      <p:ext uri="{BB962C8B-B14F-4D97-AF65-F5344CB8AC3E}">
        <p14:creationId xmlns:p14="http://schemas.microsoft.com/office/powerpoint/2010/main" val="183157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lstStyle/>
          <a:p>
            <a:r>
              <a:rPr lang="en-US" dirty="0" smtClean="0"/>
              <a:t>Split set</a:t>
            </a:r>
          </a:p>
          <a:p>
            <a:r>
              <a:rPr lang="en-US" dirty="0" smtClean="0"/>
              <a:t>Logistic regression</a:t>
            </a:r>
          </a:p>
          <a:p>
            <a:r>
              <a:rPr lang="en-US" dirty="0" smtClean="0"/>
              <a:t>Comparison between different models</a:t>
            </a:r>
            <a:endParaRPr lang="en-US" dirty="0"/>
          </a:p>
        </p:txBody>
      </p:sp>
    </p:spTree>
    <p:extLst>
      <p:ext uri="{BB962C8B-B14F-4D97-AF65-F5344CB8AC3E}">
        <p14:creationId xmlns:p14="http://schemas.microsoft.com/office/powerpoint/2010/main" val="104819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Introduction</a:t>
            </a:r>
          </a:p>
          <a:p>
            <a:r>
              <a:rPr lang="en-US" dirty="0" smtClean="0"/>
              <a:t>Data </a:t>
            </a:r>
            <a:r>
              <a:rPr lang="en-US" dirty="0" smtClean="0"/>
              <a:t>Prepar</a:t>
            </a:r>
            <a:r>
              <a:rPr lang="en-US" altLang="zh-CN" dirty="0" smtClean="0"/>
              <a:t>a</a:t>
            </a:r>
            <a:r>
              <a:rPr lang="en-US" dirty="0" smtClean="0"/>
              <a:t>tion</a:t>
            </a:r>
            <a:endParaRPr lang="en-US" dirty="0" smtClean="0"/>
          </a:p>
          <a:p>
            <a:r>
              <a:rPr lang="en-US" dirty="0" smtClean="0"/>
              <a:t>Data Mining</a:t>
            </a:r>
          </a:p>
          <a:p>
            <a:r>
              <a:rPr lang="en-US" dirty="0" smtClean="0"/>
              <a:t>Evaluation</a:t>
            </a:r>
          </a:p>
          <a:p>
            <a:r>
              <a:rPr lang="en-US" dirty="0" smtClean="0"/>
              <a:t>Conclusion</a:t>
            </a:r>
          </a:p>
        </p:txBody>
      </p:sp>
    </p:spTree>
    <p:extLst>
      <p:ext uri="{BB962C8B-B14F-4D97-AF65-F5344CB8AC3E}">
        <p14:creationId xmlns:p14="http://schemas.microsoft.com/office/powerpoint/2010/main" val="32629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mining/split set</a:t>
            </a:r>
            <a:endParaRPr lang="en-US" dirty="0"/>
          </a:p>
        </p:txBody>
      </p:sp>
      <p:sp>
        <p:nvSpPr>
          <p:cNvPr id="3" name="Content Placeholder 2"/>
          <p:cNvSpPr>
            <a:spLocks noGrp="1"/>
          </p:cNvSpPr>
          <p:nvPr>
            <p:ph idx="1"/>
          </p:nvPr>
        </p:nvSpPr>
        <p:spPr/>
        <p:txBody>
          <a:bodyPr/>
          <a:lstStyle/>
          <a:p>
            <a:r>
              <a:rPr lang="en-US" dirty="0"/>
              <a:t>We create the training data by importing </a:t>
            </a:r>
            <a:r>
              <a:rPr lang="en-US" dirty="0" err="1"/>
              <a:t>train_test_split</a:t>
            </a:r>
            <a:r>
              <a:rPr lang="en-US" dirty="0"/>
              <a:t> from </a:t>
            </a:r>
            <a:r>
              <a:rPr lang="en-US" dirty="0" err="1"/>
              <a:t>sklearn.model_selection</a:t>
            </a:r>
            <a:endParaRPr lang="en-US" dirty="0"/>
          </a:p>
          <a:p>
            <a:endParaRPr lang="en-US" dirty="0"/>
          </a:p>
        </p:txBody>
      </p:sp>
      <p:pic>
        <p:nvPicPr>
          <p:cNvPr id="4" name="image19.png"/>
          <p:cNvPicPr/>
          <p:nvPr/>
        </p:nvPicPr>
        <p:blipFill>
          <a:blip r:embed="rId2"/>
          <a:srcRect/>
          <a:stretch>
            <a:fillRect/>
          </a:stretch>
        </p:blipFill>
        <p:spPr>
          <a:xfrm>
            <a:off x="1451579" y="2711269"/>
            <a:ext cx="9138044" cy="928914"/>
          </a:xfrm>
          <a:prstGeom prst="rect">
            <a:avLst/>
          </a:prstGeom>
          <a:ln/>
        </p:spPr>
      </p:pic>
    </p:spTree>
    <p:extLst>
      <p:ext uri="{BB962C8B-B14F-4D97-AF65-F5344CB8AC3E}">
        <p14:creationId xmlns:p14="http://schemas.microsoft.com/office/powerpoint/2010/main" val="103994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mining/Logistic regression</a:t>
            </a:r>
            <a:endParaRPr lang="en-US" dirty="0"/>
          </a:p>
        </p:txBody>
      </p:sp>
      <p:pic>
        <p:nvPicPr>
          <p:cNvPr id="4" name="image21.png"/>
          <p:cNvPicPr>
            <a:picLocks noGrp="1"/>
          </p:cNvPicPr>
          <p:nvPr>
            <p:ph idx="1"/>
          </p:nvPr>
        </p:nvPicPr>
        <p:blipFill>
          <a:blip r:embed="rId2"/>
          <a:srcRect/>
          <a:stretch>
            <a:fillRect/>
          </a:stretch>
        </p:blipFill>
        <p:spPr>
          <a:xfrm>
            <a:off x="1451579" y="2114799"/>
            <a:ext cx="8754866" cy="622300"/>
          </a:xfrm>
          <a:prstGeom prst="rect">
            <a:avLst/>
          </a:prstGeom>
          <a:ln/>
        </p:spPr>
      </p:pic>
      <p:pic>
        <p:nvPicPr>
          <p:cNvPr id="5" name="image18.png"/>
          <p:cNvPicPr/>
          <p:nvPr/>
        </p:nvPicPr>
        <p:blipFill>
          <a:blip r:embed="rId3"/>
          <a:srcRect/>
          <a:stretch>
            <a:fillRect/>
          </a:stretch>
        </p:blipFill>
        <p:spPr>
          <a:xfrm>
            <a:off x="1451579" y="2737099"/>
            <a:ext cx="8754867" cy="929210"/>
          </a:xfrm>
          <a:prstGeom prst="rect">
            <a:avLst/>
          </a:prstGeom>
          <a:ln/>
        </p:spPr>
      </p:pic>
      <p:pic>
        <p:nvPicPr>
          <p:cNvPr id="6" name="image22.png"/>
          <p:cNvPicPr/>
          <p:nvPr/>
        </p:nvPicPr>
        <p:blipFill>
          <a:blip r:embed="rId4"/>
          <a:srcRect/>
          <a:stretch>
            <a:fillRect/>
          </a:stretch>
        </p:blipFill>
        <p:spPr>
          <a:xfrm>
            <a:off x="1451578" y="3666308"/>
            <a:ext cx="8754867" cy="1236617"/>
          </a:xfrm>
          <a:prstGeom prst="rect">
            <a:avLst/>
          </a:prstGeom>
          <a:ln/>
        </p:spPr>
      </p:pic>
    </p:spTree>
    <p:extLst>
      <p:ext uri="{BB962C8B-B14F-4D97-AF65-F5344CB8AC3E}">
        <p14:creationId xmlns:p14="http://schemas.microsoft.com/office/powerpoint/2010/main" val="1676793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mining/Logistic regression</a:t>
            </a:r>
          </a:p>
        </p:txBody>
      </p:sp>
      <p:pic>
        <p:nvPicPr>
          <p:cNvPr id="4" name="image25.png"/>
          <p:cNvPicPr>
            <a:picLocks noGrp="1"/>
          </p:cNvPicPr>
          <p:nvPr>
            <p:ph idx="1"/>
          </p:nvPr>
        </p:nvPicPr>
        <p:blipFill>
          <a:blip r:embed="rId2"/>
          <a:srcRect/>
          <a:stretch>
            <a:fillRect/>
          </a:stretch>
        </p:blipFill>
        <p:spPr>
          <a:xfrm>
            <a:off x="1451579" y="2044042"/>
            <a:ext cx="6642100" cy="1460500"/>
          </a:xfrm>
          <a:prstGeom prst="rect">
            <a:avLst/>
          </a:prstGeom>
          <a:ln/>
        </p:spPr>
      </p:pic>
      <p:pic>
        <p:nvPicPr>
          <p:cNvPr id="5" name="image20.png"/>
          <p:cNvPicPr/>
          <p:nvPr/>
        </p:nvPicPr>
        <p:blipFill>
          <a:blip r:embed="rId3"/>
          <a:srcRect/>
          <a:stretch>
            <a:fillRect/>
          </a:stretch>
        </p:blipFill>
        <p:spPr>
          <a:xfrm>
            <a:off x="1451579" y="3504542"/>
            <a:ext cx="6642100" cy="2016692"/>
          </a:xfrm>
          <a:prstGeom prst="rect">
            <a:avLst/>
          </a:prstGeom>
          <a:ln/>
        </p:spPr>
      </p:pic>
    </p:spTree>
    <p:extLst>
      <p:ext uri="{BB962C8B-B14F-4D97-AF65-F5344CB8AC3E}">
        <p14:creationId xmlns:p14="http://schemas.microsoft.com/office/powerpoint/2010/main" val="247892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mining/Other models</a:t>
            </a:r>
            <a:endParaRPr lang="en-US" dirty="0"/>
          </a:p>
        </p:txBody>
      </p:sp>
      <p:pic>
        <p:nvPicPr>
          <p:cNvPr id="4" name="image23.png"/>
          <p:cNvPicPr>
            <a:picLocks noGrp="1"/>
          </p:cNvPicPr>
          <p:nvPr>
            <p:ph idx="1"/>
          </p:nvPr>
        </p:nvPicPr>
        <p:blipFill>
          <a:blip r:embed="rId2"/>
          <a:srcRect/>
          <a:stretch>
            <a:fillRect/>
          </a:stretch>
        </p:blipFill>
        <p:spPr>
          <a:xfrm>
            <a:off x="1634460" y="1981289"/>
            <a:ext cx="3355551" cy="3278687"/>
          </a:xfrm>
          <a:prstGeom prst="rect">
            <a:avLst/>
          </a:prstGeom>
          <a:ln/>
        </p:spPr>
      </p:pic>
      <p:pic>
        <p:nvPicPr>
          <p:cNvPr id="5" name="image17.png"/>
          <p:cNvPicPr/>
          <p:nvPr/>
        </p:nvPicPr>
        <p:blipFill>
          <a:blip r:embed="rId3"/>
          <a:srcRect/>
          <a:stretch>
            <a:fillRect/>
          </a:stretch>
        </p:blipFill>
        <p:spPr>
          <a:xfrm>
            <a:off x="4990011" y="1981289"/>
            <a:ext cx="2362200" cy="3278687"/>
          </a:xfrm>
          <a:prstGeom prst="rect">
            <a:avLst/>
          </a:prstGeom>
          <a:ln/>
        </p:spPr>
      </p:pic>
    </p:spTree>
    <p:extLst>
      <p:ext uri="{BB962C8B-B14F-4D97-AF65-F5344CB8AC3E}">
        <p14:creationId xmlns:p14="http://schemas.microsoft.com/office/powerpoint/2010/main" val="126417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1600" dirty="0"/>
              <a:t>F</a:t>
            </a:r>
            <a:r>
              <a:rPr lang="en-US" sz="1600" dirty="0" smtClean="0"/>
              <a:t>ocused </a:t>
            </a:r>
            <a:r>
              <a:rPr lang="en-US" sz="1600" dirty="0"/>
              <a:t>on developing a model to predict hotel booking </a:t>
            </a:r>
            <a:r>
              <a:rPr lang="en-US" sz="1600" dirty="0" smtClean="0"/>
              <a:t>cancellations</a:t>
            </a:r>
          </a:p>
          <a:p>
            <a:r>
              <a:rPr lang="en-US" sz="1600" dirty="0"/>
              <a:t>E</a:t>
            </a:r>
            <a:r>
              <a:rPr lang="en-US" sz="1600" dirty="0" smtClean="0"/>
              <a:t>xplored </a:t>
            </a:r>
            <a:r>
              <a:rPr lang="en-US" sz="1600" dirty="0"/>
              <a:t>the distribution of guests from different countries, analyzed the relationship between price and room type using box plots, and examined the number of guests received by different types of hotels in different months using line </a:t>
            </a:r>
            <a:r>
              <a:rPr lang="en-US" sz="1600" dirty="0" smtClean="0"/>
              <a:t>charts</a:t>
            </a:r>
          </a:p>
          <a:p>
            <a:r>
              <a:rPr lang="en-US" sz="1600" dirty="0"/>
              <a:t>A</a:t>
            </a:r>
            <a:r>
              <a:rPr lang="en-US" sz="1600" dirty="0" smtClean="0"/>
              <a:t>dded </a:t>
            </a:r>
            <a:r>
              <a:rPr lang="en-US" sz="1600" dirty="0"/>
              <a:t>to enhance the model's predictive capabilities. Features such as "</a:t>
            </a:r>
            <a:r>
              <a:rPr lang="en-US" sz="1600" dirty="0" err="1" smtClean="0"/>
              <a:t>is_family</a:t>
            </a:r>
            <a:r>
              <a:rPr lang="en-US" sz="1600" dirty="0" smtClean="0"/>
              <a:t>”</a:t>
            </a:r>
          </a:p>
          <a:p>
            <a:r>
              <a:rPr lang="en-US" sz="1600" dirty="0" smtClean="0"/>
              <a:t>Encoded by calculating </a:t>
            </a:r>
            <a:r>
              <a:rPr lang="en-US" sz="1600" dirty="0"/>
              <a:t>the probability of cancellation for each categorical value, thereby enriching the dataset</a:t>
            </a:r>
            <a:r>
              <a:rPr lang="en-US" sz="1600" dirty="0" smtClean="0"/>
              <a:t>.</a:t>
            </a:r>
          </a:p>
          <a:p>
            <a:r>
              <a:rPr lang="en-US" sz="1600" dirty="0" smtClean="0"/>
              <a:t>Used </a:t>
            </a:r>
            <a:r>
              <a:rPr lang="en-US" sz="1600" dirty="0"/>
              <a:t>correlation analysis and </a:t>
            </a:r>
            <a:r>
              <a:rPr lang="en-US" sz="1600" dirty="0" err="1" smtClean="0"/>
              <a:t>SelectFromModel</a:t>
            </a:r>
            <a:r>
              <a:rPr lang="en-US" sz="1600" dirty="0" smtClean="0"/>
              <a:t> to select feature</a:t>
            </a:r>
          </a:p>
          <a:p>
            <a:r>
              <a:rPr lang="en-US" sz="1600" dirty="0" smtClean="0"/>
              <a:t>Logistic regression and comparisons with other models</a:t>
            </a:r>
            <a:endParaRPr lang="en-US" sz="1600" dirty="0"/>
          </a:p>
          <a:p>
            <a:endParaRPr lang="en-US" dirty="0"/>
          </a:p>
        </p:txBody>
      </p:sp>
    </p:spTree>
    <p:extLst>
      <p:ext uri="{BB962C8B-B14F-4D97-AF65-F5344CB8AC3E}">
        <p14:creationId xmlns:p14="http://schemas.microsoft.com/office/powerpoint/2010/main" val="115434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H</a:t>
            </a:r>
            <a:r>
              <a:rPr lang="en-US" dirty="0" smtClean="0"/>
              <a:t>otel </a:t>
            </a:r>
            <a:r>
              <a:rPr lang="en-US" dirty="0"/>
              <a:t>cancellations can significantly impact </a:t>
            </a:r>
            <a:r>
              <a:rPr lang="en-US" dirty="0" smtClean="0"/>
              <a:t>for </a:t>
            </a:r>
            <a:r>
              <a:rPr lang="en-US" dirty="0"/>
              <a:t>hotel booking platforms </a:t>
            </a:r>
            <a:endParaRPr lang="en-US" dirty="0" smtClean="0"/>
          </a:p>
          <a:p>
            <a:r>
              <a:rPr lang="en-US" dirty="0"/>
              <a:t>P</a:t>
            </a:r>
            <a:r>
              <a:rPr lang="en-US" dirty="0" smtClean="0"/>
              <a:t>rovide </a:t>
            </a:r>
            <a:r>
              <a:rPr lang="en-US" dirty="0"/>
              <a:t>a </a:t>
            </a:r>
            <a:r>
              <a:rPr lang="en-US" dirty="0" smtClean="0"/>
              <a:t>tool </a:t>
            </a:r>
            <a:r>
              <a:rPr lang="en-US" dirty="0"/>
              <a:t>that optimizes both resource allocation and profit in the hospitality industry </a:t>
            </a:r>
            <a:endParaRPr lang="en-US" dirty="0" smtClean="0"/>
          </a:p>
          <a:p>
            <a:r>
              <a:rPr lang="en-US" dirty="0"/>
              <a:t>W</a:t>
            </a:r>
            <a:r>
              <a:rPr lang="en-US" dirty="0" smtClean="0"/>
              <a:t>e </a:t>
            </a:r>
            <a:r>
              <a:rPr lang="en-US" dirty="0"/>
              <a:t>aim to contribute to the optimization of hotel operations and enhance the efficiency of hotel booking </a:t>
            </a:r>
            <a:r>
              <a:rPr lang="en-US" dirty="0" smtClean="0"/>
              <a:t>platforms</a:t>
            </a:r>
            <a:endParaRPr lang="en-US" dirty="0"/>
          </a:p>
          <a:p>
            <a:endParaRPr lang="en-US" dirty="0"/>
          </a:p>
        </p:txBody>
      </p:sp>
    </p:spTree>
    <p:extLst>
      <p:ext uri="{BB962C8B-B14F-4D97-AF65-F5344CB8AC3E}">
        <p14:creationId xmlns:p14="http://schemas.microsoft.com/office/powerpoint/2010/main" val="194667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Drop unimportant feature</a:t>
            </a:r>
          </a:p>
          <a:p>
            <a:r>
              <a:rPr lang="en-US" dirty="0" smtClean="0"/>
              <a:t>Fill missing categorical values with most frequent value</a:t>
            </a:r>
          </a:p>
          <a:p>
            <a:r>
              <a:rPr lang="en-US" dirty="0" smtClean="0"/>
              <a:t>Visualization</a:t>
            </a:r>
          </a:p>
          <a:p>
            <a:r>
              <a:rPr lang="en-US" dirty="0" smtClean="0"/>
              <a:t>Add feature</a:t>
            </a:r>
          </a:p>
          <a:p>
            <a:r>
              <a:rPr lang="en-US" dirty="0" smtClean="0"/>
              <a:t>Categorical features encoding</a:t>
            </a:r>
          </a:p>
          <a:p>
            <a:r>
              <a:rPr lang="en-US" dirty="0" smtClean="0"/>
              <a:t>Feature selection</a:t>
            </a:r>
            <a:endParaRPr lang="en-US" dirty="0"/>
          </a:p>
        </p:txBody>
      </p:sp>
    </p:spTree>
    <p:extLst>
      <p:ext uri="{BB962C8B-B14F-4D97-AF65-F5344CB8AC3E}">
        <p14:creationId xmlns:p14="http://schemas.microsoft.com/office/powerpoint/2010/main" val="66271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unused feature &amp;</a:t>
            </a:r>
            <a:br>
              <a:rPr lang="en-US" dirty="0" smtClean="0"/>
            </a:br>
            <a:r>
              <a:rPr lang="en-US" dirty="0" smtClean="0"/>
              <a:t>Fill the missing values</a:t>
            </a:r>
            <a:endParaRPr lang="en-US" dirty="0"/>
          </a:p>
        </p:txBody>
      </p:sp>
      <p:pic>
        <p:nvPicPr>
          <p:cNvPr id="4" name="image1.png"/>
          <p:cNvPicPr>
            <a:picLocks noGrp="1"/>
          </p:cNvPicPr>
          <p:nvPr>
            <p:ph idx="1"/>
          </p:nvPr>
        </p:nvPicPr>
        <p:blipFill>
          <a:blip r:embed="rId2"/>
          <a:srcRect/>
          <a:stretch>
            <a:fillRect/>
          </a:stretch>
        </p:blipFill>
        <p:spPr>
          <a:xfrm>
            <a:off x="1450975" y="2143991"/>
            <a:ext cx="5900801" cy="1824506"/>
          </a:xfrm>
          <a:prstGeom prst="rect">
            <a:avLst/>
          </a:prstGeom>
          <a:ln/>
        </p:spPr>
      </p:pic>
      <p:sp>
        <p:nvSpPr>
          <p:cNvPr id="5" name="TextBox 4"/>
          <p:cNvSpPr txBox="1"/>
          <p:nvPr/>
        </p:nvSpPr>
        <p:spPr>
          <a:xfrm>
            <a:off x="1450975" y="4187952"/>
            <a:ext cx="8525129" cy="646331"/>
          </a:xfrm>
          <a:prstGeom prst="rect">
            <a:avLst/>
          </a:prstGeom>
          <a:noFill/>
        </p:spPr>
        <p:txBody>
          <a:bodyPr wrap="square" rtlCol="0">
            <a:spAutoFit/>
          </a:bodyPr>
          <a:lstStyle/>
          <a:p>
            <a:r>
              <a:rPr lang="en-US" dirty="0" smtClean="0"/>
              <a:t>Drop “agent” and “”company” features and replace the missing values in “country” with most frequent value by </a:t>
            </a:r>
            <a:r>
              <a:rPr lang="en-US" dirty="0" err="1" smtClean="0"/>
              <a:t>SimpleImputer</a:t>
            </a:r>
            <a:endParaRPr lang="en-US" dirty="0" smtClean="0"/>
          </a:p>
        </p:txBody>
      </p:sp>
    </p:spTree>
    <p:extLst>
      <p:ext uri="{BB962C8B-B14F-4D97-AF65-F5344CB8AC3E}">
        <p14:creationId xmlns:p14="http://schemas.microsoft.com/office/powerpoint/2010/main" val="117204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4" name="image2.png"/>
          <p:cNvPicPr>
            <a:picLocks noGrp="1"/>
          </p:cNvPicPr>
          <p:nvPr>
            <p:ph idx="1"/>
          </p:nvPr>
        </p:nvPicPr>
        <p:blipFill>
          <a:blip r:embed="rId2"/>
          <a:srcRect/>
          <a:stretch>
            <a:fillRect/>
          </a:stretch>
        </p:blipFill>
        <p:spPr>
          <a:xfrm>
            <a:off x="1450975" y="2060683"/>
            <a:ext cx="7885049" cy="2785638"/>
          </a:xfrm>
          <a:prstGeom prst="rect">
            <a:avLst/>
          </a:prstGeom>
          <a:ln/>
        </p:spPr>
      </p:pic>
      <p:sp>
        <p:nvSpPr>
          <p:cNvPr id="5" name="TextBox 4"/>
          <p:cNvSpPr txBox="1"/>
          <p:nvPr/>
        </p:nvSpPr>
        <p:spPr>
          <a:xfrm>
            <a:off x="1450975" y="4937760"/>
            <a:ext cx="8241665" cy="369332"/>
          </a:xfrm>
          <a:prstGeom prst="rect">
            <a:avLst/>
          </a:prstGeom>
          <a:noFill/>
        </p:spPr>
        <p:txBody>
          <a:bodyPr wrap="square" rtlCol="0">
            <a:spAutoFit/>
          </a:bodyPr>
          <a:lstStyle/>
          <a:p>
            <a:r>
              <a:rPr lang="en-US" dirty="0" smtClean="0"/>
              <a:t>Distribution </a:t>
            </a:r>
            <a:r>
              <a:rPr lang="en-US" dirty="0"/>
              <a:t>of guests around the world</a:t>
            </a:r>
            <a:r>
              <a:rPr lang="en-US" dirty="0" smtClean="0">
                <a:effectLst/>
              </a:rPr>
              <a:t> </a:t>
            </a:r>
            <a:endParaRPr lang="en-US" dirty="0"/>
          </a:p>
        </p:txBody>
      </p:sp>
    </p:spTree>
    <p:extLst>
      <p:ext uri="{BB962C8B-B14F-4D97-AF65-F5344CB8AC3E}">
        <p14:creationId xmlns:p14="http://schemas.microsoft.com/office/powerpoint/2010/main" val="112446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4" name="image4.png"/>
          <p:cNvPicPr>
            <a:picLocks noGrp="1"/>
          </p:cNvPicPr>
          <p:nvPr>
            <p:ph idx="1"/>
          </p:nvPr>
        </p:nvPicPr>
        <p:blipFill>
          <a:blip r:embed="rId2"/>
          <a:srcRect/>
          <a:stretch>
            <a:fillRect/>
          </a:stretch>
        </p:blipFill>
        <p:spPr>
          <a:xfrm>
            <a:off x="1451579" y="2070989"/>
            <a:ext cx="4215569" cy="3449638"/>
          </a:xfrm>
          <a:prstGeom prst="rect">
            <a:avLst/>
          </a:prstGeom>
          <a:ln/>
        </p:spPr>
      </p:pic>
      <p:sp>
        <p:nvSpPr>
          <p:cNvPr id="5" name="TextBox 4"/>
          <p:cNvSpPr txBox="1"/>
          <p:nvPr/>
        </p:nvSpPr>
        <p:spPr>
          <a:xfrm>
            <a:off x="5760720" y="2070989"/>
            <a:ext cx="4809744" cy="646331"/>
          </a:xfrm>
          <a:prstGeom prst="rect">
            <a:avLst/>
          </a:prstGeom>
          <a:noFill/>
        </p:spPr>
        <p:txBody>
          <a:bodyPr wrap="square" rtlCol="0">
            <a:spAutoFit/>
          </a:bodyPr>
          <a:lstStyle/>
          <a:p>
            <a:r>
              <a:rPr lang="en-US" dirty="0" smtClean="0"/>
              <a:t>Relationship </a:t>
            </a:r>
            <a:r>
              <a:rPr lang="en-US" dirty="0"/>
              <a:t>between price distribution and room type</a:t>
            </a:r>
            <a:r>
              <a:rPr lang="en-US" dirty="0" smtClean="0">
                <a:effectLst/>
              </a:rPr>
              <a:t> </a:t>
            </a:r>
            <a:endParaRPr lang="en-US" dirty="0"/>
          </a:p>
        </p:txBody>
      </p:sp>
    </p:spTree>
    <p:extLst>
      <p:ext uri="{BB962C8B-B14F-4D97-AF65-F5344CB8AC3E}">
        <p14:creationId xmlns:p14="http://schemas.microsoft.com/office/powerpoint/2010/main" val="134562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4" name="image9.png"/>
          <p:cNvPicPr>
            <a:picLocks noGrp="1"/>
          </p:cNvPicPr>
          <p:nvPr>
            <p:ph idx="1"/>
          </p:nvPr>
        </p:nvPicPr>
        <p:blipFill>
          <a:blip r:embed="rId2"/>
          <a:srcRect/>
          <a:stretch>
            <a:fillRect/>
          </a:stretch>
        </p:blipFill>
        <p:spPr>
          <a:xfrm>
            <a:off x="1450480" y="2007436"/>
            <a:ext cx="4784066" cy="1841357"/>
          </a:xfrm>
          <a:prstGeom prst="rect">
            <a:avLst/>
          </a:prstGeom>
          <a:ln/>
        </p:spPr>
      </p:pic>
      <p:sp>
        <p:nvSpPr>
          <p:cNvPr id="5" name="TextBox 4"/>
          <p:cNvSpPr txBox="1"/>
          <p:nvPr/>
        </p:nvSpPr>
        <p:spPr>
          <a:xfrm>
            <a:off x="1381574" y="4119700"/>
            <a:ext cx="9673279" cy="369332"/>
          </a:xfrm>
          <a:prstGeom prst="rect">
            <a:avLst/>
          </a:prstGeom>
          <a:noFill/>
        </p:spPr>
        <p:txBody>
          <a:bodyPr wrap="square" rtlCol="0">
            <a:spAutoFit/>
          </a:bodyPr>
          <a:lstStyle/>
          <a:p>
            <a:r>
              <a:rPr lang="en-US" dirty="0" smtClean="0"/>
              <a:t>Number </a:t>
            </a:r>
            <a:r>
              <a:rPr lang="en-US" dirty="0"/>
              <a:t>of guests received by different types of hotels in different months.</a:t>
            </a:r>
            <a:r>
              <a:rPr lang="en-US" dirty="0" smtClean="0">
                <a:effectLst/>
              </a:rPr>
              <a:t> </a:t>
            </a:r>
            <a:endParaRPr lang="en-US" dirty="0"/>
          </a:p>
        </p:txBody>
      </p:sp>
      <p:pic>
        <p:nvPicPr>
          <p:cNvPr id="6" name="image26.png"/>
          <p:cNvPicPr/>
          <p:nvPr/>
        </p:nvPicPr>
        <p:blipFill>
          <a:blip r:embed="rId3"/>
          <a:srcRect/>
          <a:stretch>
            <a:fillRect/>
          </a:stretch>
        </p:blipFill>
        <p:spPr>
          <a:xfrm>
            <a:off x="6234546" y="2007436"/>
            <a:ext cx="4784066" cy="1841357"/>
          </a:xfrm>
          <a:prstGeom prst="rect">
            <a:avLst/>
          </a:prstGeom>
          <a:ln/>
        </p:spPr>
      </p:pic>
    </p:spTree>
    <p:extLst>
      <p:ext uri="{BB962C8B-B14F-4D97-AF65-F5344CB8AC3E}">
        <p14:creationId xmlns:p14="http://schemas.microsoft.com/office/powerpoint/2010/main" val="146644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4" name="image7.png"/>
          <p:cNvPicPr>
            <a:picLocks noGrp="1"/>
          </p:cNvPicPr>
          <p:nvPr>
            <p:ph idx="1"/>
          </p:nvPr>
        </p:nvPicPr>
        <p:blipFill>
          <a:blip r:embed="rId2"/>
          <a:srcRect/>
          <a:stretch>
            <a:fillRect/>
          </a:stretch>
        </p:blipFill>
        <p:spPr>
          <a:xfrm>
            <a:off x="1451579" y="2070989"/>
            <a:ext cx="3339877" cy="2446147"/>
          </a:xfrm>
          <a:prstGeom prst="rect">
            <a:avLst/>
          </a:prstGeom>
          <a:ln/>
        </p:spPr>
      </p:pic>
      <p:pic>
        <p:nvPicPr>
          <p:cNvPr id="5" name="image10.png"/>
          <p:cNvPicPr/>
          <p:nvPr/>
        </p:nvPicPr>
        <p:blipFill>
          <a:blip r:embed="rId3"/>
          <a:srcRect/>
          <a:stretch>
            <a:fillRect/>
          </a:stretch>
        </p:blipFill>
        <p:spPr>
          <a:xfrm>
            <a:off x="4791456" y="2070988"/>
            <a:ext cx="2953512" cy="2446147"/>
          </a:xfrm>
          <a:prstGeom prst="rect">
            <a:avLst/>
          </a:prstGeom>
          <a:ln/>
        </p:spPr>
      </p:pic>
      <p:sp>
        <p:nvSpPr>
          <p:cNvPr id="7" name="TextBox 6"/>
          <p:cNvSpPr txBox="1"/>
          <p:nvPr/>
        </p:nvSpPr>
        <p:spPr>
          <a:xfrm>
            <a:off x="1451579" y="4663440"/>
            <a:ext cx="8706574" cy="646331"/>
          </a:xfrm>
          <a:prstGeom prst="rect">
            <a:avLst/>
          </a:prstGeom>
          <a:noFill/>
        </p:spPr>
        <p:txBody>
          <a:bodyPr wrap="square" rtlCol="0">
            <a:spAutoFit/>
          </a:bodyPr>
          <a:lstStyle/>
          <a:p>
            <a:r>
              <a:rPr lang="en-US" dirty="0"/>
              <a:t>B</a:t>
            </a:r>
            <a:r>
              <a:rPr lang="en-US" dirty="0" smtClean="0"/>
              <a:t>oxplot </a:t>
            </a:r>
            <a:r>
              <a:rPr lang="en-US" dirty="0"/>
              <a:t>and bar chart of price in different months</a:t>
            </a:r>
          </a:p>
          <a:p>
            <a:endParaRPr lang="en-US" dirty="0"/>
          </a:p>
        </p:txBody>
      </p:sp>
    </p:spTree>
    <p:extLst>
      <p:ext uri="{BB962C8B-B14F-4D97-AF65-F5344CB8AC3E}">
        <p14:creationId xmlns:p14="http://schemas.microsoft.com/office/powerpoint/2010/main" val="20616194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65</TotalTime>
  <Words>514</Words>
  <Application>Microsoft Macintosh PowerPoint</Application>
  <PresentationFormat>Widescreen</PresentationFormat>
  <Paragraphs>76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Gill Sans MT</vt:lpstr>
      <vt:lpstr>等线</vt:lpstr>
      <vt:lpstr>Arial</vt:lpstr>
      <vt:lpstr>Gallery</vt:lpstr>
      <vt:lpstr>Machine Learning Hotel Booking Cancellation Prediction SENG474</vt:lpstr>
      <vt:lpstr>PowerPoint Presentation</vt:lpstr>
      <vt:lpstr>Introduction</vt:lpstr>
      <vt:lpstr>Data preparation</vt:lpstr>
      <vt:lpstr>Drop unused feature &amp; Fill the missing values</vt:lpstr>
      <vt:lpstr>Visualization</vt:lpstr>
      <vt:lpstr>Visualization</vt:lpstr>
      <vt:lpstr>Visualization</vt:lpstr>
      <vt:lpstr>Visualization</vt:lpstr>
      <vt:lpstr>Visualization</vt:lpstr>
      <vt:lpstr>Add Features</vt:lpstr>
      <vt:lpstr>Feature encoding</vt:lpstr>
      <vt:lpstr>Feature encoding</vt:lpstr>
      <vt:lpstr>Feature encoding</vt:lpstr>
      <vt:lpstr>Feature selection</vt:lpstr>
      <vt:lpstr>Feature selection/correlation</vt:lpstr>
      <vt:lpstr>Feature selection/correlation</vt:lpstr>
      <vt:lpstr>Feature selection</vt:lpstr>
      <vt:lpstr>Data mining</vt:lpstr>
      <vt:lpstr>Data mining/split set</vt:lpstr>
      <vt:lpstr>Data mining/Logistic regression</vt:lpstr>
      <vt:lpstr>Data mining/Logistic regression</vt:lpstr>
      <vt:lpstr>Data mining/Other models</vt:lpstr>
      <vt:lpstr>conclusion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Hotel Booking Cancellation Prediction SENG474</dc:title>
  <dc:creator>A60482</dc:creator>
  <cp:lastModifiedBy>A60482</cp:lastModifiedBy>
  <cp:revision>8</cp:revision>
  <dcterms:created xsi:type="dcterms:W3CDTF">2023-07-01T05:43:18Z</dcterms:created>
  <dcterms:modified xsi:type="dcterms:W3CDTF">2023-07-01T06:50:20Z</dcterms:modified>
</cp:coreProperties>
</file>