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8" r:id="rId16"/>
    <p:sldId id="269" r:id="rId17"/>
    <p:sldId id="271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6"/>
  </p:normalViewPr>
  <p:slideViewPr>
    <p:cSldViewPr>
      <p:cViewPr varScale="1">
        <p:scale>
          <a:sx n="102" d="100"/>
          <a:sy n="102" d="100"/>
        </p:scale>
        <p:origin x="1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93124-E746-F04D-95C2-990DB4D4813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68955-3BDC-0D41-9351-A813128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8955-3BDC-0D41-9351-A8131286B4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8955-3BDC-0D41-9351-A8131286B4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1749552"/>
            <a:ext cx="6400800" cy="427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4"/>
              </a:spcBef>
            </a:pPr>
            <a:endParaRPr sz="550"/>
          </a:p>
          <a:p>
            <a:pPr marL="3965425" marR="2594808" algn="ctr">
              <a:lnSpc>
                <a:spcPct val="95825"/>
              </a:lnSpc>
              <a:spcBef>
                <a:spcPts val="2000"/>
              </a:spcBef>
            </a:pPr>
            <a:r>
              <a:rPr sz="3600" b="1" spc="0" dirty="0">
                <a:solidFill>
                  <a:srgbClr val="666666"/>
                </a:solidFill>
                <a:latin typeface="Arial"/>
                <a:cs typeface="Arial"/>
              </a:rPr>
              <a:t>The L</a:t>
            </a:r>
            <a:r>
              <a:rPr sz="3600" b="1" spc="-1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3600" b="1" spc="0" dirty="0">
                <a:solidFill>
                  <a:srgbClr val="666666"/>
                </a:solidFill>
                <a:latin typeface="Arial"/>
                <a:cs typeface="Arial"/>
              </a:rPr>
              <a:t>brary</a:t>
            </a:r>
            <a:endParaRPr sz="3600">
              <a:latin typeface="Arial"/>
              <a:cs typeface="Arial"/>
            </a:endParaRPr>
          </a:p>
          <a:p>
            <a:pPr marL="2408262" marR="1034705" algn="ctr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Obj</a:t>
            </a:r>
            <a:r>
              <a:rPr sz="3200" spc="-9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3200" spc="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-ori</a:t>
            </a:r>
            <a:r>
              <a:rPr sz="3200" spc="-1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nt</a:t>
            </a:r>
            <a:r>
              <a:rPr sz="3200" spc="-1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3200" spc="-2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pr</a:t>
            </a:r>
            <a:r>
              <a:rPr sz="3200" spc="-9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gr</a:t>
            </a:r>
            <a:r>
              <a:rPr sz="3200" spc="-9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3200" spc="-9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ing</a:t>
            </a:r>
            <a:r>
              <a:rPr sz="3200" spc="-3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666666"/>
                </a:solidFill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  <a:p>
            <a:pPr marL="4090162">
              <a:lnSpc>
                <a:spcPct val="95825"/>
              </a:lnSpc>
              <a:spcBef>
                <a:spcPts val="39637"/>
              </a:spcBef>
            </a:pPr>
            <a:r>
              <a:rPr sz="1200" spc="-4" dirty="0">
                <a:latin typeface="Arial"/>
                <a:cs typeface="Arial"/>
              </a:rPr>
              <a:t>M</a:t>
            </a:r>
            <a:r>
              <a:rPr sz="1200" spc="4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t</a:t>
            </a:r>
            <a:r>
              <a:rPr sz="1200" spc="0" dirty="0">
                <a:latin typeface="Arial"/>
                <a:cs typeface="Arial"/>
              </a:rPr>
              <a:t>ias</a:t>
            </a:r>
            <a:r>
              <a:rPr sz="1200" spc="-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Nordl</a:t>
            </a:r>
            <a:r>
              <a:rPr sz="1200" spc="-4" dirty="0">
                <a:latin typeface="Arial"/>
                <a:cs typeface="Arial"/>
              </a:rPr>
              <a:t>i</a:t>
            </a:r>
            <a:r>
              <a:rPr sz="1200" spc="4" dirty="0">
                <a:latin typeface="Arial"/>
                <a:cs typeface="Arial"/>
              </a:rPr>
              <a:t>nd</a:t>
            </a:r>
            <a:r>
              <a:rPr sz="1200" spc="0" dirty="0">
                <a:latin typeface="Arial"/>
                <a:cs typeface="Arial"/>
              </a:rPr>
              <a:t>h</a:t>
            </a:r>
            <a:r>
              <a:rPr sz="1200" spc="-3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&amp;</a:t>
            </a:r>
            <a:r>
              <a:rPr sz="1200" spc="1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ö</a:t>
            </a:r>
            <a:r>
              <a:rPr sz="1200" spc="0" dirty="0">
                <a:latin typeface="Arial"/>
                <a:cs typeface="Arial"/>
              </a:rPr>
              <a:t>rkem</a:t>
            </a:r>
            <a:r>
              <a:rPr sz="1200" spc="-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4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</a:t>
            </a:r>
            <a:r>
              <a:rPr sz="1200" spc="4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ci                                                </a:t>
            </a:r>
            <a:r>
              <a:rPr sz="1200" spc="13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622" y="1655025"/>
            <a:ext cx="7555483" cy="4438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44701" marR="1373286" algn="ctr">
              <a:lnSpc>
                <a:spcPct val="95825"/>
              </a:lnSpc>
              <a:spcBef>
                <a:spcPts val="111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Technical Requi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ements</a:t>
            </a:r>
            <a:endParaRPr sz="3600">
              <a:latin typeface="Arial"/>
              <a:cs typeface="Arial"/>
            </a:endParaRPr>
          </a:p>
          <a:p>
            <a:pPr marL="3025140" marR="1655013" algn="ctr">
              <a:lnSpc>
                <a:spcPct val="95825"/>
              </a:lnSpc>
              <a:spcBef>
                <a:spcPts val="180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- Architectural Des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gn</a:t>
            </a:r>
            <a:endParaRPr sz="3600">
              <a:latin typeface="Arial"/>
              <a:cs typeface="Arial"/>
            </a:endParaRPr>
          </a:p>
          <a:p>
            <a:pPr marR="471804" algn="r">
              <a:lnSpc>
                <a:spcPct val="95825"/>
              </a:lnSpc>
              <a:spcBef>
                <a:spcPts val="39636"/>
              </a:spcBef>
            </a:pPr>
            <a:r>
              <a:rPr sz="1200" spc="4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3479038">
              <a:lnSpc>
                <a:spcPct val="95825"/>
              </a:lnSpc>
              <a:spcBef>
                <a:spcPts val="5434"/>
              </a:spcBef>
            </a:pPr>
            <a:r>
              <a:rPr sz="3600" spc="0" dirty="0">
                <a:latin typeface="Arial"/>
                <a:cs typeface="Arial"/>
              </a:rPr>
              <a:t>Entity Framew</a:t>
            </a:r>
            <a:r>
              <a:rPr sz="3600" spc="4" dirty="0">
                <a:latin typeface="Arial"/>
                <a:cs typeface="Arial"/>
              </a:rPr>
              <a:t>o</a:t>
            </a:r>
            <a:r>
              <a:rPr sz="3600" spc="0" dirty="0">
                <a:latin typeface="Arial"/>
                <a:cs typeface="Arial"/>
              </a:rPr>
              <a:t>rk</a:t>
            </a:r>
            <a:endParaRPr sz="3600" dirty="0">
              <a:latin typeface="Arial"/>
              <a:cs typeface="Arial"/>
            </a:endParaRPr>
          </a:p>
          <a:p>
            <a:pPr marL="2187194" marR="827968" indent="-342900">
              <a:lnSpc>
                <a:spcPct val="100041"/>
              </a:lnSpc>
              <a:spcBef>
                <a:spcPts val="3076"/>
              </a:spcBef>
              <a:tabLst>
                <a:tab pos="2184400" algn="l"/>
              </a:tabLst>
            </a:pPr>
            <a:r>
              <a:rPr sz="2400" spc="0" dirty="0">
                <a:latin typeface="Arial"/>
                <a:cs typeface="Arial"/>
              </a:rPr>
              <a:t>•	E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tity f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amework </a:t>
            </a:r>
            <a:r>
              <a:rPr sz="2400" spc="4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EF)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an Ob</a:t>
            </a:r>
            <a:r>
              <a:rPr sz="2400" spc="4" dirty="0">
                <a:latin typeface="Arial"/>
                <a:cs typeface="Arial"/>
              </a:rPr>
              <a:t>j</a:t>
            </a:r>
            <a:r>
              <a:rPr sz="2400" spc="0" dirty="0">
                <a:latin typeface="Arial"/>
                <a:cs typeface="Arial"/>
              </a:rPr>
              <a:t>ect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 Mapper </a:t>
            </a:r>
            <a:r>
              <a:rPr sz="2400" spc="4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ORM)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makes it e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store objects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el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databas</a:t>
            </a:r>
            <a:r>
              <a:rPr sz="2400" spc="-9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s.</a:t>
            </a:r>
            <a:endParaRPr sz="2400" dirty="0">
              <a:latin typeface="Arial"/>
              <a:cs typeface="Arial"/>
            </a:endParaRPr>
          </a:p>
          <a:p>
            <a:pPr marL="2187194" marR="653730" indent="-342900">
              <a:lnSpc>
                <a:spcPct val="100041"/>
              </a:lnSpc>
              <a:spcBef>
                <a:spcPts val="1010"/>
              </a:spcBef>
              <a:tabLst>
                <a:tab pos="2184400" algn="l"/>
              </a:tabLst>
            </a:pPr>
            <a:r>
              <a:rPr sz="2400" spc="0" dirty="0">
                <a:latin typeface="Arial"/>
                <a:cs typeface="Arial"/>
              </a:rPr>
              <a:t>•	Th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a separate document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 the course p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ge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med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“Ent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 </a:t>
            </a:r>
            <a:r>
              <a:rPr sz="2400" spc="-9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ramew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rk.pdf” that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ves deta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uctions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 how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tup and use EF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your p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oject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com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on</a:t>
            </a:r>
            <a:endParaRPr sz="2400" dirty="0">
              <a:latin typeface="Arial"/>
              <a:cs typeface="Arial"/>
            </a:endParaRPr>
          </a:p>
          <a:p>
            <a:pPr marL="2187194" marR="427130">
              <a:lnSpc>
                <a:spcPct val="100137"/>
              </a:lnSpc>
            </a:pPr>
            <a:r>
              <a:rPr sz="2400" spc="0" dirty="0">
                <a:latin typeface="Arial"/>
                <a:cs typeface="Arial"/>
              </a:rPr>
              <a:t>prob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ems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4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rking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EF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code </a:t>
            </a:r>
            <a:r>
              <a:rPr sz="2400" b="1" spc="4" dirty="0">
                <a:latin typeface="Arial"/>
                <a:cs typeface="Arial"/>
              </a:rPr>
              <a:t>f</a:t>
            </a:r>
            <a:r>
              <a:rPr sz="2400" b="1" spc="0" dirty="0">
                <a:latin typeface="Arial"/>
                <a:cs typeface="Arial"/>
              </a:rPr>
              <a:t>irst</a:t>
            </a:r>
            <a:r>
              <a:rPr sz="2400" spc="0" dirty="0">
                <a:latin typeface="Arial"/>
                <a:cs typeface="Arial"/>
              </a:rPr>
              <a:t> ap</a:t>
            </a:r>
            <a:r>
              <a:rPr sz="2400" spc="-4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roach.</a:t>
            </a:r>
            <a:endParaRPr sz="2400" dirty="0">
              <a:latin typeface="Arial"/>
              <a:cs typeface="Arial"/>
            </a:endParaRPr>
          </a:p>
          <a:p>
            <a:pPr marR="471804" algn="r">
              <a:lnSpc>
                <a:spcPct val="95825"/>
              </a:lnSpc>
              <a:spcBef>
                <a:spcPts val="9623"/>
              </a:spcBef>
            </a:pPr>
            <a:r>
              <a:rPr sz="1200" spc="4" dirty="0">
                <a:latin typeface="Arial"/>
                <a:cs typeface="Arial"/>
              </a:rPr>
              <a:t>12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613" y="1833587"/>
            <a:ext cx="7411465" cy="4043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432025" marR="2060679" algn="ctr">
              <a:lnSpc>
                <a:spcPct val="95825"/>
              </a:lnSpc>
              <a:spcBef>
                <a:spcPts val="1114"/>
              </a:spcBef>
            </a:pPr>
            <a:r>
              <a:rPr sz="3600" spc="0" dirty="0">
                <a:latin typeface="Arial"/>
                <a:cs typeface="Arial"/>
              </a:rPr>
              <a:t>Entity Framework</a:t>
            </a:r>
            <a:endParaRPr sz="3600">
              <a:latin typeface="Arial"/>
              <a:cs typeface="Arial"/>
            </a:endParaRPr>
          </a:p>
          <a:p>
            <a:pPr marL="4334256" marR="2961690" algn="ctr">
              <a:lnSpc>
                <a:spcPct val="95825"/>
              </a:lnSpc>
              <a:spcBef>
                <a:spcPts val="180"/>
              </a:spcBef>
            </a:pPr>
            <a:r>
              <a:rPr sz="3600" spc="0" dirty="0">
                <a:latin typeface="Arial"/>
                <a:cs typeface="Arial"/>
              </a:rPr>
              <a:t>- Mode</a:t>
            </a:r>
            <a:r>
              <a:rPr sz="3600" spc="9" dirty="0">
                <a:latin typeface="Arial"/>
                <a:cs typeface="Arial"/>
              </a:rPr>
              <a:t>l</a:t>
            </a:r>
            <a:r>
              <a:rPr sz="3600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R="471804" algn="r">
              <a:lnSpc>
                <a:spcPct val="95825"/>
              </a:lnSpc>
              <a:spcBef>
                <a:spcPts val="39636"/>
              </a:spcBef>
            </a:pPr>
            <a:r>
              <a:rPr sz="1200" spc="4" dirty="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511300" y="381000"/>
            <a:ext cx="763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Conventions</a:t>
            </a:r>
            <a:r>
              <a:rPr lang="en-US" sz="4000" dirty="0"/>
              <a:t> vs Annotations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1524000"/>
            <a:ext cx="723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Blog{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string Title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virtual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ICollection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&lt;Post&gt; Posts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Post{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string Title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string Content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BlogId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virtual Blog Blog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35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511300" y="381000"/>
            <a:ext cx="763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Conventions vs </a:t>
            </a:r>
            <a:r>
              <a:rPr lang="en-US" sz="4000" b="1" dirty="0"/>
              <a:t>Annotations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1524000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Blog{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[Key]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[Required]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string Title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virtual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ICollection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&lt;Post&gt; Posts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Post{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[Key]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[Required]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string Title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string Content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ForeignKey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(“Blog”)]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BlogId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public virtual Blog Blog { get; set;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3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6555" y="2997009"/>
            <a:ext cx="3003930" cy="3278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1639" y="2969729"/>
            <a:ext cx="3508755" cy="3267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3432025" marR="2060679" algn="ctr">
              <a:lnSpc>
                <a:spcPct val="95825"/>
              </a:lnSpc>
              <a:spcBef>
                <a:spcPts val="1114"/>
              </a:spcBef>
            </a:pPr>
            <a:r>
              <a:rPr sz="3600" spc="0" dirty="0">
                <a:latin typeface="Arial"/>
                <a:cs typeface="Arial"/>
              </a:rPr>
              <a:t>Entity Framework</a:t>
            </a:r>
            <a:endParaRPr sz="3600" dirty="0">
              <a:latin typeface="Arial"/>
              <a:cs typeface="Arial"/>
            </a:endParaRPr>
          </a:p>
          <a:p>
            <a:pPr marL="3634740" marR="2264917" algn="ctr">
              <a:lnSpc>
                <a:spcPct val="95825"/>
              </a:lnSpc>
              <a:spcBef>
                <a:spcPts val="180"/>
              </a:spcBef>
            </a:pPr>
            <a:r>
              <a:rPr sz="3600" spc="0" dirty="0">
                <a:latin typeface="Arial"/>
                <a:cs typeface="Arial"/>
              </a:rPr>
              <a:t>- The Database</a:t>
            </a:r>
            <a:endParaRPr sz="3600" dirty="0">
              <a:latin typeface="Arial"/>
              <a:cs typeface="Arial"/>
            </a:endParaRPr>
          </a:p>
          <a:p>
            <a:pPr marL="2187194" marR="650244" indent="-342900">
              <a:lnSpc>
                <a:spcPct val="100041"/>
              </a:lnSpc>
              <a:spcBef>
                <a:spcPts val="3076"/>
              </a:spcBef>
              <a:tabLst>
                <a:tab pos="2184400" algn="l"/>
              </a:tabLst>
            </a:pPr>
            <a:r>
              <a:rPr sz="2400" spc="0" dirty="0">
                <a:latin typeface="Arial"/>
                <a:cs typeface="Arial"/>
              </a:rPr>
              <a:t>•	E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tity Framework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wil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create the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database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tabl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4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keys, relati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nssh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ps</a:t>
            </a:r>
            <a:r>
              <a:rPr sz="2400" spc="4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etc.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lang="en-GB" sz="2400" spc="0" dirty="0">
                <a:latin typeface="Arial"/>
                <a:cs typeface="Arial"/>
              </a:rPr>
              <a:t>code </a:t>
            </a:r>
            <a:r>
              <a:rPr sz="2400" spc="4" dirty="0">
                <a:latin typeface="Arial"/>
                <a:cs typeface="Arial"/>
              </a:rPr>
              <a:t>(</a:t>
            </a:r>
            <a:r>
              <a:rPr lang="en-GB" sz="2400" spc="4" dirty="0">
                <a:latin typeface="Arial"/>
                <a:cs typeface="Arial"/>
              </a:rPr>
              <a:t>model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sses)</a:t>
            </a:r>
            <a:endParaRPr sz="2400" dirty="0">
              <a:latin typeface="Arial"/>
              <a:cs typeface="Arial"/>
            </a:endParaRPr>
          </a:p>
          <a:p>
            <a:pPr marR="471804" algn="r">
              <a:lnSpc>
                <a:spcPct val="95825"/>
              </a:lnSpc>
              <a:spcBef>
                <a:spcPts val="27918"/>
              </a:spcBef>
            </a:pPr>
            <a:r>
              <a:rPr sz="1200" spc="4" dirty="0">
                <a:latin typeface="Arial"/>
                <a:cs typeface="Arial"/>
              </a:rPr>
              <a:t>14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579499" y="4653114"/>
            <a:ext cx="7276083" cy="1944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1"/>
              </a:spcBef>
            </a:pPr>
            <a:endParaRPr sz="550" dirty="0"/>
          </a:p>
          <a:p>
            <a:pPr marR="183387" algn="r">
              <a:lnSpc>
                <a:spcPct val="95825"/>
              </a:lnSpc>
              <a:spcBef>
                <a:spcPts val="13000"/>
              </a:spcBef>
            </a:pPr>
            <a:r>
              <a:rPr sz="1200" spc="4" dirty="0">
                <a:latin typeface="Arial"/>
                <a:cs typeface="Arial"/>
              </a:rPr>
              <a:t>15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622" y="2132838"/>
            <a:ext cx="7307833" cy="19777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3432025" marR="2060679" algn="ctr">
              <a:lnSpc>
                <a:spcPct val="95825"/>
              </a:lnSpc>
              <a:spcBef>
                <a:spcPts val="1114"/>
              </a:spcBef>
            </a:pPr>
            <a:r>
              <a:rPr sz="3600" spc="0" dirty="0">
                <a:latin typeface="Arial"/>
                <a:cs typeface="Arial"/>
              </a:rPr>
              <a:t>Entity Framework</a:t>
            </a:r>
            <a:endParaRPr sz="3600" dirty="0">
              <a:latin typeface="Arial"/>
              <a:cs typeface="Arial"/>
            </a:endParaRPr>
          </a:p>
          <a:p>
            <a:pPr marL="3991356" marR="2619044" algn="ctr">
              <a:lnSpc>
                <a:spcPct val="95825"/>
              </a:lnSpc>
              <a:spcBef>
                <a:spcPts val="180"/>
              </a:spcBef>
            </a:pPr>
            <a:r>
              <a:rPr sz="3600" spc="0" dirty="0">
                <a:latin typeface="Arial"/>
                <a:cs typeface="Arial"/>
              </a:rPr>
              <a:t>- Db</a:t>
            </a:r>
            <a:r>
              <a:rPr sz="3600" spc="4" dirty="0">
                <a:latin typeface="Arial"/>
                <a:cs typeface="Arial"/>
              </a:rPr>
              <a:t>C</a:t>
            </a:r>
            <a:r>
              <a:rPr sz="3600" spc="0" dirty="0">
                <a:latin typeface="Arial"/>
                <a:cs typeface="Arial"/>
              </a:rPr>
              <a:t>ontext</a:t>
            </a:r>
            <a:endParaRPr sz="36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3076"/>
              </a:spcBef>
            </a:pPr>
            <a:r>
              <a:rPr sz="2400" spc="0" dirty="0">
                <a:latin typeface="Arial"/>
                <a:cs typeface="Arial"/>
              </a:rPr>
              <a:t>• </a:t>
            </a:r>
            <a:r>
              <a:rPr sz="2400" spc="52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rive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 the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nte</a:t>
            </a:r>
            <a:r>
              <a:rPr sz="2400" spc="-9" dirty="0">
                <a:latin typeface="Arial"/>
                <a:cs typeface="Arial"/>
              </a:rPr>
              <a:t>x</a:t>
            </a:r>
            <a:r>
              <a:rPr sz="2400" spc="4" dirty="0">
                <a:latin typeface="Arial"/>
                <a:cs typeface="Arial"/>
              </a:rPr>
              <a:t>t-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4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:</a:t>
            </a:r>
            <a:endParaRPr lang="en-GB" sz="2400" spc="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3076"/>
              </a:spcBef>
            </a:pPr>
            <a:endParaRPr lang="en-GB" sz="24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3076"/>
              </a:spcBef>
            </a:pPr>
            <a:endParaRPr lang="en-GB" sz="2400" dirty="0">
              <a:latin typeface="Arial"/>
              <a:cs typeface="Arial"/>
            </a:endParaRPr>
          </a:p>
          <a:p>
            <a:pPr marL="2187194" indent="-342900">
              <a:lnSpc>
                <a:spcPct val="95825"/>
              </a:lnSpc>
              <a:spcBef>
                <a:spcPts val="3076"/>
              </a:spcBef>
              <a:buFont typeface="Arial" charset="0"/>
              <a:buChar char="•"/>
            </a:pPr>
            <a:r>
              <a:rPr lang="en-GB" sz="2400" dirty="0">
                <a:latin typeface="Arial"/>
                <a:cs typeface="Arial"/>
              </a:rPr>
              <a:t>You can add to Books and Authors as if they were lists, and when Save() method is called, they’ll be synced to the database by Entity Framework.</a:t>
            </a:r>
          </a:p>
          <a:p>
            <a:pPr marL="2187194" indent="-342900">
              <a:lnSpc>
                <a:spcPct val="95825"/>
              </a:lnSpc>
              <a:spcBef>
                <a:spcPts val="3076"/>
              </a:spcBef>
              <a:buFont typeface="Arial" charset="0"/>
              <a:buChar char="•"/>
            </a:pPr>
            <a:r>
              <a:rPr lang="en-GB" sz="2400" dirty="0">
                <a:latin typeface="Arial"/>
                <a:cs typeface="Arial"/>
              </a:rPr>
              <a:t>An object retrieved from the database through the EF is tracked, so any changes to the object is saved to the database on Save().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844294">
              <a:lnSpc>
                <a:spcPct val="95825"/>
              </a:lnSpc>
              <a:spcBef>
                <a:spcPts val="5434"/>
              </a:spcBef>
            </a:pPr>
            <a:r>
              <a:rPr lang="en-GB" sz="3600" spc="0" dirty="0">
                <a:latin typeface="Arial"/>
                <a:cs typeface="Arial"/>
              </a:rPr>
              <a:t>Entity Framework - usage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1742" b="8019"/>
          <a:stretch/>
        </p:blipFill>
        <p:spPr>
          <a:xfrm>
            <a:off x="2259496" y="1828800"/>
            <a:ext cx="5893904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670" y="5265214"/>
            <a:ext cx="688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The </a:t>
            </a:r>
            <a:r>
              <a:rPr lang="en-GB" dirty="0" err="1"/>
              <a:t>ContextSingleton</a:t>
            </a:r>
            <a:r>
              <a:rPr lang="en-GB" dirty="0"/>
              <a:t> will keep a single </a:t>
            </a:r>
            <a:r>
              <a:rPr lang="en-GB" dirty="0" err="1"/>
              <a:t>LibraryContext</a:t>
            </a:r>
            <a:r>
              <a:rPr lang="en-GB" dirty="0"/>
              <a:t> for your application, and every repository will have a reference to it.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Repositories are the only place you will access the </a:t>
            </a:r>
            <a:r>
              <a:rPr lang="en-GB" dirty="0" err="1"/>
              <a:t>LibraryContext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844294">
              <a:lnSpc>
                <a:spcPct val="95825"/>
              </a:lnSpc>
              <a:spcBef>
                <a:spcPts val="5434"/>
              </a:spcBef>
            </a:pPr>
            <a:r>
              <a:rPr sz="3600" spc="0" dirty="0">
                <a:latin typeface="Arial"/>
                <a:cs typeface="Arial"/>
              </a:rPr>
              <a:t>Examin</a:t>
            </a:r>
            <a:r>
              <a:rPr sz="3600" spc="4" dirty="0">
                <a:latin typeface="Arial"/>
                <a:cs typeface="Arial"/>
              </a:rPr>
              <a:t>a</a:t>
            </a:r>
            <a:r>
              <a:rPr sz="3600" spc="0" dirty="0">
                <a:latin typeface="Arial"/>
                <a:cs typeface="Arial"/>
              </a:rPr>
              <a:t>tion</a:t>
            </a:r>
            <a:endParaRPr sz="3600" dirty="0">
              <a:latin typeface="Arial"/>
              <a:cs typeface="Arial"/>
            </a:endParaRPr>
          </a:p>
          <a:p>
            <a:pPr marL="1844294" marR="702771">
              <a:lnSpc>
                <a:spcPct val="100137"/>
              </a:lnSpc>
              <a:spcBef>
                <a:spcPts val="3076"/>
              </a:spcBef>
            </a:pPr>
            <a:r>
              <a:rPr sz="2400" spc="0" dirty="0">
                <a:latin typeface="Arial"/>
                <a:cs typeface="Arial"/>
              </a:rPr>
              <a:t>The pro</a:t>
            </a:r>
            <a:r>
              <a:rPr sz="2400" spc="9" dirty="0">
                <a:latin typeface="Arial"/>
                <a:cs typeface="Arial"/>
              </a:rPr>
              <a:t>j</a:t>
            </a:r>
            <a:r>
              <a:rPr sz="2400" spc="0" dirty="0">
                <a:latin typeface="Arial"/>
                <a:cs typeface="Arial"/>
              </a:rPr>
              <a:t>ect </a:t>
            </a:r>
            <a:r>
              <a:rPr sz="2400" spc="-9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ork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</a:t>
            </a:r>
            <a:r>
              <a:rPr sz="2400" spc="-4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ld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han</a:t>
            </a:r>
            <a:r>
              <a:rPr sz="2400" spc="-9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before 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de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dl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ne.</a:t>
            </a:r>
            <a:endParaRPr sz="2400" dirty="0">
              <a:latin typeface="Arial"/>
              <a:cs typeface="Arial"/>
            </a:endParaRPr>
          </a:p>
          <a:p>
            <a:pPr marL="1844294" marR="892357">
              <a:lnSpc>
                <a:spcPct val="100041"/>
              </a:lnSpc>
              <a:spcBef>
                <a:spcPts val="1007"/>
              </a:spcBef>
            </a:pPr>
            <a:r>
              <a:rPr sz="2400" spc="0" dirty="0">
                <a:latin typeface="Arial"/>
                <a:cs typeface="Arial"/>
              </a:rPr>
              <a:t>At a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grad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sess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you w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ll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present your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rk and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 w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ll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assessed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these c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iteria:</a:t>
            </a:r>
            <a:endParaRPr sz="24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823"/>
              </a:spcBef>
            </a:pPr>
            <a:r>
              <a:rPr sz="2000" spc="0" dirty="0">
                <a:latin typeface="Arial"/>
                <a:cs typeface="Arial"/>
              </a:rPr>
              <a:t>•  </a:t>
            </a:r>
            <a:r>
              <a:rPr sz="2000" spc="3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Ful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ill</a:t>
            </a:r>
            <a:r>
              <a:rPr sz="2000" spc="-9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ent of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all base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technical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requi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eme</a:t>
            </a:r>
            <a:r>
              <a:rPr sz="2000" spc="-1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ts</a:t>
            </a:r>
            <a:r>
              <a:rPr sz="2000" spc="-4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endParaRPr sz="2000" dirty="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if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tions.</a:t>
            </a:r>
            <a:endParaRPr sz="20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940"/>
              </a:spcBef>
            </a:pPr>
            <a:r>
              <a:rPr sz="2000" spc="0" dirty="0">
                <a:latin typeface="Arial"/>
                <a:cs typeface="Arial"/>
              </a:rPr>
              <a:t>•  </a:t>
            </a:r>
            <a:r>
              <a:rPr sz="2000" spc="3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app</a:t>
            </a:r>
            <a:r>
              <a:rPr sz="2000" spc="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op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iately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you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Obje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Ori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nted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epts.</a:t>
            </a:r>
            <a:endParaRPr sz="20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943"/>
              </a:spcBef>
            </a:pPr>
            <a:r>
              <a:rPr sz="2000" spc="0" dirty="0">
                <a:latin typeface="Arial"/>
                <a:cs typeface="Arial"/>
              </a:rPr>
              <a:t>•  </a:t>
            </a:r>
            <a:r>
              <a:rPr sz="2000" spc="3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How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y</a:t>
            </a:r>
            <a:r>
              <a:rPr sz="2000" spc="0" dirty="0">
                <a:latin typeface="Arial"/>
                <a:cs typeface="Arial"/>
              </a:rPr>
              <a:t>ou 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ollow 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-4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ferent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design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prin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iples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dis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us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ed</a:t>
            </a:r>
            <a:endParaRPr sz="2000" dirty="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1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940"/>
              </a:spcBef>
            </a:pPr>
            <a:r>
              <a:rPr sz="2000" spc="0" dirty="0">
                <a:latin typeface="Arial"/>
                <a:cs typeface="Arial"/>
              </a:rPr>
              <a:t>•  </a:t>
            </a:r>
            <a:r>
              <a:rPr sz="2000" spc="3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ability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Visual ef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icie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cy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your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UI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forms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GUI</a:t>
            </a:r>
            <a:endParaRPr sz="2000" dirty="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ign.</a:t>
            </a:r>
            <a:endParaRPr sz="20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942"/>
              </a:spcBef>
            </a:pPr>
            <a:r>
              <a:rPr sz="2000" spc="0" dirty="0">
                <a:latin typeface="Arial"/>
                <a:cs typeface="Arial"/>
              </a:rPr>
              <a:t>•  </a:t>
            </a:r>
            <a:r>
              <a:rPr sz="2000" spc="3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Follow the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code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standar</a:t>
            </a:r>
            <a:r>
              <a:rPr sz="2000" spc="-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R="471804" algn="r">
              <a:lnSpc>
                <a:spcPct val="95825"/>
              </a:lnSpc>
              <a:spcBef>
                <a:spcPts val="742"/>
              </a:spcBef>
            </a:pPr>
            <a:r>
              <a:rPr sz="1200" spc="4" dirty="0">
                <a:latin typeface="Arial"/>
                <a:cs typeface="Arial"/>
              </a:rPr>
              <a:t>17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0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4000246">
              <a:lnSpc>
                <a:spcPct val="95825"/>
              </a:lnSpc>
              <a:spcBef>
                <a:spcPts val="543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Project work</a:t>
            </a:r>
            <a:endParaRPr sz="36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3088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What </a:t>
            </a:r>
            <a:r>
              <a:rPr sz="2800" spc="4" dirty="0">
                <a:latin typeface="Arial"/>
                <a:cs typeface="Arial"/>
              </a:rPr>
              <a:t>ar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w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suppose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12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to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do?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Wh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57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ar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me</a:t>
            </a:r>
            <a:r>
              <a:rPr sz="2800" spc="4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1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How</a:t>
            </a:r>
            <a:r>
              <a:rPr sz="2800" spc="-3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ld</a:t>
            </a:r>
            <a:r>
              <a:rPr sz="2800" spc="-6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it be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done</a:t>
            </a:r>
            <a:r>
              <a:rPr sz="2800" spc="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8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How</a:t>
            </a:r>
            <a:r>
              <a:rPr sz="2800" spc="-4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will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 be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lang="en-GB" sz="2800" spc="4" dirty="0">
                <a:latin typeface="Arial"/>
                <a:cs typeface="Arial"/>
              </a:rPr>
              <a:t>examined</a:t>
            </a:r>
            <a:r>
              <a:rPr sz="2800" spc="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R="472414" algn="r">
              <a:lnSpc>
                <a:spcPct val="95825"/>
              </a:lnSpc>
              <a:spcBef>
                <a:spcPts val="19718"/>
              </a:spcBef>
            </a:pPr>
            <a:r>
              <a:rPr sz="1200" spc="0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221357">
              <a:lnSpc>
                <a:spcPct val="95825"/>
              </a:lnSpc>
              <a:spcBef>
                <a:spcPts val="543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What are 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e suppos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3600" spc="-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3600" spc="-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o do?</a:t>
            </a:r>
            <a:endParaRPr sz="36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3088"/>
              </a:spcBef>
            </a:pPr>
            <a:r>
              <a:rPr sz="2800" spc="0" dirty="0">
                <a:latin typeface="Arial"/>
                <a:cs typeface="Arial"/>
              </a:rPr>
              <a:t>Dev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lop</a:t>
            </a:r>
            <a:r>
              <a:rPr sz="2800" spc="-6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an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admi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is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ra</a:t>
            </a:r>
            <a:r>
              <a:rPr sz="2800" spc="9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ive</a:t>
            </a:r>
            <a:r>
              <a:rPr sz="2800" spc="-10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y</a:t>
            </a:r>
            <a:r>
              <a:rPr sz="2800" spc="0" dirty="0">
                <a:latin typeface="Arial"/>
                <a:cs typeface="Arial"/>
              </a:rPr>
              <a:t>st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m</a:t>
            </a:r>
            <a:r>
              <a:rPr sz="2800" spc="-3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for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Arial"/>
                <a:cs typeface="Arial"/>
              </a:rPr>
              <a:t>li</a:t>
            </a:r>
            <a:r>
              <a:rPr sz="2800" spc="9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19" dirty="0">
                <a:latin typeface="Arial"/>
                <a:cs typeface="Arial"/>
              </a:rPr>
              <a:t>y</a:t>
            </a:r>
            <a:r>
              <a:rPr sz="2800" spc="0" dirty="0">
                <a:latin typeface="Arial"/>
                <a:cs typeface="Arial"/>
              </a:rPr>
              <a:t>,</a:t>
            </a:r>
            <a:r>
              <a:rPr sz="2800" spc="-7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</a:t>
            </a:r>
            <a:r>
              <a:rPr sz="2800" spc="-9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ld</a:t>
            </a:r>
            <a:r>
              <a:rPr sz="2800" spc="-6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9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14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Boo</a:t>
            </a:r>
            <a:r>
              <a:rPr sz="2800" spc="9" dirty="0">
                <a:latin typeface="Arial"/>
                <a:cs typeface="Arial"/>
              </a:rPr>
              <a:t>k</a:t>
            </a:r>
            <a:r>
              <a:rPr sz="2800" spc="0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8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Book</a:t>
            </a:r>
            <a:r>
              <a:rPr sz="2800" spc="-4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pi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Loans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9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Mem</a:t>
            </a:r>
            <a:r>
              <a:rPr sz="2800" spc="4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…</a:t>
            </a:r>
            <a:endParaRPr lang="en-GB" sz="2800" spc="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lang="sv-SE" sz="2800" i="1" dirty="0">
                <a:latin typeface="Arial"/>
                <a:cs typeface="Arial"/>
              </a:rPr>
              <a:t>(full </a:t>
            </a:r>
            <a:r>
              <a:rPr lang="sv-SE" sz="2800" i="1" dirty="0" err="1">
                <a:latin typeface="Arial"/>
                <a:cs typeface="Arial"/>
              </a:rPr>
              <a:t>specs</a:t>
            </a:r>
            <a:r>
              <a:rPr lang="sv-SE" sz="2800" i="1" dirty="0">
                <a:latin typeface="Arial"/>
                <a:cs typeface="Arial"/>
              </a:rPr>
              <a:t> </a:t>
            </a:r>
            <a:r>
              <a:rPr lang="sv-SE" sz="2800" i="1" dirty="0" err="1">
                <a:latin typeface="Arial"/>
                <a:cs typeface="Arial"/>
              </a:rPr>
              <a:t>are</a:t>
            </a:r>
            <a:r>
              <a:rPr lang="sv-SE" sz="2800" i="1" dirty="0">
                <a:latin typeface="Arial"/>
                <a:cs typeface="Arial"/>
              </a:rPr>
              <a:t> in the </a:t>
            </a:r>
            <a:r>
              <a:rPr lang="sv-SE" sz="2800" i="1" dirty="0" err="1">
                <a:latin typeface="Arial"/>
                <a:cs typeface="Arial"/>
              </a:rPr>
              <a:t>project</a:t>
            </a:r>
            <a:r>
              <a:rPr lang="sv-SE" sz="2800" i="1" dirty="0">
                <a:latin typeface="Arial"/>
                <a:cs typeface="Arial"/>
              </a:rPr>
              <a:t> </a:t>
            </a:r>
            <a:r>
              <a:rPr lang="sv-SE" sz="2800" i="1" dirty="0" err="1">
                <a:latin typeface="Arial"/>
                <a:cs typeface="Arial"/>
              </a:rPr>
              <a:t>document</a:t>
            </a:r>
            <a:r>
              <a:rPr lang="sv-SE" sz="2800" i="1" dirty="0">
                <a:latin typeface="Arial"/>
                <a:cs typeface="Arial"/>
              </a:rPr>
              <a:t>)</a:t>
            </a:r>
            <a:endParaRPr sz="2800" i="1" dirty="0">
              <a:latin typeface="Arial"/>
              <a:cs typeface="Arial"/>
            </a:endParaRPr>
          </a:p>
          <a:p>
            <a:pPr marR="472414" algn="r">
              <a:lnSpc>
                <a:spcPct val="95825"/>
              </a:lnSpc>
              <a:spcBef>
                <a:spcPts val="7283"/>
              </a:spcBef>
            </a:pPr>
            <a:r>
              <a:rPr sz="1200" spc="0" dirty="0"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51632" marR="1780336" algn="ctr">
              <a:lnSpc>
                <a:spcPct val="95825"/>
              </a:lnSpc>
              <a:spcBef>
                <a:spcPts val="543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What requ</a:t>
            </a:r>
            <a:r>
              <a:rPr sz="3600" spc="9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rement</a:t>
            </a:r>
            <a:r>
              <a:rPr sz="3600" spc="9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  <a:p>
            <a:pPr marL="1927606">
              <a:lnSpc>
                <a:spcPct val="95825"/>
              </a:lnSpc>
              <a:spcBef>
                <a:spcPts val="3280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Free</a:t>
            </a:r>
            <a:r>
              <a:rPr sz="2800" spc="9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om</a:t>
            </a:r>
            <a:r>
              <a:rPr sz="2800" spc="-7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within</a:t>
            </a:r>
            <a:r>
              <a:rPr sz="2800" spc="-41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boundaries</a:t>
            </a:r>
            <a:r>
              <a:rPr sz="2800" spc="0" dirty="0">
                <a:latin typeface="Arial"/>
                <a:cs typeface="Arial"/>
              </a:rPr>
              <a:t>,</a:t>
            </a:r>
            <a:r>
              <a:rPr sz="2800" spc="-138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yo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nee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5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2270506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mply</a:t>
            </a:r>
            <a:r>
              <a:rPr sz="2800" spc="-6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with</a:t>
            </a:r>
            <a:r>
              <a:rPr sz="2800" spc="-3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if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ti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ns</a:t>
            </a:r>
            <a:endParaRPr sz="2800">
              <a:latin typeface="Arial"/>
              <a:cs typeface="Arial"/>
            </a:endParaRPr>
          </a:p>
          <a:p>
            <a:pPr marL="1927606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Fun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ti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li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2384806">
              <a:lnSpc>
                <a:spcPct val="95825"/>
              </a:lnSpc>
              <a:spcBef>
                <a:spcPts val="709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at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4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erati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2671318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latin typeface="Arial"/>
                <a:cs typeface="Arial"/>
              </a:rPr>
              <a:t>sup</a:t>
            </a:r>
            <a:r>
              <a:rPr sz="2400" spc="-4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orted</a:t>
            </a:r>
            <a:endParaRPr sz="2400">
              <a:latin typeface="Arial"/>
              <a:cs typeface="Arial"/>
            </a:endParaRPr>
          </a:p>
          <a:p>
            <a:pPr marL="1927606">
              <a:lnSpc>
                <a:spcPct val="95825"/>
              </a:lnSpc>
              <a:spcBef>
                <a:spcPts val="1305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Tec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marL="2384806">
              <a:lnSpc>
                <a:spcPct val="95825"/>
              </a:lnSpc>
              <a:spcBef>
                <a:spcPts val="710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at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9" dirty="0">
                <a:latin typeface="Arial"/>
                <a:cs typeface="Arial"/>
              </a:rPr>
              <a:t>q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e us</a:t>
            </a:r>
            <a:r>
              <a:rPr sz="2400" spc="-9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R="472414" algn="r">
              <a:lnSpc>
                <a:spcPct val="95825"/>
              </a:lnSpc>
              <a:spcBef>
                <a:spcPts val="10895"/>
              </a:spcBef>
            </a:pPr>
            <a:r>
              <a:rPr sz="1200" spc="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06623" marR="1336497" algn="ctr">
              <a:lnSpc>
                <a:spcPct val="95825"/>
              </a:lnSpc>
              <a:spcBef>
                <a:spcPts val="543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Hi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gh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-level 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equ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rements</a:t>
            </a:r>
            <a:endParaRPr sz="3600">
              <a:latin typeface="Arial"/>
              <a:cs typeface="Arial"/>
            </a:endParaRPr>
          </a:p>
          <a:p>
            <a:pPr marL="2187194" marR="920337" indent="-342900">
              <a:lnSpc>
                <a:spcPct val="100041"/>
              </a:lnSpc>
              <a:spcBef>
                <a:spcPts val="3088"/>
              </a:spcBef>
              <a:tabLst>
                <a:tab pos="2184400" algn="l"/>
              </a:tabLst>
            </a:pPr>
            <a:r>
              <a:rPr sz="2800" spc="0" dirty="0">
                <a:latin typeface="Arial"/>
                <a:cs typeface="Arial"/>
              </a:rPr>
              <a:t>•	Keep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ib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ary</a:t>
            </a:r>
            <a:r>
              <a:rPr sz="2800" spc="-6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ta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og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(</a:t>
            </a:r>
            <a:r>
              <a:rPr sz="2800" spc="0" dirty="0">
                <a:latin typeface="Arial"/>
                <a:cs typeface="Arial"/>
              </a:rPr>
              <a:t>the li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of b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k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7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in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-2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y)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6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he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al b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ok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of</a:t>
            </a:r>
            <a:r>
              <a:rPr sz="2800" spc="-2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4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ch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k</a:t>
            </a:r>
            <a:r>
              <a:rPr sz="2800" spc="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180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Keep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re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ord</a:t>
            </a:r>
            <a:r>
              <a:rPr sz="2800" spc="-5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of lib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ary</a:t>
            </a:r>
            <a:r>
              <a:rPr sz="2800" spc="-6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membe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s,</a:t>
            </a:r>
            <a:r>
              <a:rPr sz="2800" spc="-8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and</a:t>
            </a:r>
            <a:r>
              <a:rPr sz="2800" spc="-3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Arial"/>
                <a:cs typeface="Arial"/>
              </a:rPr>
              <a:t>b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k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7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-5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ha</a:t>
            </a:r>
            <a:r>
              <a:rPr sz="2800" spc="9" dirty="0">
                <a:latin typeface="Arial"/>
                <a:cs typeface="Arial"/>
              </a:rPr>
              <a:t>v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n.</a:t>
            </a:r>
            <a:endParaRPr sz="280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Keep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79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ll</a:t>
            </a:r>
            <a:r>
              <a:rPr sz="2800" spc="-2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4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s,</a:t>
            </a:r>
            <a:r>
              <a:rPr sz="2800" spc="-7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th</a:t>
            </a:r>
            <a:r>
              <a:rPr sz="2800" spc="-4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Arial"/>
                <a:cs typeface="Arial"/>
              </a:rPr>
              <a:t>lo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ns</a:t>
            </a:r>
            <a:r>
              <a:rPr sz="2800" spc="-5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6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oa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66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re</a:t>
            </a:r>
            <a:r>
              <a:rPr sz="2800" spc="9" dirty="0">
                <a:latin typeface="Arial"/>
                <a:cs typeface="Arial"/>
              </a:rPr>
              <a:t>v</a:t>
            </a:r>
            <a:r>
              <a:rPr sz="2800" spc="0" dirty="0">
                <a:latin typeface="Arial"/>
                <a:cs typeface="Arial"/>
              </a:rPr>
              <a:t>io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sly</a:t>
            </a:r>
            <a:r>
              <a:rPr sz="2800" spc="-11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tu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ne</a:t>
            </a:r>
            <a:r>
              <a:rPr sz="2800" spc="9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472414" algn="r">
              <a:lnSpc>
                <a:spcPct val="95825"/>
              </a:lnSpc>
              <a:spcBef>
                <a:spcPts val="10811"/>
              </a:spcBef>
            </a:pPr>
            <a:r>
              <a:rPr sz="1200" spc="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753614">
              <a:lnSpc>
                <a:spcPct val="95825"/>
              </a:lnSpc>
              <a:spcBef>
                <a:spcPts val="543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Hi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gh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-level Req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irem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nts</a:t>
            </a:r>
            <a:endParaRPr sz="3600" dirty="0">
              <a:latin typeface="Arial"/>
              <a:cs typeface="Arial"/>
            </a:endParaRPr>
          </a:p>
          <a:p>
            <a:pPr marL="2187194" marR="682423" indent="-342900">
              <a:lnSpc>
                <a:spcPct val="100041"/>
              </a:lnSpc>
              <a:spcBef>
                <a:spcPts val="3088"/>
              </a:spcBef>
              <a:tabLst>
                <a:tab pos="2184400" algn="l"/>
              </a:tabLst>
            </a:pPr>
            <a:r>
              <a:rPr sz="2800" spc="0" dirty="0">
                <a:latin typeface="Arial"/>
                <a:cs typeface="Arial"/>
              </a:rPr>
              <a:t>•	Keep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ra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k</a:t>
            </a:r>
            <a:r>
              <a:rPr sz="2800" spc="-5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of whi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71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ook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pi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on l</a:t>
            </a:r>
            <a:r>
              <a:rPr sz="2800" spc="4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an</a:t>
            </a:r>
            <a:r>
              <a:rPr sz="2800" spc="-4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ti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av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il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in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 s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s.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180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1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G</a:t>
            </a:r>
            <a:r>
              <a:rPr sz="2800" spc="-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 will</a:t>
            </a:r>
            <a:r>
              <a:rPr sz="2800" spc="-2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ne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to stay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up</a:t>
            </a:r>
            <a:r>
              <a:rPr sz="2800" spc="9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62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l</a:t>
            </a:r>
            <a:endParaRPr sz="2800" dirty="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Arial"/>
                <a:cs typeface="Arial"/>
              </a:rPr>
              <a:t>tim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-2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</a:t>
            </a:r>
            <a:r>
              <a:rPr sz="2800" spc="-123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82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ta</a:t>
            </a:r>
            <a:r>
              <a:rPr sz="2800" spc="9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le</a:t>
            </a:r>
            <a:r>
              <a:rPr sz="2800" spc="-7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.</a:t>
            </a:r>
            <a:r>
              <a:rPr sz="2800" spc="0" dirty="0">
                <a:latin typeface="Arial"/>
                <a:cs typeface="Arial"/>
              </a:rPr>
              <a:t>e.</a:t>
            </a:r>
            <a:r>
              <a:rPr sz="2800" spc="-2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4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4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6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by</a:t>
            </a:r>
            <a:r>
              <a:rPr sz="2800" spc="-29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4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ct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lang="en-GB" sz="2800" dirty="0">
                <a:latin typeface="Arial"/>
                <a:cs typeface="Arial"/>
              </a:rPr>
              <a:t> such as invalid input.</a:t>
            </a:r>
            <a:endParaRPr sz="2800" dirty="0">
              <a:latin typeface="Arial"/>
              <a:cs typeface="Arial"/>
            </a:endParaRPr>
          </a:p>
          <a:p>
            <a:pPr marR="472414" algn="r">
              <a:lnSpc>
                <a:spcPct val="95825"/>
              </a:lnSpc>
              <a:spcBef>
                <a:spcPts val="10811"/>
              </a:spcBef>
            </a:pPr>
            <a:r>
              <a:rPr sz="1200" spc="0" dirty="0">
                <a:latin typeface="Arial"/>
                <a:cs typeface="Arial"/>
              </a:rPr>
              <a:t>6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706601" marR="1335186" algn="ctr">
              <a:lnSpc>
                <a:spcPct val="95825"/>
              </a:lnSpc>
              <a:spcBef>
                <a:spcPts val="111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Hig</a:t>
            </a:r>
            <a:r>
              <a:rPr sz="3600" spc="9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-level</a:t>
            </a:r>
            <a:r>
              <a:rPr sz="3600" spc="-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Requi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ements</a:t>
            </a:r>
            <a:endParaRPr sz="3600" dirty="0">
              <a:latin typeface="Arial"/>
              <a:cs typeface="Arial"/>
            </a:endParaRPr>
          </a:p>
          <a:p>
            <a:pPr marL="3494532" marR="2124405" algn="ctr">
              <a:lnSpc>
                <a:spcPct val="95825"/>
              </a:lnSpc>
              <a:spcBef>
                <a:spcPts val="180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- The Appl</a:t>
            </a:r>
            <a:r>
              <a:rPr sz="3600" spc="9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cation</a:t>
            </a:r>
            <a:endParaRPr sz="36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3088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1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" dirty="0">
                <a:latin typeface="Arial"/>
                <a:cs typeface="Arial"/>
              </a:rPr>
              <a:t>y</a:t>
            </a:r>
            <a:r>
              <a:rPr sz="2800" spc="0" dirty="0">
                <a:latin typeface="Arial"/>
                <a:cs typeface="Arial"/>
              </a:rPr>
              <a:t>st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m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ou</a:t>
            </a:r>
            <a:r>
              <a:rPr sz="2800" spc="9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6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work</a:t>
            </a:r>
            <a:r>
              <a:rPr sz="2800" spc="-4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as</a:t>
            </a:r>
            <a:r>
              <a:rPr lang="sv-SE" sz="2800" spc="755" dirty="0">
                <a:latin typeface="Arial"/>
                <a:cs typeface="Arial"/>
              </a:rPr>
              <a:t> </a:t>
            </a:r>
            <a:r>
              <a:rPr lang="sv-SE" sz="2800" spc="0" dirty="0">
                <a:latin typeface="Arial"/>
                <a:cs typeface="Arial"/>
              </a:rPr>
              <a:t>a</a:t>
            </a:r>
            <a:r>
              <a:rPr lang="sv-SE" sz="2800" spc="-15" dirty="0">
                <a:latin typeface="Arial"/>
                <a:cs typeface="Arial"/>
              </a:rPr>
              <a:t> </a:t>
            </a:r>
            <a:r>
              <a:rPr lang="sv-SE" sz="2800" spc="0" dirty="0" err="1">
                <a:latin typeface="Arial"/>
                <a:cs typeface="Arial"/>
              </a:rPr>
              <a:t>tool</a:t>
            </a:r>
            <a:r>
              <a:rPr sz="2800" spc="-8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for</a:t>
            </a:r>
            <a:r>
              <a:rPr sz="2800" spc="-22" dirty="0">
                <a:latin typeface="Arial"/>
                <a:cs typeface="Arial"/>
              </a:rPr>
              <a:t> </a:t>
            </a:r>
            <a:r>
              <a:rPr lang="en-GB" sz="2800" spc="-22" dirty="0">
                <a:latin typeface="Arial"/>
                <a:cs typeface="Arial"/>
              </a:rPr>
              <a:t>  </a:t>
            </a:r>
            <a:r>
              <a:rPr sz="2800" spc="0" dirty="0" err="1">
                <a:latin typeface="Arial"/>
                <a:cs typeface="Arial"/>
              </a:rPr>
              <a:t>a</a:t>
            </a:r>
            <a:r>
              <a:rPr sz="2800" spc="9" dirty="0" err="1">
                <a:latin typeface="Arial"/>
                <a:cs typeface="Arial"/>
              </a:rPr>
              <a:t>d</a:t>
            </a:r>
            <a:r>
              <a:rPr sz="2800" spc="0" dirty="0" err="1">
                <a:latin typeface="Arial"/>
                <a:cs typeface="Arial"/>
              </a:rPr>
              <a:t>min</a:t>
            </a:r>
            <a:r>
              <a:rPr sz="2800" spc="9" dirty="0" err="1">
                <a:latin typeface="Arial"/>
                <a:cs typeface="Arial"/>
              </a:rPr>
              <a:t>i</a:t>
            </a:r>
            <a:r>
              <a:rPr sz="2800" spc="0" dirty="0" err="1">
                <a:latin typeface="Arial"/>
                <a:cs typeface="Arial"/>
              </a:rPr>
              <a:t>s</a:t>
            </a:r>
            <a:r>
              <a:rPr sz="2800" spc="4" dirty="0" err="1">
                <a:latin typeface="Arial"/>
                <a:cs typeface="Arial"/>
              </a:rPr>
              <a:t>t</a:t>
            </a:r>
            <a:r>
              <a:rPr sz="2800" spc="0" dirty="0" err="1">
                <a:latin typeface="Arial"/>
                <a:cs typeface="Arial"/>
              </a:rPr>
              <a:t>r</a:t>
            </a:r>
            <a:r>
              <a:rPr sz="2800" spc="9" dirty="0" err="1">
                <a:latin typeface="Arial"/>
                <a:cs typeface="Arial"/>
              </a:rPr>
              <a:t>a</a:t>
            </a:r>
            <a:r>
              <a:rPr sz="2800" spc="0" dirty="0" err="1">
                <a:latin typeface="Arial"/>
                <a:cs typeface="Arial"/>
              </a:rPr>
              <a:t>tiv</a:t>
            </a:r>
            <a:r>
              <a:rPr lang="en-GB" sz="2800" spc="0" dirty="0">
                <a:latin typeface="Arial"/>
                <a:cs typeface="Arial"/>
              </a:rPr>
              <a:t>e</a:t>
            </a:r>
            <a:r>
              <a:rPr sz="2800" spc="-117" dirty="0">
                <a:latin typeface="Arial"/>
                <a:cs typeface="Arial"/>
              </a:rPr>
              <a:t> </a:t>
            </a:r>
            <a:r>
              <a:rPr lang="en-GB" sz="2800" spc="4" dirty="0">
                <a:latin typeface="Arial"/>
                <a:cs typeface="Arial"/>
              </a:rPr>
              <a:t>staff</a:t>
            </a:r>
            <a:endParaRPr sz="2800" dirty="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16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Sho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ld</a:t>
            </a:r>
            <a:r>
              <a:rPr sz="2800" spc="-5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ll</a:t>
            </a:r>
            <a:r>
              <a:rPr sz="2800" spc="-1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2187194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Arial"/>
                <a:cs typeface="Arial"/>
              </a:rPr>
              <a:t>in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 s</a:t>
            </a:r>
            <a:r>
              <a:rPr sz="2800" spc="4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ifi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</a:t>
            </a:r>
            <a:endParaRPr sz="2800" dirty="0">
              <a:latin typeface="Arial"/>
              <a:cs typeface="Arial"/>
            </a:endParaRPr>
          </a:p>
          <a:p>
            <a:pPr marL="2187194" marR="716784" indent="-342900">
              <a:lnSpc>
                <a:spcPct val="100041"/>
              </a:lnSpc>
              <a:spcBef>
                <a:spcPts val="1316"/>
              </a:spcBef>
              <a:tabLst>
                <a:tab pos="2184400" algn="l"/>
              </a:tabLst>
            </a:pPr>
            <a:r>
              <a:rPr sz="2800" spc="0" dirty="0">
                <a:latin typeface="Arial"/>
                <a:cs typeface="Arial"/>
              </a:rPr>
              <a:t>•	Sho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ld</a:t>
            </a:r>
            <a:r>
              <a:rPr sz="2800" spc="-5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ut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li</a:t>
            </a:r>
            <a:r>
              <a:rPr sz="2800" spc="9" dirty="0">
                <a:latin typeface="Arial"/>
                <a:cs typeface="Arial"/>
              </a:rPr>
              <a:t>z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7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v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ts</a:t>
            </a:r>
            <a:r>
              <a:rPr sz="2800" spc="-8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to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k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ep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l i</a:t>
            </a:r>
            <a:r>
              <a:rPr sz="2800" spc="4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fo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mat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</a:t>
            </a:r>
            <a:r>
              <a:rPr sz="2800" spc="-11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ted</a:t>
            </a:r>
            <a:r>
              <a:rPr sz="2800" spc="-10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in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GUI</a:t>
            </a:r>
            <a:r>
              <a:rPr sz="2800" spc="-49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44" dirty="0">
                <a:latin typeface="Arial"/>
                <a:cs typeface="Arial"/>
              </a:rPr>
              <a:t>p</a:t>
            </a:r>
            <a:r>
              <a:rPr sz="2800" spc="4" dirty="0">
                <a:latin typeface="Arial"/>
                <a:cs typeface="Arial"/>
              </a:rPr>
              <a:t>-to</a:t>
            </a:r>
            <a:r>
              <a:rPr sz="2800" spc="0" dirty="0">
                <a:latin typeface="Arial"/>
                <a:cs typeface="Arial"/>
              </a:rPr>
              <a:t>- da</a:t>
            </a:r>
            <a:r>
              <a:rPr sz="2800" spc="9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e</a:t>
            </a:r>
            <a:endParaRPr sz="2800" dirty="0">
              <a:latin typeface="Arial"/>
              <a:cs typeface="Arial"/>
            </a:endParaRPr>
          </a:p>
          <a:p>
            <a:pPr marL="1844294" marR="877284">
              <a:lnSpc>
                <a:spcPct val="99945"/>
              </a:lnSpc>
              <a:spcBef>
                <a:spcPts val="1178"/>
              </a:spcBef>
            </a:pP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3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ar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ta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7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me</a:t>
            </a:r>
            <a:r>
              <a:rPr sz="2800" spc="4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ts</a:t>
            </a:r>
            <a:r>
              <a:rPr sz="2800" spc="-11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in the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4" dirty="0">
                <a:latin typeface="Arial"/>
                <a:cs typeface="Arial"/>
              </a:rPr>
              <a:t>j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7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ri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ti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19" dirty="0">
                <a:latin typeface="Arial"/>
                <a:cs typeface="Arial"/>
              </a:rPr>
              <a:t>n</a:t>
            </a:r>
            <a:r>
              <a:rPr lang="en-GB" sz="280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R="472414" algn="r">
              <a:lnSpc>
                <a:spcPct val="95825"/>
              </a:lnSpc>
              <a:spcBef>
                <a:spcPts val="2780"/>
              </a:spcBef>
            </a:pPr>
            <a:r>
              <a:rPr sz="1200" spc="0" dirty="0"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622" y="1655025"/>
            <a:ext cx="7555483" cy="4438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44701" marR="1373286" algn="ctr">
              <a:lnSpc>
                <a:spcPct val="95825"/>
              </a:lnSpc>
              <a:spcBef>
                <a:spcPts val="111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Technical Requi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ements</a:t>
            </a:r>
            <a:endParaRPr sz="3600">
              <a:latin typeface="Arial"/>
              <a:cs typeface="Arial"/>
            </a:endParaRPr>
          </a:p>
          <a:p>
            <a:pPr marL="3025140" marR="1655013" algn="ctr">
              <a:lnSpc>
                <a:spcPct val="95825"/>
              </a:lnSpc>
              <a:spcBef>
                <a:spcPts val="180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- Architectural Des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gn</a:t>
            </a:r>
            <a:endParaRPr sz="3600">
              <a:latin typeface="Arial"/>
              <a:cs typeface="Arial"/>
            </a:endParaRPr>
          </a:p>
          <a:p>
            <a:pPr marR="472414" algn="r">
              <a:lnSpc>
                <a:spcPct val="95825"/>
              </a:lnSpc>
              <a:spcBef>
                <a:spcPts val="39636"/>
              </a:spcBef>
            </a:pPr>
            <a:r>
              <a:rPr sz="1200" spc="0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511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2775" y="2663824"/>
            <a:ext cx="3451225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44701" marR="1373286" algn="ctr">
              <a:lnSpc>
                <a:spcPct val="95825"/>
              </a:lnSpc>
              <a:spcBef>
                <a:spcPts val="1114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Technical Requi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ements</a:t>
            </a:r>
            <a:endParaRPr sz="3600">
              <a:latin typeface="Arial"/>
              <a:cs typeface="Arial"/>
            </a:endParaRPr>
          </a:p>
          <a:p>
            <a:pPr marL="3445764" marR="2072893" algn="ctr">
              <a:lnSpc>
                <a:spcPct val="95825"/>
              </a:lnSpc>
              <a:spcBef>
                <a:spcPts val="180"/>
              </a:spcBef>
            </a:pP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- Dom</a:t>
            </a:r>
            <a:r>
              <a:rPr sz="3600" spc="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3600" spc="0" dirty="0">
                <a:solidFill>
                  <a:srgbClr val="666666"/>
                </a:solidFill>
                <a:latin typeface="Arial"/>
                <a:cs typeface="Arial"/>
              </a:rPr>
              <a:t>in Objects</a:t>
            </a:r>
            <a:endParaRPr sz="360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3088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707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un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que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ISBN number </a:t>
            </a:r>
            <a:r>
              <a:rPr sz="2400" spc="4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ke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ISBN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97</a:t>
            </a:r>
            <a:r>
              <a:rPr sz="2400" spc="4" dirty="0">
                <a:latin typeface="Arial"/>
                <a:cs typeface="Arial"/>
              </a:rPr>
              <a:t>8-</a:t>
            </a:r>
            <a:r>
              <a:rPr sz="2400" spc="0" dirty="0">
                <a:latin typeface="Arial"/>
                <a:cs typeface="Arial"/>
              </a:rPr>
              <a:t>3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16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148410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698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Tit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scription</a:t>
            </a:r>
            <a:endParaRPr sz="24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bo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k should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one author</a:t>
            </a:r>
            <a:endParaRPr sz="24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699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bo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k could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 zero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more book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cop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844294">
              <a:lnSpc>
                <a:spcPct val="95825"/>
              </a:lnSpc>
              <a:spcBef>
                <a:spcPts val="1305"/>
              </a:spcBef>
            </a:pPr>
            <a:r>
              <a:rPr sz="2800" spc="0" dirty="0">
                <a:latin typeface="Arial"/>
                <a:cs typeface="Arial"/>
              </a:rPr>
              <a:t>• 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Aut</a:t>
            </a:r>
            <a:r>
              <a:rPr sz="2800" spc="4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707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q</a:t>
            </a:r>
            <a:r>
              <a:rPr sz="2400" spc="0" dirty="0">
                <a:latin typeface="Arial"/>
                <a:cs typeface="Arial"/>
              </a:rPr>
              <a:t>ue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2301494">
              <a:lnSpc>
                <a:spcPct val="95825"/>
              </a:lnSpc>
              <a:spcBef>
                <a:spcPts val="698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  <a:p>
            <a:pPr marL="2301494">
              <a:lnSpc>
                <a:spcPts val="2759"/>
              </a:lnSpc>
              <a:spcBef>
                <a:spcPts val="696"/>
              </a:spcBef>
            </a:pP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author c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write several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bo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ks                 </a:t>
            </a:r>
            <a:r>
              <a:rPr sz="2400" spc="444" dirty="0">
                <a:latin typeface="Arial"/>
                <a:cs typeface="Arial"/>
              </a:rPr>
              <a:t> </a:t>
            </a:r>
            <a:r>
              <a:rPr sz="1800" spc="0" baseline="33819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639</Words>
  <Application>Microsoft Macintosh PowerPoint</Application>
  <PresentationFormat>On-screen Show (4:3)</PresentationFormat>
  <Paragraphs>156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10</cp:revision>
  <cp:lastPrinted>2018-10-18T23:07:25Z</cp:lastPrinted>
  <dcterms:modified xsi:type="dcterms:W3CDTF">2018-10-18T23:07:37Z</dcterms:modified>
</cp:coreProperties>
</file>