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3D"/>
    <a:srgbClr val="4A86FA"/>
    <a:srgbClr val="FD8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03D-3D7D-4A6B-8D55-A385AC0211C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0379-1972-4667-970F-0CC9B8B67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7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0379-1972-4667-970F-0CC9B8B671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5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5489" y="5563504"/>
            <a:ext cx="10640225" cy="4722210"/>
            <a:chOff x="7645489" y="5563504"/>
            <a:chExt cx="10640225" cy="4722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645489" y="5563504"/>
              <a:ext cx="10640225" cy="4722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640225" cy="4722210"/>
            <a:chOff x="0" y="0"/>
            <a:chExt cx="10640225" cy="4722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640225" cy="47222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5145" y="3740935"/>
            <a:ext cx="15357470" cy="12772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700" b="1" kern="0" spc="-5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청주시 원도심 분석 및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511857" y="5104822"/>
            <a:ext cx="9213021" cy="32057"/>
            <a:chOff x="4511857" y="5104822"/>
            <a:chExt cx="9213021" cy="320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857" y="5104822"/>
              <a:ext cx="9213021" cy="3205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33103" y="4878228"/>
            <a:ext cx="15357470" cy="2055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700" b="1" kern="0" spc="-5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원도심 활성화 전략 수립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-1710012" y="9691614"/>
            <a:ext cx="108804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kern="0" spc="-200" dirty="0">
                <a:solidFill>
                  <a:srgbClr val="FD8A6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lack Han Sans" pitchFamily="34" charset="0"/>
              </a:rPr>
              <a:t>"청주나요 안청주나요 늘 청주는 날 알아줘"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619" y="-179606"/>
            <a:ext cx="5700000" cy="37730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3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BUSINESS</a:t>
            </a:r>
          </a:p>
          <a:p>
            <a:r>
              <a:rPr lang="en-US" sz="5200" kern="0" spc="-3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OPERATION PLAN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990476" y="999367"/>
            <a:ext cx="7904762" cy="1796741"/>
            <a:chOff x="6990476" y="999367"/>
            <a:chExt cx="7904762" cy="17967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999367"/>
              <a:ext cx="7904762" cy="1796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90476" y="2934999"/>
            <a:ext cx="7904762" cy="2761905"/>
            <a:chOff x="6990476" y="2934999"/>
            <a:chExt cx="7904762" cy="27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476" y="2934999"/>
              <a:ext cx="7904762" cy="27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0476" y="5835796"/>
            <a:ext cx="7904762" cy="1834836"/>
            <a:chOff x="6990476" y="5835796"/>
            <a:chExt cx="7904762" cy="18348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0476" y="5835796"/>
              <a:ext cx="7904762" cy="18348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90476" y="7809524"/>
            <a:ext cx="7904762" cy="1803006"/>
            <a:chOff x="6990476" y="7809524"/>
            <a:chExt cx="7904762" cy="18030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476" y="7809524"/>
              <a:ext cx="7904762" cy="18030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28571" y="1227268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1. 사업 인력 구성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428571" y="1919373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2. 세부 사업 계획 수립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428571" y="3151478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1. 관련된 내용을 한줄로 적어주세요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428571" y="3843584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2. 관련된 내용을 한줄로 적어주세요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428571" y="4492230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3. 관련된 내용을 한줄로 적어주세요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428571" y="6117644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1. 관련된 내용을 한줄로 적어주세요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428571" y="6809750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2. 관련된 내용을 한줄로 적어주세요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428571" y="8094505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1. 관련된 내용을 한줄로 적어주세요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7428571" y="8786611"/>
            <a:ext cx="99428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2. 관련된 내용을 한줄로 적어주세요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085714" y="989843"/>
            <a:ext cx="2457143" cy="1796741"/>
            <a:chOff x="15085714" y="989843"/>
            <a:chExt cx="2457143" cy="17967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5714" y="989843"/>
              <a:ext cx="2457143" cy="179674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306390" y="1512983"/>
            <a:ext cx="30522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2021년 10월 중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085714" y="2934999"/>
            <a:ext cx="2457143" cy="2760239"/>
            <a:chOff x="15085714" y="2934999"/>
            <a:chExt cx="2457143" cy="27602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85714" y="2934999"/>
              <a:ext cx="2457143" cy="276023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5306381" y="3958230"/>
            <a:ext cx="30522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2021년 12월 중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085714" y="5866667"/>
            <a:ext cx="2457143" cy="1796741"/>
            <a:chOff x="15085714" y="5866667"/>
            <a:chExt cx="2457143" cy="179674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5714" y="5866667"/>
              <a:ext cx="2457143" cy="179674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5306381" y="6389802"/>
            <a:ext cx="30522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2022년 2월 중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085714" y="7806265"/>
            <a:ext cx="2457143" cy="1796741"/>
            <a:chOff x="15085714" y="7806265"/>
            <a:chExt cx="2457143" cy="179674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5714" y="7806265"/>
              <a:ext cx="2457143" cy="179674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5306381" y="8329402"/>
            <a:ext cx="3052257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2022년 4월 중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647619" y="5504061"/>
            <a:ext cx="5571429" cy="48913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사업 추진 계획서에 대한 부가적인 내용이나 설명을 작성해 주세요. 사업 추진 계획서에 대한 부가적인 내용이나 설명을 작성해 주세요. 사업 추진 계획서에 대한 부가적인 내용이나 설명을 작성해 주세요.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5608309" y="1509180"/>
            <a:ext cx="1799425" cy="763421"/>
            <a:chOff x="5608309" y="1509180"/>
            <a:chExt cx="1799425" cy="7634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608309" y="1509180"/>
              <a:ext cx="1799425" cy="763421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180797" y="1345930"/>
            <a:ext cx="763343" cy="12197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6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1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5608309" y="3453001"/>
            <a:ext cx="1799425" cy="763421"/>
            <a:chOff x="5608309" y="3453001"/>
            <a:chExt cx="1799425" cy="76342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608309" y="3453001"/>
              <a:ext cx="1799425" cy="76342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180795" y="3289751"/>
            <a:ext cx="763343" cy="1219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6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2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5611760" y="6353798"/>
            <a:ext cx="1799425" cy="763421"/>
            <a:chOff x="5611760" y="6353798"/>
            <a:chExt cx="1799425" cy="7634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611760" y="6353798"/>
              <a:ext cx="1799425" cy="76342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184247" y="6161510"/>
            <a:ext cx="763343" cy="1219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6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3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5598785" y="8331107"/>
            <a:ext cx="1799425" cy="763421"/>
            <a:chOff x="5598785" y="8331107"/>
            <a:chExt cx="1799425" cy="76342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5598785" y="8331107"/>
              <a:ext cx="1799425" cy="76342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171271" y="8167855"/>
            <a:ext cx="763343" cy="1219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600" kern="0" spc="-3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0731" y="1837473"/>
            <a:ext cx="10724252" cy="20479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700" kern="0" spc="-5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BUSINESS PLAN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205716" y="3550500"/>
            <a:ext cx="9908569" cy="12799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kern="0" spc="19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MIRI COMPANY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23811" y="3648470"/>
            <a:ext cx="6457143" cy="35624"/>
            <a:chOff x="5923811" y="3648470"/>
            <a:chExt cx="6457143" cy="356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3811" y="3648470"/>
              <a:ext cx="6457143" cy="356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612846" y="7398040"/>
            <a:ext cx="3423571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700" kern="0" spc="-2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CONTACT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612857" y="7990415"/>
            <a:ext cx="5652159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MIRISHOP@mirimiri.com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612857" y="8478980"/>
            <a:ext cx="5652159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010-1234-5678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612857" y="9007544"/>
            <a:ext cx="5652159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02) 000-0000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57200" y="48782"/>
            <a:ext cx="7116781" cy="1955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300" kern="0" spc="-5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05129" y="1562100"/>
            <a:ext cx="4744521" cy="38911"/>
            <a:chOff x="1199142" y="2236509"/>
            <a:chExt cx="4744521" cy="389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142" y="2236509"/>
              <a:ext cx="4744521" cy="3891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1DB728-9DFD-4707-92FE-EA24FC71B07B}"/>
              </a:ext>
            </a:extLst>
          </p:cNvPr>
          <p:cNvGrpSpPr/>
          <p:nvPr/>
        </p:nvGrpSpPr>
        <p:grpSpPr>
          <a:xfrm>
            <a:off x="762000" y="4305300"/>
            <a:ext cx="4008340" cy="3054708"/>
            <a:chOff x="4164405" y="3826803"/>
            <a:chExt cx="7627168" cy="1701951"/>
          </a:xfrm>
          <a:solidFill>
            <a:srgbClr val="FD8A69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F490D44-61FF-4A81-8244-DCF92D089BE8}"/>
                </a:ext>
              </a:extLst>
            </p:cNvPr>
            <p:cNvSpPr/>
            <p:nvPr/>
          </p:nvSpPr>
          <p:spPr>
            <a:xfrm>
              <a:off x="4419600" y="3826803"/>
              <a:ext cx="7116781" cy="17019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64405" y="4396982"/>
              <a:ext cx="7627168" cy="5144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kern="0" spc="-300" dirty="0" err="1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문제</a:t>
              </a:r>
              <a:r>
                <a:rPr 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 인식</a:t>
              </a:r>
              <a:endParaRPr lang="en-US" sz="5400" b="1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FA6FE0-857D-40EA-A69B-752A327505FB}"/>
              </a:ext>
            </a:extLst>
          </p:cNvPr>
          <p:cNvGrpSpPr/>
          <p:nvPr/>
        </p:nvGrpSpPr>
        <p:grpSpPr>
          <a:xfrm>
            <a:off x="9203914" y="4305298"/>
            <a:ext cx="3740114" cy="3054708"/>
            <a:chOff x="4419600" y="3803702"/>
            <a:chExt cx="7116781" cy="1701951"/>
          </a:xfrm>
          <a:solidFill>
            <a:srgbClr val="FD8A69"/>
          </a:solidFill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FB62243-4B05-4E7D-8231-5D357F231CEA}"/>
                </a:ext>
              </a:extLst>
            </p:cNvPr>
            <p:cNvSpPr/>
            <p:nvPr/>
          </p:nvSpPr>
          <p:spPr>
            <a:xfrm>
              <a:off x="4419600" y="3803702"/>
              <a:ext cx="7116781" cy="17019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0D28E841-9F9C-43E6-9B7B-13FE2FB541CD}"/>
                </a:ext>
              </a:extLst>
            </p:cNvPr>
            <p:cNvSpPr txBox="1"/>
            <p:nvPr/>
          </p:nvSpPr>
          <p:spPr>
            <a:xfrm>
              <a:off x="4660924" y="4185801"/>
              <a:ext cx="6587655" cy="977434"/>
            </a:xfrm>
            <a:prstGeom prst="rect">
              <a:avLst/>
            </a:prstGeom>
            <a:grp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과제 목표 설정</a:t>
              </a:r>
              <a:endParaRPr lang="en-US" sz="2000" b="1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4F9636-5DA0-4B6D-B8E3-B7A1DEDE2F9B}"/>
              </a:ext>
            </a:extLst>
          </p:cNvPr>
          <p:cNvGrpSpPr/>
          <p:nvPr/>
        </p:nvGrpSpPr>
        <p:grpSpPr>
          <a:xfrm>
            <a:off x="13352829" y="4264706"/>
            <a:ext cx="3886200" cy="3054708"/>
            <a:chOff x="4043811" y="3804187"/>
            <a:chExt cx="7116781" cy="1701951"/>
          </a:xfrm>
          <a:solidFill>
            <a:srgbClr val="FD8A69"/>
          </a:solidFill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2CA1F27-63D6-493F-B958-9A66C51C885D}"/>
                </a:ext>
              </a:extLst>
            </p:cNvPr>
            <p:cNvSpPr/>
            <p:nvPr/>
          </p:nvSpPr>
          <p:spPr>
            <a:xfrm>
              <a:off x="4043811" y="3804187"/>
              <a:ext cx="7116781" cy="17019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FB851AF8-9912-405A-9F3A-F8DA5D34B813}"/>
                </a:ext>
              </a:extLst>
            </p:cNvPr>
            <p:cNvSpPr txBox="1"/>
            <p:nvPr/>
          </p:nvSpPr>
          <p:spPr>
            <a:xfrm>
              <a:off x="4043811" y="3999677"/>
              <a:ext cx="7116781" cy="14404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ko-KR" alt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원도심 </a:t>
              </a:r>
              <a:endParaRPr lang="en-US" altLang="ko-KR" sz="5400" b="1" kern="0" spc="-300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plus 1p Light" pitchFamily="34" charset="0"/>
              </a:endParaRPr>
            </a:p>
            <a:p>
              <a:pPr algn="ctr"/>
              <a:r>
                <a:rPr lang="ko-KR" alt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활성화 전략 </a:t>
              </a:r>
              <a:endParaRPr lang="en-US" altLang="ko-KR" sz="5400" b="1" kern="0" spc="-300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plus 1p Light" pitchFamily="34" charset="0"/>
              </a:endParaRPr>
            </a:p>
            <a:p>
              <a:pPr algn="ctr"/>
              <a:r>
                <a:rPr lang="ko-KR" alt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도출</a:t>
              </a:r>
              <a:endParaRPr lang="en-US" sz="2000" b="1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C873FE-A96A-4E73-80E5-4D7CF2E7D8B6}"/>
              </a:ext>
            </a:extLst>
          </p:cNvPr>
          <p:cNvGrpSpPr/>
          <p:nvPr/>
        </p:nvGrpSpPr>
        <p:grpSpPr>
          <a:xfrm>
            <a:off x="4898238" y="4305298"/>
            <a:ext cx="4008340" cy="3054708"/>
            <a:chOff x="4004069" y="3826802"/>
            <a:chExt cx="7627168" cy="1701951"/>
          </a:xfrm>
          <a:solidFill>
            <a:srgbClr val="FD8A69"/>
          </a:solidFill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8C0CE5B-CE05-4129-908E-EB98B83A0943}"/>
                </a:ext>
              </a:extLst>
            </p:cNvPr>
            <p:cNvSpPr/>
            <p:nvPr/>
          </p:nvSpPr>
          <p:spPr>
            <a:xfrm>
              <a:off x="4302358" y="3826802"/>
              <a:ext cx="7116781" cy="17019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29F854C4-25C3-4388-9A33-0AD2ED697410}"/>
                </a:ext>
              </a:extLst>
            </p:cNvPr>
            <p:cNvSpPr txBox="1"/>
            <p:nvPr/>
          </p:nvSpPr>
          <p:spPr>
            <a:xfrm>
              <a:off x="4004069" y="4416203"/>
              <a:ext cx="7627168" cy="5144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5400" b="1" kern="0" spc="-300" dirty="0" err="1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문제</a:t>
              </a:r>
              <a:r>
                <a:rPr 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 </a:t>
              </a:r>
              <a:r>
                <a:rPr lang="ko-KR" altLang="en-US" sz="5400" b="1" kern="0" spc="-300" dirty="0">
                  <a:solidFill>
                    <a:srgbClr val="00153D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plus 1p Light" pitchFamily="34" charset="0"/>
                </a:rPr>
                <a:t>분석</a:t>
              </a:r>
              <a:endParaRPr lang="en-US" sz="2000" b="1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8F8473F3-CB83-4DAE-8B92-B736B7FBF046}"/>
              </a:ext>
            </a:extLst>
          </p:cNvPr>
          <p:cNvSpPr/>
          <p:nvPr/>
        </p:nvSpPr>
        <p:spPr>
          <a:xfrm>
            <a:off x="2574889" y="3924298"/>
            <a:ext cx="762000" cy="762000"/>
          </a:xfrm>
          <a:prstGeom prst="ellipse">
            <a:avLst/>
          </a:prstGeom>
          <a:solidFill>
            <a:srgbClr val="00153D"/>
          </a:solidFill>
          <a:ln w="57150">
            <a:solidFill>
              <a:srgbClr val="FD8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A6A96BD-FA89-4B00-B0A3-FBF9DBA6F4BD}"/>
              </a:ext>
            </a:extLst>
          </p:cNvPr>
          <p:cNvSpPr/>
          <p:nvPr/>
        </p:nvSpPr>
        <p:spPr>
          <a:xfrm>
            <a:off x="6543791" y="3924298"/>
            <a:ext cx="762000" cy="762000"/>
          </a:xfrm>
          <a:prstGeom prst="ellipse">
            <a:avLst/>
          </a:prstGeom>
          <a:solidFill>
            <a:srgbClr val="00153D"/>
          </a:solidFill>
          <a:ln w="57150">
            <a:solidFill>
              <a:srgbClr val="FD8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CF08676-EEDF-45B6-B112-94DA1AB99091}"/>
              </a:ext>
            </a:extLst>
          </p:cNvPr>
          <p:cNvSpPr/>
          <p:nvPr/>
        </p:nvSpPr>
        <p:spPr>
          <a:xfrm>
            <a:off x="10692971" y="3924298"/>
            <a:ext cx="762000" cy="762000"/>
          </a:xfrm>
          <a:prstGeom prst="ellipse">
            <a:avLst/>
          </a:prstGeom>
          <a:solidFill>
            <a:srgbClr val="00153D"/>
          </a:solidFill>
          <a:ln w="57150">
            <a:solidFill>
              <a:srgbClr val="FD8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ADC3A6F-62CA-4395-A927-2EA9F47B9555}"/>
              </a:ext>
            </a:extLst>
          </p:cNvPr>
          <p:cNvSpPr/>
          <p:nvPr/>
        </p:nvSpPr>
        <p:spPr>
          <a:xfrm>
            <a:off x="14914929" y="3924298"/>
            <a:ext cx="762000" cy="762000"/>
          </a:xfrm>
          <a:prstGeom prst="ellipse">
            <a:avLst/>
          </a:prstGeom>
          <a:solidFill>
            <a:srgbClr val="00153D"/>
          </a:solidFill>
          <a:ln w="57150">
            <a:solidFill>
              <a:srgbClr val="FD8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BFE9DF6-A9B6-45A6-A156-D17A9CF9118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153D"/>
          </a:solidFill>
          <a:ln>
            <a:solidFill>
              <a:srgbClr val="001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6553200" y="4543335"/>
            <a:ext cx="4876800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200" b="1" kern="0" spc="-300" dirty="0">
                <a:solidFill>
                  <a:srgbClr val="FD8A6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plus 1p Light" pitchFamily="34" charset="0"/>
              </a:rPr>
              <a:t>1.문제 인식</a:t>
            </a:r>
            <a:endParaRPr lang="en-US" sz="7200" b="1" dirty="0">
              <a:solidFill>
                <a:srgbClr val="FD8A6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9975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그림 997">
            <a:extLst>
              <a:ext uri="{FF2B5EF4-FFF2-40B4-BE49-F238E27FC236}">
                <a16:creationId xmlns:a16="http://schemas.microsoft.com/office/drawing/2014/main" id="{AB354165-006A-49C6-94DC-AA81CC3E5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" t="12104" b="11044"/>
          <a:stretch/>
        </p:blipFill>
        <p:spPr>
          <a:xfrm>
            <a:off x="6172200" y="6482797"/>
            <a:ext cx="10591800" cy="2488476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0D477BA8-CED8-4825-96FE-F6DF32812BEF}"/>
              </a:ext>
            </a:extLst>
          </p:cNvPr>
          <p:cNvSpPr/>
          <p:nvPr/>
        </p:nvSpPr>
        <p:spPr>
          <a:xfrm>
            <a:off x="13448175" y="7840870"/>
            <a:ext cx="3820112" cy="855412"/>
          </a:xfrm>
          <a:prstGeom prst="round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A2D7BA-9851-47B7-8C9D-323A16F2E79E}"/>
              </a:ext>
            </a:extLst>
          </p:cNvPr>
          <p:cNvSpPr/>
          <p:nvPr/>
        </p:nvSpPr>
        <p:spPr>
          <a:xfrm>
            <a:off x="281984" y="266700"/>
            <a:ext cx="4285115" cy="1343748"/>
          </a:xfrm>
          <a:prstGeom prst="round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bject 32"/>
          <p:cNvSpPr txBox="1"/>
          <p:nvPr/>
        </p:nvSpPr>
        <p:spPr>
          <a:xfrm>
            <a:off x="-281474" y="476909"/>
            <a:ext cx="54120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kern="0" spc="-5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인구변화</a:t>
            </a:r>
            <a:endParaRPr lang="en-US" altLang="ko-KR" sz="5400" b="1" kern="0" spc="-500" dirty="0">
              <a:solidFill>
                <a:srgbClr val="FD8A69"/>
              </a:solidFill>
              <a:latin typeface="Mplus 1p Light" pitchFamily="34" charset="0"/>
              <a:cs typeface="Mplus 1p Light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F18EBF-1944-41F0-9E3A-F4A3B87B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6" y="2019300"/>
            <a:ext cx="4970914" cy="5890776"/>
          </a:xfrm>
          <a:prstGeom prst="rect">
            <a:avLst/>
          </a:prstGeom>
        </p:spPr>
      </p:pic>
      <p:sp>
        <p:nvSpPr>
          <p:cNvPr id="37" name="Object 40">
            <a:extLst>
              <a:ext uri="{FF2B5EF4-FFF2-40B4-BE49-F238E27FC236}">
                <a16:creationId xmlns:a16="http://schemas.microsoft.com/office/drawing/2014/main" id="{D04DF5EE-C439-4C4F-8652-76109CC624D7}"/>
              </a:ext>
            </a:extLst>
          </p:cNvPr>
          <p:cNvSpPr txBox="1"/>
          <p:nvPr/>
        </p:nvSpPr>
        <p:spPr>
          <a:xfrm>
            <a:off x="1600201" y="4518787"/>
            <a:ext cx="26463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청주시 </a:t>
            </a:r>
            <a:endParaRPr lang="en-US" altLang="ko-KR" sz="2400" dirty="0">
              <a:solidFill>
                <a:srgbClr val="00153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원도심 구역</a:t>
            </a:r>
            <a:endParaRPr lang="en-US" sz="2400" dirty="0">
              <a:solidFill>
                <a:srgbClr val="00153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6DEB9D-BC20-405E-971B-A5543E108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4" t="14250" b="12122"/>
          <a:stretch/>
        </p:blipFill>
        <p:spPr>
          <a:xfrm>
            <a:off x="6172200" y="567263"/>
            <a:ext cx="10591800" cy="29489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4B1C2C7-B4D5-4E1B-9A5D-5DDF7A8960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9" t="14141" r="37" b="11108"/>
          <a:stretch/>
        </p:blipFill>
        <p:spPr>
          <a:xfrm>
            <a:off x="6172200" y="3736971"/>
            <a:ext cx="10591800" cy="27628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0D55E8C-6B88-4ACD-B52F-6A8EB1BF3313}"/>
              </a:ext>
            </a:extLst>
          </p:cNvPr>
          <p:cNvSpPr txBox="1"/>
          <p:nvPr/>
        </p:nvSpPr>
        <p:spPr>
          <a:xfrm>
            <a:off x="9834273" y="579674"/>
            <a:ext cx="393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연도별 인구변화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4DA5E2-082B-44E1-8681-7709E939A8EC}"/>
              </a:ext>
            </a:extLst>
          </p:cNvPr>
          <p:cNvCxnSpPr>
            <a:cxnSpLocks/>
          </p:cNvCxnSpPr>
          <p:nvPr/>
        </p:nvCxnSpPr>
        <p:spPr>
          <a:xfrm flipH="1">
            <a:off x="3679634" y="571500"/>
            <a:ext cx="2568766" cy="2010996"/>
          </a:xfrm>
          <a:prstGeom prst="line">
            <a:avLst/>
          </a:prstGeom>
          <a:ln w="28575">
            <a:solidFill>
              <a:srgbClr val="4A86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5090F00-66EA-4FDC-A56E-A41159843CD7}"/>
              </a:ext>
            </a:extLst>
          </p:cNvPr>
          <p:cNvCxnSpPr>
            <a:cxnSpLocks/>
          </p:cNvCxnSpPr>
          <p:nvPr/>
        </p:nvCxnSpPr>
        <p:spPr>
          <a:xfrm flipH="1" flipV="1">
            <a:off x="4072460" y="7318122"/>
            <a:ext cx="2099740" cy="2092578"/>
          </a:xfrm>
          <a:prstGeom prst="line">
            <a:avLst/>
          </a:prstGeom>
          <a:ln w="28575">
            <a:solidFill>
              <a:srgbClr val="4A86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0693F2D-6143-48EE-A376-4D3BF812BA79}"/>
              </a:ext>
            </a:extLst>
          </p:cNvPr>
          <p:cNvSpPr txBox="1"/>
          <p:nvPr/>
        </p:nvSpPr>
        <p:spPr>
          <a:xfrm>
            <a:off x="9649638" y="3701406"/>
            <a:ext cx="393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연도별 고령인구 변화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7B0234-0995-496E-B227-B9E2D8DD02F1}"/>
              </a:ext>
            </a:extLst>
          </p:cNvPr>
          <p:cNvSpPr txBox="1"/>
          <p:nvPr/>
        </p:nvSpPr>
        <p:spPr>
          <a:xfrm>
            <a:off x="9508702" y="6589382"/>
            <a:ext cx="393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연도별 비고령인구 변화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68FDA7C-66BB-4357-85F5-57696E76804B}"/>
              </a:ext>
            </a:extLst>
          </p:cNvPr>
          <p:cNvSpPr/>
          <p:nvPr/>
        </p:nvSpPr>
        <p:spPr>
          <a:xfrm>
            <a:off x="6096000" y="390442"/>
            <a:ext cx="11734800" cy="9325058"/>
          </a:xfrm>
          <a:prstGeom prst="roundRect">
            <a:avLst>
              <a:gd name="adj" fmla="val 6180"/>
            </a:avLst>
          </a:prstGeom>
          <a:noFill/>
          <a:ln>
            <a:solidFill>
              <a:srgbClr val="4A8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9" name="직선 화살표 연결선 978">
            <a:extLst>
              <a:ext uri="{FF2B5EF4-FFF2-40B4-BE49-F238E27FC236}">
                <a16:creationId xmlns:a16="http://schemas.microsoft.com/office/drawing/2014/main" id="{F67723A3-A7AD-4DD2-8C3B-60AD2720C17B}"/>
              </a:ext>
            </a:extLst>
          </p:cNvPr>
          <p:cNvCxnSpPr>
            <a:cxnSpLocks/>
          </p:cNvCxnSpPr>
          <p:nvPr/>
        </p:nvCxnSpPr>
        <p:spPr>
          <a:xfrm flipV="1">
            <a:off x="8329415" y="2256344"/>
            <a:ext cx="2897489" cy="982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668B70A-AB77-4624-9A9E-BFFB41BDED41}"/>
              </a:ext>
            </a:extLst>
          </p:cNvPr>
          <p:cNvCxnSpPr>
            <a:cxnSpLocks/>
          </p:cNvCxnSpPr>
          <p:nvPr/>
        </p:nvCxnSpPr>
        <p:spPr>
          <a:xfrm flipV="1">
            <a:off x="8458200" y="4537070"/>
            <a:ext cx="4246840" cy="15829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9E05E59-40DB-4B8F-9F9D-B142467D6D4B}"/>
              </a:ext>
            </a:extLst>
          </p:cNvPr>
          <p:cNvCxnSpPr>
            <a:cxnSpLocks/>
          </p:cNvCxnSpPr>
          <p:nvPr/>
        </p:nvCxnSpPr>
        <p:spPr>
          <a:xfrm flipV="1">
            <a:off x="8203499" y="8115300"/>
            <a:ext cx="3023405" cy="5362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E83E89C-2C94-4736-830D-6EFD1BA44FDB}"/>
              </a:ext>
            </a:extLst>
          </p:cNvPr>
          <p:cNvCxnSpPr>
            <a:cxnSpLocks/>
          </p:cNvCxnSpPr>
          <p:nvPr/>
        </p:nvCxnSpPr>
        <p:spPr>
          <a:xfrm>
            <a:off x="12976746" y="1237319"/>
            <a:ext cx="1446839" cy="37820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2B8D425-C690-4EA4-A98B-AA9704B62944}"/>
              </a:ext>
            </a:extLst>
          </p:cNvPr>
          <p:cNvCxnSpPr>
            <a:cxnSpLocks/>
          </p:cNvCxnSpPr>
          <p:nvPr/>
        </p:nvCxnSpPr>
        <p:spPr>
          <a:xfrm>
            <a:off x="12931072" y="4416763"/>
            <a:ext cx="1546928" cy="35397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F706920-039F-4F8E-9A1C-3A1B43C9AC02}"/>
              </a:ext>
            </a:extLst>
          </p:cNvPr>
          <p:cNvCxnSpPr>
            <a:cxnSpLocks/>
          </p:cNvCxnSpPr>
          <p:nvPr/>
        </p:nvCxnSpPr>
        <p:spPr>
          <a:xfrm>
            <a:off x="12976746" y="7203032"/>
            <a:ext cx="1446839" cy="29444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8B97F09-D142-4BE3-B888-4918E56B2586}"/>
              </a:ext>
            </a:extLst>
          </p:cNvPr>
          <p:cNvCxnSpPr>
            <a:cxnSpLocks/>
          </p:cNvCxnSpPr>
          <p:nvPr/>
        </p:nvCxnSpPr>
        <p:spPr>
          <a:xfrm flipV="1">
            <a:off x="11619375" y="7201033"/>
            <a:ext cx="1284047" cy="8185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C0AB69B-D2A7-4E74-B547-96F8945FE1AA}"/>
              </a:ext>
            </a:extLst>
          </p:cNvPr>
          <p:cNvCxnSpPr>
            <a:cxnSpLocks/>
          </p:cNvCxnSpPr>
          <p:nvPr/>
        </p:nvCxnSpPr>
        <p:spPr>
          <a:xfrm flipV="1">
            <a:off x="11468100" y="1282845"/>
            <a:ext cx="1470546" cy="973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CE0C2F6-B8DF-455A-9F48-3974A4FDA312}"/>
              </a:ext>
            </a:extLst>
          </p:cNvPr>
          <p:cNvSpPr txBox="1"/>
          <p:nvPr/>
        </p:nvSpPr>
        <p:spPr>
          <a:xfrm>
            <a:off x="13510492" y="7921749"/>
            <a:ext cx="3695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2020 ~ 2021 </a:t>
            </a:r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사이의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비고령인구</a:t>
            </a:r>
            <a:r>
              <a:rPr lang="en-US" altLang="ko-KR" sz="2000" b="1" spc="-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유입 크게 증가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9A91B042-C8A9-4C35-94DA-8684D5411C81}"/>
              </a:ext>
            </a:extLst>
          </p:cNvPr>
          <p:cNvSpPr txBox="1"/>
          <p:nvPr/>
        </p:nvSpPr>
        <p:spPr>
          <a:xfrm>
            <a:off x="11478439" y="3616309"/>
            <a:ext cx="3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*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E19317-847B-4AE4-9265-F8A6C7CCCAA4}"/>
              </a:ext>
            </a:extLst>
          </p:cNvPr>
          <p:cNvSpPr txBox="1"/>
          <p:nvPr/>
        </p:nvSpPr>
        <p:spPr>
          <a:xfrm>
            <a:off x="11581222" y="6500010"/>
            <a:ext cx="3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*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BDBB32-A2C6-4371-AB1E-14B2B20F6A9C}"/>
              </a:ext>
            </a:extLst>
          </p:cNvPr>
          <p:cNvSpPr txBox="1"/>
          <p:nvPr/>
        </p:nvSpPr>
        <p:spPr>
          <a:xfrm>
            <a:off x="14643744" y="8971273"/>
            <a:ext cx="2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*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D55219C-BA1B-4410-B372-3704796AD551}"/>
              </a:ext>
            </a:extLst>
          </p:cNvPr>
          <p:cNvSpPr txBox="1"/>
          <p:nvPr/>
        </p:nvSpPr>
        <p:spPr>
          <a:xfrm>
            <a:off x="14782800" y="894968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고령인구 </a:t>
            </a:r>
            <a:r>
              <a:rPr lang="en-US" altLang="ko-KR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60</a:t>
            </a:r>
            <a:r>
              <a:rPr lang="ko-KR" altLang="en-US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대 이상 인구</a:t>
            </a:r>
            <a:r>
              <a:rPr lang="en-US" altLang="ko-KR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1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E07CE05-B4A8-46A6-89EF-6C13AC17AD0F}"/>
              </a:ext>
            </a:extLst>
          </p:cNvPr>
          <p:cNvSpPr txBox="1"/>
          <p:nvPr/>
        </p:nvSpPr>
        <p:spPr>
          <a:xfrm>
            <a:off x="14782800" y="921339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비고령인구 </a:t>
            </a:r>
            <a:r>
              <a:rPr lang="en-US" altLang="ko-KR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: 60</a:t>
            </a:r>
            <a:r>
              <a:rPr lang="ko-KR" altLang="en-US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대 이하 인구</a:t>
            </a:r>
            <a:r>
              <a:rPr lang="en-US" altLang="ko-KR" sz="1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14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4FF76C-A9AE-40E1-BEAC-5008E19BA0C8}"/>
              </a:ext>
            </a:extLst>
          </p:cNvPr>
          <p:cNvSpPr txBox="1"/>
          <p:nvPr/>
        </p:nvSpPr>
        <p:spPr>
          <a:xfrm>
            <a:off x="14637959" y="9236348"/>
            <a:ext cx="2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*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07CBBB5B-78C1-434F-B698-58291D9C65C6}"/>
              </a:ext>
            </a:extLst>
          </p:cNvPr>
          <p:cNvSpPr/>
          <p:nvPr/>
        </p:nvSpPr>
        <p:spPr>
          <a:xfrm>
            <a:off x="13909332" y="4935910"/>
            <a:ext cx="3358955" cy="1281812"/>
          </a:xfrm>
          <a:prstGeom prst="round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E77A55-4B33-46AF-9569-F7097A46DBF2}"/>
              </a:ext>
            </a:extLst>
          </p:cNvPr>
          <p:cNvSpPr txBox="1"/>
          <p:nvPr/>
        </p:nvSpPr>
        <p:spPr>
          <a:xfrm>
            <a:off x="13909332" y="5068984"/>
            <a:ext cx="3379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세 변화유형 모두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년까지 증가하다 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년에 감소하는 추세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A2D7BA-9851-47B7-8C9D-323A16F2E79E}"/>
              </a:ext>
            </a:extLst>
          </p:cNvPr>
          <p:cNvSpPr/>
          <p:nvPr/>
        </p:nvSpPr>
        <p:spPr>
          <a:xfrm>
            <a:off x="281984" y="266700"/>
            <a:ext cx="4285115" cy="1343748"/>
          </a:xfrm>
          <a:prstGeom prst="round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bject 32"/>
          <p:cNvSpPr txBox="1"/>
          <p:nvPr/>
        </p:nvSpPr>
        <p:spPr>
          <a:xfrm>
            <a:off x="-281474" y="476909"/>
            <a:ext cx="54120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kern="0" spc="-5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인구변화</a:t>
            </a:r>
            <a:endParaRPr lang="en-US" altLang="ko-KR" sz="5400" b="1" kern="0" spc="-500" dirty="0">
              <a:solidFill>
                <a:srgbClr val="FD8A69"/>
              </a:solidFill>
              <a:latin typeface="Mplus 1p Light" pitchFamily="34" charset="0"/>
              <a:cs typeface="Mplus 1p Light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F18EBF-1944-41F0-9E3A-F4A3B87B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6" y="2019300"/>
            <a:ext cx="4970914" cy="5890776"/>
          </a:xfrm>
          <a:prstGeom prst="rect">
            <a:avLst/>
          </a:prstGeom>
        </p:spPr>
      </p:pic>
      <p:sp>
        <p:nvSpPr>
          <p:cNvPr id="37" name="Object 40">
            <a:extLst>
              <a:ext uri="{FF2B5EF4-FFF2-40B4-BE49-F238E27FC236}">
                <a16:creationId xmlns:a16="http://schemas.microsoft.com/office/drawing/2014/main" id="{D04DF5EE-C439-4C4F-8652-76109CC624D7}"/>
              </a:ext>
            </a:extLst>
          </p:cNvPr>
          <p:cNvSpPr txBox="1"/>
          <p:nvPr/>
        </p:nvSpPr>
        <p:spPr>
          <a:xfrm>
            <a:off x="1600201" y="4518787"/>
            <a:ext cx="26463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청주시 </a:t>
            </a:r>
            <a:endParaRPr lang="en-US" altLang="ko-KR" sz="2400" dirty="0">
              <a:solidFill>
                <a:srgbClr val="00153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00153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원도심 구역</a:t>
            </a:r>
            <a:endParaRPr lang="en-US" sz="2400" dirty="0">
              <a:solidFill>
                <a:srgbClr val="00153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A3805-A8A0-4A43-B0C9-7F98F912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3" t="12957" r="2937" b="12808"/>
          <a:stretch/>
        </p:blipFill>
        <p:spPr>
          <a:xfrm>
            <a:off x="6123685" y="5356793"/>
            <a:ext cx="10333837" cy="31677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129AE9-E48A-4793-8E30-A17319A951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13065" r="3477" b="11431"/>
          <a:stretch/>
        </p:blipFill>
        <p:spPr>
          <a:xfrm>
            <a:off x="6096000" y="1122002"/>
            <a:ext cx="10287000" cy="316778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E6BD1D-7C03-4237-B617-13FFC5D30D76}"/>
              </a:ext>
            </a:extLst>
          </p:cNvPr>
          <p:cNvCxnSpPr>
            <a:cxnSpLocks/>
          </p:cNvCxnSpPr>
          <p:nvPr/>
        </p:nvCxnSpPr>
        <p:spPr>
          <a:xfrm flipV="1">
            <a:off x="11506200" y="6453132"/>
            <a:ext cx="1385978" cy="1814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BB977A-B896-4E5D-BC94-DE87CAC54768}"/>
              </a:ext>
            </a:extLst>
          </p:cNvPr>
          <p:cNvCxnSpPr>
            <a:cxnSpLocks/>
          </p:cNvCxnSpPr>
          <p:nvPr/>
        </p:nvCxnSpPr>
        <p:spPr>
          <a:xfrm flipH="1">
            <a:off x="3679634" y="571500"/>
            <a:ext cx="2568766" cy="2010996"/>
          </a:xfrm>
          <a:prstGeom prst="line">
            <a:avLst/>
          </a:prstGeom>
          <a:ln w="28575">
            <a:solidFill>
              <a:srgbClr val="4A86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5DCBA56-4CD8-4464-9D20-7AA51A076E61}"/>
              </a:ext>
            </a:extLst>
          </p:cNvPr>
          <p:cNvCxnSpPr>
            <a:cxnSpLocks/>
          </p:cNvCxnSpPr>
          <p:nvPr/>
        </p:nvCxnSpPr>
        <p:spPr>
          <a:xfrm flipH="1" flipV="1">
            <a:off x="4072460" y="7318122"/>
            <a:ext cx="2099740" cy="2092578"/>
          </a:xfrm>
          <a:prstGeom prst="line">
            <a:avLst/>
          </a:prstGeom>
          <a:ln w="28575">
            <a:solidFill>
              <a:srgbClr val="4A86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5226EB8-E36D-43D3-9163-932A948AC133}"/>
              </a:ext>
            </a:extLst>
          </p:cNvPr>
          <p:cNvSpPr/>
          <p:nvPr/>
        </p:nvSpPr>
        <p:spPr>
          <a:xfrm>
            <a:off x="6096000" y="390442"/>
            <a:ext cx="11734800" cy="9325058"/>
          </a:xfrm>
          <a:prstGeom prst="roundRect">
            <a:avLst>
              <a:gd name="adj" fmla="val 6180"/>
            </a:avLst>
          </a:prstGeom>
          <a:noFill/>
          <a:ln>
            <a:solidFill>
              <a:srgbClr val="4A8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A64DE8-0A40-460D-983F-468A72836ECD}"/>
              </a:ext>
            </a:extLst>
          </p:cNvPr>
          <p:cNvCxnSpPr>
            <a:cxnSpLocks/>
          </p:cNvCxnSpPr>
          <p:nvPr/>
        </p:nvCxnSpPr>
        <p:spPr>
          <a:xfrm>
            <a:off x="11239500" y="2063217"/>
            <a:ext cx="1450019" cy="1905708"/>
          </a:xfrm>
          <a:prstGeom prst="straightConnector1">
            <a:avLst/>
          </a:prstGeom>
          <a:ln w="57150">
            <a:solidFill>
              <a:srgbClr val="4A86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D55E8C-6B88-4ACD-B52F-6A8EB1BF3313}"/>
              </a:ext>
            </a:extLst>
          </p:cNvPr>
          <p:cNvSpPr txBox="1"/>
          <p:nvPr/>
        </p:nvSpPr>
        <p:spPr>
          <a:xfrm>
            <a:off x="9969500" y="89952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연도별 고령인구 비율변화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7B0234-0995-496E-B227-B9E2D8DD02F1}"/>
              </a:ext>
            </a:extLst>
          </p:cNvPr>
          <p:cNvSpPr txBox="1"/>
          <p:nvPr/>
        </p:nvSpPr>
        <p:spPr>
          <a:xfrm>
            <a:off x="9969500" y="51435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연도별 비고령인구 비율변화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4FB048-C8DB-4460-BB99-68B4A298DA97}"/>
              </a:ext>
            </a:extLst>
          </p:cNvPr>
          <p:cNvCxnSpPr>
            <a:cxnSpLocks/>
          </p:cNvCxnSpPr>
          <p:nvPr/>
        </p:nvCxnSpPr>
        <p:spPr>
          <a:xfrm>
            <a:off x="8195740" y="7214330"/>
            <a:ext cx="2929460" cy="1053370"/>
          </a:xfrm>
          <a:prstGeom prst="straightConnector1">
            <a:avLst/>
          </a:prstGeom>
          <a:ln w="57150">
            <a:solidFill>
              <a:srgbClr val="4A86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6A9DCB-3EBD-41A6-8A01-3F03D26A9ABF}"/>
              </a:ext>
            </a:extLst>
          </p:cNvPr>
          <p:cNvCxnSpPr>
            <a:cxnSpLocks/>
          </p:cNvCxnSpPr>
          <p:nvPr/>
        </p:nvCxnSpPr>
        <p:spPr>
          <a:xfrm>
            <a:off x="12943519" y="6313108"/>
            <a:ext cx="1720959" cy="201992"/>
          </a:xfrm>
          <a:prstGeom prst="straightConnector1">
            <a:avLst/>
          </a:prstGeom>
          <a:ln w="57150">
            <a:solidFill>
              <a:srgbClr val="4A86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A763BF6-9A26-4EFC-A90C-5D3516A030E3}"/>
              </a:ext>
            </a:extLst>
          </p:cNvPr>
          <p:cNvCxnSpPr>
            <a:cxnSpLocks/>
          </p:cNvCxnSpPr>
          <p:nvPr/>
        </p:nvCxnSpPr>
        <p:spPr>
          <a:xfrm flipV="1">
            <a:off x="8295356" y="2417411"/>
            <a:ext cx="2677444" cy="912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3051764-8304-4330-8A2A-35AFDAC0F0AC}"/>
              </a:ext>
            </a:extLst>
          </p:cNvPr>
          <p:cNvCxnSpPr>
            <a:cxnSpLocks/>
          </p:cNvCxnSpPr>
          <p:nvPr/>
        </p:nvCxnSpPr>
        <p:spPr>
          <a:xfrm flipV="1">
            <a:off x="13106400" y="3884602"/>
            <a:ext cx="1274113" cy="1080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EAF38CD-6ABF-4CF7-BF83-910C1B239486}"/>
              </a:ext>
            </a:extLst>
          </p:cNvPr>
          <p:cNvSpPr/>
          <p:nvPr/>
        </p:nvSpPr>
        <p:spPr>
          <a:xfrm>
            <a:off x="13106400" y="2010013"/>
            <a:ext cx="3733800" cy="965067"/>
          </a:xfrm>
          <a:prstGeom prst="round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077E22-8800-4C71-B473-A42BD35BBB28}"/>
              </a:ext>
            </a:extLst>
          </p:cNvPr>
          <p:cNvSpPr txBox="1"/>
          <p:nvPr/>
        </p:nvSpPr>
        <p:spPr>
          <a:xfrm>
            <a:off x="13106400" y="2149614"/>
            <a:ext cx="365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2020~2021 </a:t>
            </a:r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의 감소를 제외하면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고령인구 비율이 지속적으로 증가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BFCF93A-A48F-45F4-B24A-D88AF0E99D35}"/>
              </a:ext>
            </a:extLst>
          </p:cNvPr>
          <p:cNvSpPr/>
          <p:nvPr/>
        </p:nvSpPr>
        <p:spPr>
          <a:xfrm>
            <a:off x="12904878" y="7037861"/>
            <a:ext cx="3933644" cy="965067"/>
          </a:xfrm>
          <a:prstGeom prst="roundRect">
            <a:avLst/>
          </a:prstGeom>
          <a:solidFill>
            <a:srgbClr val="001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CE8B7A-73F3-48FD-ACFA-1CF8FBEF3C59}"/>
              </a:ext>
            </a:extLst>
          </p:cNvPr>
          <p:cNvSpPr txBox="1"/>
          <p:nvPr/>
        </p:nvSpPr>
        <p:spPr>
          <a:xfrm>
            <a:off x="12946345" y="7166451"/>
            <a:ext cx="3733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2020~2021 </a:t>
            </a:r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의 증가를 제외하면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spc="-3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비고령인구 비율이 지속적으로 감소</a:t>
            </a:r>
            <a:endParaRPr lang="en-US" altLang="ko-KR" sz="2000" b="1" spc="-3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656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0000" y="-228571"/>
            <a:ext cx="5509486" cy="2934680"/>
            <a:chOff x="400000" y="-228571"/>
            <a:chExt cx="5509486" cy="29346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00" y="-228571"/>
              <a:ext cx="5509486" cy="29346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0933" y="159792"/>
            <a:ext cx="7611352" cy="1390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200" kern="0" spc="-3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ORGANIZATION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389261" y="2012560"/>
            <a:ext cx="1985677" cy="1046565"/>
            <a:chOff x="8389261" y="2012560"/>
            <a:chExt cx="1985677" cy="10465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9261" y="2012560"/>
              <a:ext cx="1985677" cy="1046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945" y="5584962"/>
            <a:ext cx="2896667" cy="1046565"/>
            <a:chOff x="3657945" y="5584962"/>
            <a:chExt cx="2896667" cy="10465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945" y="5584962"/>
              <a:ext cx="2896667" cy="10465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0238" y="5584962"/>
            <a:ext cx="2896667" cy="1046565"/>
            <a:chOff x="7980238" y="5584962"/>
            <a:chExt cx="2896667" cy="1046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0238" y="5584962"/>
              <a:ext cx="2896667" cy="1046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02531" y="5584962"/>
            <a:ext cx="2896667" cy="1046565"/>
            <a:chOff x="12302531" y="5584962"/>
            <a:chExt cx="2896667" cy="10465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02531" y="5584962"/>
              <a:ext cx="2896667" cy="104656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970927" y="1791646"/>
            <a:ext cx="2839098" cy="1496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600" kern="0" spc="-400" dirty="0">
                <a:solidFill>
                  <a:srgbClr val="00153D"/>
                </a:solidFill>
                <a:latin typeface="Mplus 1p Medium" pitchFamily="34" charset="0"/>
                <a:cs typeface="Mplus 1p Medium" pitchFamily="34" charset="0"/>
              </a:rPr>
              <a:t>CEO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080952" y="4203284"/>
            <a:ext cx="2695238" cy="250575"/>
            <a:chOff x="8080952" y="4203284"/>
            <a:chExt cx="2695238" cy="2505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80952" y="4203284"/>
              <a:ext cx="2695238" cy="2505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28571" y="3750416"/>
            <a:ext cx="2131351" cy="250575"/>
            <a:chOff x="9428571" y="3750416"/>
            <a:chExt cx="2131351" cy="2505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428571" y="3750416"/>
              <a:ext cx="2131351" cy="2505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95238" y="4961905"/>
            <a:ext cx="8695238" cy="250575"/>
            <a:chOff x="5095238" y="4961905"/>
            <a:chExt cx="8695238" cy="2505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095238" y="4961905"/>
              <a:ext cx="8695238" cy="2505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01548" y="5242966"/>
            <a:ext cx="615873" cy="250575"/>
            <a:chOff x="13501548" y="5242966"/>
            <a:chExt cx="615873" cy="2505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3501548" y="5242966"/>
              <a:ext cx="615873" cy="2505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798342" y="5271538"/>
            <a:ext cx="615873" cy="250575"/>
            <a:chOff x="4798342" y="5271538"/>
            <a:chExt cx="615873" cy="2505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798342" y="5271538"/>
              <a:ext cx="615873" cy="2505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59922" y="3352421"/>
            <a:ext cx="2740048" cy="1046565"/>
            <a:chOff x="11559922" y="3352421"/>
            <a:chExt cx="2740048" cy="1046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9922" y="3352421"/>
              <a:ext cx="2740048" cy="104656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907576" y="3398013"/>
            <a:ext cx="4048016" cy="1053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00" kern="0" spc="-3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Director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1788972" y="5631564"/>
            <a:ext cx="3923785" cy="1053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3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Marketing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7466684" y="5625738"/>
            <a:ext cx="3923785" cy="10537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3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Planning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3153912" y="5625738"/>
            <a:ext cx="3923785" cy="10537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kern="0" spc="-3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System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400000" y="7352381"/>
            <a:ext cx="17390476" cy="2609524"/>
            <a:chOff x="400000" y="7352381"/>
            <a:chExt cx="17390476" cy="26095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000" y="7352381"/>
              <a:ext cx="17390476" cy="260952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96104" y="7520654"/>
            <a:ext cx="7637009" cy="23958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3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CORE</a:t>
            </a:r>
          </a:p>
          <a:p>
            <a:r>
              <a:rPr lang="en-US" sz="4800" kern="0" spc="-300" dirty="0">
                <a:solidFill>
                  <a:srgbClr val="FD8A69"/>
                </a:solidFill>
                <a:latin typeface="Mplus 1p Light" pitchFamily="34" charset="0"/>
                <a:cs typeface="Mplus 1p Light" pitchFamily="34" charset="0"/>
              </a:rPr>
              <a:t>COMPETENCIES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4903365" y="8609475"/>
            <a:ext cx="2116469" cy="148312"/>
            <a:chOff x="4903365" y="8609475"/>
            <a:chExt cx="2116469" cy="1483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4903365" y="8609475"/>
              <a:ext cx="2116469" cy="14831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769269" y="7856622"/>
            <a:ext cx="14732117" cy="1655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1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'함께'를 생각합니다. 사람을 귀하게 여기고, 귀하게 대합니다.</a:t>
            </a:r>
          </a:p>
          <a:p>
            <a:r>
              <a:rPr lang="en-US" sz="31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좋은 사람들은 곧 우리의 힘입니다.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148021"/>
            <a:ext cx="18295238" cy="8137694"/>
            <a:chOff x="0" y="2148021"/>
            <a:chExt cx="18295238" cy="81376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8021"/>
              <a:ext cx="18295238" cy="81376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1661" y="3383803"/>
            <a:ext cx="5162789" cy="5162789"/>
            <a:chOff x="1661661" y="3383803"/>
            <a:chExt cx="5162789" cy="5162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661" y="3383803"/>
              <a:ext cx="5162789" cy="516278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39078" y="-185623"/>
            <a:ext cx="5308090" cy="2581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3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MARKET</a:t>
            </a:r>
          </a:p>
          <a:p>
            <a:r>
              <a:rPr lang="en-US" sz="5200" kern="0" spc="-3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ANALYSIS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453963" y="405121"/>
            <a:ext cx="19256277" cy="13900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200" kern="0" spc="-3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온라인 편집샵 플랫폼 시장 점유율 분석 및 전망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785077" y="6759062"/>
            <a:ext cx="13473238" cy="3382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시장 점유율 분석에 관련된 텍스트를 5-6줄 내외로 적어주세요.  시장 점유율 분석에 관련된 텍스트를 5-6줄 내외로 적어주세요.  시장 점유율 분석에 관련된 텍스트를 5-6줄 내외로 적어주세요.  시장 점유율 분석에 관련된 텍스트를 5-6줄 내외로 적어주세요.  시장 점유율 분석에 관련된 텍스트를 5-6줄 내외로 적어주세요.  시장 점유율 분석에 관련된 텍스트를 5-6줄 내외로 적어주세요. 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68998" y="2307283"/>
            <a:ext cx="3817612" cy="1021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00" kern="0" spc="-3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시장 점유율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378584" y="5826550"/>
            <a:ext cx="1152381" cy="494560"/>
            <a:chOff x="10378584" y="5826550"/>
            <a:chExt cx="1152381" cy="4945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8584" y="5826550"/>
              <a:ext cx="1152381" cy="494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35317" y="5280746"/>
            <a:ext cx="1152381" cy="1040364"/>
            <a:chOff x="11835317" y="5280746"/>
            <a:chExt cx="1152381" cy="10403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5317" y="5280746"/>
              <a:ext cx="1152381" cy="10403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92049" y="4989673"/>
            <a:ext cx="1152381" cy="1331437"/>
            <a:chOff x="13292049" y="4989673"/>
            <a:chExt cx="1152381" cy="13314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92049" y="4989673"/>
              <a:ext cx="1152381" cy="1331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48781" y="4484398"/>
            <a:ext cx="1152381" cy="1836711"/>
            <a:chOff x="14748781" y="4484398"/>
            <a:chExt cx="1152381" cy="183671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48781" y="4484398"/>
              <a:ext cx="1152381" cy="18367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205514" y="3233661"/>
            <a:ext cx="1152381" cy="3087448"/>
            <a:chOff x="16205514" y="3233661"/>
            <a:chExt cx="1152381" cy="30874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05514" y="3233661"/>
              <a:ext cx="1152381" cy="30874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85077" y="6764698"/>
            <a:ext cx="8982159" cy="229748"/>
            <a:chOff x="8785077" y="6764698"/>
            <a:chExt cx="8982159" cy="2297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85077" y="6764698"/>
              <a:ext cx="8982159" cy="22974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552819" y="2446205"/>
            <a:ext cx="10571804" cy="844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kern="0" spc="-2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온라인 편집샵 플랫폼 시장 규모 성장 추이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460401" y="4462869"/>
            <a:ext cx="1745437" cy="7670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50억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5917419" y="3024956"/>
            <a:ext cx="1728571" cy="14245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100억</a:t>
            </a:r>
          </a:p>
          <a:p>
            <a:pPr algn="ctr"/>
            <a:r>
              <a:rPr lang="en-US" sz="29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이상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985242" y="4971189"/>
            <a:ext cx="1745487" cy="7670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35억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1544419" y="5317726"/>
            <a:ext cx="1745487" cy="7670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25억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087657" y="5713697"/>
            <a:ext cx="1745487" cy="7670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900" kern="0" spc="-2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10억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908900" y="6203843"/>
            <a:ext cx="1152381" cy="123180"/>
            <a:chOff x="8908900" y="6203843"/>
            <a:chExt cx="1152381" cy="12318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8900" y="6203843"/>
              <a:ext cx="1152381" cy="1231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620804" y="6322714"/>
            <a:ext cx="1728571" cy="500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2000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0080129" y="6322714"/>
            <a:ext cx="1728571" cy="500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2005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1539454" y="6322714"/>
            <a:ext cx="1728571" cy="500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2010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2998779" y="6322714"/>
            <a:ext cx="1728571" cy="500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2015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4458104" y="6322714"/>
            <a:ext cx="1728571" cy="500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2018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5917429" y="6322714"/>
            <a:ext cx="1728571" cy="500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2020</a:t>
            </a:r>
            <a:endParaRPr lang="en-US" dirty="0"/>
          </a:p>
        </p:txBody>
      </p:sp>
      <p:pic>
        <p:nvPicPr>
          <p:cNvPr id="45" name="Object 4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52138" y="2924848"/>
            <a:ext cx="5251333" cy="6774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15216" y="3446398"/>
            <a:ext cx="3436460" cy="3428846"/>
            <a:chOff x="9715216" y="3446398"/>
            <a:chExt cx="3436460" cy="34288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216" y="3446398"/>
              <a:ext cx="3436460" cy="34288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88583" y="3437029"/>
            <a:ext cx="3436460" cy="3428846"/>
            <a:chOff x="14288583" y="3437029"/>
            <a:chExt cx="3436460" cy="34288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8583" y="3437029"/>
              <a:ext cx="3436460" cy="34288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36407" y="3533477"/>
            <a:ext cx="3436460" cy="3428846"/>
            <a:chOff x="5136407" y="3533477"/>
            <a:chExt cx="3436460" cy="34288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07" y="3533477"/>
              <a:ext cx="3436460" cy="34288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1035" y="3533477"/>
            <a:ext cx="3436460" cy="3428846"/>
            <a:chOff x="551035" y="3533477"/>
            <a:chExt cx="3436460" cy="34288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035" y="3533477"/>
              <a:ext cx="3436460" cy="34288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85373" y="4399305"/>
            <a:ext cx="4538529" cy="5886409"/>
            <a:chOff x="4585373" y="4399305"/>
            <a:chExt cx="4538529" cy="58864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373" y="4399305"/>
              <a:ext cx="4538529" cy="588640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5570" y="-113786"/>
            <a:ext cx="6405772" cy="3115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300" kern="0" spc="-4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SWOT</a:t>
            </a:r>
          </a:p>
          <a:p>
            <a:r>
              <a:rPr lang="en-US" sz="6300" kern="0" spc="-4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ANALYSIS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0" y="4394338"/>
            <a:ext cx="4538529" cy="5891377"/>
            <a:chOff x="0" y="4394338"/>
            <a:chExt cx="4538529" cy="58913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394338"/>
              <a:ext cx="4538529" cy="589137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5190" y="5049552"/>
            <a:ext cx="5112223" cy="47216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737548" y="4394904"/>
            <a:ext cx="4548166" cy="5890810"/>
            <a:chOff x="13737548" y="4394904"/>
            <a:chExt cx="4548166" cy="58908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7548" y="4394904"/>
              <a:ext cx="4548166" cy="58908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61544" y="4399305"/>
            <a:ext cx="4538529" cy="5886409"/>
            <a:chOff x="9161544" y="4399305"/>
            <a:chExt cx="4538529" cy="58864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1544" y="4399305"/>
              <a:ext cx="4538529" cy="588640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92312" y="4387030"/>
            <a:ext cx="3438344" cy="9004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STRENGTH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135465" y="4375233"/>
            <a:ext cx="3438344" cy="900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WEAKNESS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297527" y="4388733"/>
            <a:ext cx="4271838" cy="900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OPPORTUNITY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870894" y="4360418"/>
            <a:ext cx="4271838" cy="900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kern="0" spc="-2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THREAT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847222" y="3202932"/>
            <a:ext cx="844085" cy="1573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FFFFFF"/>
                </a:solidFill>
                <a:latin typeface="Mplus 1p Bold" pitchFamily="34" charset="0"/>
                <a:cs typeface="Mplus 1p Bold" pitchFamily="34" charset="0"/>
              </a:rPr>
              <a:t>S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6432555" y="3202932"/>
            <a:ext cx="844085" cy="1573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FFFFFF"/>
                </a:solidFill>
                <a:latin typeface="Mplus 1p Bold" pitchFamily="34" charset="0"/>
                <a:cs typeface="Mplus 1p Bold" pitchFamily="34" charset="0"/>
              </a:rPr>
              <a:t>W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1011404" y="3156326"/>
            <a:ext cx="844085" cy="1573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FFFFFF"/>
                </a:solidFill>
                <a:latin typeface="Mplus 1p Bold" pitchFamily="34" charset="0"/>
                <a:cs typeface="Mplus 1p Bold" pitchFamily="34" charset="0"/>
              </a:rPr>
              <a:t>O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5584731" y="3146961"/>
            <a:ext cx="844085" cy="1573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900" kern="0" spc="-400" dirty="0">
                <a:solidFill>
                  <a:srgbClr val="FFFFFF"/>
                </a:solidFill>
                <a:latin typeface="Mplus 1p Bold" pitchFamily="34" charset="0"/>
                <a:cs typeface="Mplus 1p Bold" pitchFamily="34" charset="0"/>
              </a:rPr>
              <a:t>T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5136407" y="5049552"/>
            <a:ext cx="5112223" cy="47216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9715216" y="5049552"/>
            <a:ext cx="5112223" cy="47216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4372686" y="5049552"/>
            <a:ext cx="5112223" cy="47216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r>
              <a:rPr lang="en-US" sz="2400" kern="0" spc="-2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- 관련된 내용을 적어주세요.</a:t>
            </a:r>
          </a:p>
          <a:p>
            <a:pPr algn="just"/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3521123" y="36027"/>
            <a:ext cx="6305880" cy="2730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kern="0" spc="-1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관련된 텍스트를 3-4줄 내외로 적어주세요.  관련된 텍스트를 3-4줄 내외로 적어주세요.  관련된 텍스트를 3-4줄 내외로 적어주세요.  관련된 텍스트를 3-4줄 내외로 적어주세요. 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524" y="-109285"/>
            <a:ext cx="7750000" cy="2581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200" kern="0" spc="-3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SERVICE</a:t>
            </a:r>
          </a:p>
          <a:p>
            <a:r>
              <a:rPr lang="en-US" sz="5200" kern="0" spc="-300" dirty="0">
                <a:solidFill>
                  <a:srgbClr val="FD8A69"/>
                </a:solidFill>
                <a:latin typeface="Mplus 1p" pitchFamily="34" charset="0"/>
                <a:cs typeface="Mplus 1p" pitchFamily="34" charset="0"/>
              </a:rPr>
              <a:t>INTRODUCTION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10975" y="5191626"/>
            <a:ext cx="3165931" cy="1931815"/>
            <a:chOff x="1910975" y="5191626"/>
            <a:chExt cx="3165931" cy="19318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0975" y="5191626"/>
              <a:ext cx="3165931" cy="19318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15325" y="7353337"/>
            <a:ext cx="2198770" cy="1500290"/>
            <a:chOff x="8315325" y="7353337"/>
            <a:chExt cx="2198770" cy="15002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325" y="7353337"/>
              <a:ext cx="2198770" cy="1500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5792" y="7252689"/>
            <a:ext cx="3916299" cy="1549206"/>
            <a:chOff x="1535792" y="7252689"/>
            <a:chExt cx="3916299" cy="1549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792" y="7252689"/>
              <a:ext cx="3916299" cy="154920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29153" y="7288256"/>
            <a:ext cx="3532458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소비자의 NEEDS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41717" y="7781326"/>
            <a:ext cx="4729844" cy="974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착하게 생산된 건강한 제품을 쉽고 빠르게 찾고 구매하는 것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024100" y="7304421"/>
            <a:ext cx="3916299" cy="1549206"/>
            <a:chOff x="13024100" y="7304421"/>
            <a:chExt cx="3916299" cy="15492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4100" y="7304421"/>
              <a:ext cx="3916299" cy="154920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817456" y="7298089"/>
            <a:ext cx="3532458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생산자의 NEEDS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630006" y="7824116"/>
            <a:ext cx="4729844" cy="974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FFFFF"/>
                </a:solidFill>
                <a:latin typeface="Gmarket Sans Light" pitchFamily="34" charset="0"/>
                <a:cs typeface="Gmarket Sans Light" pitchFamily="34" charset="0"/>
              </a:rPr>
              <a:t>좋은 제품을 쉽게 홍보, 판매하고 질좋은 제품에 집중하는 것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227110" y="5616172"/>
            <a:ext cx="1510278" cy="1559001"/>
            <a:chOff x="14227110" y="5616172"/>
            <a:chExt cx="1510278" cy="15590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27110" y="5616172"/>
              <a:ext cx="1510278" cy="15590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15325" y="1719825"/>
            <a:ext cx="1892578" cy="1777567"/>
            <a:chOff x="8315325" y="1719825"/>
            <a:chExt cx="1892578" cy="17775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5325" y="1719825"/>
              <a:ext cx="1892578" cy="1777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03465" y="3670991"/>
            <a:ext cx="3916299" cy="712194"/>
            <a:chOff x="7303465" y="3670991"/>
            <a:chExt cx="3916299" cy="7121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3465" y="3670991"/>
              <a:ext cx="3916299" cy="71219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495395" y="3702431"/>
            <a:ext cx="3532458" cy="639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>
                <a:solidFill>
                  <a:srgbClr val="FD8A69"/>
                </a:solidFill>
                <a:latin typeface="Gmarket Sans Light" pitchFamily="34" charset="0"/>
                <a:cs typeface="Gmarket Sans Light" pitchFamily="34" charset="0"/>
              </a:rPr>
              <a:t>MIRI SHOP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778069" y="4326981"/>
            <a:ext cx="4729844" cy="1411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직접 좋은 제품을 선별해 소비자가 직접 제품을 알아보고 비교하는 수고를 덜 수 있다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082563" y="4326981"/>
            <a:ext cx="4729844" cy="1411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00153D"/>
                </a:solidFill>
                <a:latin typeface="Gmarket Sans Medium" pitchFamily="34" charset="0"/>
                <a:cs typeface="Gmarket Sans Medium" pitchFamily="34" charset="0"/>
              </a:rPr>
              <a:t>질 좋은 제품을 소비자에게 쉽게 홍보하고 판매할 수 있고 생산에 집중할 수 있다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074972" y="6471776"/>
            <a:ext cx="2512860" cy="271275"/>
            <a:chOff x="11074972" y="6471776"/>
            <a:chExt cx="2512860" cy="271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640000">
              <a:off x="11074972" y="6471776"/>
              <a:ext cx="2512860" cy="271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49013" y="6288924"/>
            <a:ext cx="2512860" cy="271275"/>
            <a:chOff x="5049013" y="6288924"/>
            <a:chExt cx="2512860" cy="27127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640000">
              <a:off x="5049013" y="6288924"/>
              <a:ext cx="2512860" cy="271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07421" y="7967845"/>
            <a:ext cx="2852907" cy="271275"/>
            <a:chOff x="5307421" y="7967845"/>
            <a:chExt cx="2852907" cy="2712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7421" y="7967845"/>
              <a:ext cx="2852907" cy="2712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65406" y="7967845"/>
            <a:ext cx="2458694" cy="271275"/>
            <a:chOff x="10565406" y="7967845"/>
            <a:chExt cx="2458694" cy="27127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5406" y="7967845"/>
              <a:ext cx="2458694" cy="27127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3532599" y="95274"/>
            <a:ext cx="6465381" cy="2605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800" kern="0" spc="-100" dirty="0">
                <a:solidFill>
                  <a:srgbClr val="FD8A69"/>
                </a:solidFill>
                <a:latin typeface="Gmarket Sans Medium" pitchFamily="34" charset="0"/>
                <a:cs typeface="Gmarket Sans Medium" pitchFamily="34" charset="0"/>
              </a:rPr>
              <a:t>서비스에 대한 부가적인 내용이나 설명을 작성해 주세요. 서비스에 대한 부가적인 내용이나 설명을 작성해 주세요. 서비스에 대한 부가적인 내용이나 설명을 작성해 주세요. 서비스에 대한 부가적인 내용이나 설명을 작성해 주세요.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591</Words>
  <Application>Microsoft Office PowerPoint</Application>
  <PresentationFormat>사용자 지정</PresentationFormat>
  <Paragraphs>141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Gmarket Sans Light</vt:lpstr>
      <vt:lpstr>Gmarket Sans Medium</vt:lpstr>
      <vt:lpstr>HY견고딕</vt:lpstr>
      <vt:lpstr>HY중고딕</vt:lpstr>
      <vt:lpstr>Mplus 1p</vt:lpstr>
      <vt:lpstr>Mplus 1p Bold</vt:lpstr>
      <vt:lpstr>Mplus 1p Light</vt:lpstr>
      <vt:lpstr>Mplus 1p Medium</vt:lpstr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한 준규</cp:lastModifiedBy>
  <cp:revision>23</cp:revision>
  <dcterms:created xsi:type="dcterms:W3CDTF">2023-11-06T21:29:30Z</dcterms:created>
  <dcterms:modified xsi:type="dcterms:W3CDTF">2023-11-06T16:18:40Z</dcterms:modified>
</cp:coreProperties>
</file>