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6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7585-AC4D-4DC3-A9C4-14AC6A81121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2F8D-0132-4524-8C72-656840F65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75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7585-AC4D-4DC3-A9C4-14AC6A81121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2F8D-0132-4524-8C72-656840F65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5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7585-AC4D-4DC3-A9C4-14AC6A81121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2F8D-0132-4524-8C72-656840F65A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68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7585-AC4D-4DC3-A9C4-14AC6A81121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2F8D-0132-4524-8C72-656840F65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28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7585-AC4D-4DC3-A9C4-14AC6A81121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2F8D-0132-4524-8C72-656840F65A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624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7585-AC4D-4DC3-A9C4-14AC6A81121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2F8D-0132-4524-8C72-656840F65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867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7585-AC4D-4DC3-A9C4-14AC6A81121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2F8D-0132-4524-8C72-656840F65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85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7585-AC4D-4DC3-A9C4-14AC6A81121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2F8D-0132-4524-8C72-656840F65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6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7585-AC4D-4DC3-A9C4-14AC6A81121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2F8D-0132-4524-8C72-656840F65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2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7585-AC4D-4DC3-A9C4-14AC6A81121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2F8D-0132-4524-8C72-656840F65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7585-AC4D-4DC3-A9C4-14AC6A81121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2F8D-0132-4524-8C72-656840F65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4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7585-AC4D-4DC3-A9C4-14AC6A81121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2F8D-0132-4524-8C72-656840F65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3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7585-AC4D-4DC3-A9C4-14AC6A81121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2F8D-0132-4524-8C72-656840F65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1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7585-AC4D-4DC3-A9C4-14AC6A81121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2F8D-0132-4524-8C72-656840F65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2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7585-AC4D-4DC3-A9C4-14AC6A81121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2F8D-0132-4524-8C72-656840F65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8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7585-AC4D-4DC3-A9C4-14AC6A81121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2F8D-0132-4524-8C72-656840F65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1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97585-AC4D-4DC3-A9C4-14AC6A81121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C212F8D-0132-4524-8C72-656840F65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9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다시 시작하는 </a:t>
            </a:r>
            <a:r>
              <a:rPr lang="ko-KR" altLang="en-US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영문법</a:t>
            </a:r>
            <a:r>
              <a:rPr lang="en-US" altLang="ko-KR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/>
            </a:r>
            <a:br>
              <a:rPr lang="en-US" altLang="ko-KR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</a:br>
            <a:r>
              <a:rPr lang="en-US" altLang="ko-KR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- </a:t>
            </a:r>
            <a:r>
              <a:rPr lang="ko-KR" altLang="en-US" dirty="0" err="1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현재시제와</a:t>
            </a:r>
            <a:r>
              <a:rPr lang="ko-KR" altLang="en-US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 현재진행형</a:t>
            </a:r>
            <a:endParaRPr lang="ko-KR" altLang="en-US" dirty="0"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백서영</a:t>
            </a:r>
            <a:endParaRPr lang="ko-KR" altLang="en-US" dirty="0"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ea typeface="a옛날사진관1" panose="02020600000000000000" pitchFamily="18" charset="-127"/>
              </a:rPr>
              <a:t>다시</a:t>
            </a:r>
            <a:r>
              <a:rPr lang="ko-KR" altLang="en-US" dirty="0" smtClean="0">
                <a:ea typeface="a옛날사진관1" panose="02020600000000000000" pitchFamily="18" charset="-127"/>
              </a:rPr>
              <a:t> 시작하는 이유</a:t>
            </a:r>
            <a:endParaRPr lang="ko-KR" altLang="en-US" dirty="0">
              <a:ea typeface="a옛날사진관1" panose="02020600000000000000" pitchFamily="18" charset="-127"/>
            </a:endParaRPr>
          </a:p>
        </p:txBody>
      </p:sp>
      <p:pic>
        <p:nvPicPr>
          <p:cNvPr id="1026" name="Picture 2" descr="ë°íí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34" y="1930400"/>
            <a:ext cx="4568825" cy="306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90640" y="3332480"/>
            <a:ext cx="4073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이 사람의 별명</a:t>
            </a:r>
            <a:endParaRPr lang="ko-KR" altLang="en-US" sz="4800" dirty="0"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84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ea typeface="a옛날사진관1" panose="02020600000000000000" pitchFamily="18" charset="-127"/>
              </a:rPr>
              <a:t>다시</a:t>
            </a:r>
            <a:r>
              <a:rPr lang="ko-KR" altLang="en-US" dirty="0" smtClean="0">
                <a:ea typeface="a옛날사진관1" panose="02020600000000000000" pitchFamily="18" charset="-127"/>
              </a:rPr>
              <a:t> 시작하는 이유</a:t>
            </a:r>
            <a:endParaRPr lang="ko-KR" altLang="en-US" dirty="0">
              <a:ea typeface="a옛날사진관1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1149" y="2875002"/>
            <a:ext cx="358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Marine boy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21428" y="3606800"/>
            <a:ext cx="552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1. </a:t>
            </a:r>
            <a:r>
              <a:rPr lang="ko-KR" altLang="en-US" dirty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바다의</a:t>
            </a:r>
            <a:r>
              <a:rPr lang="en-US" altLang="ko-KR" dirty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, </a:t>
            </a:r>
            <a:r>
              <a:rPr lang="ko-KR" altLang="en-US" dirty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해양의   </a:t>
            </a:r>
            <a:r>
              <a:rPr lang="en-US" altLang="ko-KR" dirty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2. </a:t>
            </a:r>
            <a:r>
              <a:rPr lang="ko-KR" altLang="en-US" dirty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배의</a:t>
            </a:r>
            <a:r>
              <a:rPr lang="en-US" altLang="ko-KR" dirty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, </a:t>
            </a:r>
            <a:r>
              <a:rPr lang="ko-KR" altLang="en-US" dirty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해상의   </a:t>
            </a:r>
            <a:r>
              <a:rPr lang="en-US" altLang="ko-KR" dirty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3. </a:t>
            </a:r>
            <a:r>
              <a:rPr lang="ko-KR" altLang="en-US" dirty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해병대 </a:t>
            </a:r>
            <a:r>
              <a:rPr lang="en-US" altLang="ko-KR" dirty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(</a:t>
            </a:r>
            <a:r>
              <a:rPr lang="ko-KR" altLang="en-US" dirty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병사</a:t>
            </a:r>
            <a:r>
              <a:rPr lang="en-US" altLang="ko-KR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)</a:t>
            </a:r>
            <a:endParaRPr lang="ko-KR" altLang="en-US" sz="4800" dirty="0"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92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ea typeface="a옛날사진관1" panose="02020600000000000000" pitchFamily="18" charset="-127"/>
              </a:rPr>
              <a:t>다시</a:t>
            </a:r>
            <a:r>
              <a:rPr lang="ko-KR" altLang="en-US" dirty="0" smtClean="0">
                <a:ea typeface="a옛날사진관1" panose="02020600000000000000" pitchFamily="18" charset="-127"/>
              </a:rPr>
              <a:t> 시작하는 이유</a:t>
            </a:r>
            <a:endParaRPr lang="ko-KR" altLang="en-US" dirty="0">
              <a:ea typeface="a옛날사진관1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3134" y="2644170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동사가 아니다</a:t>
            </a:r>
            <a:endParaRPr lang="ko-KR" altLang="en-US" sz="96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30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ea typeface="a옛날사진관1" panose="02020600000000000000" pitchFamily="18" charset="-127"/>
              </a:rPr>
              <a:t>현재시제와</a:t>
            </a:r>
            <a:r>
              <a:rPr lang="ko-KR" altLang="en-US" b="1" dirty="0" smtClean="0">
                <a:ea typeface="a옛날사진관1" panose="02020600000000000000" pitchFamily="18" charset="-127"/>
              </a:rPr>
              <a:t> 현재진행형의 차이</a:t>
            </a:r>
            <a:endParaRPr lang="ko-KR" altLang="en-US" dirty="0">
              <a:ea typeface="a옛날사진관1" panose="02020600000000000000" pitchFamily="18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3517" y="3013501"/>
            <a:ext cx="106955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옛날사진관1" panose="02020600000000000000" pitchFamily="18" charset="-127"/>
                <a:ea typeface="a옛날사진관1" panose="02020600000000000000" pitchFamily="18" charset="-127"/>
              </a:rPr>
              <a:t>현재시제는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옛날사진관1" panose="02020600000000000000" pitchFamily="18" charset="-127"/>
                <a:ea typeface="a옛날사진관1" panose="02020600000000000000" pitchFamily="18" charset="-127"/>
              </a:rPr>
              <a:t> 지속해서 이어지는 행동, 현재진행형은 말하는 시점에 일어나는 일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옛날사진관1" panose="02020600000000000000" pitchFamily="18" charset="-127"/>
                <a:ea typeface="a옛날사진관1" panose="02020600000000000000" pitchFamily="18" charset="-127"/>
              </a:rPr>
              <a:t>현재진행형이 현재시제보다 더 생동감 있게 느껴진다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18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ea typeface="a옛날사진관1" panose="02020600000000000000" pitchFamily="18" charset="-127"/>
              </a:rPr>
              <a:t>현재시제와</a:t>
            </a:r>
            <a:r>
              <a:rPr lang="ko-KR" altLang="en-US" b="1" dirty="0" smtClean="0">
                <a:ea typeface="a옛날사진관1" panose="02020600000000000000" pitchFamily="18" charset="-127"/>
              </a:rPr>
              <a:t> 현재진행형의 차이</a:t>
            </a:r>
            <a:endParaRPr lang="ko-KR" altLang="en-US" dirty="0">
              <a:ea typeface="a옛날사진관1" panose="02020600000000000000" pitchFamily="18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3517" y="3013501"/>
            <a:ext cx="106955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옛날사진관1" panose="02020600000000000000" pitchFamily="18" charset="-127"/>
                <a:ea typeface="a옛날사진관1" panose="02020600000000000000" pitchFamily="18" charset="-127"/>
              </a:rPr>
              <a:t>현재시제는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옛날사진관1" panose="02020600000000000000" pitchFamily="18" charset="-127"/>
                <a:ea typeface="a옛날사진관1" panose="02020600000000000000" pitchFamily="18" charset="-127"/>
              </a:rPr>
              <a:t> 지속해서 이어지는 행동, 현재진행형은 말하는 시점에 일어나는 일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옛날사진관1" panose="02020600000000000000" pitchFamily="18" charset="-127"/>
                <a:ea typeface="a옛날사진관1" panose="02020600000000000000" pitchFamily="18" charset="-127"/>
              </a:rPr>
              <a:t>현재진행형이 현재시제보다 더 생동감 있게 느껴진다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6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ea typeface="a옛날사진관1" panose="02020600000000000000" pitchFamily="18" charset="-127"/>
              </a:rPr>
              <a:t>예문으로 알아봅시다</a:t>
            </a:r>
            <a:endParaRPr lang="ko-KR" altLang="en-US" dirty="0">
              <a:ea typeface="a옛날사진관1" panose="02020600000000000000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620270"/>
              </p:ext>
            </p:extLst>
          </p:nvPr>
        </p:nvGraphicFramePr>
        <p:xfrm>
          <a:off x="2162888" y="2358866"/>
          <a:ext cx="7866224" cy="2812574"/>
        </p:xfrm>
        <a:graphic>
          <a:graphicData uri="http://schemas.openxmlformats.org/drawingml/2006/table">
            <a:tbl>
              <a:tblPr/>
              <a:tblGrid>
                <a:gridCol w="3933112">
                  <a:extLst>
                    <a:ext uri="{9D8B030D-6E8A-4147-A177-3AD203B41FA5}">
                      <a16:colId xmlns:a16="http://schemas.microsoft.com/office/drawing/2014/main" val="1472128678"/>
                    </a:ext>
                  </a:extLst>
                </a:gridCol>
                <a:gridCol w="3933112">
                  <a:extLst>
                    <a:ext uri="{9D8B030D-6E8A-4147-A177-3AD203B41FA5}">
                      <a16:colId xmlns:a16="http://schemas.microsoft.com/office/drawing/2014/main" val="2715959183"/>
                    </a:ext>
                  </a:extLst>
                </a:gridCol>
              </a:tblGrid>
              <a:tr h="8203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현재시제</a:t>
                      </a:r>
                      <a:endParaRPr lang="ko-KR" altLang="en-US" b="1" dirty="0" smtClean="0">
                        <a:effectLst/>
                        <a:latin typeface="a옛날사진관1" panose="02020600000000000000" pitchFamily="18" charset="-127"/>
                        <a:ea typeface="a옛날사진관1" panose="02020600000000000000" pitchFamily="18" charset="-127"/>
                      </a:endParaRPr>
                    </a:p>
                    <a:p>
                      <a:endParaRPr lang="ko-KR" altLang="en-US" b="1" dirty="0">
                        <a:effectLst/>
                        <a:latin typeface="a옛날사진관1" panose="02020600000000000000" pitchFamily="18" charset="-127"/>
                        <a:ea typeface="a옛날사진관1" panose="02020600000000000000" pitchFamily="18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현재진행형</a:t>
                      </a:r>
                    </a:p>
                    <a:p>
                      <a:pPr latinLnBrk="1"/>
                      <a:endParaRPr lang="ko-KR" altLang="en-US" dirty="0">
                        <a:latin typeface="a옛날사진관1" panose="02020600000000000000" pitchFamily="18" charset="-127"/>
                        <a:ea typeface="a옛날사진관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127655"/>
                  </a:ext>
                </a:extLst>
              </a:tr>
              <a:tr h="46876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Steve plays tennis.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Steve is playing tennis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38367"/>
                  </a:ext>
                </a:extLst>
              </a:tr>
              <a:tr h="1523478">
                <a:tc>
                  <a:txBody>
                    <a:bodyPr/>
                    <a:lstStyle/>
                    <a:p>
                      <a:r>
                        <a:rPr lang="ko-KR" altLang="en-US" b="0" dirty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말하는 순간에는 </a:t>
                      </a:r>
                      <a:r>
                        <a:rPr lang="ko-KR" altLang="en-US" dirty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테니스를 치고 있지 않더라도 </a:t>
                      </a:r>
                      <a:r>
                        <a:rPr lang="ko-KR" altLang="en-US" b="1" dirty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평소에 일상적으로 테니스</a:t>
                      </a:r>
                      <a:r>
                        <a:rPr lang="ko-KR" altLang="en-US" dirty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를 친다는 뜻이다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말하는 순간</a:t>
                      </a:r>
                      <a:r>
                        <a:rPr lang="ko-KR" altLang="en-US" dirty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인 </a:t>
                      </a:r>
                      <a:r>
                        <a:rPr lang="ko-KR" altLang="en-US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지금 </a:t>
                      </a:r>
                      <a:r>
                        <a:rPr lang="ko-KR" altLang="en-US" dirty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테니스를 치고 있다는 뜻이다 평소에도 테니스를 치는 사람인지는 알 수 없다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15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2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ea typeface="a옛날사진관1" panose="02020600000000000000" pitchFamily="18" charset="-127"/>
              </a:rPr>
              <a:t>그런데 현재진행형으로 </a:t>
            </a:r>
            <a:r>
              <a:rPr lang="ko-KR" altLang="en-US" b="1" dirty="0">
                <a:ea typeface="a옛날사진관1" panose="02020600000000000000" pitchFamily="18" charset="-127"/>
              </a:rPr>
              <a:t>쓸 수 없는 동사가 있다고</a:t>
            </a:r>
            <a:r>
              <a:rPr lang="en-US" altLang="ko-KR" b="1" dirty="0" smtClean="0">
                <a:ea typeface="a옛날사진관1" panose="02020600000000000000" pitchFamily="18" charset="-127"/>
              </a:rPr>
              <a:t>??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상태동사</a:t>
            </a:r>
            <a:endParaRPr lang="en-US" altLang="ko-KR" dirty="0" smtClean="0"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  <a:p>
            <a:r>
              <a:rPr lang="ko-KR" altLang="en-US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움직임이 없는 </a:t>
            </a:r>
            <a:r>
              <a:rPr lang="en-US" altLang="ko-KR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‘</a:t>
            </a:r>
            <a:r>
              <a:rPr lang="ko-KR" altLang="en-US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고정적이고 변하지 않는 상태</a:t>
            </a:r>
            <a:r>
              <a:rPr lang="en-US" altLang="ko-KR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, </a:t>
            </a:r>
            <a:r>
              <a:rPr lang="ko-KR" altLang="en-US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상황</a:t>
            </a:r>
            <a:r>
              <a:rPr lang="en-US" altLang="ko-KR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, </a:t>
            </a:r>
            <a:r>
              <a:rPr lang="ko-KR" altLang="en-US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다른 대상에 대한 인식</a:t>
            </a:r>
            <a:r>
              <a:rPr lang="en-US" altLang="ko-KR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, </a:t>
            </a:r>
            <a:r>
              <a:rPr lang="ko-KR" altLang="en-US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감각</a:t>
            </a:r>
            <a:r>
              <a:rPr lang="en-US" altLang="ko-KR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, </a:t>
            </a:r>
            <a:r>
              <a:rPr lang="ko-KR" altLang="en-US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다른 존재와의 관계 등 상태를 동사들이 이에 속한다</a:t>
            </a:r>
            <a:r>
              <a:rPr lang="en-US" altLang="ko-KR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.</a:t>
            </a:r>
          </a:p>
          <a:p>
            <a:endParaRPr lang="en-US" altLang="ko-KR" dirty="0"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  <a:p>
            <a:r>
              <a:rPr lang="en-US" altLang="ko-KR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It </a:t>
            </a:r>
            <a:r>
              <a:rPr lang="en-US" altLang="ko-KR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sm</a:t>
            </a:r>
            <a:r>
              <a:rPr lang="en-US" altLang="ko-KR" dirty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e</a:t>
            </a:r>
            <a:r>
              <a:rPr lang="en-US" altLang="ko-KR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lls </a:t>
            </a:r>
            <a:r>
              <a:rPr lang="en-US" altLang="ko-KR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good..</a:t>
            </a:r>
          </a:p>
          <a:p>
            <a:r>
              <a:rPr lang="en-US" altLang="ko-KR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It’s </a:t>
            </a:r>
            <a:r>
              <a:rPr lang="en-US" altLang="ko-KR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smelling </a:t>
            </a:r>
            <a:r>
              <a:rPr lang="en-US" altLang="ko-KR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good. ( x )</a:t>
            </a:r>
          </a:p>
          <a:p>
            <a:r>
              <a:rPr lang="en-US" altLang="ko-KR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I like you.</a:t>
            </a:r>
          </a:p>
          <a:p>
            <a:r>
              <a:rPr lang="en-US" altLang="ko-KR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I’m liking you. ( x )</a:t>
            </a:r>
            <a:endParaRPr lang="ko-KR" altLang="en-US" dirty="0"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6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ea typeface="a옛날사진관1" panose="02020600000000000000" pitchFamily="18" charset="-127"/>
              </a:rPr>
              <a:t>그런데 쓸 수 있게 되었습니다</a:t>
            </a:r>
            <a:r>
              <a:rPr lang="en-US" altLang="ko-KR" b="1" dirty="0" smtClean="0">
                <a:ea typeface="a옛날사진관1" panose="02020600000000000000" pitchFamily="18" charset="-127"/>
              </a:rPr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원칙적으로는 </a:t>
            </a:r>
            <a:r>
              <a:rPr lang="ko-KR" altLang="en-US" dirty="0" err="1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상태동사를</a:t>
            </a:r>
            <a:r>
              <a:rPr lang="ko-KR" altLang="en-US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 진행형으로 쓸 수 없으나 </a:t>
            </a:r>
            <a:r>
              <a:rPr lang="ko-KR" altLang="en-US" b="1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일시적으로 진행되는 행위</a:t>
            </a:r>
            <a:r>
              <a:rPr lang="en-US" altLang="ko-KR" b="1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, </a:t>
            </a:r>
            <a:r>
              <a:rPr lang="ko-KR" altLang="en-US" b="1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동작을 표현</a:t>
            </a:r>
            <a:r>
              <a:rPr lang="ko-KR" altLang="en-US" dirty="0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할 때는 </a:t>
            </a:r>
            <a:r>
              <a:rPr lang="ko-KR" altLang="en-US" dirty="0" err="1" smtClean="0">
                <a:latin typeface="a옛날사진관1" panose="02020600000000000000" pitchFamily="18" charset="-127"/>
                <a:ea typeface="a옛날사진관1" panose="02020600000000000000" pitchFamily="18" charset="-127"/>
              </a:rPr>
              <a:t>ㄱㄴ</a:t>
            </a:r>
            <a:endParaRPr lang="en-US" altLang="ko-KR" dirty="0" smtClean="0"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  <a:p>
            <a:endParaRPr lang="en-US" altLang="ko-KR" dirty="0" smtClean="0"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20535"/>
              </p:ext>
            </p:extLst>
          </p:nvPr>
        </p:nvGraphicFramePr>
        <p:xfrm>
          <a:off x="1207848" y="3228788"/>
          <a:ext cx="7866224" cy="2812574"/>
        </p:xfrm>
        <a:graphic>
          <a:graphicData uri="http://schemas.openxmlformats.org/drawingml/2006/table">
            <a:tbl>
              <a:tblPr/>
              <a:tblGrid>
                <a:gridCol w="3933112">
                  <a:extLst>
                    <a:ext uri="{9D8B030D-6E8A-4147-A177-3AD203B41FA5}">
                      <a16:colId xmlns:a16="http://schemas.microsoft.com/office/drawing/2014/main" val="1472128678"/>
                    </a:ext>
                  </a:extLst>
                </a:gridCol>
                <a:gridCol w="3933112">
                  <a:extLst>
                    <a:ext uri="{9D8B030D-6E8A-4147-A177-3AD203B41FA5}">
                      <a16:colId xmlns:a16="http://schemas.microsoft.com/office/drawing/2014/main" val="2715959183"/>
                    </a:ext>
                  </a:extLst>
                </a:gridCol>
              </a:tblGrid>
              <a:tr h="8203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현재시제</a:t>
                      </a:r>
                      <a:endParaRPr lang="ko-KR" altLang="en-US" b="1" dirty="0" smtClean="0">
                        <a:effectLst/>
                        <a:latin typeface="a옛날사진관1" panose="02020600000000000000" pitchFamily="18" charset="-127"/>
                        <a:ea typeface="a옛날사진관1" panose="02020600000000000000" pitchFamily="18" charset="-127"/>
                      </a:endParaRPr>
                    </a:p>
                    <a:p>
                      <a:endParaRPr lang="ko-KR" altLang="en-US" b="1" dirty="0">
                        <a:effectLst/>
                        <a:latin typeface="a옛날사진관1" panose="02020600000000000000" pitchFamily="18" charset="-127"/>
                        <a:ea typeface="a옛날사진관1" panose="02020600000000000000" pitchFamily="18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현재진행형</a:t>
                      </a:r>
                    </a:p>
                    <a:p>
                      <a:pPr latinLnBrk="1"/>
                      <a:endParaRPr lang="ko-KR" altLang="en-US" dirty="0">
                        <a:latin typeface="a옛날사진관1" panose="02020600000000000000" pitchFamily="18" charset="-127"/>
                        <a:ea typeface="a옛날사진관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127655"/>
                  </a:ext>
                </a:extLst>
              </a:tr>
              <a:tr h="468762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He’s kind.</a:t>
                      </a:r>
                      <a:endParaRPr lang="en-US" dirty="0">
                        <a:effectLst/>
                        <a:latin typeface="a옛날사진관1" panose="02020600000000000000" pitchFamily="18" charset="-127"/>
                        <a:ea typeface="a옛날사진관1" panose="02020600000000000000" pitchFamily="18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He’s being kind.</a:t>
                      </a:r>
                      <a:endParaRPr lang="en-US" dirty="0">
                        <a:effectLst/>
                        <a:latin typeface="a옛날사진관1" panose="02020600000000000000" pitchFamily="18" charset="-127"/>
                        <a:ea typeface="a옛날사진관1" panose="02020600000000000000" pitchFamily="18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38367"/>
                  </a:ext>
                </a:extLst>
              </a:tr>
              <a:tr h="1523478"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평소 성격</a:t>
                      </a:r>
                      <a:r>
                        <a:rPr lang="en-US" altLang="ko-KR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, </a:t>
                      </a:r>
                      <a:r>
                        <a:rPr lang="ko-KR" altLang="en-US" b="1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지속</a:t>
                      </a:r>
                      <a:r>
                        <a:rPr lang="ko-KR" altLang="en-US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해서 유지되는 상태</a:t>
                      </a:r>
                      <a:endParaRPr lang="ko-KR" altLang="en-US" dirty="0">
                        <a:effectLst/>
                        <a:latin typeface="a옛날사진관1" panose="02020600000000000000" pitchFamily="18" charset="-127"/>
                        <a:ea typeface="a옛날사진관1" panose="02020600000000000000" pitchFamily="18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지금 친절하게 </a:t>
                      </a:r>
                      <a:r>
                        <a:rPr lang="en-US" altLang="ko-KR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‘</a:t>
                      </a:r>
                      <a:r>
                        <a:rPr lang="ko-KR" altLang="en-US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행동</a:t>
                      </a:r>
                      <a:r>
                        <a:rPr lang="en-US" altLang="ko-KR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’</a:t>
                      </a:r>
                      <a:r>
                        <a:rPr lang="ko-KR" altLang="en-US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하고 있다는 뜻</a:t>
                      </a:r>
                      <a:endParaRPr lang="en-US" altLang="ko-KR" dirty="0" smtClean="0">
                        <a:effectLst/>
                        <a:latin typeface="a옛날사진관1" panose="02020600000000000000" pitchFamily="18" charset="-127"/>
                        <a:ea typeface="a옛날사진관1" panose="02020600000000000000" pitchFamily="18" charset="-127"/>
                      </a:endParaRPr>
                    </a:p>
                    <a:p>
                      <a:r>
                        <a:rPr lang="en-US" altLang="ko-KR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‘b</a:t>
                      </a:r>
                      <a:r>
                        <a:rPr lang="en-US" altLang="ko-KR" baseline="0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e + </a:t>
                      </a:r>
                      <a:r>
                        <a:rPr lang="ko-KR" altLang="en-US" baseline="0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형용사</a:t>
                      </a:r>
                      <a:r>
                        <a:rPr lang="en-US" altLang="ko-KR" baseline="0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’</a:t>
                      </a:r>
                      <a:r>
                        <a:rPr lang="ko-KR" altLang="en-US" baseline="0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는</a:t>
                      </a:r>
                      <a:r>
                        <a:rPr lang="en-US" altLang="ko-KR" baseline="0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원래 </a:t>
                      </a:r>
                      <a:r>
                        <a:rPr lang="en-US" altLang="ko-KR" baseline="0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‘</a:t>
                      </a:r>
                      <a:r>
                        <a:rPr lang="ko-KR" altLang="en-US" baseline="0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상태</a:t>
                      </a:r>
                      <a:r>
                        <a:rPr lang="en-US" altLang="ko-KR" baseline="0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＇</a:t>
                      </a:r>
                      <a:r>
                        <a:rPr lang="ko-KR" altLang="en-US" baseline="0" dirty="0" smtClean="0">
                          <a:effectLst/>
                          <a:latin typeface="a옛날사진관1" panose="02020600000000000000" pitchFamily="18" charset="-127"/>
                          <a:ea typeface="a옛날사진관1" panose="02020600000000000000" pitchFamily="18" charset="-127"/>
                        </a:rPr>
                        <a:t>를 나타내나 여기서는 일시적인 행동을 표현</a:t>
                      </a:r>
                      <a:endParaRPr lang="ko-KR" altLang="en-US" dirty="0">
                        <a:effectLst/>
                        <a:latin typeface="a옛날사진관1" panose="02020600000000000000" pitchFamily="18" charset="-127"/>
                        <a:ea typeface="a옛날사진관1" panose="02020600000000000000" pitchFamily="18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15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1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974</TotalTime>
  <Words>216</Words>
  <Application>Microsoft Office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a옛날사진관1</vt:lpstr>
      <vt:lpstr>a옛날사진관5</vt:lpstr>
      <vt:lpstr>HY그래픽M</vt:lpstr>
      <vt:lpstr>맑은 고딕</vt:lpstr>
      <vt:lpstr>Arial</vt:lpstr>
      <vt:lpstr>Trebuchet MS</vt:lpstr>
      <vt:lpstr>Wingdings 3</vt:lpstr>
      <vt:lpstr>패싯</vt:lpstr>
      <vt:lpstr>다시 시작하는 영문법 - 현재시제와 현재진행형</vt:lpstr>
      <vt:lpstr>다시 시작하는 이유</vt:lpstr>
      <vt:lpstr>다시 시작하는 이유</vt:lpstr>
      <vt:lpstr>다시 시작하는 이유</vt:lpstr>
      <vt:lpstr>현재시제와 현재진행형의 차이</vt:lpstr>
      <vt:lpstr>현재시제와 현재진행형의 차이</vt:lpstr>
      <vt:lpstr>예문으로 알아봅시다</vt:lpstr>
      <vt:lpstr>그런데 현재진행형으로 쓸 수 없는 동사가 있다고??</vt:lpstr>
      <vt:lpstr>그런데 쓸 수 있게 되었습니다.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다시 시작하는 영문법</dc:title>
  <dc:creator>user</dc:creator>
  <cp:lastModifiedBy>user</cp:lastModifiedBy>
  <cp:revision>6</cp:revision>
  <dcterms:created xsi:type="dcterms:W3CDTF">2019-11-18T08:29:17Z</dcterms:created>
  <dcterms:modified xsi:type="dcterms:W3CDTF">2019-11-19T04:03:17Z</dcterms:modified>
</cp:coreProperties>
</file>