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9" r:id="rId3"/>
    <p:sldId id="260" r:id="rId4"/>
    <p:sldId id="258" r:id="rId5"/>
    <p:sldId id="261" r:id="rId6"/>
    <p:sldId id="264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73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9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44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9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9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6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3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1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86E7-5F54-4462-967B-C66C34217377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0C56-A9D7-4D53-9B69-7D621CE65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6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46322" y="2598268"/>
            <a:ext cx="96210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mtClean="0">
                <a:solidFill>
                  <a:schemeClr val="accent4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Struct</a:t>
            </a:r>
            <a:r>
              <a:rPr lang="en-US" altLang="ko-KR" sz="66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 </a:t>
            </a:r>
            <a:r>
              <a:rPr lang="ko-KR" altLang="en-US" sz="66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구조체</a:t>
            </a:r>
            <a:endParaRPr lang="ko-KR" altLang="en-US" sz="6600">
              <a:solidFill>
                <a:schemeClr val="bg1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87696" y="6304532"/>
            <a:ext cx="42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관련 자료 </a:t>
            </a:r>
            <a:r>
              <a:rPr lang="en-US" altLang="ko-KR" b="1" smtClean="0">
                <a:solidFill>
                  <a:schemeClr val="bg1"/>
                </a:solidFill>
              </a:rPr>
              <a:t>: </a:t>
            </a:r>
            <a:r>
              <a:rPr lang="ko-KR" altLang="en-US" b="1" smtClean="0">
                <a:solidFill>
                  <a:schemeClr val="bg1"/>
                </a:solidFill>
              </a:rPr>
              <a:t>코딩도장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35680" y="2712720"/>
            <a:ext cx="963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mtClean="0"/>
              <a:t>Thank you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10731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91439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506" y="193234"/>
            <a:ext cx="10515600" cy="721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구조체 사용 </a:t>
            </a:r>
            <a:r>
              <a:rPr lang="ko-KR" altLang="en-US" sz="3200" smtClean="0">
                <a:solidFill>
                  <a:srgbClr val="FFC000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이유</a:t>
            </a:r>
            <a:r>
              <a:rPr lang="en-US" altLang="ko-KR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??</a:t>
            </a:r>
            <a:endParaRPr lang="ko-KR" altLang="en-US" sz="3200">
              <a:solidFill>
                <a:schemeClr val="bg1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4627" y="7682889"/>
            <a:ext cx="1162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하지만 </a:t>
            </a:r>
            <a:r>
              <a:rPr lang="ko-KR" altLang="en-US"/>
              <a:t>프로그램을 만들다 보면 변수 한두 개로는 처리하기가 힘든 상황이 </a:t>
            </a:r>
            <a:r>
              <a:rPr lang="ko-KR" altLang="en-US" smtClean="0"/>
              <a:t>발생한다</a:t>
            </a:r>
            <a:endParaRPr lang="en-US" altLang="ko-KR"/>
          </a:p>
          <a:p>
            <a:r>
              <a:rPr lang="ko-KR" altLang="en-US"/>
              <a:t>만약 인적 정보를 처리한다면 이름</a:t>
            </a:r>
            <a:r>
              <a:rPr lang="en-US" altLang="ko-KR"/>
              <a:t>, </a:t>
            </a:r>
            <a:r>
              <a:rPr lang="ko-KR" altLang="en-US"/>
              <a:t>나이</a:t>
            </a:r>
            <a:r>
              <a:rPr lang="en-US" altLang="ko-KR"/>
              <a:t>, </a:t>
            </a:r>
            <a:r>
              <a:rPr lang="ko-KR" altLang="en-US"/>
              <a:t>주소 등을 저장할 변수가 </a:t>
            </a:r>
            <a:r>
              <a:rPr lang="ko-KR" altLang="en-US" smtClean="0"/>
              <a:t>필요하다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506" y="1282703"/>
            <a:ext cx="952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지금까지 </a:t>
            </a:r>
            <a:r>
              <a:rPr lang="ko-KR" altLang="en-US" sz="2000" b="1">
                <a:solidFill>
                  <a:srgbClr val="00B0F0"/>
                </a:solidFill>
              </a:rPr>
              <a:t>자료형별</a:t>
            </a:r>
            <a:r>
              <a:rPr lang="ko-KR" altLang="en-US" sz="2000" b="1"/>
              <a:t>로 변수를 하나씩 </a:t>
            </a:r>
            <a:r>
              <a:rPr lang="ko-KR" altLang="en-US" sz="2000" b="1" smtClean="0"/>
              <a:t>선언</a:t>
            </a:r>
            <a:endParaRPr lang="ko-KR" alt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1824638" y="7197831"/>
            <a:ext cx="830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</a:rPr>
              <a:t>인적 정보</a:t>
            </a:r>
            <a:r>
              <a:rPr lang="ko-KR" altLang="en-US" sz="2000" b="1"/>
              <a:t>를 처리한다면 이름</a:t>
            </a:r>
            <a:r>
              <a:rPr lang="en-US" altLang="ko-KR" sz="2000" b="1"/>
              <a:t>, </a:t>
            </a:r>
            <a:r>
              <a:rPr lang="ko-KR" altLang="en-US" sz="2000" b="1"/>
              <a:t>나이</a:t>
            </a:r>
            <a:r>
              <a:rPr lang="en-US" altLang="ko-KR" sz="2000" b="1"/>
              <a:t>, </a:t>
            </a:r>
            <a:r>
              <a:rPr lang="ko-KR" altLang="en-US" sz="2000" b="1"/>
              <a:t>주소 등을 저장할 변수가 </a:t>
            </a:r>
            <a:r>
              <a:rPr lang="ko-KR" altLang="en-US" sz="2000" b="1" smtClean="0"/>
              <a:t>필요하다</a:t>
            </a:r>
            <a:endParaRPr lang="ko-KR" altLang="en-US" sz="2000" b="1"/>
          </a:p>
        </p:txBody>
      </p:sp>
      <p:grpSp>
        <p:nvGrpSpPr>
          <p:cNvPr id="30" name="그룹 29"/>
          <p:cNvGrpSpPr/>
          <p:nvPr/>
        </p:nvGrpSpPr>
        <p:grpSpPr>
          <a:xfrm>
            <a:off x="0" y="1829397"/>
            <a:ext cx="4423943" cy="4628218"/>
            <a:chOff x="0" y="1829397"/>
            <a:chExt cx="4423943" cy="462821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29397"/>
              <a:ext cx="4423943" cy="445343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27858" y="6057505"/>
              <a:ext cx="2488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smtClean="0">
                  <a:latin typeface="a비타민" panose="02020600000000000000" pitchFamily="18" charset="-127"/>
                  <a:ea typeface="a비타민" panose="02020600000000000000" pitchFamily="18" charset="-127"/>
                </a:rPr>
                <a:t>인적 정보</a:t>
              </a:r>
              <a:endParaRPr lang="ko-KR" altLang="en-US" sz="2000">
                <a:latin typeface="a비타민" panose="02020600000000000000" pitchFamily="18" charset="-127"/>
                <a:ea typeface="a비타민" panose="02020600000000000000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287209" y="3314843"/>
            <a:ext cx="2002420" cy="1313466"/>
            <a:chOff x="3287209" y="3314843"/>
            <a:chExt cx="2002420" cy="1313466"/>
          </a:xfrm>
        </p:grpSpPr>
        <p:sp>
          <p:nvSpPr>
            <p:cNvPr id="10" name="TextBox 9"/>
            <p:cNvSpPr txBox="1"/>
            <p:nvPr/>
          </p:nvSpPr>
          <p:spPr>
            <a:xfrm>
              <a:off x="3287209" y="3314843"/>
              <a:ext cx="200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/>
                <a:t>이름</a:t>
              </a:r>
              <a:endParaRPr lang="ko-KR" altLang="en-US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87209" y="3786910"/>
              <a:ext cx="200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/>
                <a:t>나이</a:t>
              </a:r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87209" y="4258977"/>
              <a:ext cx="200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/>
                <a:t>주소</a:t>
              </a:r>
              <a:endParaRPr lang="ko-KR" altLang="en-US" b="1"/>
            </a:p>
          </p:txBody>
        </p:sp>
      </p:grpSp>
      <p:sp>
        <p:nvSpPr>
          <p:cNvPr id="13" name="오른쪽 화살표 12"/>
          <p:cNvSpPr/>
          <p:nvPr/>
        </p:nvSpPr>
        <p:spPr>
          <a:xfrm>
            <a:off x="4517620" y="3607296"/>
            <a:ext cx="865686" cy="5631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787825" y="2825682"/>
            <a:ext cx="3846654" cy="2291787"/>
            <a:chOff x="5787825" y="2825682"/>
            <a:chExt cx="3846654" cy="2291787"/>
          </a:xfrm>
        </p:grpSpPr>
        <p:sp>
          <p:nvSpPr>
            <p:cNvPr id="14" name="직사각형 13"/>
            <p:cNvSpPr/>
            <p:nvPr/>
          </p:nvSpPr>
          <p:spPr>
            <a:xfrm>
              <a:off x="5787825" y="2825682"/>
              <a:ext cx="3846654" cy="229178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5999" y="3171463"/>
              <a:ext cx="3538480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 smtClean="0">
                  <a:latin typeface="Arial" panose="020B0604020202020204" pitchFamily="34" charset="0"/>
                </a:rPr>
                <a:t>Char name[10];</a:t>
              </a:r>
            </a:p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 smtClean="0">
                  <a:latin typeface="Arial" panose="020B0604020202020204" pitchFamily="34" charset="0"/>
                </a:rPr>
                <a:t>Int age;</a:t>
              </a:r>
            </a:p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 smtClean="0">
                  <a:latin typeface="Arial" panose="020B0604020202020204" pitchFamily="34" charset="0"/>
                </a:rPr>
                <a:t>Char address[100];</a:t>
              </a:r>
              <a:endParaRPr lang="ko-KR" altLang="ko-KR" sz="2400">
                <a:latin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24627" y="8451302"/>
            <a:ext cx="103397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name, age, address</a:t>
            </a:r>
            <a:r>
              <a:rPr lang="ko-KR" altLang="en-US"/>
              <a:t> 변수에는 한 사람의 정보만 저장할 수 </a:t>
            </a:r>
            <a:r>
              <a:rPr lang="ko-KR" altLang="en-US" smtClean="0"/>
              <a:t>있으므로 여러 </a:t>
            </a:r>
            <a:r>
              <a:rPr lang="ko-KR" altLang="en-US"/>
              <a:t>명의 정보를 저장하려면 </a:t>
            </a:r>
            <a:r>
              <a:rPr lang="en-US" altLang="ko-KR"/>
              <a:t>name1, name2</a:t>
            </a:r>
            <a:r>
              <a:rPr lang="ko-KR" altLang="en-US"/>
              <a:t>처럼 변수 이름을 바꿔서 계속 추가해야 </a:t>
            </a:r>
            <a:r>
              <a:rPr lang="ko-KR" altLang="en-US" smtClean="0"/>
              <a:t>한다</a:t>
            </a:r>
            <a:r>
              <a:rPr lang="en-US" altLang="ko-KR" smtClean="0"/>
              <a:t>.(</a:t>
            </a:r>
            <a:r>
              <a:rPr lang="en-US" altLang="ko-KR" smtClean="0"/>
              <a:t> </a:t>
            </a:r>
            <a:r>
              <a:rPr lang="ko-KR" altLang="en-US"/>
              <a:t>복잡하고 </a:t>
            </a:r>
            <a:r>
              <a:rPr lang="ko-KR" altLang="en-US" smtClean="0"/>
              <a:t>비효율적 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en-US" altLang="ko-KR"/>
              <a:t>Person</a:t>
            </a:r>
            <a:r>
              <a:rPr lang="ko-KR" altLang="en-US"/>
              <a:t> 구조체를 사용하여 변수를 만들어내면 인적 정보를 손쉽게 추가할 수 있고</a:t>
            </a:r>
            <a:r>
              <a:rPr lang="en-US" altLang="ko-KR"/>
              <a:t>, </a:t>
            </a:r>
            <a:endParaRPr lang="en-US" altLang="ko-KR" smtClean="0"/>
          </a:p>
          <a:p>
            <a:r>
              <a:rPr lang="ko-KR" altLang="en-US" smtClean="0"/>
              <a:t>인적 </a:t>
            </a:r>
            <a:r>
              <a:rPr lang="ko-KR" altLang="en-US"/>
              <a:t>정보를 체계적으로 관리할 수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b="1" smtClean="0"/>
              <a:t>이러한 구조체는 </a:t>
            </a:r>
            <a:r>
              <a:rPr lang="ko-KR" altLang="en-US" b="1"/>
              <a:t>관련 정보를 하나의 의미로 묶을 때 </a:t>
            </a:r>
            <a:r>
              <a:rPr lang="ko-KR" altLang="en-US" b="1" smtClean="0"/>
              <a:t>사용한다</a:t>
            </a:r>
            <a:endParaRPr lang="en-US" altLang="ko-KR" b="1" smtClean="0"/>
          </a:p>
          <a:p>
            <a:r>
              <a:rPr lang="ko-KR" altLang="en-US" smtClean="0"/>
              <a:t>특히 </a:t>
            </a:r>
            <a:r>
              <a:rPr lang="ko-KR" altLang="en-US"/>
              <a:t>목적에 맞는 자료형을 만들어서 사용하는데 기본 자료형을 조합하여 만든 자료형을 파생형</a:t>
            </a:r>
            <a:r>
              <a:rPr lang="en-US" altLang="ko-KR"/>
              <a:t>(derived type)</a:t>
            </a:r>
            <a:r>
              <a:rPr lang="ko-KR" altLang="en-US"/>
              <a:t>이라 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787825" y="1722263"/>
            <a:ext cx="3846654" cy="4335242"/>
            <a:chOff x="5787825" y="2825682"/>
            <a:chExt cx="3846654" cy="2291787"/>
          </a:xfrm>
          <a:solidFill>
            <a:schemeClr val="bg1"/>
          </a:solidFill>
        </p:grpSpPr>
        <p:sp>
          <p:nvSpPr>
            <p:cNvPr id="21" name="직사각형 20"/>
            <p:cNvSpPr/>
            <p:nvPr/>
          </p:nvSpPr>
          <p:spPr>
            <a:xfrm>
              <a:off x="5787825" y="2825682"/>
              <a:ext cx="3846654" cy="2291787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95999" y="2938709"/>
              <a:ext cx="3538480" cy="212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 smtClean="0">
                  <a:latin typeface="Arial" panose="020B0604020202020204" pitchFamily="34" charset="0"/>
                </a:rPr>
                <a:t>Char name1[10];</a:t>
              </a:r>
            </a:p>
            <a:p>
              <a:pPr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>
                  <a:latin typeface="Arial" panose="020B0604020202020204" pitchFamily="34" charset="0"/>
                </a:rPr>
                <a:t>Char </a:t>
              </a:r>
              <a:r>
                <a:rPr lang="en-US" altLang="ko-KR" sz="2400" smtClean="0">
                  <a:latin typeface="Arial" panose="020B0604020202020204" pitchFamily="34" charset="0"/>
                </a:rPr>
                <a:t>name2[10</a:t>
              </a:r>
              <a:r>
                <a:rPr lang="en-US" altLang="ko-KR" sz="2400">
                  <a:latin typeface="Arial" panose="020B0604020202020204" pitchFamily="34" charset="0"/>
                </a:rPr>
                <a:t>];</a:t>
              </a:r>
            </a:p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endParaRPr lang="en-US" altLang="ko-KR" sz="1600" smtClean="0">
                <a:latin typeface="Arial" panose="020B0604020202020204" pitchFamily="34" charset="0"/>
              </a:endParaRPr>
            </a:p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>
                  <a:latin typeface="Arial" panose="020B0604020202020204" pitchFamily="34" charset="0"/>
                </a:rPr>
                <a:t>i</a:t>
              </a:r>
              <a:r>
                <a:rPr lang="en-US" altLang="ko-KR" sz="2400" smtClean="0">
                  <a:latin typeface="Arial" panose="020B0604020202020204" pitchFamily="34" charset="0"/>
                </a:rPr>
                <a:t>nt age1;</a:t>
              </a:r>
            </a:p>
            <a:p>
              <a:pPr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>
                  <a:latin typeface="Arial" panose="020B0604020202020204" pitchFamily="34" charset="0"/>
                </a:rPr>
                <a:t>Int </a:t>
              </a:r>
              <a:r>
                <a:rPr lang="en-US" altLang="ko-KR" sz="2400" smtClean="0">
                  <a:latin typeface="Arial" panose="020B0604020202020204" pitchFamily="34" charset="0"/>
                </a:rPr>
                <a:t>age2;</a:t>
              </a:r>
              <a:endParaRPr lang="en-US" altLang="ko-KR" sz="2400">
                <a:latin typeface="Arial" panose="020B0604020202020204" pitchFamily="34" charset="0"/>
              </a:endParaRPr>
            </a:p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endParaRPr lang="en-US" altLang="ko-KR" smtClean="0">
                <a:latin typeface="Arial" panose="020B0604020202020204" pitchFamily="34" charset="0"/>
              </a:endParaRPr>
            </a:p>
            <a:p>
              <a:pPr lvl="0"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 smtClean="0">
                  <a:latin typeface="Arial" panose="020B0604020202020204" pitchFamily="34" charset="0"/>
                </a:rPr>
                <a:t>Char address1[100];</a:t>
              </a:r>
            </a:p>
            <a:p>
              <a:pPr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>
                  <a:latin typeface="Arial" panose="020B0604020202020204" pitchFamily="34" charset="0"/>
                </a:rPr>
                <a:t>Char </a:t>
              </a:r>
              <a:r>
                <a:rPr lang="en-US" altLang="ko-KR" sz="2400" smtClean="0">
                  <a:latin typeface="Arial" panose="020B0604020202020204" pitchFamily="34" charset="0"/>
                </a:rPr>
                <a:t>address2[100];</a:t>
              </a:r>
            </a:p>
            <a:p>
              <a:pPr eaLnBrk="0" fontAlgn="base" latinLnBrk="0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ko-KR" sz="2400" smtClean="0">
                  <a:latin typeface="Arial" panose="020B0604020202020204" pitchFamily="34" charset="0"/>
                </a:rPr>
                <a:t>…..</a:t>
              </a:r>
              <a:endParaRPr lang="en-US" altLang="ko-KR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787825" y="1693254"/>
            <a:ext cx="3863646" cy="4335242"/>
            <a:chOff x="5787825" y="1722263"/>
            <a:chExt cx="3863646" cy="4335242"/>
          </a:xfrm>
        </p:grpSpPr>
        <p:sp>
          <p:nvSpPr>
            <p:cNvPr id="23" name="직사각형 22"/>
            <p:cNvSpPr/>
            <p:nvPr/>
          </p:nvSpPr>
          <p:spPr>
            <a:xfrm>
              <a:off x="5787825" y="1722263"/>
              <a:ext cx="3846654" cy="433524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00192" y="2793679"/>
              <a:ext cx="345127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smtClean="0"/>
                <a:t>Struct Person {</a:t>
              </a:r>
            </a:p>
            <a:p>
              <a:r>
                <a:rPr lang="en-US" altLang="ko-KR" sz="2400" b="1"/>
                <a:t> </a:t>
              </a:r>
              <a:r>
                <a:rPr lang="en-US" altLang="ko-KR" sz="2400" b="1" smtClean="0"/>
                <a:t> char name[20];</a:t>
              </a:r>
            </a:p>
            <a:p>
              <a:r>
                <a:rPr lang="en-US" altLang="ko-KR" sz="2400" b="1"/>
                <a:t> </a:t>
              </a:r>
              <a:r>
                <a:rPr lang="en-US" altLang="ko-KR" sz="2400" b="1" smtClean="0"/>
                <a:t> int age;</a:t>
              </a:r>
            </a:p>
            <a:p>
              <a:r>
                <a:rPr lang="en-US" altLang="ko-KR" sz="2400" b="1"/>
                <a:t> </a:t>
              </a:r>
              <a:r>
                <a:rPr lang="en-US" altLang="ko-KR" sz="2400" b="1" smtClean="0"/>
                <a:t> char address[100];</a:t>
              </a:r>
            </a:p>
            <a:p>
              <a:r>
                <a:rPr lang="en-US" altLang="ko-KR" sz="2400" b="1"/>
                <a:t>}</a:t>
              </a:r>
              <a:endParaRPr lang="ko-KR" altLang="en-US" sz="2400" b="1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89629" y="6282980"/>
            <a:ext cx="5684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관련 </a:t>
            </a:r>
            <a:r>
              <a:rPr lang="ko-KR" altLang="en-US" sz="2000" b="1"/>
              <a:t>정보를 하나의 의미로 묶을 때 사용</a:t>
            </a:r>
            <a:endParaRPr lang="ko-KR" alt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6371993" y="1185352"/>
            <a:ext cx="547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</a:rPr>
              <a:t>파생형</a:t>
            </a:r>
            <a:r>
              <a:rPr lang="en-US" altLang="ko-KR" sz="2000" b="1">
                <a:solidFill>
                  <a:srgbClr val="FF0000"/>
                </a:solidFill>
              </a:rPr>
              <a:t>(derived type)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49152" y="2527943"/>
            <a:ext cx="3089846" cy="2118461"/>
            <a:chOff x="6949152" y="2527943"/>
            <a:chExt cx="3089846" cy="2118461"/>
          </a:xfrm>
        </p:grpSpPr>
        <p:grpSp>
          <p:nvGrpSpPr>
            <p:cNvPr id="32" name="그룹 31"/>
            <p:cNvGrpSpPr/>
            <p:nvPr/>
          </p:nvGrpSpPr>
          <p:grpSpPr>
            <a:xfrm>
              <a:off x="6949152" y="2527943"/>
              <a:ext cx="2806512" cy="1413846"/>
              <a:chOff x="6949152" y="2527943"/>
              <a:chExt cx="2806512" cy="141384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949152" y="2527943"/>
                <a:ext cx="1524000" cy="372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>
                    <a:solidFill>
                      <a:srgbClr val="FF0000"/>
                    </a:solidFill>
                  </a:rPr>
                  <a:t>구조체 이름</a:t>
                </a:r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657768" y="3572457"/>
                <a:ext cx="2097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>
                    <a:solidFill>
                      <a:srgbClr val="FF0000"/>
                    </a:solidFill>
                  </a:rPr>
                  <a:t>자료형 멤버이름</a:t>
                </a:r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428323" y="4277072"/>
              <a:ext cx="161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세미콜론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0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8378" y="2067296"/>
            <a:ext cx="6292544" cy="3791491"/>
            <a:chOff x="248378" y="2067296"/>
            <a:chExt cx="6292544" cy="37914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8378" y="2400011"/>
              <a:ext cx="5000457" cy="345877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956748" y="2067296"/>
              <a:ext cx="25841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b="1" smtClean="0"/>
                <a:t>Name : ‘</a:t>
              </a:r>
              <a:r>
                <a:rPr lang="ko-KR" altLang="en-US" b="1" smtClean="0"/>
                <a:t>피카츄</a:t>
              </a:r>
              <a:r>
                <a:rPr lang="en-US" altLang="ko-KR" b="1" smtClean="0"/>
                <a:t>’</a:t>
              </a:r>
            </a:p>
            <a:p>
              <a:pPr fontAlgn="base"/>
              <a:r>
                <a:rPr lang="en-US" altLang="ko-KR" b="1" smtClean="0"/>
                <a:t>hp: 30 </a:t>
              </a:r>
            </a:p>
            <a:p>
              <a:pPr fontAlgn="base"/>
              <a:r>
                <a:rPr lang="en-US" altLang="ko-KR" b="1" smtClean="0"/>
                <a:t>speed</a:t>
              </a:r>
              <a:r>
                <a:rPr lang="ko-KR" altLang="en-US" b="1" smtClean="0"/>
                <a:t> </a:t>
              </a:r>
              <a:r>
                <a:rPr lang="en-US" altLang="ko-KR" b="1" smtClean="0"/>
                <a:t>: 10 </a:t>
              </a:r>
              <a:endParaRPr lang="en-US" altLang="ko-KR" b="1"/>
            </a:p>
            <a:p>
              <a:pPr fontAlgn="base"/>
              <a:r>
                <a:rPr lang="en-US" altLang="ko-KR" b="1" smtClean="0"/>
                <a:t>level</a:t>
              </a:r>
              <a:r>
                <a:rPr lang="ko-KR" altLang="en-US" b="1" smtClean="0"/>
                <a:t> </a:t>
              </a:r>
              <a:r>
                <a:rPr lang="en-US" altLang="ko-KR" b="1"/>
                <a:t>: 8</a:t>
              </a:r>
            </a:p>
            <a:p>
              <a:pPr fontAlgn="base"/>
              <a:r>
                <a:rPr lang="en-US" altLang="ko-KR" b="1" smtClean="0"/>
                <a:t>Type : ‘</a:t>
              </a:r>
              <a:r>
                <a:rPr lang="ko-KR" altLang="en-US" b="1" smtClean="0"/>
                <a:t>전기</a:t>
              </a:r>
              <a:r>
                <a:rPr lang="en-US" altLang="ko-KR" b="1" smtClean="0"/>
                <a:t>’</a:t>
              </a:r>
              <a:endParaRPr lang="ko-KR" altLang="en-US" b="1"/>
            </a:p>
            <a:p>
              <a:pPr fontAlgn="base"/>
              <a:endParaRPr lang="ko-KR" altLang="en-US" b="1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19927" y="2067296"/>
            <a:ext cx="5461756" cy="4405222"/>
            <a:chOff x="6419927" y="2067296"/>
            <a:chExt cx="5461756" cy="4405222"/>
          </a:xfrm>
        </p:grpSpPr>
        <p:pic>
          <p:nvPicPr>
            <p:cNvPr id="1026" name="Picture 2" descr="파이리 연필로 그리기! (포켓몬 시리즈) : 네이버 블로그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58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27" y="2400011"/>
              <a:ext cx="4086708" cy="407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297509" y="2067296"/>
              <a:ext cx="258417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b="1" smtClean="0"/>
                <a:t>Name </a:t>
              </a:r>
              <a:r>
                <a:rPr lang="en-US" altLang="ko-KR" b="1"/>
                <a:t>: </a:t>
              </a:r>
              <a:r>
                <a:rPr lang="en-US" altLang="ko-KR" b="1" smtClean="0"/>
                <a:t>‘</a:t>
              </a:r>
              <a:r>
                <a:rPr lang="ko-KR" altLang="en-US" b="1" smtClean="0"/>
                <a:t>파이리</a:t>
              </a:r>
              <a:r>
                <a:rPr lang="en-US" altLang="ko-KR" b="1" smtClean="0"/>
                <a:t>’</a:t>
              </a:r>
              <a:endParaRPr lang="en-US" altLang="ko-KR" b="1"/>
            </a:p>
            <a:p>
              <a:pPr fontAlgn="base"/>
              <a:r>
                <a:rPr lang="en-US" altLang="ko-KR" b="1" smtClean="0"/>
                <a:t>Hp</a:t>
              </a:r>
              <a:r>
                <a:rPr lang="en-US" altLang="ko-KR" b="1"/>
                <a:t>: </a:t>
              </a:r>
              <a:r>
                <a:rPr lang="en-US" altLang="ko-KR" b="1" smtClean="0"/>
                <a:t>40 </a:t>
              </a:r>
              <a:endParaRPr lang="en-US" altLang="ko-KR" b="1"/>
            </a:p>
            <a:p>
              <a:pPr fontAlgn="base"/>
              <a:r>
                <a:rPr lang="en-US" altLang="ko-KR" b="1"/>
                <a:t>speed</a:t>
              </a:r>
              <a:r>
                <a:rPr lang="ko-KR" altLang="en-US" b="1"/>
                <a:t> </a:t>
              </a:r>
              <a:r>
                <a:rPr lang="en-US" altLang="ko-KR" b="1"/>
                <a:t>: 8</a:t>
              </a:r>
              <a:r>
                <a:rPr lang="en-US" altLang="ko-KR" b="1" smtClean="0"/>
                <a:t> </a:t>
              </a:r>
              <a:endParaRPr lang="en-US" altLang="ko-KR" b="1"/>
            </a:p>
            <a:p>
              <a:pPr fontAlgn="base"/>
              <a:r>
                <a:rPr lang="en-US" altLang="ko-KR" b="1"/>
                <a:t>level</a:t>
              </a:r>
              <a:r>
                <a:rPr lang="ko-KR" altLang="en-US" b="1"/>
                <a:t> </a:t>
              </a:r>
              <a:r>
                <a:rPr lang="en-US" altLang="ko-KR" b="1"/>
                <a:t>: </a:t>
              </a:r>
              <a:r>
                <a:rPr lang="en-US" altLang="ko-KR" b="1" smtClean="0"/>
                <a:t>12</a:t>
              </a:r>
              <a:endParaRPr lang="en-US" altLang="ko-KR" b="1"/>
            </a:p>
            <a:p>
              <a:pPr fontAlgn="base"/>
              <a:r>
                <a:rPr lang="en-US" altLang="ko-KR" b="1"/>
                <a:t>Type : </a:t>
              </a:r>
              <a:r>
                <a:rPr lang="en-US" altLang="ko-KR" b="1" smtClean="0"/>
                <a:t>‘</a:t>
              </a:r>
              <a:r>
                <a:rPr lang="ko-KR" altLang="en-US" b="1"/>
                <a:t>불</a:t>
              </a:r>
              <a:r>
                <a:rPr lang="en-US" altLang="ko-KR" b="1" smtClean="0"/>
                <a:t>’</a:t>
              </a:r>
              <a:endParaRPr lang="ko-KR" altLang="en-US" b="1"/>
            </a:p>
            <a:p>
              <a:pPr fontAlgn="base"/>
              <a:endParaRPr lang="ko-KR" altLang="en-US" b="1"/>
            </a:p>
            <a:p>
              <a:pPr fontAlgn="base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1"/>
            <a:ext cx="12192000" cy="91439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125506" y="193234"/>
            <a:ext cx="10515600" cy="721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구조체 만들기</a:t>
            </a:r>
            <a:endParaRPr lang="ko-KR" altLang="en-US" sz="3200">
              <a:solidFill>
                <a:schemeClr val="bg1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91439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5506" y="193234"/>
            <a:ext cx="10515600" cy="721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구조체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80" y="1379496"/>
            <a:ext cx="4620831" cy="311286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427501" y="4133669"/>
            <a:ext cx="3984492" cy="2301855"/>
            <a:chOff x="-371227" y="2392436"/>
            <a:chExt cx="5700414" cy="345877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730" y="2392436"/>
              <a:ext cx="5000457" cy="34587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-371227" y="3573256"/>
              <a:ext cx="2584174" cy="170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400" b="1" smtClean="0"/>
                <a:t>Name : ‘</a:t>
              </a:r>
              <a:r>
                <a:rPr lang="ko-KR" altLang="en-US" sz="1400" b="1" smtClean="0"/>
                <a:t>피카츄</a:t>
              </a:r>
              <a:r>
                <a:rPr lang="en-US" altLang="ko-KR" sz="1400" b="1" smtClean="0"/>
                <a:t>’</a:t>
              </a:r>
            </a:p>
            <a:p>
              <a:pPr fontAlgn="base"/>
              <a:r>
                <a:rPr lang="en-US" altLang="ko-KR" sz="1400" b="1" smtClean="0"/>
                <a:t>hp: 30 </a:t>
              </a:r>
            </a:p>
            <a:p>
              <a:pPr fontAlgn="base"/>
              <a:r>
                <a:rPr lang="en-US" altLang="ko-KR" sz="1400" b="1" smtClean="0"/>
                <a:t>speed</a:t>
              </a:r>
              <a:r>
                <a:rPr lang="ko-KR" altLang="en-US" sz="1400" b="1" smtClean="0"/>
                <a:t> </a:t>
              </a:r>
              <a:r>
                <a:rPr lang="en-US" altLang="ko-KR" sz="1400" b="1" smtClean="0"/>
                <a:t>: 10 </a:t>
              </a:r>
              <a:endParaRPr lang="en-US" altLang="ko-KR" sz="1400" b="1"/>
            </a:p>
            <a:p>
              <a:pPr fontAlgn="base"/>
              <a:r>
                <a:rPr lang="en-US" altLang="ko-KR" sz="1400" b="1" smtClean="0"/>
                <a:t>level</a:t>
              </a:r>
              <a:r>
                <a:rPr lang="ko-KR" altLang="en-US" sz="1400" b="1" smtClean="0"/>
                <a:t> </a:t>
              </a:r>
              <a:r>
                <a:rPr lang="en-US" altLang="ko-KR" sz="1400" b="1"/>
                <a:t>: 8</a:t>
              </a:r>
            </a:p>
            <a:p>
              <a:pPr fontAlgn="base"/>
              <a:r>
                <a:rPr lang="en-US" altLang="ko-KR" sz="1400" b="1" smtClean="0"/>
                <a:t>Type : ‘</a:t>
              </a:r>
              <a:r>
                <a:rPr lang="ko-KR" altLang="en-US" sz="1400" b="1" smtClean="0"/>
                <a:t>전기</a:t>
              </a:r>
              <a:r>
                <a:rPr lang="en-US" altLang="ko-KR" sz="1400" b="1" smtClean="0"/>
                <a:t>’</a:t>
              </a:r>
              <a:endParaRPr lang="ko-KR" altLang="en-US" sz="1400" b="1"/>
            </a:p>
            <a:p>
              <a:pPr fontAlgn="base"/>
              <a:endParaRPr lang="ko-KR" altLang="en-US" sz="1400" b="1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779507" y="3796782"/>
            <a:ext cx="3108071" cy="2963118"/>
            <a:chOff x="6419928" y="1437980"/>
            <a:chExt cx="4962750" cy="5034538"/>
          </a:xfrm>
        </p:grpSpPr>
        <p:pic>
          <p:nvPicPr>
            <p:cNvPr id="10" name="Picture 2" descr="파이리 연필로 그리기! (포켓몬 시리즈) : 네이버 블로그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58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28" y="2400011"/>
              <a:ext cx="4086707" cy="407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798503" y="1437980"/>
              <a:ext cx="2584175" cy="228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400" b="1" smtClean="0"/>
                <a:t>Name </a:t>
              </a:r>
              <a:r>
                <a:rPr lang="en-US" altLang="ko-KR" sz="1400" b="1"/>
                <a:t>: </a:t>
              </a:r>
              <a:r>
                <a:rPr lang="en-US" altLang="ko-KR" sz="1400" b="1" smtClean="0"/>
                <a:t>‘</a:t>
              </a:r>
              <a:r>
                <a:rPr lang="ko-KR" altLang="en-US" sz="1400" b="1" smtClean="0"/>
                <a:t>파이리</a:t>
              </a:r>
              <a:r>
                <a:rPr lang="en-US" altLang="ko-KR" sz="1400" b="1" smtClean="0"/>
                <a:t>’</a:t>
              </a:r>
              <a:endParaRPr lang="en-US" altLang="ko-KR" sz="1400" b="1"/>
            </a:p>
            <a:p>
              <a:pPr fontAlgn="base"/>
              <a:r>
                <a:rPr lang="en-US" altLang="ko-KR" sz="1400" b="1" smtClean="0"/>
                <a:t>Hp</a:t>
              </a:r>
              <a:r>
                <a:rPr lang="en-US" altLang="ko-KR" sz="1400" b="1"/>
                <a:t>: </a:t>
              </a:r>
              <a:r>
                <a:rPr lang="en-US" altLang="ko-KR" sz="1400" b="1" smtClean="0"/>
                <a:t>40 </a:t>
              </a:r>
              <a:endParaRPr lang="en-US" altLang="ko-KR" sz="1400" b="1"/>
            </a:p>
            <a:p>
              <a:pPr fontAlgn="base"/>
              <a:r>
                <a:rPr lang="en-US" altLang="ko-KR" sz="1400" b="1"/>
                <a:t>speed</a:t>
              </a:r>
              <a:r>
                <a:rPr lang="ko-KR" altLang="en-US" sz="1400" b="1"/>
                <a:t> </a:t>
              </a:r>
              <a:r>
                <a:rPr lang="en-US" altLang="ko-KR" sz="1400" b="1"/>
                <a:t>: 8</a:t>
              </a:r>
              <a:r>
                <a:rPr lang="en-US" altLang="ko-KR" sz="1400" b="1" smtClean="0"/>
                <a:t> </a:t>
              </a:r>
              <a:endParaRPr lang="en-US" altLang="ko-KR" sz="1400" b="1"/>
            </a:p>
            <a:p>
              <a:pPr fontAlgn="base"/>
              <a:r>
                <a:rPr lang="en-US" altLang="ko-KR" sz="1400" b="1"/>
                <a:t>level</a:t>
              </a:r>
              <a:r>
                <a:rPr lang="ko-KR" altLang="en-US" sz="1400" b="1"/>
                <a:t> </a:t>
              </a:r>
              <a:r>
                <a:rPr lang="en-US" altLang="ko-KR" sz="1400" b="1"/>
                <a:t>: </a:t>
              </a:r>
              <a:r>
                <a:rPr lang="en-US" altLang="ko-KR" sz="1400" b="1" smtClean="0"/>
                <a:t>12</a:t>
              </a:r>
              <a:endParaRPr lang="en-US" altLang="ko-KR" sz="1400" b="1"/>
            </a:p>
            <a:p>
              <a:pPr fontAlgn="base"/>
              <a:r>
                <a:rPr lang="en-US" altLang="ko-KR" sz="1400" b="1"/>
                <a:t>Type : </a:t>
              </a:r>
              <a:r>
                <a:rPr lang="en-US" altLang="ko-KR" sz="1400" b="1" smtClean="0"/>
                <a:t>‘</a:t>
              </a:r>
              <a:r>
                <a:rPr lang="ko-KR" altLang="en-US" sz="1400" b="1"/>
                <a:t>불</a:t>
              </a:r>
              <a:r>
                <a:rPr lang="en-US" altLang="ko-KR" sz="1400" b="1" smtClean="0"/>
                <a:t>’</a:t>
              </a:r>
              <a:endParaRPr lang="ko-KR" altLang="en-US" sz="1400" b="1"/>
            </a:p>
            <a:p>
              <a:pPr fontAlgn="base"/>
              <a:endParaRPr lang="ko-KR" altLang="en-US" b="1"/>
            </a:p>
            <a:p>
              <a:pPr fontAlgn="base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257064" y="1516345"/>
            <a:ext cx="1250066" cy="381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37192" y="1951180"/>
            <a:ext cx="2289809" cy="205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32413" y="2747177"/>
            <a:ext cx="33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rgbClr val="FF0000"/>
                </a:solidFill>
              </a:rPr>
              <a:t>메인으로 ㄱㄱ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9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25506" y="1107633"/>
            <a:ext cx="9094694" cy="5525026"/>
            <a:chOff x="125506" y="1179815"/>
            <a:chExt cx="9094694" cy="552502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506" y="1179815"/>
              <a:ext cx="9094694" cy="552502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62987" y="1658949"/>
              <a:ext cx="7928659" cy="20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2987" y="2027740"/>
              <a:ext cx="7928659" cy="208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1"/>
            <a:ext cx="12192000" cy="91439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5506" y="193234"/>
            <a:ext cx="10515600" cy="721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구조체 만들기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427501" y="4133669"/>
            <a:ext cx="3984492" cy="2301855"/>
            <a:chOff x="-371227" y="2392436"/>
            <a:chExt cx="5700414" cy="345877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8730" y="2392436"/>
              <a:ext cx="5000457" cy="34587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-371227" y="3573256"/>
              <a:ext cx="2584174" cy="1704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400" b="1" smtClean="0"/>
                <a:t>Name : ‘</a:t>
              </a:r>
              <a:r>
                <a:rPr lang="ko-KR" altLang="en-US" sz="1400" b="1" smtClean="0"/>
                <a:t>피카츄</a:t>
              </a:r>
              <a:r>
                <a:rPr lang="en-US" altLang="ko-KR" sz="1400" b="1" smtClean="0"/>
                <a:t>’</a:t>
              </a:r>
            </a:p>
            <a:p>
              <a:pPr fontAlgn="base"/>
              <a:r>
                <a:rPr lang="en-US" altLang="ko-KR" sz="1400" b="1" smtClean="0"/>
                <a:t>hp: 30 </a:t>
              </a:r>
            </a:p>
            <a:p>
              <a:pPr fontAlgn="base"/>
              <a:r>
                <a:rPr lang="en-US" altLang="ko-KR" sz="1400" b="1" smtClean="0"/>
                <a:t>speed</a:t>
              </a:r>
              <a:r>
                <a:rPr lang="ko-KR" altLang="en-US" sz="1400" b="1" smtClean="0"/>
                <a:t> </a:t>
              </a:r>
              <a:r>
                <a:rPr lang="en-US" altLang="ko-KR" sz="1400" b="1" smtClean="0"/>
                <a:t>: 10 </a:t>
              </a:r>
              <a:endParaRPr lang="en-US" altLang="ko-KR" sz="1400" b="1"/>
            </a:p>
            <a:p>
              <a:pPr fontAlgn="base"/>
              <a:r>
                <a:rPr lang="en-US" altLang="ko-KR" sz="1400" b="1" smtClean="0"/>
                <a:t>level</a:t>
              </a:r>
              <a:r>
                <a:rPr lang="ko-KR" altLang="en-US" sz="1400" b="1" smtClean="0"/>
                <a:t> </a:t>
              </a:r>
              <a:r>
                <a:rPr lang="en-US" altLang="ko-KR" sz="1400" b="1"/>
                <a:t>: 8</a:t>
              </a:r>
            </a:p>
            <a:p>
              <a:pPr fontAlgn="base"/>
              <a:r>
                <a:rPr lang="en-US" altLang="ko-KR" sz="1400" b="1" smtClean="0"/>
                <a:t>Type : ‘</a:t>
              </a:r>
              <a:r>
                <a:rPr lang="ko-KR" altLang="en-US" sz="1400" b="1" smtClean="0"/>
                <a:t>전기</a:t>
              </a:r>
              <a:r>
                <a:rPr lang="en-US" altLang="ko-KR" sz="1400" b="1" smtClean="0"/>
                <a:t>’</a:t>
              </a:r>
              <a:endParaRPr lang="ko-KR" altLang="en-US" sz="1400" b="1"/>
            </a:p>
            <a:p>
              <a:pPr fontAlgn="base"/>
              <a:endParaRPr lang="ko-KR" altLang="en-US" sz="1400" b="1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779507" y="3796782"/>
            <a:ext cx="3108071" cy="2963118"/>
            <a:chOff x="6419928" y="1437980"/>
            <a:chExt cx="4962750" cy="5034538"/>
          </a:xfrm>
        </p:grpSpPr>
        <p:pic>
          <p:nvPicPr>
            <p:cNvPr id="10" name="Picture 2" descr="파이리 연필로 그리기! (포켓몬 시리즈) : 네이버 블로그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58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28" y="2400011"/>
              <a:ext cx="4086707" cy="407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798503" y="1437980"/>
              <a:ext cx="2584175" cy="228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400" b="1" smtClean="0"/>
                <a:t>Name </a:t>
              </a:r>
              <a:r>
                <a:rPr lang="en-US" altLang="ko-KR" sz="1400" b="1"/>
                <a:t>: </a:t>
              </a:r>
              <a:r>
                <a:rPr lang="en-US" altLang="ko-KR" sz="1400" b="1" smtClean="0"/>
                <a:t>‘</a:t>
              </a:r>
              <a:r>
                <a:rPr lang="ko-KR" altLang="en-US" sz="1400" b="1" smtClean="0"/>
                <a:t>파이리</a:t>
              </a:r>
              <a:r>
                <a:rPr lang="en-US" altLang="ko-KR" sz="1400" b="1" smtClean="0"/>
                <a:t>’</a:t>
              </a:r>
              <a:endParaRPr lang="en-US" altLang="ko-KR" sz="1400" b="1"/>
            </a:p>
            <a:p>
              <a:pPr fontAlgn="base"/>
              <a:r>
                <a:rPr lang="en-US" altLang="ko-KR" sz="1400" b="1" smtClean="0"/>
                <a:t>Hp</a:t>
              </a:r>
              <a:r>
                <a:rPr lang="en-US" altLang="ko-KR" sz="1400" b="1"/>
                <a:t>: </a:t>
              </a:r>
              <a:r>
                <a:rPr lang="en-US" altLang="ko-KR" sz="1400" b="1" smtClean="0"/>
                <a:t>40 </a:t>
              </a:r>
              <a:endParaRPr lang="en-US" altLang="ko-KR" sz="1400" b="1"/>
            </a:p>
            <a:p>
              <a:pPr fontAlgn="base"/>
              <a:r>
                <a:rPr lang="en-US" altLang="ko-KR" sz="1400" b="1"/>
                <a:t>speed</a:t>
              </a:r>
              <a:r>
                <a:rPr lang="ko-KR" altLang="en-US" sz="1400" b="1"/>
                <a:t> </a:t>
              </a:r>
              <a:r>
                <a:rPr lang="en-US" altLang="ko-KR" sz="1400" b="1"/>
                <a:t>: 8</a:t>
              </a:r>
              <a:r>
                <a:rPr lang="en-US" altLang="ko-KR" sz="1400" b="1" smtClean="0"/>
                <a:t> </a:t>
              </a:r>
              <a:endParaRPr lang="en-US" altLang="ko-KR" sz="1400" b="1"/>
            </a:p>
            <a:p>
              <a:pPr fontAlgn="base"/>
              <a:r>
                <a:rPr lang="en-US" altLang="ko-KR" sz="1400" b="1"/>
                <a:t>level</a:t>
              </a:r>
              <a:r>
                <a:rPr lang="ko-KR" altLang="en-US" sz="1400" b="1"/>
                <a:t> </a:t>
              </a:r>
              <a:r>
                <a:rPr lang="en-US" altLang="ko-KR" sz="1400" b="1"/>
                <a:t>: </a:t>
              </a:r>
              <a:r>
                <a:rPr lang="en-US" altLang="ko-KR" sz="1400" b="1" smtClean="0"/>
                <a:t>12</a:t>
              </a:r>
              <a:endParaRPr lang="en-US" altLang="ko-KR" sz="1400" b="1"/>
            </a:p>
            <a:p>
              <a:pPr fontAlgn="base"/>
              <a:r>
                <a:rPr lang="en-US" altLang="ko-KR" sz="1400" b="1"/>
                <a:t>Type : </a:t>
              </a:r>
              <a:r>
                <a:rPr lang="en-US" altLang="ko-KR" sz="1400" b="1" smtClean="0"/>
                <a:t>‘</a:t>
              </a:r>
              <a:r>
                <a:rPr lang="ko-KR" altLang="en-US" sz="1400" b="1"/>
                <a:t>불</a:t>
              </a:r>
              <a:r>
                <a:rPr lang="en-US" altLang="ko-KR" sz="1400" b="1" smtClean="0"/>
                <a:t>’</a:t>
              </a:r>
              <a:endParaRPr lang="ko-KR" altLang="en-US" sz="1400" b="1"/>
            </a:p>
            <a:p>
              <a:pPr fontAlgn="base"/>
              <a:endParaRPr lang="ko-KR" altLang="en-US" b="1"/>
            </a:p>
            <a:p>
              <a:pPr fontAlgn="base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415" y="5021390"/>
            <a:ext cx="4923623" cy="14362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21471" y="2357135"/>
            <a:ext cx="1805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String.h</a:t>
            </a:r>
            <a:r>
              <a:rPr lang="ko-KR" altLang="en-US" sz="1100" smtClean="0"/>
              <a:t>를 추가해야 함</a:t>
            </a:r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328961" y="2198649"/>
            <a:ext cx="4906746" cy="130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8960" y="3508311"/>
            <a:ext cx="4906747" cy="151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688" y="1585879"/>
            <a:ext cx="4379916" cy="166619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624852" y="7034705"/>
            <a:ext cx="92260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다음으로 방금 정의한 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구조체를 사용하려면 구조체 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변수를 </a:t>
            </a:r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선언해야 한다</a:t>
            </a:r>
            <a:r>
              <a:rPr lang="en-US" altLang="ko-KR">
                <a:solidFill>
                  <a:srgbClr val="656565"/>
                </a:solidFill>
                <a:latin typeface="Arial" panose="020B0604020202020204" pitchFamily="34" charset="0"/>
              </a:rPr>
              <a:t>. </a:t>
            </a:r>
            <a:endParaRPr lang="en-US" altLang="ko-KR" smtClean="0">
              <a:solidFill>
                <a:srgbClr val="656565"/>
              </a:solidFill>
              <a:latin typeface="Arial" panose="020B0604020202020204" pitchFamily="34" charset="0"/>
            </a:endParaRPr>
          </a:p>
          <a:p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이때는 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구조체 이름 앞에 반드시 </a:t>
            </a:r>
            <a:r>
              <a:rPr lang="en-US" altLang="ko-KR">
                <a:solidFill>
                  <a:srgbClr val="656565"/>
                </a:solidFill>
                <a:latin typeface="N_Code"/>
              </a:rPr>
              <a:t>struct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 </a:t>
            </a:r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키워드를 붙여준다</a:t>
            </a:r>
            <a:r>
              <a:rPr lang="en-US" altLang="ko-KR" smtClean="0">
                <a:solidFill>
                  <a:srgbClr val="656565"/>
                </a:solidFill>
                <a:latin typeface="Arial" panose="020B0604020202020204" pitchFamily="34" charset="0"/>
              </a:rPr>
              <a:t>.</a:t>
            </a:r>
            <a:r>
              <a:rPr lang="ko-KR" altLang="en-US"/>
              <a:t> 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다음은</a:t>
            </a:r>
            <a:r>
              <a:rPr lang="ko-KR" altLang="en-US"/>
              <a:t> </a:t>
            </a:r>
            <a:r>
              <a:rPr lang="en-US" altLang="ko-KR" smtClean="0"/>
              <a:t>Pokemon</a:t>
            </a:r>
            <a:r>
              <a:rPr lang="ko-KR" altLang="en-US"/>
              <a:t> 구조체 타입의 변수 </a:t>
            </a:r>
            <a:r>
              <a:rPr lang="en-US" altLang="ko-KR"/>
              <a:t>p1</a:t>
            </a:r>
            <a:r>
              <a:rPr lang="ko-KR" altLang="en-US"/>
              <a:t>을 </a:t>
            </a:r>
            <a:r>
              <a:rPr lang="ko-KR" altLang="en-US" smtClean="0"/>
              <a:t>선언한다</a:t>
            </a:r>
            <a:r>
              <a:rPr lang="en-US" altLang="ko-KR" smtClean="0"/>
              <a:t>.</a:t>
            </a:r>
            <a:r>
              <a:rPr lang="ko-KR" altLang="en-US"/>
              <a:t> </a:t>
            </a:r>
            <a:endParaRPr lang="en-US" altLang="ko-KR" smtClean="0"/>
          </a:p>
          <a:p>
            <a:r>
              <a:rPr lang="en-US" altLang="ko-KR" smtClean="0"/>
              <a:t>( </a:t>
            </a:r>
            <a:r>
              <a:rPr lang="ko-KR" altLang="en-US" smtClean="0"/>
              <a:t>이제 </a:t>
            </a:r>
            <a:r>
              <a:rPr lang="ko-KR" altLang="en-US"/>
              <a:t>구조체 </a:t>
            </a:r>
            <a:r>
              <a:rPr lang="ko-KR" altLang="en-US"/>
              <a:t>멤버에 </a:t>
            </a:r>
            <a:r>
              <a:rPr lang="ko-KR" altLang="en-US" smtClean="0"/>
              <a:t>접근함 </a:t>
            </a:r>
            <a:r>
              <a:rPr lang="en-US" altLang="ko-KR" smtClean="0"/>
              <a:t>) </a:t>
            </a:r>
          </a:p>
          <a:p>
            <a:r>
              <a:rPr lang="ko-KR" altLang="en-US" smtClean="0"/>
              <a:t>일반 </a:t>
            </a:r>
            <a:r>
              <a:rPr lang="ko-KR" altLang="en-US"/>
              <a:t>변수로 선언한 구조체의 멤버에 접근할 때는 </a:t>
            </a:r>
            <a:r>
              <a:rPr lang="en-US" altLang="ko-KR"/>
              <a:t>.</a:t>
            </a:r>
            <a:r>
              <a:rPr lang="ko-KR" altLang="en-US"/>
              <a:t> </a:t>
            </a:r>
            <a:r>
              <a:rPr lang="en-US" altLang="ko-KR"/>
              <a:t>(</a:t>
            </a:r>
            <a:r>
              <a:rPr lang="ko-KR" altLang="en-US"/>
              <a:t>점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smtClean="0"/>
              <a:t>사용한다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p1.hp </a:t>
            </a:r>
            <a:r>
              <a:rPr lang="en-US" altLang="ko-KR"/>
              <a:t>= 30;</a:t>
            </a:r>
            <a:r>
              <a:rPr lang="ko-KR" altLang="en-US"/>
              <a:t>과 같이 구조체 멤버에 접근한 뒤 값을 할당하고</a:t>
            </a:r>
            <a:r>
              <a:rPr lang="en-US" altLang="ko-KR"/>
              <a:t>,</a:t>
            </a:r>
            <a:r>
              <a:rPr lang="en-US" altLang="ko-KR"/>
              <a:t> </a:t>
            </a:r>
            <a:endParaRPr lang="en-US" altLang="ko-KR" smtClean="0"/>
          </a:p>
          <a:p>
            <a:r>
              <a:rPr lang="en-US" altLang="ko-KR" smtClean="0"/>
              <a:t>p1.hp</a:t>
            </a:r>
            <a:r>
              <a:rPr lang="ko-KR" altLang="en-US" smtClean="0"/>
              <a:t>과 </a:t>
            </a:r>
            <a:r>
              <a:rPr lang="ko-KR" altLang="en-US"/>
              <a:t>같이 값을 가져옵니다</a:t>
            </a:r>
            <a:r>
              <a:rPr lang="en-US" altLang="ko-KR"/>
              <a:t>.</a:t>
            </a:r>
            <a:r>
              <a:rPr lang="en-US" altLang="ko-KR"/>
              <a:t> 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p1.name</a:t>
            </a:r>
            <a:r>
              <a:rPr lang="ko-KR" altLang="en-US"/>
              <a:t> 등의 문자열 멤버는 </a:t>
            </a:r>
            <a:r>
              <a:rPr lang="en-US" altLang="ko-KR"/>
              <a:t>=</a:t>
            </a:r>
            <a:r>
              <a:rPr lang="ko-KR" altLang="en-US"/>
              <a:t> </a:t>
            </a:r>
            <a:r>
              <a:rPr lang="en-US" altLang="ko-KR"/>
              <a:t>(</a:t>
            </a:r>
            <a:r>
              <a:rPr lang="ko-KR" altLang="en-US"/>
              <a:t>할당 연산자</a:t>
            </a:r>
            <a:r>
              <a:rPr lang="en-US" altLang="ko-KR"/>
              <a:t>)</a:t>
            </a:r>
            <a:r>
              <a:rPr lang="ko-KR" altLang="en-US"/>
              <a:t>로 저장할 수 없으므로 </a:t>
            </a:r>
            <a:r>
              <a:rPr lang="en-US" altLang="ko-KR"/>
              <a:t>strcpy</a:t>
            </a:r>
            <a:r>
              <a:rPr lang="ko-KR" altLang="en-US"/>
              <a:t> </a:t>
            </a:r>
            <a:r>
              <a:rPr lang="ko-KR" altLang="en-US"/>
              <a:t>함수를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r>
              <a:rPr lang="en-US" altLang="ko-KR" smtClean="0"/>
              <a:t>Strcpy( </a:t>
            </a:r>
            <a:r>
              <a:rPr lang="ko-KR" altLang="en-US" smtClean="0"/>
              <a:t>첫 인자 </a:t>
            </a:r>
            <a:r>
              <a:rPr lang="en-US" altLang="ko-KR" smtClean="0"/>
              <a:t>, </a:t>
            </a:r>
            <a:r>
              <a:rPr lang="ko-KR" altLang="en-US" smtClean="0"/>
              <a:t>두 번째 인자 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두 번째 </a:t>
            </a:r>
            <a:r>
              <a:rPr lang="ko-KR" altLang="en-US"/>
              <a:t>인자 값에 있는 문자열을 첫번째 인자 값에 복사를 한다</a:t>
            </a:r>
            <a:r>
              <a:rPr lang="en-US" altLang="ko-KR"/>
              <a:t>.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0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7353982"/>
            <a:ext cx="1049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지금까지 구조체 정의와 선언을 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따로 </a:t>
            </a:r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했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다</a:t>
            </a:r>
            <a:r>
              <a:rPr lang="en-US" altLang="ko-KR" smtClean="0">
                <a:solidFill>
                  <a:srgbClr val="656565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만약 닫는 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중괄호와 세미콜론 사이에 변수를 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지정해주면 </a:t>
            </a:r>
            <a:endParaRPr lang="en-US" altLang="ko-KR" smtClean="0">
              <a:solidFill>
                <a:srgbClr val="656565"/>
              </a:solidFill>
              <a:latin typeface="Arial" panose="020B0604020202020204" pitchFamily="34" charset="0"/>
            </a:endParaRPr>
          </a:p>
          <a:p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구조체를 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정의하는 동시에 변수를 선언할 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수 </a:t>
            </a:r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있다</a:t>
            </a:r>
            <a:r>
              <a:rPr lang="en-US" altLang="ko-KR">
                <a:solidFill>
                  <a:srgbClr val="656565"/>
                </a:solidFill>
                <a:latin typeface="Arial" panose="020B0604020202020204" pitchFamily="34" charset="0"/>
              </a:rPr>
              <a:t>.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1107633"/>
            <a:ext cx="7433182" cy="5750367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491346" y="2526945"/>
            <a:ext cx="609600" cy="2895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00140" y="2526945"/>
            <a:ext cx="2442260" cy="1331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Struct </a:t>
            </a:r>
            <a:r>
              <a:rPr lang="ko-KR" altLang="en-US" sz="1200" b="1" smtClean="0">
                <a:solidFill>
                  <a:schemeClr val="tx1"/>
                </a:solidFill>
              </a:rPr>
              <a:t>구조체이름</a:t>
            </a:r>
            <a:r>
              <a:rPr lang="ko-KR" altLang="en-US" sz="1600" smtClean="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자료형 멤버이름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r>
              <a:rPr lang="ko-KR" altLang="en-US" sz="1400" smtClean="0">
                <a:solidFill>
                  <a:schemeClr val="tx1"/>
                </a:solidFill>
              </a:rPr>
              <a:t>변수</a:t>
            </a:r>
            <a:r>
              <a:rPr lang="en-US" altLang="ko-KR" sz="160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1"/>
            <a:ext cx="12192000" cy="91439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25506" y="193234"/>
            <a:ext cx="10515600" cy="721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구조체 생성 동시에  </a:t>
            </a:r>
            <a:r>
              <a:rPr lang="ko-KR" alt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정의와 변수 선언</a:t>
            </a: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하기</a:t>
            </a:r>
            <a:endParaRPr lang="ko-KR" altLang="en-US" sz="3200" smtClean="0">
              <a:solidFill>
                <a:schemeClr val="bg1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1107633"/>
            <a:ext cx="10636411" cy="53705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0219" y="7189418"/>
            <a:ext cx="115315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656565"/>
                </a:solidFill>
                <a:latin typeface="Arial" panose="020B0604020202020204" pitchFamily="34" charset="0"/>
              </a:rPr>
              <a:t>구조체 변수를 선언하는 동시에 초기화하기</a:t>
            </a:r>
            <a:endParaRPr lang="ko-KR" altLang="en-US" sz="1200">
              <a:solidFill>
                <a:srgbClr val="656565"/>
              </a:solidFill>
              <a:latin typeface="Arial" panose="020B0604020202020204" pitchFamily="34" charset="0"/>
            </a:endParaRPr>
          </a:p>
          <a:p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구조체 변수를 선언하는 동시에 값을 초기화하려면 중괄호 안에 </a:t>
            </a:r>
            <a:r>
              <a:rPr lang="en-US" altLang="ko-KR">
                <a:solidFill>
                  <a:srgbClr val="656565"/>
                </a:solidFill>
                <a:latin typeface="Arial" panose="020B0604020202020204" pitchFamily="34" charset="0"/>
              </a:rPr>
              <a:t>. (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점</a:t>
            </a:r>
            <a:r>
              <a:rPr lang="en-US" altLang="ko-KR">
                <a:solidFill>
                  <a:srgbClr val="656565"/>
                </a:solidFill>
                <a:latin typeface="Arial" panose="020B0604020202020204" pitchFamily="34" charset="0"/>
              </a:rPr>
              <a:t>)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과 멤버 이름을 적고 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값을 </a:t>
            </a:r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할당한다</a:t>
            </a:r>
            <a:r>
              <a:rPr lang="en-US" altLang="ko-KR">
                <a:solidFill>
                  <a:srgbClr val="656565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656565"/>
                </a:solidFill>
                <a:latin typeface="Arial" panose="020B0604020202020204" pitchFamily="34" charset="0"/>
              </a:rPr>
              <a:t>struct </a:t>
            </a:r>
            <a:r>
              <a:rPr lang="ko-KR" altLang="en-US" b="1">
                <a:solidFill>
                  <a:srgbClr val="656565"/>
                </a:solidFill>
                <a:latin typeface="Arial" panose="020B0604020202020204" pitchFamily="34" charset="0"/>
              </a:rPr>
              <a:t>구조체이름 변수이름 </a:t>
            </a:r>
            <a:r>
              <a:rPr lang="en-US" altLang="ko-KR" b="1">
                <a:solidFill>
                  <a:srgbClr val="656565"/>
                </a:solidFill>
                <a:latin typeface="Arial" panose="020B0604020202020204" pitchFamily="34" charset="0"/>
              </a:rPr>
              <a:t>= { .</a:t>
            </a:r>
            <a:r>
              <a:rPr lang="ko-KR" altLang="en-US" b="1">
                <a:solidFill>
                  <a:srgbClr val="656565"/>
                </a:solidFill>
                <a:latin typeface="Arial" panose="020B0604020202020204" pitchFamily="34" charset="0"/>
              </a:rPr>
              <a:t>멤버이름</a:t>
            </a:r>
            <a:r>
              <a:rPr lang="en-US" altLang="ko-KR" b="1">
                <a:solidFill>
                  <a:srgbClr val="656565"/>
                </a:solidFill>
                <a:latin typeface="Arial" panose="020B0604020202020204" pitchFamily="34" charset="0"/>
              </a:rPr>
              <a:t>1 = </a:t>
            </a:r>
            <a:r>
              <a:rPr lang="ko-KR" altLang="en-US" b="1">
                <a:solidFill>
                  <a:srgbClr val="656565"/>
                </a:solidFill>
                <a:latin typeface="Arial" panose="020B0604020202020204" pitchFamily="34" charset="0"/>
              </a:rPr>
              <a:t>값</a:t>
            </a:r>
            <a:r>
              <a:rPr lang="en-US" altLang="ko-KR" b="1">
                <a:solidFill>
                  <a:srgbClr val="656565"/>
                </a:solidFill>
                <a:latin typeface="Arial" panose="020B0604020202020204" pitchFamily="34" charset="0"/>
              </a:rPr>
              <a:t>1, .</a:t>
            </a:r>
            <a:r>
              <a:rPr lang="ko-KR" altLang="en-US" b="1">
                <a:solidFill>
                  <a:srgbClr val="656565"/>
                </a:solidFill>
                <a:latin typeface="Arial" panose="020B0604020202020204" pitchFamily="34" charset="0"/>
              </a:rPr>
              <a:t>멤버이름</a:t>
            </a:r>
            <a:r>
              <a:rPr lang="en-US" altLang="ko-KR" b="1">
                <a:solidFill>
                  <a:srgbClr val="656565"/>
                </a:solidFill>
                <a:latin typeface="Arial" panose="020B0604020202020204" pitchFamily="34" charset="0"/>
              </a:rPr>
              <a:t>2 = </a:t>
            </a:r>
            <a:r>
              <a:rPr lang="ko-KR" altLang="en-US" b="1">
                <a:solidFill>
                  <a:srgbClr val="656565"/>
                </a:solidFill>
                <a:latin typeface="Arial" panose="020B0604020202020204" pitchFamily="34" charset="0"/>
              </a:rPr>
              <a:t>값</a:t>
            </a:r>
            <a:r>
              <a:rPr lang="en-US" altLang="ko-KR" b="1">
                <a:solidFill>
                  <a:srgbClr val="656565"/>
                </a:solidFill>
                <a:latin typeface="Arial" panose="020B0604020202020204" pitchFamily="34" charset="0"/>
              </a:rPr>
              <a:t>2 };</a:t>
            </a:r>
            <a:endParaRPr lang="ko-KR" altLang="en-US" b="0" i="0">
              <a:solidFill>
                <a:srgbClr val="6565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91439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5506" y="193234"/>
            <a:ext cx="10515600" cy="721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구조체 선언과 동시에  </a:t>
            </a:r>
            <a:r>
              <a:rPr lang="ko-KR" altLang="en-US" sz="320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초기화</a:t>
            </a: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하기</a:t>
            </a:r>
            <a:endParaRPr lang="ko-KR" altLang="en-US" sz="3200" smtClean="0">
              <a:solidFill>
                <a:schemeClr val="bg1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91219" y="3212745"/>
            <a:ext cx="9384174" cy="14354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91439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25506" y="193234"/>
            <a:ext cx="10515600" cy="721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Typedef</a:t>
            </a: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와 익명 구조체</a:t>
            </a:r>
            <a:endParaRPr lang="ko-KR" altLang="en-US" sz="3200" smtClean="0">
              <a:solidFill>
                <a:schemeClr val="bg1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9666" y="7367196"/>
            <a:ext cx="7611058" cy="11720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구조체 변수를 선언할 때 일일이 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ea typeface="N_Code"/>
                <a:cs typeface="Arial" panose="020B0604020202020204" pitchFamily="34" charset="0"/>
              </a:rPr>
              <a:t>struct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cs typeface="Arial" panose="020B0604020202020204" pitchFamily="34" charset="0"/>
              </a:rPr>
              <a:t> 키워드를 붙이려니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cs typeface="Arial" panose="020B0604020202020204" pitchFamily="34" charset="0"/>
              </a:rPr>
              <a:t>좀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cs typeface="Arial" panose="020B0604020202020204" pitchFamily="34" charset="0"/>
              </a:rPr>
              <a:t>귀찮</a:t>
            </a:r>
            <a:r>
              <a:rPr lang="ko-KR" altLang="en-US" sz="2000" smtClean="0">
                <a:solidFill>
                  <a:srgbClr val="656565"/>
                </a:solidFill>
                <a:cs typeface="Arial" panose="020B0604020202020204" pitchFamily="34" charset="0"/>
              </a:rPr>
              <a:t>음</a:t>
            </a:r>
            <a:endParaRPr lang="en-US" altLang="ko-KR" sz="2000">
              <a:solidFill>
                <a:srgbClr val="656565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cs typeface="Arial" panose="020B0604020202020204" pitchFamily="34" charset="0"/>
              </a:rPr>
              <a:t>이때는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ea typeface="N_Code"/>
                <a:cs typeface="Arial" panose="020B0604020202020204" pitchFamily="34" charset="0"/>
              </a:rPr>
              <a:t>typedef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cs typeface="Arial" panose="020B0604020202020204" pitchFamily="34" charset="0"/>
              </a:rPr>
              <a:t>로 구조체를 정의하면서 별칭(alias)을 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cs typeface="Arial" panose="020B0604020202020204" pitchFamily="34" charset="0"/>
              </a:rPr>
              <a:t>지정해주면 </a:t>
            </a:r>
            <a:r>
              <a:rPr lang="ko-KR" altLang="en-US" sz="2000">
                <a:solidFill>
                  <a:srgbClr val="656565"/>
                </a:solidFill>
                <a:cs typeface="Arial" panose="020B0604020202020204" pitchFamily="34" charset="0"/>
              </a:rPr>
              <a:t>됨</a:t>
            </a:r>
            <a:endParaRPr kumimoji="0" lang="en-US" altLang="ko-KR" sz="2000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smtClean="0">
                <a:solidFill>
                  <a:srgbClr val="656565"/>
                </a:solidFill>
                <a:cs typeface="Arial" panose="020B0604020202020204" pitchFamily="34" charset="0"/>
              </a:rPr>
              <a:t>(struct </a:t>
            </a:r>
            <a:r>
              <a:rPr lang="ko-KR" altLang="en-US" sz="2000" smtClean="0">
                <a:solidFill>
                  <a:srgbClr val="656565"/>
                </a:solidFill>
                <a:cs typeface="Arial" panose="020B0604020202020204" pitchFamily="34" charset="0"/>
              </a:rPr>
              <a:t>생략 가능 </a:t>
            </a:r>
            <a:r>
              <a:rPr lang="en-US" altLang="ko-KR" sz="2000" smtClean="0">
                <a:solidFill>
                  <a:srgbClr val="656565"/>
                </a:solidFill>
                <a:cs typeface="Arial" panose="020B0604020202020204" pitchFamily="34" charset="0"/>
              </a:rPr>
              <a:t>)</a:t>
            </a: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ko-KR" altLang="ko-K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0D91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typedef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0D91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struct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구조체이름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 {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자료형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멤버이름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; }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구조체별칭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;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1235392"/>
            <a:ext cx="9442133" cy="517434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695306" y="1727078"/>
            <a:ext cx="865014" cy="3455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1826" y="2984144"/>
            <a:ext cx="865014" cy="3534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09381" y="1727078"/>
            <a:ext cx="3274381" cy="13310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Typedef Struct </a:t>
            </a:r>
            <a:r>
              <a:rPr lang="ko-KR" altLang="en-US" sz="1200" b="1" smtClean="0">
                <a:solidFill>
                  <a:schemeClr val="tx1"/>
                </a:solidFill>
              </a:rPr>
              <a:t>구조체이름</a:t>
            </a:r>
            <a:r>
              <a:rPr lang="ko-KR" altLang="en-US" sz="1600" smtClean="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자료형 멤버이름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} </a:t>
            </a:r>
            <a:r>
              <a:rPr lang="ko-KR" altLang="en-US" sz="1400" smtClean="0">
                <a:solidFill>
                  <a:schemeClr val="tx1"/>
                </a:solidFill>
              </a:rPr>
              <a:t>구조체 별칭</a:t>
            </a:r>
            <a:r>
              <a:rPr lang="en-US" altLang="ko-KR" sz="160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666" y="4144410"/>
            <a:ext cx="3378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Struct </a:t>
            </a:r>
            <a:r>
              <a:rPr lang="ko-KR" altLang="en-US" sz="1400" b="1" smtClean="0">
                <a:solidFill>
                  <a:srgbClr val="FF0000"/>
                </a:solidFill>
              </a:rPr>
              <a:t>생략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9666" y="86419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구조체 별칭으로 선언한 변수도 구조체 멤버에 접근할 때는 </a:t>
            </a:r>
            <a:r>
              <a:rPr lang="en-US" altLang="ko-KR">
                <a:solidFill>
                  <a:srgbClr val="656565"/>
                </a:solidFill>
                <a:latin typeface="Arial" panose="020B0604020202020204" pitchFamily="34" charset="0"/>
              </a:rPr>
              <a:t>. (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점</a:t>
            </a:r>
            <a:r>
              <a:rPr lang="en-US" altLang="ko-KR">
                <a:solidFill>
                  <a:srgbClr val="656565"/>
                </a:solidFill>
                <a:latin typeface="Arial" panose="020B0604020202020204" pitchFamily="34" charset="0"/>
              </a:rPr>
              <a:t>)</a:t>
            </a:r>
            <a:r>
              <a:rPr lang="ko-KR" altLang="en-US">
                <a:solidFill>
                  <a:srgbClr val="656565"/>
                </a:solidFill>
                <a:latin typeface="Arial" panose="020B0604020202020204" pitchFamily="34" charset="0"/>
              </a:rPr>
              <a:t>을 </a:t>
            </a:r>
            <a:r>
              <a:rPr lang="ko-KR" altLang="en-US" smtClean="0">
                <a:solidFill>
                  <a:srgbClr val="656565"/>
                </a:solidFill>
                <a:latin typeface="Arial" panose="020B0604020202020204" pitchFamily="34" charset="0"/>
              </a:rPr>
              <a:t>사용</a:t>
            </a:r>
            <a:endParaRPr lang="ko-KR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87762" y="8630142"/>
            <a:ext cx="9053761" cy="10643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ea typeface="N_Code"/>
                <a:cs typeface="Arial" panose="020B0604020202020204" pitchFamily="34" charset="0"/>
              </a:rPr>
              <a:t>typedef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구조체 별칭을 정의할 때 매번 구조체 이름을 지정해주려니 이것도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꽤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번거</a:t>
            </a:r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로움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en-US" altLang="ko-KR" b="0" i="0" u="none" strike="noStrike" cap="none" normalizeH="0" baseline="0" smtClean="0">
              <a:ln>
                <a:noFill/>
              </a:ln>
              <a:solidFill>
                <a:srgbClr val="65656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이때는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익명 구조체(anonymous structure)를 사용하면 구조체 이름을 지정하지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않아도 </a:t>
            </a:r>
            <a:r>
              <a:rPr lang="ko-KR" altLang="en-US" smtClean="0">
                <a:solidFill>
                  <a:srgbClr val="656565"/>
                </a:solidFill>
                <a:cs typeface="Arial" panose="020B0604020202020204" pitchFamily="34" charset="0"/>
              </a:rPr>
              <a:t>됨</a:t>
            </a:r>
            <a:endParaRPr lang="en-US" altLang="ko-KR" smtClean="0">
              <a:solidFill>
                <a:srgbClr val="656565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즉, </a:t>
            </a:r>
            <a:r>
              <a:rPr kumimoji="0" lang="ko-KR" altLang="ko-KR" sz="1600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ea typeface="N_Code"/>
                <a:cs typeface="Arial" panose="020B0604020202020204" pitchFamily="34" charset="0"/>
              </a:rPr>
              <a:t>typedef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로 구조체를 정의하면서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이름을 </a:t>
            </a:r>
            <a:r>
              <a:rPr kumimoji="0" lang="ko-KR" altLang="ko-KR" b="0" i="0" u="none" strike="noStrike" cap="none" normalizeH="0" baseline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생략</a:t>
            </a:r>
            <a:r>
              <a:rPr kumimoji="0" lang="en-US" altLang="ko-KR" b="0" i="0" u="none" strike="noStrike" cap="none" normalizeH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en-US" b="0" i="0" u="none" strike="noStrike" cap="none" normalizeH="0" smtClean="0">
                <a:ln>
                  <a:noFill/>
                </a:ln>
                <a:solidFill>
                  <a:srgbClr val="65656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가능</a:t>
            </a:r>
            <a:endParaRPr kumimoji="0" lang="ko-KR" altLang="ko-K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A90D91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typedef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A90D91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struct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 {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자료형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멤버이름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; } 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구조체별칭</a:t>
            </a: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  <a:cs typeface="Arial" panose="020B0604020202020204" pitchFamily="34" charset="0"/>
              </a:rPr>
              <a:t>;</a:t>
            </a:r>
            <a:endParaRPr kumimoji="0" lang="ko-KR" altLang="ko-KR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6" y="1107633"/>
            <a:ext cx="10268374" cy="55371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31971" y="1699803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rgbClr val="002060"/>
                </a:solidFill>
              </a:rPr>
              <a:t>익명구조체</a:t>
            </a:r>
            <a:endParaRPr lang="ko-KR" altLang="en-US" sz="20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6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" y="1208370"/>
            <a:ext cx="7484745" cy="545463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1"/>
            <a:ext cx="12192000" cy="914399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</a:t>
            </a:r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25506" y="193234"/>
            <a:ext cx="10515600" cy="721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smtClean="0">
                <a:solidFill>
                  <a:schemeClr val="bg1"/>
                </a:solidFill>
                <a:latin typeface="a비타민" panose="02020600000000000000" pitchFamily="18" charset="-127"/>
                <a:ea typeface="a비타민" panose="02020600000000000000" pitchFamily="18" charset="-127"/>
              </a:rPr>
              <a:t>구조체 배열</a:t>
            </a:r>
            <a:endParaRPr lang="ko-KR" altLang="en-US" sz="3200" smtClean="0">
              <a:solidFill>
                <a:schemeClr val="bg1"/>
              </a:solidFill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8666" y="2910840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struct</a:t>
            </a:r>
            <a:r>
              <a:rPr lang="ko-KR" altLang="en-US" b="1"/>
              <a:t> 구조체이름 변수이름</a:t>
            </a:r>
            <a:r>
              <a:rPr lang="en-US" altLang="ko-KR" b="1"/>
              <a:t>[</a:t>
            </a:r>
            <a:r>
              <a:rPr lang="ko-KR" altLang="en-US" b="1"/>
              <a:t>크기</a:t>
            </a:r>
            <a:r>
              <a:rPr lang="en-US" altLang="ko-KR" b="1"/>
              <a:t>];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9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386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 Unicode MS</vt:lpstr>
      <vt:lpstr>a비타민</vt:lpstr>
      <vt:lpstr>Monaco</vt:lpstr>
      <vt:lpstr>N_Code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</cp:revision>
  <dcterms:created xsi:type="dcterms:W3CDTF">2020-06-28T14:12:15Z</dcterms:created>
  <dcterms:modified xsi:type="dcterms:W3CDTF">2020-06-30T14:13:49Z</dcterms:modified>
</cp:coreProperties>
</file>