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31A0-1406-4748-A5A5-6D90CB8285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US"/>
          </a:p>
        </p:txBody>
      </p:sp>
      <p:sp>
        <p:nvSpPr>
          <p:cNvPr id="3" name="Subtitle 2">
            <a:extLst>
              <a:ext uri="{FF2B5EF4-FFF2-40B4-BE49-F238E27FC236}">
                <a16:creationId xmlns:a16="http://schemas.microsoft.com/office/drawing/2014/main" id="{85D3B9A8-5981-81CA-00DD-131419E25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US"/>
          </a:p>
        </p:txBody>
      </p:sp>
      <p:sp>
        <p:nvSpPr>
          <p:cNvPr id="4" name="Date Placeholder 3">
            <a:extLst>
              <a:ext uri="{FF2B5EF4-FFF2-40B4-BE49-F238E27FC236}">
                <a16:creationId xmlns:a16="http://schemas.microsoft.com/office/drawing/2014/main" id="{4FE7B510-FF6F-42E3-B959-C9006D0540F9}"/>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5" name="Footer Placeholder 4">
            <a:extLst>
              <a:ext uri="{FF2B5EF4-FFF2-40B4-BE49-F238E27FC236}">
                <a16:creationId xmlns:a16="http://schemas.microsoft.com/office/drawing/2014/main" id="{8F7DE847-E58E-C776-B2C5-89CE3576BA1E}"/>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D588E74D-9CEE-7A52-48CD-E72D53DBFAC0}"/>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77636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9C2B-D319-C352-16B4-E50A5B922263}"/>
              </a:ext>
            </a:extLst>
          </p:cNvPr>
          <p:cNvSpPr>
            <a:spLocks noGrp="1"/>
          </p:cNvSpPr>
          <p:nvPr>
            <p:ph type="title"/>
          </p:nvPr>
        </p:nvSpPr>
        <p:spPr/>
        <p:txBody>
          <a:bodyPr/>
          <a:lstStyle/>
          <a:p>
            <a:r>
              <a:rPr lang="en-US"/>
              <a:t>Click to edit Master title style</a:t>
            </a:r>
            <a:endParaRPr lang="es-US"/>
          </a:p>
        </p:txBody>
      </p:sp>
      <p:sp>
        <p:nvSpPr>
          <p:cNvPr id="3" name="Vertical Text Placeholder 2">
            <a:extLst>
              <a:ext uri="{FF2B5EF4-FFF2-40B4-BE49-F238E27FC236}">
                <a16:creationId xmlns:a16="http://schemas.microsoft.com/office/drawing/2014/main" id="{EAB08CEC-2ADF-3E8E-4052-003047431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8C2CDFF4-7CED-89A2-956E-B5317C369C38}"/>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5" name="Footer Placeholder 4">
            <a:extLst>
              <a:ext uri="{FF2B5EF4-FFF2-40B4-BE49-F238E27FC236}">
                <a16:creationId xmlns:a16="http://schemas.microsoft.com/office/drawing/2014/main" id="{7CCE3F52-A131-3C36-EDE1-5ADB330E500C}"/>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8A62D052-E1D2-C52F-737C-5C796467201A}"/>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294464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472F1-9F3B-21F8-62D2-AFD2FA9295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US"/>
          </a:p>
        </p:txBody>
      </p:sp>
      <p:sp>
        <p:nvSpPr>
          <p:cNvPr id="3" name="Vertical Text Placeholder 2">
            <a:extLst>
              <a:ext uri="{FF2B5EF4-FFF2-40B4-BE49-F238E27FC236}">
                <a16:creationId xmlns:a16="http://schemas.microsoft.com/office/drawing/2014/main" id="{83126AE3-79C6-6143-790A-7B0AC7614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01A1CE2D-FFE7-E127-8F95-66AE4BA9E029}"/>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5" name="Footer Placeholder 4">
            <a:extLst>
              <a:ext uri="{FF2B5EF4-FFF2-40B4-BE49-F238E27FC236}">
                <a16:creationId xmlns:a16="http://schemas.microsoft.com/office/drawing/2014/main" id="{B4EF48BA-D8F2-30DD-6DCD-B3CCD8B13984}"/>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CA9002C1-29CC-2F0F-18AF-4A9F3B38F94C}"/>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279543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9EB1-0889-C9FF-39E7-0B3B5EEFB111}"/>
              </a:ext>
            </a:extLst>
          </p:cNvPr>
          <p:cNvSpPr>
            <a:spLocks noGrp="1"/>
          </p:cNvSpPr>
          <p:nvPr>
            <p:ph type="title"/>
          </p:nvPr>
        </p:nvSpPr>
        <p:spPr/>
        <p:txBody>
          <a:bodyPr/>
          <a:lstStyle/>
          <a:p>
            <a:r>
              <a:rPr lang="en-US"/>
              <a:t>Click to edit Master title style</a:t>
            </a:r>
            <a:endParaRPr lang="es-US"/>
          </a:p>
        </p:txBody>
      </p:sp>
      <p:sp>
        <p:nvSpPr>
          <p:cNvPr id="3" name="Content Placeholder 2">
            <a:extLst>
              <a:ext uri="{FF2B5EF4-FFF2-40B4-BE49-F238E27FC236}">
                <a16:creationId xmlns:a16="http://schemas.microsoft.com/office/drawing/2014/main" id="{B7A6BB78-79F4-43AB-DB64-72CCBAB8A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D51CC123-2292-54A3-BE8F-966B92A6FC1D}"/>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5" name="Footer Placeholder 4">
            <a:extLst>
              <a:ext uri="{FF2B5EF4-FFF2-40B4-BE49-F238E27FC236}">
                <a16:creationId xmlns:a16="http://schemas.microsoft.com/office/drawing/2014/main" id="{6C7AA9DB-909B-3ECC-12DD-9ADE3E12D749}"/>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6D1A0162-B7BE-BE1D-B6E7-AF10B209E991}"/>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161120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2D88-5C71-CAD4-1C9C-0D920E84F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US"/>
          </a:p>
        </p:txBody>
      </p:sp>
      <p:sp>
        <p:nvSpPr>
          <p:cNvPr id="3" name="Text Placeholder 2">
            <a:extLst>
              <a:ext uri="{FF2B5EF4-FFF2-40B4-BE49-F238E27FC236}">
                <a16:creationId xmlns:a16="http://schemas.microsoft.com/office/drawing/2014/main" id="{C73F8986-B62E-D91C-DE10-7B5CE1DA81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89572E-FC28-4B9F-D9D3-888AF882E20F}"/>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5" name="Footer Placeholder 4">
            <a:extLst>
              <a:ext uri="{FF2B5EF4-FFF2-40B4-BE49-F238E27FC236}">
                <a16:creationId xmlns:a16="http://schemas.microsoft.com/office/drawing/2014/main" id="{195FEADE-F6AC-8B79-23E1-15AFFBC57906}"/>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D1BCE24B-299F-3BA9-04CC-676626C9FE3C}"/>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102380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61F4-02CF-8BEC-6BB2-89A18A660D58}"/>
              </a:ext>
            </a:extLst>
          </p:cNvPr>
          <p:cNvSpPr>
            <a:spLocks noGrp="1"/>
          </p:cNvSpPr>
          <p:nvPr>
            <p:ph type="title"/>
          </p:nvPr>
        </p:nvSpPr>
        <p:spPr/>
        <p:txBody>
          <a:bodyPr/>
          <a:lstStyle/>
          <a:p>
            <a:r>
              <a:rPr lang="en-US"/>
              <a:t>Click to edit Master title style</a:t>
            </a:r>
            <a:endParaRPr lang="es-US"/>
          </a:p>
        </p:txBody>
      </p:sp>
      <p:sp>
        <p:nvSpPr>
          <p:cNvPr id="3" name="Content Placeholder 2">
            <a:extLst>
              <a:ext uri="{FF2B5EF4-FFF2-40B4-BE49-F238E27FC236}">
                <a16:creationId xmlns:a16="http://schemas.microsoft.com/office/drawing/2014/main" id="{E93A9BC0-D514-DDEA-5C0A-129488370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Content Placeholder 3">
            <a:extLst>
              <a:ext uri="{FF2B5EF4-FFF2-40B4-BE49-F238E27FC236}">
                <a16:creationId xmlns:a16="http://schemas.microsoft.com/office/drawing/2014/main" id="{07BF7A0D-09D1-A5F7-E879-CE3CD7EEE0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5" name="Date Placeholder 4">
            <a:extLst>
              <a:ext uri="{FF2B5EF4-FFF2-40B4-BE49-F238E27FC236}">
                <a16:creationId xmlns:a16="http://schemas.microsoft.com/office/drawing/2014/main" id="{539229AA-1838-2316-7D9F-263AB9EFC508}"/>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6" name="Footer Placeholder 5">
            <a:extLst>
              <a:ext uri="{FF2B5EF4-FFF2-40B4-BE49-F238E27FC236}">
                <a16:creationId xmlns:a16="http://schemas.microsoft.com/office/drawing/2014/main" id="{8C4AB54A-4AD5-B312-42AB-8E0F88FB14FC}"/>
              </a:ext>
            </a:extLst>
          </p:cNvPr>
          <p:cNvSpPr>
            <a:spLocks noGrp="1"/>
          </p:cNvSpPr>
          <p:nvPr>
            <p:ph type="ftr" sz="quarter" idx="11"/>
          </p:nvPr>
        </p:nvSpPr>
        <p:spPr/>
        <p:txBody>
          <a:bodyPr/>
          <a:lstStyle/>
          <a:p>
            <a:endParaRPr lang="es-US"/>
          </a:p>
        </p:txBody>
      </p:sp>
      <p:sp>
        <p:nvSpPr>
          <p:cNvPr id="7" name="Slide Number Placeholder 6">
            <a:extLst>
              <a:ext uri="{FF2B5EF4-FFF2-40B4-BE49-F238E27FC236}">
                <a16:creationId xmlns:a16="http://schemas.microsoft.com/office/drawing/2014/main" id="{AA0EC3E2-AE93-5455-6A7A-DD2A4F40CE67}"/>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320007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E5FB-643C-99AD-743C-E7AD3EA91DEC}"/>
              </a:ext>
            </a:extLst>
          </p:cNvPr>
          <p:cNvSpPr>
            <a:spLocks noGrp="1"/>
          </p:cNvSpPr>
          <p:nvPr>
            <p:ph type="title"/>
          </p:nvPr>
        </p:nvSpPr>
        <p:spPr>
          <a:xfrm>
            <a:off x="839788" y="365125"/>
            <a:ext cx="10515600" cy="1325563"/>
          </a:xfrm>
        </p:spPr>
        <p:txBody>
          <a:bodyPr/>
          <a:lstStyle/>
          <a:p>
            <a:r>
              <a:rPr lang="en-US"/>
              <a:t>Click to edit Master title style</a:t>
            </a:r>
            <a:endParaRPr lang="es-US"/>
          </a:p>
        </p:txBody>
      </p:sp>
      <p:sp>
        <p:nvSpPr>
          <p:cNvPr id="3" name="Text Placeholder 2">
            <a:extLst>
              <a:ext uri="{FF2B5EF4-FFF2-40B4-BE49-F238E27FC236}">
                <a16:creationId xmlns:a16="http://schemas.microsoft.com/office/drawing/2014/main" id="{A33C6F3F-A3A2-2963-2B9A-43DC5BE90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A1578F-0159-4C3C-4A5E-6C55E1E51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5" name="Text Placeholder 4">
            <a:extLst>
              <a:ext uri="{FF2B5EF4-FFF2-40B4-BE49-F238E27FC236}">
                <a16:creationId xmlns:a16="http://schemas.microsoft.com/office/drawing/2014/main" id="{386DFF0A-F461-DB78-1144-827ED90FB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E55179-9A25-61A2-F7B6-52143921F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7" name="Date Placeholder 6">
            <a:extLst>
              <a:ext uri="{FF2B5EF4-FFF2-40B4-BE49-F238E27FC236}">
                <a16:creationId xmlns:a16="http://schemas.microsoft.com/office/drawing/2014/main" id="{F7EAE3E4-4070-6251-71EF-394397B21A95}"/>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8" name="Footer Placeholder 7">
            <a:extLst>
              <a:ext uri="{FF2B5EF4-FFF2-40B4-BE49-F238E27FC236}">
                <a16:creationId xmlns:a16="http://schemas.microsoft.com/office/drawing/2014/main" id="{00616B0F-F1D2-2A8A-2F28-EFC935E1BBBF}"/>
              </a:ext>
            </a:extLst>
          </p:cNvPr>
          <p:cNvSpPr>
            <a:spLocks noGrp="1"/>
          </p:cNvSpPr>
          <p:nvPr>
            <p:ph type="ftr" sz="quarter" idx="11"/>
          </p:nvPr>
        </p:nvSpPr>
        <p:spPr/>
        <p:txBody>
          <a:bodyPr/>
          <a:lstStyle/>
          <a:p>
            <a:endParaRPr lang="es-US"/>
          </a:p>
        </p:txBody>
      </p:sp>
      <p:sp>
        <p:nvSpPr>
          <p:cNvPr id="9" name="Slide Number Placeholder 8">
            <a:extLst>
              <a:ext uri="{FF2B5EF4-FFF2-40B4-BE49-F238E27FC236}">
                <a16:creationId xmlns:a16="http://schemas.microsoft.com/office/drawing/2014/main" id="{62FF18E7-34D5-76C9-AFED-7B4AE2D61CA8}"/>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148873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26B6-DDB9-9AF2-BF1B-9B3C46EA17A7}"/>
              </a:ext>
            </a:extLst>
          </p:cNvPr>
          <p:cNvSpPr>
            <a:spLocks noGrp="1"/>
          </p:cNvSpPr>
          <p:nvPr>
            <p:ph type="title"/>
          </p:nvPr>
        </p:nvSpPr>
        <p:spPr/>
        <p:txBody>
          <a:bodyPr/>
          <a:lstStyle/>
          <a:p>
            <a:r>
              <a:rPr lang="en-US"/>
              <a:t>Click to edit Master title style</a:t>
            </a:r>
            <a:endParaRPr lang="es-US"/>
          </a:p>
        </p:txBody>
      </p:sp>
      <p:sp>
        <p:nvSpPr>
          <p:cNvPr id="3" name="Date Placeholder 2">
            <a:extLst>
              <a:ext uri="{FF2B5EF4-FFF2-40B4-BE49-F238E27FC236}">
                <a16:creationId xmlns:a16="http://schemas.microsoft.com/office/drawing/2014/main" id="{92BE45F5-A680-1ADD-95FA-C56A5FD9729C}"/>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4" name="Footer Placeholder 3">
            <a:extLst>
              <a:ext uri="{FF2B5EF4-FFF2-40B4-BE49-F238E27FC236}">
                <a16:creationId xmlns:a16="http://schemas.microsoft.com/office/drawing/2014/main" id="{5DAFCD01-EEAD-93E4-D84C-165DC74E50E0}"/>
              </a:ext>
            </a:extLst>
          </p:cNvPr>
          <p:cNvSpPr>
            <a:spLocks noGrp="1"/>
          </p:cNvSpPr>
          <p:nvPr>
            <p:ph type="ftr" sz="quarter" idx="11"/>
          </p:nvPr>
        </p:nvSpPr>
        <p:spPr/>
        <p:txBody>
          <a:bodyPr/>
          <a:lstStyle/>
          <a:p>
            <a:endParaRPr lang="es-US"/>
          </a:p>
        </p:txBody>
      </p:sp>
      <p:sp>
        <p:nvSpPr>
          <p:cNvPr id="5" name="Slide Number Placeholder 4">
            <a:extLst>
              <a:ext uri="{FF2B5EF4-FFF2-40B4-BE49-F238E27FC236}">
                <a16:creationId xmlns:a16="http://schemas.microsoft.com/office/drawing/2014/main" id="{B31B032D-C3D0-08F0-8126-6DDE01766D81}"/>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215359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D2EF-4DB8-EAA1-088F-5276D6710A85}"/>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3" name="Footer Placeholder 2">
            <a:extLst>
              <a:ext uri="{FF2B5EF4-FFF2-40B4-BE49-F238E27FC236}">
                <a16:creationId xmlns:a16="http://schemas.microsoft.com/office/drawing/2014/main" id="{5F9AD37D-0719-702D-847D-DC7F44CF7E28}"/>
              </a:ext>
            </a:extLst>
          </p:cNvPr>
          <p:cNvSpPr>
            <a:spLocks noGrp="1"/>
          </p:cNvSpPr>
          <p:nvPr>
            <p:ph type="ftr" sz="quarter" idx="11"/>
          </p:nvPr>
        </p:nvSpPr>
        <p:spPr/>
        <p:txBody>
          <a:bodyPr/>
          <a:lstStyle/>
          <a:p>
            <a:endParaRPr lang="es-US"/>
          </a:p>
        </p:txBody>
      </p:sp>
      <p:sp>
        <p:nvSpPr>
          <p:cNvPr id="4" name="Slide Number Placeholder 3">
            <a:extLst>
              <a:ext uri="{FF2B5EF4-FFF2-40B4-BE49-F238E27FC236}">
                <a16:creationId xmlns:a16="http://schemas.microsoft.com/office/drawing/2014/main" id="{48E3021F-CDE8-6D3C-37DC-B0CCEEFC4EDA}"/>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396788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A363-55E4-7F35-2E2C-C9F841B9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US"/>
          </a:p>
        </p:txBody>
      </p:sp>
      <p:sp>
        <p:nvSpPr>
          <p:cNvPr id="3" name="Content Placeholder 2">
            <a:extLst>
              <a:ext uri="{FF2B5EF4-FFF2-40B4-BE49-F238E27FC236}">
                <a16:creationId xmlns:a16="http://schemas.microsoft.com/office/drawing/2014/main" id="{3D579240-4A42-BFAF-59A5-C89961551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Text Placeholder 3">
            <a:extLst>
              <a:ext uri="{FF2B5EF4-FFF2-40B4-BE49-F238E27FC236}">
                <a16:creationId xmlns:a16="http://schemas.microsoft.com/office/drawing/2014/main" id="{595D78A2-B652-F121-2CAA-D511E4AAF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357E3-4D6E-EC1E-E161-9D759A86726D}"/>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6" name="Footer Placeholder 5">
            <a:extLst>
              <a:ext uri="{FF2B5EF4-FFF2-40B4-BE49-F238E27FC236}">
                <a16:creationId xmlns:a16="http://schemas.microsoft.com/office/drawing/2014/main" id="{9DFDB3BF-23E3-680E-C9C9-2E804AE28EB0}"/>
              </a:ext>
            </a:extLst>
          </p:cNvPr>
          <p:cNvSpPr>
            <a:spLocks noGrp="1"/>
          </p:cNvSpPr>
          <p:nvPr>
            <p:ph type="ftr" sz="quarter" idx="11"/>
          </p:nvPr>
        </p:nvSpPr>
        <p:spPr/>
        <p:txBody>
          <a:bodyPr/>
          <a:lstStyle/>
          <a:p>
            <a:endParaRPr lang="es-US"/>
          </a:p>
        </p:txBody>
      </p:sp>
      <p:sp>
        <p:nvSpPr>
          <p:cNvPr id="7" name="Slide Number Placeholder 6">
            <a:extLst>
              <a:ext uri="{FF2B5EF4-FFF2-40B4-BE49-F238E27FC236}">
                <a16:creationId xmlns:a16="http://schemas.microsoft.com/office/drawing/2014/main" id="{503729AF-929C-715A-5240-648DCE2403B2}"/>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219220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8E57-5C91-CBD6-6452-51D70F707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US"/>
          </a:p>
        </p:txBody>
      </p:sp>
      <p:sp>
        <p:nvSpPr>
          <p:cNvPr id="3" name="Picture Placeholder 2">
            <a:extLst>
              <a:ext uri="{FF2B5EF4-FFF2-40B4-BE49-F238E27FC236}">
                <a16:creationId xmlns:a16="http://schemas.microsoft.com/office/drawing/2014/main" id="{E462AA49-7E4D-627C-13E1-976E8DC4CC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Text Placeholder 3">
            <a:extLst>
              <a:ext uri="{FF2B5EF4-FFF2-40B4-BE49-F238E27FC236}">
                <a16:creationId xmlns:a16="http://schemas.microsoft.com/office/drawing/2014/main" id="{24B76AD4-3110-9CFA-7378-ED7D999A8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86E28-9C4C-C1B9-D513-C0748E4A3AD0}"/>
              </a:ext>
            </a:extLst>
          </p:cNvPr>
          <p:cNvSpPr>
            <a:spLocks noGrp="1"/>
          </p:cNvSpPr>
          <p:nvPr>
            <p:ph type="dt" sz="half" idx="10"/>
          </p:nvPr>
        </p:nvSpPr>
        <p:spPr/>
        <p:txBody>
          <a:bodyPr/>
          <a:lstStyle/>
          <a:p>
            <a:fld id="{0643E277-8AE7-4248-AC6B-B7043038F38A}" type="datetimeFigureOut">
              <a:rPr lang="es-US" smtClean="0"/>
              <a:t>11/5/2023</a:t>
            </a:fld>
            <a:endParaRPr lang="es-US"/>
          </a:p>
        </p:txBody>
      </p:sp>
      <p:sp>
        <p:nvSpPr>
          <p:cNvPr id="6" name="Footer Placeholder 5">
            <a:extLst>
              <a:ext uri="{FF2B5EF4-FFF2-40B4-BE49-F238E27FC236}">
                <a16:creationId xmlns:a16="http://schemas.microsoft.com/office/drawing/2014/main" id="{3DFD5459-79A3-D82C-9711-38B6DE9BE765}"/>
              </a:ext>
            </a:extLst>
          </p:cNvPr>
          <p:cNvSpPr>
            <a:spLocks noGrp="1"/>
          </p:cNvSpPr>
          <p:nvPr>
            <p:ph type="ftr" sz="quarter" idx="11"/>
          </p:nvPr>
        </p:nvSpPr>
        <p:spPr/>
        <p:txBody>
          <a:bodyPr/>
          <a:lstStyle/>
          <a:p>
            <a:endParaRPr lang="es-US"/>
          </a:p>
        </p:txBody>
      </p:sp>
      <p:sp>
        <p:nvSpPr>
          <p:cNvPr id="7" name="Slide Number Placeholder 6">
            <a:extLst>
              <a:ext uri="{FF2B5EF4-FFF2-40B4-BE49-F238E27FC236}">
                <a16:creationId xmlns:a16="http://schemas.microsoft.com/office/drawing/2014/main" id="{13B8E994-E40D-9DA0-BC4C-3AA75AEC4094}"/>
              </a:ext>
            </a:extLst>
          </p:cNvPr>
          <p:cNvSpPr>
            <a:spLocks noGrp="1"/>
          </p:cNvSpPr>
          <p:nvPr>
            <p:ph type="sldNum" sz="quarter" idx="12"/>
          </p:nvPr>
        </p:nvSpPr>
        <p:spPr/>
        <p:txBody>
          <a:bodyPr/>
          <a:lstStyle/>
          <a:p>
            <a:fld id="{D9A4DECE-9689-4C8D-BB0E-805AA0205F4D}" type="slidenum">
              <a:rPr lang="es-US" smtClean="0"/>
              <a:t>‹#›</a:t>
            </a:fld>
            <a:endParaRPr lang="es-US"/>
          </a:p>
        </p:txBody>
      </p:sp>
    </p:spTree>
    <p:extLst>
      <p:ext uri="{BB962C8B-B14F-4D97-AF65-F5344CB8AC3E}">
        <p14:creationId xmlns:p14="http://schemas.microsoft.com/office/powerpoint/2010/main" val="91545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4EBF45-C3F7-1B6A-FCFE-F1BBCC0EF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US"/>
          </a:p>
        </p:txBody>
      </p:sp>
      <p:sp>
        <p:nvSpPr>
          <p:cNvPr id="3" name="Text Placeholder 2">
            <a:extLst>
              <a:ext uri="{FF2B5EF4-FFF2-40B4-BE49-F238E27FC236}">
                <a16:creationId xmlns:a16="http://schemas.microsoft.com/office/drawing/2014/main" id="{2FF5062D-C059-D7B7-DE42-C762F20B8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94834D7D-3A01-35CA-801E-2E0B92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3E277-8AE7-4248-AC6B-B7043038F38A}" type="datetimeFigureOut">
              <a:rPr lang="es-US" smtClean="0"/>
              <a:t>11/5/2023</a:t>
            </a:fld>
            <a:endParaRPr lang="es-US"/>
          </a:p>
        </p:txBody>
      </p:sp>
      <p:sp>
        <p:nvSpPr>
          <p:cNvPr id="5" name="Footer Placeholder 4">
            <a:extLst>
              <a:ext uri="{FF2B5EF4-FFF2-40B4-BE49-F238E27FC236}">
                <a16:creationId xmlns:a16="http://schemas.microsoft.com/office/drawing/2014/main" id="{4A5DD5FF-6604-B682-FCF0-62329EA5A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a:p>
        </p:txBody>
      </p:sp>
      <p:sp>
        <p:nvSpPr>
          <p:cNvPr id="6" name="Slide Number Placeholder 5">
            <a:extLst>
              <a:ext uri="{FF2B5EF4-FFF2-40B4-BE49-F238E27FC236}">
                <a16:creationId xmlns:a16="http://schemas.microsoft.com/office/drawing/2014/main" id="{21FBC623-90E2-090B-2B33-D442D3EA1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4DECE-9689-4C8D-BB0E-805AA0205F4D}" type="slidenum">
              <a:rPr lang="es-US" smtClean="0"/>
              <a:t>‹#›</a:t>
            </a:fld>
            <a:endParaRPr lang="es-US"/>
          </a:p>
        </p:txBody>
      </p:sp>
    </p:spTree>
    <p:extLst>
      <p:ext uri="{BB962C8B-B14F-4D97-AF65-F5344CB8AC3E}">
        <p14:creationId xmlns:p14="http://schemas.microsoft.com/office/powerpoint/2010/main" val="245710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2721-2F63-2FEA-1ACE-6A32DA89C994}"/>
              </a:ext>
            </a:extLst>
          </p:cNvPr>
          <p:cNvSpPr>
            <a:spLocks noGrp="1"/>
          </p:cNvSpPr>
          <p:nvPr>
            <p:ph type="ctrTitle"/>
          </p:nvPr>
        </p:nvSpPr>
        <p:spPr>
          <a:xfrm>
            <a:off x="1523999" y="1515036"/>
            <a:ext cx="9144000" cy="1008810"/>
          </a:xfrm>
        </p:spPr>
        <p:txBody>
          <a:bodyPr/>
          <a:lstStyle/>
          <a:p>
            <a:r>
              <a:rPr lang="es-US" dirty="0"/>
              <a:t>Vue.js</a:t>
            </a:r>
          </a:p>
        </p:txBody>
      </p:sp>
      <p:pic>
        <p:nvPicPr>
          <p:cNvPr id="7172" name="Picture 4">
            <a:extLst>
              <a:ext uri="{FF2B5EF4-FFF2-40B4-BE49-F238E27FC236}">
                <a16:creationId xmlns:a16="http://schemas.microsoft.com/office/drawing/2014/main" id="{3DA45C4E-3B5B-BAC4-9843-AECF3428C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6" y="289532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61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3C48CF-5015-6FDE-B9FF-6C28CEC8511E}"/>
              </a:ext>
            </a:extLst>
          </p:cNvPr>
          <p:cNvSpPr txBox="1">
            <a:spLocks/>
          </p:cNvSpPr>
          <p:nvPr/>
        </p:nvSpPr>
        <p:spPr>
          <a:xfrm>
            <a:off x="1380565" y="268941"/>
            <a:ext cx="9144000" cy="7010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US" dirty="0" err="1"/>
              <a:t>Options</a:t>
            </a:r>
            <a:r>
              <a:rPr lang="es-US" dirty="0"/>
              <a:t> API</a:t>
            </a:r>
          </a:p>
        </p:txBody>
      </p:sp>
      <p:sp>
        <p:nvSpPr>
          <p:cNvPr id="6" name="TextBox 5">
            <a:extLst>
              <a:ext uri="{FF2B5EF4-FFF2-40B4-BE49-F238E27FC236}">
                <a16:creationId xmlns:a16="http://schemas.microsoft.com/office/drawing/2014/main" id="{261C396E-BB6E-9AD5-5491-CF24070BF844}"/>
              </a:ext>
            </a:extLst>
          </p:cNvPr>
          <p:cNvSpPr txBox="1"/>
          <p:nvPr/>
        </p:nvSpPr>
        <p:spPr>
          <a:xfrm>
            <a:off x="690282" y="1175301"/>
            <a:ext cx="10461812" cy="1569660"/>
          </a:xfrm>
          <a:prstGeom prst="rect">
            <a:avLst/>
          </a:prstGeom>
          <a:noFill/>
        </p:spPr>
        <p:txBody>
          <a:bodyPr wrap="square">
            <a:spAutoFit/>
          </a:bodyPr>
          <a:lstStyle/>
          <a:p>
            <a:pPr algn="just"/>
            <a:r>
              <a:rPr lang="es-ES" sz="2400" dirty="0"/>
              <a:t>Con la </a:t>
            </a:r>
            <a:r>
              <a:rPr lang="es-ES" sz="2400" dirty="0" err="1"/>
              <a:t>Options</a:t>
            </a:r>
            <a:r>
              <a:rPr lang="es-ES" sz="2400" dirty="0"/>
              <a:t> API, definimos la lógica de un componente utilizando un objeto de opciones, como </a:t>
            </a:r>
            <a:r>
              <a:rPr lang="es-ES" sz="2400" b="1" dirty="0"/>
              <a:t>data</a:t>
            </a:r>
            <a:r>
              <a:rPr lang="es-ES" sz="2400" dirty="0"/>
              <a:t>, </a:t>
            </a:r>
            <a:r>
              <a:rPr lang="es-ES" sz="2400" b="1" dirty="0" err="1"/>
              <a:t>methods</a:t>
            </a:r>
            <a:r>
              <a:rPr lang="es-ES" sz="2400" dirty="0"/>
              <a:t> y </a:t>
            </a:r>
            <a:r>
              <a:rPr lang="es-ES" sz="2400" b="1" dirty="0" err="1"/>
              <a:t>mounted</a:t>
            </a:r>
            <a:r>
              <a:rPr lang="es-ES" sz="2400" dirty="0"/>
              <a:t>. Las propiedades definidas mediante opciones se exponen a través de "</a:t>
            </a:r>
            <a:r>
              <a:rPr lang="es-ES" sz="2400" b="1" dirty="0" err="1"/>
              <a:t>this</a:t>
            </a:r>
            <a:r>
              <a:rPr lang="es-ES" sz="2400" dirty="0"/>
              <a:t>" dentro de las funciones, lo cual apunta a la instancia del componente:</a:t>
            </a:r>
            <a:endParaRPr lang="es-US" sz="2400" dirty="0"/>
          </a:p>
        </p:txBody>
      </p:sp>
    </p:spTree>
    <p:extLst>
      <p:ext uri="{BB962C8B-B14F-4D97-AF65-F5344CB8AC3E}">
        <p14:creationId xmlns:p14="http://schemas.microsoft.com/office/powerpoint/2010/main" val="415934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D1CC6F-12C3-7DB8-4F94-8DBAAF8EB4FE}"/>
              </a:ext>
            </a:extLst>
          </p:cNvPr>
          <p:cNvPicPr>
            <a:picLocks noChangeAspect="1"/>
          </p:cNvPicPr>
          <p:nvPr/>
        </p:nvPicPr>
        <p:blipFill>
          <a:blip r:embed="rId2"/>
          <a:stretch>
            <a:fillRect/>
          </a:stretch>
        </p:blipFill>
        <p:spPr>
          <a:xfrm>
            <a:off x="2562556" y="131336"/>
            <a:ext cx="6904173" cy="6595328"/>
          </a:xfrm>
          <a:prstGeom prst="rect">
            <a:avLst/>
          </a:prstGeom>
        </p:spPr>
      </p:pic>
    </p:spTree>
    <p:extLst>
      <p:ext uri="{BB962C8B-B14F-4D97-AF65-F5344CB8AC3E}">
        <p14:creationId xmlns:p14="http://schemas.microsoft.com/office/powerpoint/2010/main" val="300549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6901-4B58-6D13-399F-9FBDD31D2946}"/>
              </a:ext>
            </a:extLst>
          </p:cNvPr>
          <p:cNvSpPr txBox="1">
            <a:spLocks/>
          </p:cNvSpPr>
          <p:nvPr/>
        </p:nvSpPr>
        <p:spPr>
          <a:xfrm>
            <a:off x="1380565" y="268941"/>
            <a:ext cx="9144000" cy="7010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US" dirty="0" err="1"/>
              <a:t>Composition</a:t>
            </a:r>
            <a:r>
              <a:rPr lang="es-US" dirty="0"/>
              <a:t> API</a:t>
            </a:r>
          </a:p>
        </p:txBody>
      </p:sp>
      <p:sp>
        <p:nvSpPr>
          <p:cNvPr id="6" name="TextBox 5">
            <a:extLst>
              <a:ext uri="{FF2B5EF4-FFF2-40B4-BE49-F238E27FC236}">
                <a16:creationId xmlns:a16="http://schemas.microsoft.com/office/drawing/2014/main" id="{143BFA05-A921-E216-97F2-09557D2E674B}"/>
              </a:ext>
            </a:extLst>
          </p:cNvPr>
          <p:cNvSpPr txBox="1"/>
          <p:nvPr/>
        </p:nvSpPr>
        <p:spPr>
          <a:xfrm>
            <a:off x="484094" y="1075381"/>
            <a:ext cx="10999693" cy="3416320"/>
          </a:xfrm>
          <a:prstGeom prst="rect">
            <a:avLst/>
          </a:prstGeom>
          <a:noFill/>
        </p:spPr>
        <p:txBody>
          <a:bodyPr wrap="square">
            <a:spAutoFit/>
          </a:bodyPr>
          <a:lstStyle/>
          <a:p>
            <a:pPr algn="just"/>
            <a:r>
              <a:rPr lang="es-US" sz="2400" dirty="0"/>
              <a:t>Con la </a:t>
            </a:r>
            <a:r>
              <a:rPr lang="es-US" sz="2400" dirty="0" err="1"/>
              <a:t>Composition</a:t>
            </a:r>
            <a:r>
              <a:rPr lang="es-US" sz="2400" dirty="0"/>
              <a:t> API, definimos la lógica de un componente utilizando funciones API importadas. En los SFC, la API de Composición se utiliza típicamente con &lt;script </a:t>
            </a:r>
            <a:r>
              <a:rPr lang="es-US" sz="2400" dirty="0" err="1"/>
              <a:t>setup</a:t>
            </a:r>
            <a:r>
              <a:rPr lang="es-US" sz="2400" dirty="0"/>
              <a:t>&gt;. El atributo "</a:t>
            </a:r>
            <a:r>
              <a:rPr lang="es-US" sz="2400" dirty="0" err="1"/>
              <a:t>setup</a:t>
            </a:r>
            <a:r>
              <a:rPr lang="es-US" sz="2400" dirty="0"/>
              <a:t>" es una sugerencia que permite a </a:t>
            </a:r>
            <a:r>
              <a:rPr lang="es-US" sz="2400" dirty="0" err="1"/>
              <a:t>Vue</a:t>
            </a:r>
            <a:r>
              <a:rPr lang="es-US" sz="2400" dirty="0"/>
              <a:t> realizar transformaciones en tiempo de compilación que nos permiten utilizar la API de Composición con menos código repetitivo. Por ejemplo, las importaciones y las variables/funciones declaradas en el nivel superior en &lt;script </a:t>
            </a:r>
            <a:r>
              <a:rPr lang="es-US" sz="2400" dirty="0" err="1"/>
              <a:t>setup</a:t>
            </a:r>
            <a:r>
              <a:rPr lang="es-US" sz="2400" dirty="0"/>
              <a:t>&gt; son directamente utilizables en la plantilla.</a:t>
            </a:r>
          </a:p>
          <a:p>
            <a:pPr algn="just"/>
            <a:endParaRPr lang="es-US" sz="2400" dirty="0"/>
          </a:p>
          <a:p>
            <a:pPr algn="just"/>
            <a:r>
              <a:rPr lang="es-US" sz="2400" dirty="0"/>
              <a:t>Aquí tienes el mismo componente, con la misma plantilla, pero utilizando la API de Composición y &lt;script </a:t>
            </a:r>
            <a:r>
              <a:rPr lang="es-US" sz="2400" dirty="0" err="1"/>
              <a:t>setup</a:t>
            </a:r>
            <a:r>
              <a:rPr lang="es-US" sz="2400" dirty="0"/>
              <a:t>&gt; en su lugar:</a:t>
            </a:r>
          </a:p>
        </p:txBody>
      </p:sp>
    </p:spTree>
    <p:extLst>
      <p:ext uri="{BB962C8B-B14F-4D97-AF65-F5344CB8AC3E}">
        <p14:creationId xmlns:p14="http://schemas.microsoft.com/office/powerpoint/2010/main" val="413238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2BBB44-5AF4-760D-9E08-2772C9642540}"/>
              </a:ext>
            </a:extLst>
          </p:cNvPr>
          <p:cNvPicPr>
            <a:picLocks noChangeAspect="1"/>
          </p:cNvPicPr>
          <p:nvPr/>
        </p:nvPicPr>
        <p:blipFill>
          <a:blip r:embed="rId2"/>
          <a:stretch>
            <a:fillRect/>
          </a:stretch>
        </p:blipFill>
        <p:spPr>
          <a:xfrm>
            <a:off x="2071734" y="623984"/>
            <a:ext cx="8048532" cy="5194111"/>
          </a:xfrm>
          <a:prstGeom prst="rect">
            <a:avLst/>
          </a:prstGeom>
        </p:spPr>
      </p:pic>
    </p:spTree>
    <p:extLst>
      <p:ext uri="{BB962C8B-B14F-4D97-AF65-F5344CB8AC3E}">
        <p14:creationId xmlns:p14="http://schemas.microsoft.com/office/powerpoint/2010/main" val="49820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2A9E-ABB2-0B33-AA69-9AD5324A2BEF}"/>
              </a:ext>
            </a:extLst>
          </p:cNvPr>
          <p:cNvSpPr txBox="1">
            <a:spLocks/>
          </p:cNvSpPr>
          <p:nvPr/>
        </p:nvSpPr>
        <p:spPr>
          <a:xfrm>
            <a:off x="1380565" y="268941"/>
            <a:ext cx="9144000" cy="7010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US" dirty="0"/>
              <a:t>¿Cuál elegir?</a:t>
            </a:r>
          </a:p>
        </p:txBody>
      </p:sp>
      <p:sp>
        <p:nvSpPr>
          <p:cNvPr id="4" name="TextBox 3">
            <a:extLst>
              <a:ext uri="{FF2B5EF4-FFF2-40B4-BE49-F238E27FC236}">
                <a16:creationId xmlns:a16="http://schemas.microsoft.com/office/drawing/2014/main" id="{74D157D3-08D3-22D3-BD50-A087736A8569}"/>
              </a:ext>
            </a:extLst>
          </p:cNvPr>
          <p:cNvSpPr txBox="1"/>
          <p:nvPr/>
        </p:nvSpPr>
        <p:spPr>
          <a:xfrm>
            <a:off x="591671" y="1377461"/>
            <a:ext cx="11008658" cy="1569660"/>
          </a:xfrm>
          <a:prstGeom prst="rect">
            <a:avLst/>
          </a:prstGeom>
          <a:noFill/>
        </p:spPr>
        <p:txBody>
          <a:bodyPr wrap="square">
            <a:spAutoFit/>
          </a:bodyPr>
          <a:lstStyle/>
          <a:p>
            <a:pPr algn="just"/>
            <a:r>
              <a:rPr lang="es-ES" sz="2400" dirty="0"/>
              <a:t>Ambos estilos de API son completamente capaces de cubrir casos de uso comunes. Son interfaces diferentes impulsadas por el mismo sistema subyacente. De hecho, la </a:t>
            </a:r>
            <a:r>
              <a:rPr lang="es-ES" sz="2400" dirty="0" err="1"/>
              <a:t>Options</a:t>
            </a:r>
            <a:r>
              <a:rPr lang="es-ES" sz="2400" dirty="0"/>
              <a:t> API se implementa sobre la </a:t>
            </a:r>
            <a:r>
              <a:rPr lang="es-ES" sz="2400" dirty="0" err="1"/>
              <a:t>Composition</a:t>
            </a:r>
            <a:r>
              <a:rPr lang="es-ES" sz="2400" dirty="0"/>
              <a:t> API. Los conceptos fundamentales y el conocimiento sobre </a:t>
            </a:r>
            <a:r>
              <a:rPr lang="es-ES" sz="2400" dirty="0" err="1"/>
              <a:t>Vue</a:t>
            </a:r>
            <a:r>
              <a:rPr lang="es-ES" sz="2400" dirty="0"/>
              <a:t> se comparten en los dos estilos.</a:t>
            </a:r>
            <a:endParaRPr lang="es-US" sz="2400" dirty="0"/>
          </a:p>
        </p:txBody>
      </p:sp>
      <p:sp>
        <p:nvSpPr>
          <p:cNvPr id="6" name="TextBox 5">
            <a:extLst>
              <a:ext uri="{FF2B5EF4-FFF2-40B4-BE49-F238E27FC236}">
                <a16:creationId xmlns:a16="http://schemas.microsoft.com/office/drawing/2014/main" id="{DC02374B-0BDA-F35B-CD10-AC1671C15CED}"/>
              </a:ext>
            </a:extLst>
          </p:cNvPr>
          <p:cNvSpPr txBox="1"/>
          <p:nvPr/>
        </p:nvSpPr>
        <p:spPr>
          <a:xfrm>
            <a:off x="600636" y="3192396"/>
            <a:ext cx="11008657" cy="1938992"/>
          </a:xfrm>
          <a:prstGeom prst="rect">
            <a:avLst/>
          </a:prstGeom>
          <a:noFill/>
        </p:spPr>
        <p:txBody>
          <a:bodyPr wrap="square">
            <a:spAutoFit/>
          </a:bodyPr>
          <a:lstStyle/>
          <a:p>
            <a:pPr algn="just"/>
            <a:r>
              <a:rPr lang="es-ES" sz="2400" dirty="0"/>
              <a:t>La </a:t>
            </a:r>
            <a:r>
              <a:rPr lang="es-ES" sz="2400" dirty="0" err="1"/>
              <a:t>Options</a:t>
            </a:r>
            <a:r>
              <a:rPr lang="es-ES" sz="2400" dirty="0"/>
              <a:t> API se centra en el concepto de una "instancia de componente" (el "</a:t>
            </a:r>
            <a:r>
              <a:rPr lang="es-ES" sz="2400" dirty="0" err="1"/>
              <a:t>this</a:t>
            </a:r>
            <a:r>
              <a:rPr lang="es-ES" sz="2400" dirty="0"/>
              <a:t>" que se ve en el ejemplo), lo cual suele ser más afín a un modelo mental basado en clases para usuarios que vienen de lenguajes orientados a objetos. También es más amigable para principiantes al abstraer los detalles de reactividad y al imponer la organización del código a través de grupos de opciones.</a:t>
            </a:r>
            <a:endParaRPr lang="es-US" sz="2400" dirty="0"/>
          </a:p>
        </p:txBody>
      </p:sp>
    </p:spTree>
    <p:extLst>
      <p:ext uri="{BB962C8B-B14F-4D97-AF65-F5344CB8AC3E}">
        <p14:creationId xmlns:p14="http://schemas.microsoft.com/office/powerpoint/2010/main" val="416374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24387-C689-27D7-78A8-24C95A07ED95}"/>
              </a:ext>
            </a:extLst>
          </p:cNvPr>
          <p:cNvSpPr txBox="1"/>
          <p:nvPr/>
        </p:nvSpPr>
        <p:spPr>
          <a:xfrm>
            <a:off x="475129" y="620397"/>
            <a:ext cx="11295529" cy="1938992"/>
          </a:xfrm>
          <a:prstGeom prst="rect">
            <a:avLst/>
          </a:prstGeom>
          <a:noFill/>
        </p:spPr>
        <p:txBody>
          <a:bodyPr wrap="square">
            <a:spAutoFit/>
          </a:bodyPr>
          <a:lstStyle/>
          <a:p>
            <a:pPr algn="just"/>
            <a:r>
              <a:rPr lang="es-ES" sz="2400" dirty="0"/>
              <a:t>La </a:t>
            </a:r>
            <a:r>
              <a:rPr lang="es-ES" sz="2400" dirty="0" err="1"/>
              <a:t>Composition</a:t>
            </a:r>
            <a:r>
              <a:rPr lang="es-ES" sz="2400" dirty="0"/>
              <a:t> API se centra en declarar variables de estado reactivas directamente en el ámbito de una función y en componer el estado a partir de múltiples funciones para manejar la complejidad. Es más libre y requiere una comprensión de cómo funciona la reactividad en </a:t>
            </a:r>
            <a:r>
              <a:rPr lang="es-ES" sz="2400" dirty="0" err="1"/>
              <a:t>Vue</a:t>
            </a:r>
            <a:r>
              <a:rPr lang="es-ES" sz="2400" dirty="0"/>
              <a:t> para ser utilizada de manera efectiva. A cambio, su flexibilidad permite patrones más potentes para organizar y reutilizar la lógica.</a:t>
            </a:r>
            <a:endParaRPr lang="es-US" sz="2400" dirty="0"/>
          </a:p>
        </p:txBody>
      </p:sp>
      <p:sp>
        <p:nvSpPr>
          <p:cNvPr id="5" name="TextBox 4">
            <a:extLst>
              <a:ext uri="{FF2B5EF4-FFF2-40B4-BE49-F238E27FC236}">
                <a16:creationId xmlns:a16="http://schemas.microsoft.com/office/drawing/2014/main" id="{79AB8EBC-6754-AB07-9559-CC84D407ECB8}"/>
              </a:ext>
            </a:extLst>
          </p:cNvPr>
          <p:cNvSpPr txBox="1"/>
          <p:nvPr/>
        </p:nvSpPr>
        <p:spPr>
          <a:xfrm>
            <a:off x="475128" y="2944470"/>
            <a:ext cx="11295529" cy="461665"/>
          </a:xfrm>
          <a:prstGeom prst="rect">
            <a:avLst/>
          </a:prstGeom>
          <a:noFill/>
        </p:spPr>
        <p:txBody>
          <a:bodyPr wrap="square">
            <a:spAutoFit/>
          </a:bodyPr>
          <a:lstStyle/>
          <a:p>
            <a:r>
              <a:rPr lang="es-ES" sz="2400" dirty="0"/>
              <a:t>Si eres nuevo en </a:t>
            </a:r>
            <a:r>
              <a:rPr lang="es-ES" sz="2400" dirty="0" err="1"/>
              <a:t>Vue</a:t>
            </a:r>
            <a:r>
              <a:rPr lang="es-ES" sz="2400" dirty="0"/>
              <a:t>, aquí está la recomendación general del sitio oficial de Vue.js:</a:t>
            </a:r>
            <a:endParaRPr lang="es-US" sz="2400" dirty="0"/>
          </a:p>
        </p:txBody>
      </p:sp>
      <p:sp>
        <p:nvSpPr>
          <p:cNvPr id="7" name="TextBox 6">
            <a:extLst>
              <a:ext uri="{FF2B5EF4-FFF2-40B4-BE49-F238E27FC236}">
                <a16:creationId xmlns:a16="http://schemas.microsoft.com/office/drawing/2014/main" id="{E3DBDF32-0C55-15C5-EC0B-E57EA556170C}"/>
              </a:ext>
            </a:extLst>
          </p:cNvPr>
          <p:cNvSpPr txBox="1"/>
          <p:nvPr/>
        </p:nvSpPr>
        <p:spPr>
          <a:xfrm>
            <a:off x="475127" y="3671519"/>
            <a:ext cx="11295529" cy="1200329"/>
          </a:xfrm>
          <a:prstGeom prst="rect">
            <a:avLst/>
          </a:prstGeom>
          <a:noFill/>
        </p:spPr>
        <p:txBody>
          <a:bodyPr wrap="square">
            <a:spAutoFit/>
          </a:bodyPr>
          <a:lstStyle/>
          <a:p>
            <a:pPr algn="just"/>
            <a:r>
              <a:rPr lang="es-ES" sz="2400" dirty="0"/>
              <a:t>Para fines de aprendizaje, elige el estilo que te parezca más fácil de entender. Nuevamente, la mayoría de los conceptos fundamentales se comparten entre los dos estilos. Siempre puedes aprender el otro estilo más adelante.</a:t>
            </a:r>
            <a:endParaRPr lang="es-US" sz="2400" dirty="0"/>
          </a:p>
        </p:txBody>
      </p:sp>
    </p:spTree>
    <p:extLst>
      <p:ext uri="{BB962C8B-B14F-4D97-AF65-F5344CB8AC3E}">
        <p14:creationId xmlns:p14="http://schemas.microsoft.com/office/powerpoint/2010/main" val="3699794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B6E468-8414-C7A8-4C16-41FFDBDCCF3B}"/>
              </a:ext>
            </a:extLst>
          </p:cNvPr>
          <p:cNvSpPr txBox="1"/>
          <p:nvPr/>
        </p:nvSpPr>
        <p:spPr>
          <a:xfrm>
            <a:off x="448235" y="725251"/>
            <a:ext cx="9977717" cy="461665"/>
          </a:xfrm>
          <a:prstGeom prst="rect">
            <a:avLst/>
          </a:prstGeom>
          <a:noFill/>
        </p:spPr>
        <p:txBody>
          <a:bodyPr wrap="square">
            <a:spAutoFit/>
          </a:bodyPr>
          <a:lstStyle/>
          <a:p>
            <a:r>
              <a:rPr lang="es-ES" sz="2400" dirty="0"/>
              <a:t>Para su uso en producción:</a:t>
            </a:r>
            <a:endParaRPr lang="es-US" sz="2400" dirty="0"/>
          </a:p>
        </p:txBody>
      </p:sp>
      <p:sp>
        <p:nvSpPr>
          <p:cNvPr id="5" name="TextBox 4">
            <a:extLst>
              <a:ext uri="{FF2B5EF4-FFF2-40B4-BE49-F238E27FC236}">
                <a16:creationId xmlns:a16="http://schemas.microsoft.com/office/drawing/2014/main" id="{EA53D332-D839-CC75-D2B7-03221F29A8FF}"/>
              </a:ext>
            </a:extLst>
          </p:cNvPr>
          <p:cNvSpPr txBox="1"/>
          <p:nvPr/>
        </p:nvSpPr>
        <p:spPr>
          <a:xfrm>
            <a:off x="448235" y="1568841"/>
            <a:ext cx="11152094" cy="830997"/>
          </a:xfrm>
          <a:prstGeom prst="rect">
            <a:avLst/>
          </a:prstGeom>
          <a:noFill/>
        </p:spPr>
        <p:txBody>
          <a:bodyPr wrap="square">
            <a:spAutoFit/>
          </a:bodyPr>
          <a:lstStyle/>
          <a:p>
            <a:pPr algn="just"/>
            <a:r>
              <a:rPr lang="es-ES" sz="2400" dirty="0"/>
              <a:t>Elige la </a:t>
            </a:r>
            <a:r>
              <a:rPr lang="es-ES" sz="2400" dirty="0" err="1"/>
              <a:t>Options</a:t>
            </a:r>
            <a:r>
              <a:rPr lang="es-ES" sz="2400" dirty="0"/>
              <a:t> API si no estás utilizando herramientas de construcción o planeas utilizar </a:t>
            </a:r>
            <a:r>
              <a:rPr lang="es-ES" sz="2400" dirty="0" err="1"/>
              <a:t>Vue</a:t>
            </a:r>
            <a:r>
              <a:rPr lang="es-ES" sz="2400" dirty="0"/>
              <a:t> principalmente en escenarios de baja complejidad, como la mejora progresiva.</a:t>
            </a:r>
            <a:endParaRPr lang="es-US" sz="2400" dirty="0"/>
          </a:p>
        </p:txBody>
      </p:sp>
      <p:sp>
        <p:nvSpPr>
          <p:cNvPr id="7" name="TextBox 6">
            <a:extLst>
              <a:ext uri="{FF2B5EF4-FFF2-40B4-BE49-F238E27FC236}">
                <a16:creationId xmlns:a16="http://schemas.microsoft.com/office/drawing/2014/main" id="{CF6A65A6-8847-720C-0DC7-EDA5A8C8F0F9}"/>
              </a:ext>
            </a:extLst>
          </p:cNvPr>
          <p:cNvSpPr txBox="1"/>
          <p:nvPr/>
        </p:nvSpPr>
        <p:spPr>
          <a:xfrm>
            <a:off x="448235" y="2646437"/>
            <a:ext cx="11152093" cy="830997"/>
          </a:xfrm>
          <a:prstGeom prst="rect">
            <a:avLst/>
          </a:prstGeom>
          <a:noFill/>
        </p:spPr>
        <p:txBody>
          <a:bodyPr wrap="square">
            <a:spAutoFit/>
          </a:bodyPr>
          <a:lstStyle/>
          <a:p>
            <a:pPr algn="just"/>
            <a:r>
              <a:rPr lang="es-ES" sz="2400" dirty="0"/>
              <a:t>Elige la </a:t>
            </a:r>
            <a:r>
              <a:rPr lang="es-ES" sz="2400" dirty="0" err="1"/>
              <a:t>Compositions</a:t>
            </a:r>
            <a:r>
              <a:rPr lang="es-ES" sz="2400" dirty="0"/>
              <a:t> API + componentes de un solo archivo si planeas construir aplicaciones completas con </a:t>
            </a:r>
            <a:r>
              <a:rPr lang="es-ES" sz="2400" dirty="0" err="1"/>
              <a:t>Vue</a:t>
            </a:r>
            <a:r>
              <a:rPr lang="es-ES" sz="2400" dirty="0"/>
              <a:t>.</a:t>
            </a:r>
            <a:endParaRPr lang="es-US" sz="2400" dirty="0"/>
          </a:p>
        </p:txBody>
      </p:sp>
      <p:sp>
        <p:nvSpPr>
          <p:cNvPr id="9" name="TextBox 8">
            <a:extLst>
              <a:ext uri="{FF2B5EF4-FFF2-40B4-BE49-F238E27FC236}">
                <a16:creationId xmlns:a16="http://schemas.microsoft.com/office/drawing/2014/main" id="{23FA0C51-80F7-D605-B6DD-A7DBB54C723F}"/>
              </a:ext>
            </a:extLst>
          </p:cNvPr>
          <p:cNvSpPr txBox="1"/>
          <p:nvPr/>
        </p:nvSpPr>
        <p:spPr>
          <a:xfrm>
            <a:off x="448234" y="3724033"/>
            <a:ext cx="11152093" cy="1569660"/>
          </a:xfrm>
          <a:prstGeom prst="rect">
            <a:avLst/>
          </a:prstGeom>
          <a:noFill/>
        </p:spPr>
        <p:txBody>
          <a:bodyPr wrap="square">
            <a:spAutoFit/>
          </a:bodyPr>
          <a:lstStyle/>
          <a:p>
            <a:pPr algn="just"/>
            <a:r>
              <a:rPr lang="es-ES" sz="2400" dirty="0"/>
              <a:t>No tienes que comprometerte con un solo estilo durante la fase de aprendizaje. El resto de la documentación proporcionará ejemplos de código en ambos estilos cuando corresponda, y puedes alternar entre ellos en cualquier momento utilizando los interruptores de Preferencia de API en la parte superior de la barra lateral izquierda.</a:t>
            </a:r>
            <a:endParaRPr lang="es-US" sz="2400" dirty="0"/>
          </a:p>
        </p:txBody>
      </p:sp>
    </p:spTree>
    <p:extLst>
      <p:ext uri="{BB962C8B-B14F-4D97-AF65-F5344CB8AC3E}">
        <p14:creationId xmlns:p14="http://schemas.microsoft.com/office/powerpoint/2010/main" val="23619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82C2-6603-DE44-35E6-C88FC624FA67}"/>
              </a:ext>
            </a:extLst>
          </p:cNvPr>
          <p:cNvSpPr txBox="1">
            <a:spLocks/>
          </p:cNvSpPr>
          <p:nvPr/>
        </p:nvSpPr>
        <p:spPr>
          <a:xfrm>
            <a:off x="1380565" y="268941"/>
            <a:ext cx="9144000" cy="7010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US" dirty="0"/>
              <a:t>Creando una aplicación en </a:t>
            </a:r>
            <a:r>
              <a:rPr lang="es-US" dirty="0" err="1"/>
              <a:t>Vue</a:t>
            </a:r>
            <a:endParaRPr lang="es-US" dirty="0"/>
          </a:p>
        </p:txBody>
      </p:sp>
      <p:sp>
        <p:nvSpPr>
          <p:cNvPr id="4" name="TextBox 3">
            <a:extLst>
              <a:ext uri="{FF2B5EF4-FFF2-40B4-BE49-F238E27FC236}">
                <a16:creationId xmlns:a16="http://schemas.microsoft.com/office/drawing/2014/main" id="{E995F843-790F-5218-6E32-9F003548D09C}"/>
              </a:ext>
            </a:extLst>
          </p:cNvPr>
          <p:cNvSpPr txBox="1"/>
          <p:nvPr/>
        </p:nvSpPr>
        <p:spPr>
          <a:xfrm>
            <a:off x="502023" y="1150221"/>
            <a:ext cx="11196918" cy="2308324"/>
          </a:xfrm>
          <a:prstGeom prst="rect">
            <a:avLst/>
          </a:prstGeom>
          <a:noFill/>
        </p:spPr>
        <p:txBody>
          <a:bodyPr wrap="square">
            <a:spAutoFit/>
          </a:bodyPr>
          <a:lstStyle/>
          <a:p>
            <a:pPr algn="just"/>
            <a:r>
              <a:rPr lang="es-ES" sz="2400" dirty="0"/>
              <a:t>Te mostraremos cómo crear una Aplicación de Una Sola Página (SPA) de </a:t>
            </a:r>
            <a:r>
              <a:rPr lang="es-ES" sz="2400" dirty="0" err="1"/>
              <a:t>Vue</a:t>
            </a:r>
            <a:r>
              <a:rPr lang="es-ES" sz="2400" dirty="0"/>
              <a:t> en tu máquina local. El proyecto creado utilizará una configuración de construcción basada en Vite y te permitirá utilizar Componentes de un solo archivo de </a:t>
            </a:r>
            <a:r>
              <a:rPr lang="es-ES" sz="2400" dirty="0" err="1"/>
              <a:t>Vue</a:t>
            </a:r>
            <a:r>
              <a:rPr lang="es-ES" sz="2400" dirty="0"/>
              <a:t> (SFC).</a:t>
            </a:r>
          </a:p>
          <a:p>
            <a:pPr algn="just"/>
            <a:r>
              <a:rPr lang="es-ES" sz="2400" dirty="0"/>
              <a:t>Asegúrate de tener instalada una versión actualizada de Node.js y de que tu directorio de trabajo actual sea el lugar donde deseas crear el proyecto. Ejecuta el siguiente comando en tu línea de comandos (sin el signo &gt;):</a:t>
            </a:r>
          </a:p>
        </p:txBody>
      </p:sp>
      <p:pic>
        <p:nvPicPr>
          <p:cNvPr id="6" name="Picture 5">
            <a:extLst>
              <a:ext uri="{FF2B5EF4-FFF2-40B4-BE49-F238E27FC236}">
                <a16:creationId xmlns:a16="http://schemas.microsoft.com/office/drawing/2014/main" id="{1F234719-408E-23EC-E5B0-2114BC926A81}"/>
              </a:ext>
            </a:extLst>
          </p:cNvPr>
          <p:cNvPicPr>
            <a:picLocks noChangeAspect="1"/>
          </p:cNvPicPr>
          <p:nvPr/>
        </p:nvPicPr>
        <p:blipFill>
          <a:blip r:embed="rId2"/>
          <a:stretch>
            <a:fillRect/>
          </a:stretch>
        </p:blipFill>
        <p:spPr>
          <a:xfrm>
            <a:off x="1017085" y="3772776"/>
            <a:ext cx="10157830" cy="682681"/>
          </a:xfrm>
          <a:prstGeom prst="rect">
            <a:avLst/>
          </a:prstGeom>
        </p:spPr>
      </p:pic>
      <p:sp>
        <p:nvSpPr>
          <p:cNvPr id="8" name="TextBox 7">
            <a:extLst>
              <a:ext uri="{FF2B5EF4-FFF2-40B4-BE49-F238E27FC236}">
                <a16:creationId xmlns:a16="http://schemas.microsoft.com/office/drawing/2014/main" id="{739ABC9B-303C-4400-981E-FC2E2BC016F3}"/>
              </a:ext>
            </a:extLst>
          </p:cNvPr>
          <p:cNvSpPr txBox="1"/>
          <p:nvPr/>
        </p:nvSpPr>
        <p:spPr>
          <a:xfrm>
            <a:off x="502022" y="5061448"/>
            <a:ext cx="11196917" cy="830997"/>
          </a:xfrm>
          <a:prstGeom prst="rect">
            <a:avLst/>
          </a:prstGeom>
          <a:noFill/>
        </p:spPr>
        <p:txBody>
          <a:bodyPr wrap="square">
            <a:spAutoFit/>
          </a:bodyPr>
          <a:lstStyle/>
          <a:p>
            <a:pPr algn="just"/>
            <a:r>
              <a:rPr lang="es-ES" sz="2400" dirty="0"/>
              <a:t>Este comando instalará y ejecutará "</a:t>
            </a:r>
            <a:r>
              <a:rPr lang="es-ES" sz="2400" dirty="0" err="1"/>
              <a:t>create-vue</a:t>
            </a:r>
            <a:r>
              <a:rPr lang="es-ES" sz="2400" dirty="0"/>
              <a:t>", la herramienta oficial de creación de proyectos de </a:t>
            </a:r>
            <a:r>
              <a:rPr lang="es-ES" sz="2400" dirty="0" err="1"/>
              <a:t>Vue</a:t>
            </a:r>
            <a:r>
              <a:rPr lang="es-ES" sz="2400" dirty="0"/>
              <a:t>.</a:t>
            </a:r>
            <a:endParaRPr lang="es-US" sz="2400" dirty="0"/>
          </a:p>
        </p:txBody>
      </p:sp>
    </p:spTree>
    <p:extLst>
      <p:ext uri="{BB962C8B-B14F-4D97-AF65-F5344CB8AC3E}">
        <p14:creationId xmlns:p14="http://schemas.microsoft.com/office/powerpoint/2010/main" val="147748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4EC253-B503-BFF0-107F-6E912B092BEE}"/>
              </a:ext>
            </a:extLst>
          </p:cNvPr>
          <p:cNvSpPr txBox="1"/>
          <p:nvPr/>
        </p:nvSpPr>
        <p:spPr>
          <a:xfrm>
            <a:off x="654423" y="587660"/>
            <a:ext cx="10910048" cy="830997"/>
          </a:xfrm>
          <a:prstGeom prst="rect">
            <a:avLst/>
          </a:prstGeom>
          <a:noFill/>
        </p:spPr>
        <p:txBody>
          <a:bodyPr wrap="square">
            <a:spAutoFit/>
          </a:bodyPr>
          <a:lstStyle/>
          <a:p>
            <a:pPr algn="just"/>
            <a:r>
              <a:rPr lang="es-ES" sz="2400" dirty="0"/>
              <a:t>Se te presentarán preguntas para varias características opcionales, como </a:t>
            </a:r>
            <a:r>
              <a:rPr lang="es-ES" sz="2400" dirty="0" err="1"/>
              <a:t>TypeScript</a:t>
            </a:r>
            <a:r>
              <a:rPr lang="es-ES" sz="2400" dirty="0"/>
              <a:t> y soporte para pruebas:</a:t>
            </a:r>
            <a:endParaRPr lang="es-US" sz="2400" dirty="0"/>
          </a:p>
        </p:txBody>
      </p:sp>
      <p:pic>
        <p:nvPicPr>
          <p:cNvPr id="5" name="Picture 4">
            <a:extLst>
              <a:ext uri="{FF2B5EF4-FFF2-40B4-BE49-F238E27FC236}">
                <a16:creationId xmlns:a16="http://schemas.microsoft.com/office/drawing/2014/main" id="{1651D4BE-7955-D3B4-FA04-8CADE7BCE632}"/>
              </a:ext>
            </a:extLst>
          </p:cNvPr>
          <p:cNvPicPr>
            <a:picLocks noChangeAspect="1"/>
          </p:cNvPicPr>
          <p:nvPr/>
        </p:nvPicPr>
        <p:blipFill>
          <a:blip r:embed="rId2"/>
          <a:stretch>
            <a:fillRect/>
          </a:stretch>
        </p:blipFill>
        <p:spPr>
          <a:xfrm>
            <a:off x="1996181" y="1626532"/>
            <a:ext cx="8199638" cy="3295092"/>
          </a:xfrm>
          <a:prstGeom prst="rect">
            <a:avLst/>
          </a:prstGeom>
        </p:spPr>
      </p:pic>
    </p:spTree>
    <p:extLst>
      <p:ext uri="{BB962C8B-B14F-4D97-AF65-F5344CB8AC3E}">
        <p14:creationId xmlns:p14="http://schemas.microsoft.com/office/powerpoint/2010/main" val="118576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A6E255-7C05-705F-CC48-21B9F3057A50}"/>
              </a:ext>
            </a:extLst>
          </p:cNvPr>
          <p:cNvSpPr txBox="1"/>
          <p:nvPr/>
        </p:nvSpPr>
        <p:spPr>
          <a:xfrm>
            <a:off x="439270" y="605588"/>
            <a:ext cx="11143130" cy="1200329"/>
          </a:xfrm>
          <a:prstGeom prst="rect">
            <a:avLst/>
          </a:prstGeom>
          <a:noFill/>
        </p:spPr>
        <p:txBody>
          <a:bodyPr wrap="square">
            <a:spAutoFit/>
          </a:bodyPr>
          <a:lstStyle/>
          <a:p>
            <a:pPr algn="just"/>
            <a:r>
              <a:rPr lang="es-ES" sz="2400" dirty="0"/>
              <a:t>Si no estás seguro acerca de una opción, simplemente elige "No" presionando la tecla "</a:t>
            </a:r>
            <a:r>
              <a:rPr lang="es-ES" sz="2400" dirty="0" err="1"/>
              <a:t>Enter</a:t>
            </a:r>
            <a:r>
              <a:rPr lang="es-ES" sz="2400" dirty="0"/>
              <a:t>" por ahora. Una vez que el proyecto se haya creado, sigue las instrucciones para instalar las dependencias y comenzar el servidor de desarrollo:</a:t>
            </a:r>
            <a:endParaRPr lang="es-US" sz="2400" dirty="0"/>
          </a:p>
        </p:txBody>
      </p:sp>
      <p:pic>
        <p:nvPicPr>
          <p:cNvPr id="7" name="Picture 6">
            <a:extLst>
              <a:ext uri="{FF2B5EF4-FFF2-40B4-BE49-F238E27FC236}">
                <a16:creationId xmlns:a16="http://schemas.microsoft.com/office/drawing/2014/main" id="{7D354292-F47B-C823-456F-F0B792080894}"/>
              </a:ext>
            </a:extLst>
          </p:cNvPr>
          <p:cNvPicPr>
            <a:picLocks noChangeAspect="1"/>
          </p:cNvPicPr>
          <p:nvPr/>
        </p:nvPicPr>
        <p:blipFill>
          <a:blip r:embed="rId2"/>
          <a:stretch>
            <a:fillRect/>
          </a:stretch>
        </p:blipFill>
        <p:spPr>
          <a:xfrm>
            <a:off x="1993027" y="2085375"/>
            <a:ext cx="8819808" cy="1200329"/>
          </a:xfrm>
          <a:prstGeom prst="rect">
            <a:avLst/>
          </a:prstGeom>
        </p:spPr>
      </p:pic>
    </p:spTree>
    <p:extLst>
      <p:ext uri="{BB962C8B-B14F-4D97-AF65-F5344CB8AC3E}">
        <p14:creationId xmlns:p14="http://schemas.microsoft.com/office/powerpoint/2010/main" val="290060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3514-70B2-068B-5B2B-D2DEFD0EF28A}"/>
              </a:ext>
            </a:extLst>
          </p:cNvPr>
          <p:cNvSpPr txBox="1">
            <a:spLocks/>
          </p:cNvSpPr>
          <p:nvPr/>
        </p:nvSpPr>
        <p:spPr>
          <a:xfrm>
            <a:off x="1380565" y="268941"/>
            <a:ext cx="9144000" cy="10088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US" dirty="0"/>
              <a:t>¿Qué es Vue.js?</a:t>
            </a:r>
          </a:p>
        </p:txBody>
      </p:sp>
      <p:sp>
        <p:nvSpPr>
          <p:cNvPr id="4" name="TextBox 3">
            <a:extLst>
              <a:ext uri="{FF2B5EF4-FFF2-40B4-BE49-F238E27FC236}">
                <a16:creationId xmlns:a16="http://schemas.microsoft.com/office/drawing/2014/main" id="{95CB30B9-5F4F-0AD6-1BAB-1318B5848A54}"/>
              </a:ext>
            </a:extLst>
          </p:cNvPr>
          <p:cNvSpPr txBox="1"/>
          <p:nvPr/>
        </p:nvSpPr>
        <p:spPr>
          <a:xfrm>
            <a:off x="582705" y="1277751"/>
            <a:ext cx="11017623" cy="2246769"/>
          </a:xfrm>
          <a:prstGeom prst="rect">
            <a:avLst/>
          </a:prstGeom>
          <a:noFill/>
        </p:spPr>
        <p:txBody>
          <a:bodyPr wrap="square">
            <a:spAutoFit/>
          </a:bodyPr>
          <a:lstStyle/>
          <a:p>
            <a:pPr algn="just"/>
            <a:r>
              <a:rPr lang="es-ES" sz="2800" dirty="0" err="1"/>
              <a:t>Vue</a:t>
            </a:r>
            <a:r>
              <a:rPr lang="es-ES" sz="2800" dirty="0"/>
              <a:t> es un </a:t>
            </a:r>
            <a:r>
              <a:rPr lang="es-ES" sz="2800" dirty="0" err="1"/>
              <a:t>framework</a:t>
            </a:r>
            <a:r>
              <a:rPr lang="es-ES" sz="2800" dirty="0"/>
              <a:t> de JavaScript para construir interfaces de usuario. Se basa en HTML, CSS y JavaScript estándar y proporciona un modelo de programación declarativo y basado en componentes que te ayuda a desarrollar eficientemente interfaces de usuario, ya sean simples o complejas.</a:t>
            </a:r>
            <a:endParaRPr lang="es-US" sz="2800" dirty="0"/>
          </a:p>
        </p:txBody>
      </p:sp>
    </p:spTree>
    <p:extLst>
      <p:ext uri="{BB962C8B-B14F-4D97-AF65-F5344CB8AC3E}">
        <p14:creationId xmlns:p14="http://schemas.microsoft.com/office/powerpoint/2010/main" val="420390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16DA76-CFD1-0337-8BE2-BD2DC0A2A3AF}"/>
              </a:ext>
            </a:extLst>
          </p:cNvPr>
          <p:cNvSpPr txBox="1"/>
          <p:nvPr/>
        </p:nvSpPr>
        <p:spPr>
          <a:xfrm>
            <a:off x="385481" y="574666"/>
            <a:ext cx="10856259" cy="1569660"/>
          </a:xfrm>
          <a:prstGeom prst="rect">
            <a:avLst/>
          </a:prstGeom>
          <a:noFill/>
        </p:spPr>
        <p:txBody>
          <a:bodyPr wrap="square">
            <a:spAutoFit/>
          </a:bodyPr>
          <a:lstStyle/>
          <a:p>
            <a:pPr algn="just"/>
            <a:r>
              <a:rPr lang="es-US" sz="2400" dirty="0"/>
              <a:t>¡Ahora deberías tener en funcionamiento tu primer proyecto de </a:t>
            </a:r>
            <a:r>
              <a:rPr lang="es-US" sz="2400" dirty="0" err="1"/>
              <a:t>Vue</a:t>
            </a:r>
            <a:r>
              <a:rPr lang="es-US" sz="2400" dirty="0"/>
              <a:t>! Ten en cuenta que los componentes de ejemplo en el proyecto generado están escritos utilizando la </a:t>
            </a:r>
            <a:r>
              <a:rPr lang="es-US" sz="2400" dirty="0" err="1"/>
              <a:t>Composition</a:t>
            </a:r>
            <a:r>
              <a:rPr lang="es-US" sz="2400" dirty="0"/>
              <a:t> API y </a:t>
            </a:r>
            <a:r>
              <a:rPr lang="es-US" sz="2400" b="1" dirty="0"/>
              <a:t>&lt;script </a:t>
            </a:r>
            <a:r>
              <a:rPr lang="es-US" sz="2400" b="1" dirty="0" err="1"/>
              <a:t>setup</a:t>
            </a:r>
            <a:r>
              <a:rPr lang="es-US" sz="2400" b="1" dirty="0"/>
              <a:t>&gt;</a:t>
            </a:r>
            <a:r>
              <a:rPr lang="es-US" sz="2400" dirty="0"/>
              <a:t>, en lugar de la </a:t>
            </a:r>
            <a:r>
              <a:rPr lang="es-US" sz="2400" dirty="0" err="1"/>
              <a:t>Options</a:t>
            </a:r>
            <a:r>
              <a:rPr lang="es-US" sz="2400" dirty="0"/>
              <a:t> API. Aquí tienes algunos consejos adicionales:</a:t>
            </a:r>
          </a:p>
        </p:txBody>
      </p:sp>
      <p:sp>
        <p:nvSpPr>
          <p:cNvPr id="7" name="TextBox 6">
            <a:extLst>
              <a:ext uri="{FF2B5EF4-FFF2-40B4-BE49-F238E27FC236}">
                <a16:creationId xmlns:a16="http://schemas.microsoft.com/office/drawing/2014/main" id="{4019BA63-4267-BF4E-3BD0-99C37C34506E}"/>
              </a:ext>
            </a:extLst>
          </p:cNvPr>
          <p:cNvSpPr txBox="1"/>
          <p:nvPr/>
        </p:nvSpPr>
        <p:spPr>
          <a:xfrm>
            <a:off x="385481" y="2352399"/>
            <a:ext cx="10856258" cy="3046988"/>
          </a:xfrm>
          <a:prstGeom prst="rect">
            <a:avLst/>
          </a:prstGeom>
          <a:noFill/>
        </p:spPr>
        <p:txBody>
          <a:bodyPr wrap="square">
            <a:spAutoFit/>
          </a:bodyPr>
          <a:lstStyle/>
          <a:p>
            <a:pPr marL="342900" indent="-342900" algn="just">
              <a:buFont typeface="Arial" panose="020B0604020202020204" pitchFamily="34" charset="0"/>
              <a:buChar char="•"/>
            </a:pPr>
            <a:r>
              <a:rPr lang="es-ES" sz="2400" dirty="0"/>
              <a:t>La configuración recomendada del entorno de desarrollo es utilizar Visual Studio </a:t>
            </a:r>
            <a:r>
              <a:rPr lang="es-ES" sz="2400" dirty="0" err="1"/>
              <a:t>Code</a:t>
            </a:r>
            <a:r>
              <a:rPr lang="es-ES" sz="2400" dirty="0"/>
              <a:t> junto con la extensión Volar. Si utilizas otros editores, consulta la sección de soporte del IDE.</a:t>
            </a:r>
          </a:p>
          <a:p>
            <a:pPr marL="342900" indent="-342900" algn="just">
              <a:buFont typeface="Arial" panose="020B0604020202020204" pitchFamily="34" charset="0"/>
              <a:buChar char="•"/>
            </a:pPr>
            <a:r>
              <a:rPr lang="es-ES" sz="2400" dirty="0"/>
              <a:t>Para obtener más detalles sobre las herramientas, incluida la integración con marcos de </a:t>
            </a:r>
            <a:r>
              <a:rPr lang="es-ES" sz="2400" dirty="0" err="1"/>
              <a:t>backend</a:t>
            </a:r>
            <a:r>
              <a:rPr lang="es-ES" sz="2400" dirty="0"/>
              <a:t>, consulta la Guía de Herramientas.</a:t>
            </a:r>
          </a:p>
          <a:p>
            <a:pPr marL="342900" indent="-342900" algn="just">
              <a:buFont typeface="Arial" panose="020B0604020202020204" pitchFamily="34" charset="0"/>
              <a:buChar char="•"/>
            </a:pPr>
            <a:r>
              <a:rPr lang="es-ES" sz="2400" dirty="0"/>
              <a:t>Para obtener más información sobre la herramienta de construcción subyacente Vite, consulta la documentación de Vite.</a:t>
            </a:r>
          </a:p>
          <a:p>
            <a:pPr marL="342900" indent="-342900" algn="just">
              <a:buFont typeface="Arial" panose="020B0604020202020204" pitchFamily="34" charset="0"/>
              <a:buChar char="•"/>
            </a:pPr>
            <a:r>
              <a:rPr lang="es-ES" sz="2400" dirty="0"/>
              <a:t>Si optas por utilizar </a:t>
            </a:r>
            <a:r>
              <a:rPr lang="es-ES" sz="2400" dirty="0" err="1"/>
              <a:t>TypeScript</a:t>
            </a:r>
            <a:r>
              <a:rPr lang="es-ES" sz="2400" dirty="0"/>
              <a:t>, consulta la Guía de Uso de </a:t>
            </a:r>
            <a:r>
              <a:rPr lang="es-ES" sz="2400" dirty="0" err="1"/>
              <a:t>TypeScript</a:t>
            </a:r>
            <a:r>
              <a:rPr lang="es-ES" sz="2400" dirty="0"/>
              <a:t>.</a:t>
            </a:r>
          </a:p>
        </p:txBody>
      </p:sp>
    </p:spTree>
    <p:extLst>
      <p:ext uri="{BB962C8B-B14F-4D97-AF65-F5344CB8AC3E}">
        <p14:creationId xmlns:p14="http://schemas.microsoft.com/office/powerpoint/2010/main" val="26084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92099-9135-BCD2-A40B-2F70E91382DA}"/>
              </a:ext>
            </a:extLst>
          </p:cNvPr>
          <p:cNvPicPr>
            <a:picLocks noChangeAspect="1"/>
          </p:cNvPicPr>
          <p:nvPr/>
        </p:nvPicPr>
        <p:blipFill>
          <a:blip r:embed="rId2"/>
          <a:stretch>
            <a:fillRect/>
          </a:stretch>
        </p:blipFill>
        <p:spPr>
          <a:xfrm>
            <a:off x="1017210" y="1413670"/>
            <a:ext cx="9796081" cy="774574"/>
          </a:xfrm>
          <a:prstGeom prst="rect">
            <a:avLst/>
          </a:prstGeom>
        </p:spPr>
      </p:pic>
      <p:sp>
        <p:nvSpPr>
          <p:cNvPr id="6" name="TextBox 5">
            <a:extLst>
              <a:ext uri="{FF2B5EF4-FFF2-40B4-BE49-F238E27FC236}">
                <a16:creationId xmlns:a16="http://schemas.microsoft.com/office/drawing/2014/main" id="{30D77593-53FA-7C8D-2775-3BCF50A5EF55}"/>
              </a:ext>
            </a:extLst>
          </p:cNvPr>
          <p:cNvSpPr txBox="1"/>
          <p:nvPr/>
        </p:nvSpPr>
        <p:spPr>
          <a:xfrm>
            <a:off x="730623" y="586753"/>
            <a:ext cx="10730753" cy="461665"/>
          </a:xfrm>
          <a:prstGeom prst="rect">
            <a:avLst/>
          </a:prstGeom>
          <a:noFill/>
        </p:spPr>
        <p:txBody>
          <a:bodyPr wrap="square">
            <a:spAutoFit/>
          </a:bodyPr>
          <a:lstStyle/>
          <a:p>
            <a:pPr algn="just"/>
            <a:r>
              <a:rPr lang="es-ES" sz="2400" dirty="0"/>
              <a:t>Cuando estés listo para llevar tu aplicación a producción, ejecuta lo siguiente:</a:t>
            </a:r>
            <a:endParaRPr lang="es-US" sz="2400" dirty="0"/>
          </a:p>
        </p:txBody>
      </p:sp>
      <p:sp>
        <p:nvSpPr>
          <p:cNvPr id="9" name="TextBox 8">
            <a:extLst>
              <a:ext uri="{FF2B5EF4-FFF2-40B4-BE49-F238E27FC236}">
                <a16:creationId xmlns:a16="http://schemas.microsoft.com/office/drawing/2014/main" id="{B04A4E57-C5F8-C1DD-3DC1-437ED75BE113}"/>
              </a:ext>
            </a:extLst>
          </p:cNvPr>
          <p:cNvSpPr txBox="1"/>
          <p:nvPr/>
        </p:nvSpPr>
        <p:spPr>
          <a:xfrm>
            <a:off x="730622" y="2748153"/>
            <a:ext cx="10439401" cy="1569660"/>
          </a:xfrm>
          <a:prstGeom prst="rect">
            <a:avLst/>
          </a:prstGeom>
          <a:noFill/>
        </p:spPr>
        <p:txBody>
          <a:bodyPr wrap="square">
            <a:spAutoFit/>
          </a:bodyPr>
          <a:lstStyle/>
          <a:p>
            <a:pPr algn="just"/>
            <a:r>
              <a:rPr lang="es-ES" sz="2400" dirty="0"/>
              <a:t>Esto creará una versión lista para producción de tu aplicación en el directorio "./</a:t>
            </a:r>
            <a:r>
              <a:rPr lang="es-ES" sz="2400" dirty="0" err="1"/>
              <a:t>dist</a:t>
            </a:r>
            <a:r>
              <a:rPr lang="es-ES" sz="2400" dirty="0"/>
              <a:t>" de tu proyecto. Los archivos en esta carpeta son los que debes desplegar en un servidor web para que tu aplicación esté disponible para su uso en producción.</a:t>
            </a:r>
            <a:endParaRPr lang="es-US" sz="2400" dirty="0"/>
          </a:p>
        </p:txBody>
      </p:sp>
    </p:spTree>
    <p:extLst>
      <p:ext uri="{BB962C8B-B14F-4D97-AF65-F5344CB8AC3E}">
        <p14:creationId xmlns:p14="http://schemas.microsoft.com/office/powerpoint/2010/main" val="177811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ngular vs React vs Vue - in-depth comparison of JavaScript frameworks">
            <a:extLst>
              <a:ext uri="{FF2B5EF4-FFF2-40B4-BE49-F238E27FC236}">
                <a16:creationId xmlns:a16="http://schemas.microsoft.com/office/drawing/2014/main" id="{5BED1D13-8960-E2E3-427F-0E5E729ED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8825" cy="48857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77105FF-FAB9-2161-AECC-94788D1C1855}"/>
              </a:ext>
            </a:extLst>
          </p:cNvPr>
          <p:cNvPicPr>
            <a:picLocks noChangeAspect="1"/>
          </p:cNvPicPr>
          <p:nvPr/>
        </p:nvPicPr>
        <p:blipFill>
          <a:blip r:embed="rId3"/>
          <a:stretch>
            <a:fillRect/>
          </a:stretch>
        </p:blipFill>
        <p:spPr>
          <a:xfrm>
            <a:off x="6855063" y="5375517"/>
            <a:ext cx="5336937" cy="1482483"/>
          </a:xfrm>
          <a:prstGeom prst="rect">
            <a:avLst/>
          </a:prstGeom>
        </p:spPr>
      </p:pic>
    </p:spTree>
    <p:extLst>
      <p:ext uri="{BB962C8B-B14F-4D97-AF65-F5344CB8AC3E}">
        <p14:creationId xmlns:p14="http://schemas.microsoft.com/office/powerpoint/2010/main" val="285268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D9262-0377-40BE-DFF1-A3F8DDFB9D6D}"/>
              </a:ext>
            </a:extLst>
          </p:cNvPr>
          <p:cNvSpPr txBox="1"/>
          <p:nvPr/>
        </p:nvSpPr>
        <p:spPr>
          <a:xfrm>
            <a:off x="587188" y="345421"/>
            <a:ext cx="11017623" cy="523220"/>
          </a:xfrm>
          <a:prstGeom prst="rect">
            <a:avLst/>
          </a:prstGeom>
          <a:noFill/>
        </p:spPr>
        <p:txBody>
          <a:bodyPr wrap="square">
            <a:spAutoFit/>
          </a:bodyPr>
          <a:lstStyle/>
          <a:p>
            <a:pPr algn="just"/>
            <a:r>
              <a:rPr lang="es-ES" sz="2800" dirty="0"/>
              <a:t>Aquí un pequeño ejemplo:</a:t>
            </a:r>
            <a:endParaRPr lang="es-US" sz="2800" dirty="0"/>
          </a:p>
        </p:txBody>
      </p:sp>
      <p:pic>
        <p:nvPicPr>
          <p:cNvPr id="4" name="Picture 3">
            <a:extLst>
              <a:ext uri="{FF2B5EF4-FFF2-40B4-BE49-F238E27FC236}">
                <a16:creationId xmlns:a16="http://schemas.microsoft.com/office/drawing/2014/main" id="{8ABF91AA-262A-770E-4493-C358C1172BFA}"/>
              </a:ext>
            </a:extLst>
          </p:cNvPr>
          <p:cNvPicPr>
            <a:picLocks noChangeAspect="1"/>
          </p:cNvPicPr>
          <p:nvPr/>
        </p:nvPicPr>
        <p:blipFill>
          <a:blip r:embed="rId2"/>
          <a:stretch>
            <a:fillRect/>
          </a:stretch>
        </p:blipFill>
        <p:spPr>
          <a:xfrm>
            <a:off x="2807684" y="998519"/>
            <a:ext cx="6576630" cy="3444538"/>
          </a:xfrm>
          <a:prstGeom prst="rect">
            <a:avLst/>
          </a:prstGeom>
        </p:spPr>
      </p:pic>
      <p:pic>
        <p:nvPicPr>
          <p:cNvPr id="6" name="Picture 5">
            <a:extLst>
              <a:ext uri="{FF2B5EF4-FFF2-40B4-BE49-F238E27FC236}">
                <a16:creationId xmlns:a16="http://schemas.microsoft.com/office/drawing/2014/main" id="{F401FBB2-0FC7-F83D-47D6-FDAAEF5E4CAD}"/>
              </a:ext>
            </a:extLst>
          </p:cNvPr>
          <p:cNvPicPr>
            <a:picLocks noChangeAspect="1"/>
          </p:cNvPicPr>
          <p:nvPr/>
        </p:nvPicPr>
        <p:blipFill>
          <a:blip r:embed="rId3"/>
          <a:stretch>
            <a:fillRect/>
          </a:stretch>
        </p:blipFill>
        <p:spPr>
          <a:xfrm>
            <a:off x="2619870" y="4947793"/>
            <a:ext cx="6683319" cy="1211685"/>
          </a:xfrm>
          <a:prstGeom prst="rect">
            <a:avLst/>
          </a:prstGeom>
        </p:spPr>
      </p:pic>
    </p:spTree>
    <p:extLst>
      <p:ext uri="{BB962C8B-B14F-4D97-AF65-F5344CB8AC3E}">
        <p14:creationId xmlns:p14="http://schemas.microsoft.com/office/powerpoint/2010/main" val="331392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50ADB-9E06-6FB7-D82C-B82C0EF9F036}"/>
              </a:ext>
            </a:extLst>
          </p:cNvPr>
          <p:cNvSpPr txBox="1"/>
          <p:nvPr/>
        </p:nvSpPr>
        <p:spPr>
          <a:xfrm>
            <a:off x="699247" y="560364"/>
            <a:ext cx="10641106" cy="2677656"/>
          </a:xfrm>
          <a:prstGeom prst="rect">
            <a:avLst/>
          </a:prstGeom>
          <a:noFill/>
        </p:spPr>
        <p:txBody>
          <a:bodyPr wrap="square">
            <a:spAutoFit/>
          </a:bodyPr>
          <a:lstStyle/>
          <a:p>
            <a:pPr algn="just"/>
            <a:r>
              <a:rPr lang="es-ES" sz="2400" dirty="0"/>
              <a:t>El ejemplo anterior demuestra las dos características principales de </a:t>
            </a:r>
            <a:r>
              <a:rPr lang="es-ES" sz="2400" dirty="0" err="1"/>
              <a:t>Vue</a:t>
            </a:r>
            <a:r>
              <a:rPr lang="es-ES" sz="2400" dirty="0"/>
              <a:t>:</a:t>
            </a:r>
          </a:p>
          <a:p>
            <a:pPr algn="just"/>
            <a:endParaRPr lang="es-ES" sz="2400" dirty="0"/>
          </a:p>
          <a:p>
            <a:pPr marL="342900" indent="-342900" algn="just">
              <a:buFont typeface="Arial" panose="020B0604020202020204" pitchFamily="34" charset="0"/>
              <a:buChar char="•"/>
            </a:pPr>
            <a:r>
              <a:rPr lang="es-ES" sz="2400" b="1" dirty="0"/>
              <a:t>Representación Declarativa</a:t>
            </a:r>
            <a:r>
              <a:rPr lang="es-ES" sz="2400" dirty="0"/>
              <a:t>: </a:t>
            </a:r>
            <a:r>
              <a:rPr lang="es-ES" sz="2400" dirty="0" err="1"/>
              <a:t>Vue</a:t>
            </a:r>
            <a:r>
              <a:rPr lang="es-ES" sz="2400" dirty="0"/>
              <a:t> extiende el HTML estándar con una sintaxis de plantilla que nos permite describir de manera declarativa la salida HTML en función del estado de JavaScript.</a:t>
            </a:r>
          </a:p>
          <a:p>
            <a:pPr marL="342900" indent="-342900" algn="just">
              <a:buFont typeface="Arial" panose="020B0604020202020204" pitchFamily="34" charset="0"/>
              <a:buChar char="•"/>
            </a:pPr>
            <a:r>
              <a:rPr lang="es-ES" sz="2400" b="1" dirty="0"/>
              <a:t>Reactividad</a:t>
            </a:r>
            <a:r>
              <a:rPr lang="es-ES" sz="2400" dirty="0"/>
              <a:t>: </a:t>
            </a:r>
            <a:r>
              <a:rPr lang="es-ES" sz="2400" dirty="0" err="1"/>
              <a:t>Vue</a:t>
            </a:r>
            <a:r>
              <a:rPr lang="es-ES" sz="2400" dirty="0"/>
              <a:t> realiza un seguimiento automático de los cambios en el estado de JavaScript y actualiza eficientemente el DOM cuando se producen cambios.</a:t>
            </a:r>
          </a:p>
        </p:txBody>
      </p:sp>
    </p:spTree>
    <p:extLst>
      <p:ext uri="{BB962C8B-B14F-4D97-AF65-F5344CB8AC3E}">
        <p14:creationId xmlns:p14="http://schemas.microsoft.com/office/powerpoint/2010/main" val="382925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25EB-ABF3-FE77-7E9E-E97B59636A0A}"/>
              </a:ext>
            </a:extLst>
          </p:cNvPr>
          <p:cNvSpPr txBox="1">
            <a:spLocks/>
          </p:cNvSpPr>
          <p:nvPr/>
        </p:nvSpPr>
        <p:spPr>
          <a:xfrm>
            <a:off x="1380565" y="268941"/>
            <a:ext cx="9144000" cy="7010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US" dirty="0"/>
              <a:t>Framework Progresivo</a:t>
            </a:r>
          </a:p>
        </p:txBody>
      </p:sp>
      <p:sp>
        <p:nvSpPr>
          <p:cNvPr id="4" name="TextBox 3">
            <a:extLst>
              <a:ext uri="{FF2B5EF4-FFF2-40B4-BE49-F238E27FC236}">
                <a16:creationId xmlns:a16="http://schemas.microsoft.com/office/drawing/2014/main" id="{1336AC16-CE97-E2F2-3DAB-06458CDFD53F}"/>
              </a:ext>
            </a:extLst>
          </p:cNvPr>
          <p:cNvSpPr txBox="1"/>
          <p:nvPr/>
        </p:nvSpPr>
        <p:spPr>
          <a:xfrm>
            <a:off x="717176" y="970020"/>
            <a:ext cx="10757647" cy="2308324"/>
          </a:xfrm>
          <a:prstGeom prst="rect">
            <a:avLst/>
          </a:prstGeom>
          <a:noFill/>
        </p:spPr>
        <p:txBody>
          <a:bodyPr wrap="square">
            <a:spAutoFit/>
          </a:bodyPr>
          <a:lstStyle/>
          <a:p>
            <a:r>
              <a:rPr lang="es-ES" sz="2400" dirty="0" err="1"/>
              <a:t>Vue</a:t>
            </a:r>
            <a:r>
              <a:rPr lang="es-ES" sz="2400" dirty="0"/>
              <a:t> es un </a:t>
            </a:r>
            <a:r>
              <a:rPr lang="es-ES" sz="2400" dirty="0" err="1"/>
              <a:t>framework</a:t>
            </a:r>
            <a:r>
              <a:rPr lang="es-ES" sz="2400" dirty="0"/>
              <a:t> y un ecosistema que abarca la mayoría de las características comunes necesarias en el desarrollo de </a:t>
            </a:r>
            <a:r>
              <a:rPr lang="es-ES" sz="2400" dirty="0" err="1"/>
              <a:t>frontend</a:t>
            </a:r>
            <a:r>
              <a:rPr lang="es-ES" sz="2400" dirty="0"/>
              <a:t>. Pero la web es extremadamente diversa: las cosas que construimos en la web pueden variar drásticamente en forma y escala. Con esto en mente, </a:t>
            </a:r>
            <a:r>
              <a:rPr lang="es-ES" sz="2400" dirty="0" err="1"/>
              <a:t>Vue</a:t>
            </a:r>
            <a:r>
              <a:rPr lang="es-ES" sz="2400" dirty="0"/>
              <a:t> está diseñado para ser flexible y de adopción incremental. Dependiendo de tu caso de uso, </a:t>
            </a:r>
            <a:r>
              <a:rPr lang="es-ES" sz="2400" dirty="0" err="1"/>
              <a:t>Vue</a:t>
            </a:r>
            <a:r>
              <a:rPr lang="es-ES" sz="2400" dirty="0"/>
              <a:t> se puede utilizar de diferentes maneras:</a:t>
            </a:r>
            <a:endParaRPr lang="es-US" sz="2400" dirty="0"/>
          </a:p>
        </p:txBody>
      </p:sp>
      <p:sp>
        <p:nvSpPr>
          <p:cNvPr id="6" name="TextBox 5">
            <a:extLst>
              <a:ext uri="{FF2B5EF4-FFF2-40B4-BE49-F238E27FC236}">
                <a16:creationId xmlns:a16="http://schemas.microsoft.com/office/drawing/2014/main" id="{CEF751D9-3FE8-3F2A-C264-3EE530EFD0B7}"/>
              </a:ext>
            </a:extLst>
          </p:cNvPr>
          <p:cNvSpPr txBox="1"/>
          <p:nvPr/>
        </p:nvSpPr>
        <p:spPr>
          <a:xfrm>
            <a:off x="573742" y="3198622"/>
            <a:ext cx="10757646" cy="3359061"/>
          </a:xfrm>
          <a:prstGeom prst="rect">
            <a:avLst/>
          </a:prstGeom>
          <a:noFill/>
        </p:spPr>
        <p:txBody>
          <a:bodyPr wrap="square">
            <a:spAutoFit/>
          </a:bodyPr>
          <a:lstStyle/>
          <a:p>
            <a:pPr marL="342900" indent="-342900" algn="just">
              <a:lnSpc>
                <a:spcPct val="150000"/>
              </a:lnSpc>
              <a:buFont typeface="+mj-lt"/>
              <a:buAutoNum type="arabicPeriod"/>
            </a:pPr>
            <a:r>
              <a:rPr lang="es-ES" sz="2400" dirty="0"/>
              <a:t>Mejorar el HTML estático sin un paso de construcción.</a:t>
            </a:r>
          </a:p>
          <a:p>
            <a:pPr marL="342900" indent="-342900" algn="just">
              <a:lnSpc>
                <a:spcPct val="150000"/>
              </a:lnSpc>
              <a:buFont typeface="+mj-lt"/>
              <a:buAutoNum type="arabicPeriod"/>
            </a:pPr>
            <a:r>
              <a:rPr lang="es-ES" sz="2400" dirty="0"/>
              <a:t>Integrarse como componentes web en cualquier página.</a:t>
            </a:r>
          </a:p>
          <a:p>
            <a:pPr marL="342900" indent="-342900" algn="just">
              <a:lnSpc>
                <a:spcPct val="150000"/>
              </a:lnSpc>
              <a:buFont typeface="+mj-lt"/>
              <a:buAutoNum type="arabicPeriod"/>
            </a:pPr>
            <a:r>
              <a:rPr lang="es-ES" sz="2400" dirty="0"/>
              <a:t>Aplicación de una sola página (SPA).</a:t>
            </a:r>
          </a:p>
          <a:p>
            <a:pPr marL="342900" indent="-342900" algn="just">
              <a:lnSpc>
                <a:spcPct val="150000"/>
              </a:lnSpc>
              <a:buFont typeface="+mj-lt"/>
              <a:buAutoNum type="arabicPeriod"/>
            </a:pPr>
            <a:r>
              <a:rPr lang="es-ES" sz="2400" dirty="0"/>
              <a:t>Representación en el lado del servidor (SSR) / </a:t>
            </a:r>
            <a:r>
              <a:rPr lang="es-ES" sz="2400" dirty="0" err="1"/>
              <a:t>Fullstack</a:t>
            </a:r>
            <a:r>
              <a:rPr lang="es-ES" sz="2400" dirty="0"/>
              <a:t>.</a:t>
            </a:r>
          </a:p>
          <a:p>
            <a:pPr marL="342900" indent="-342900" algn="just">
              <a:lnSpc>
                <a:spcPct val="150000"/>
              </a:lnSpc>
              <a:buFont typeface="+mj-lt"/>
              <a:buAutoNum type="arabicPeriod"/>
            </a:pPr>
            <a:r>
              <a:rPr lang="es-ES" sz="2400" dirty="0"/>
              <a:t>Generación de sitios estáticos (SSG) / </a:t>
            </a:r>
            <a:r>
              <a:rPr lang="es-ES" sz="2400" dirty="0" err="1"/>
              <a:t>Jamstack</a:t>
            </a:r>
            <a:r>
              <a:rPr lang="es-ES" sz="2400" dirty="0"/>
              <a:t>.</a:t>
            </a:r>
          </a:p>
          <a:p>
            <a:pPr marL="342900" indent="-342900" algn="just">
              <a:lnSpc>
                <a:spcPct val="150000"/>
              </a:lnSpc>
              <a:buFont typeface="+mj-lt"/>
              <a:buAutoNum type="arabicPeriod"/>
            </a:pPr>
            <a:r>
              <a:rPr lang="es-ES" sz="2400" dirty="0"/>
              <a:t>Dirigir a escritorio, móviles, </a:t>
            </a:r>
            <a:r>
              <a:rPr lang="es-ES" sz="2400" dirty="0" err="1"/>
              <a:t>WebGL</a:t>
            </a:r>
            <a:r>
              <a:rPr lang="es-ES" sz="2400" dirty="0"/>
              <a:t> e incluso la terminal.</a:t>
            </a:r>
          </a:p>
        </p:txBody>
      </p:sp>
    </p:spTree>
    <p:extLst>
      <p:ext uri="{BB962C8B-B14F-4D97-AF65-F5344CB8AC3E}">
        <p14:creationId xmlns:p14="http://schemas.microsoft.com/office/powerpoint/2010/main" val="69742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D124B-DBB5-41CE-6E7F-DB5F176C13C8}"/>
              </a:ext>
            </a:extLst>
          </p:cNvPr>
          <p:cNvSpPr txBox="1"/>
          <p:nvPr/>
        </p:nvSpPr>
        <p:spPr>
          <a:xfrm>
            <a:off x="735105" y="566678"/>
            <a:ext cx="10712823" cy="2677656"/>
          </a:xfrm>
          <a:prstGeom prst="rect">
            <a:avLst/>
          </a:prstGeom>
          <a:noFill/>
        </p:spPr>
        <p:txBody>
          <a:bodyPr wrap="square">
            <a:spAutoFit/>
          </a:bodyPr>
          <a:lstStyle/>
          <a:p>
            <a:pPr algn="just"/>
            <a:r>
              <a:rPr lang="es-ES" sz="2400" dirty="0"/>
              <a:t>A pesar de la flexibilidad, el conocimiento básico sobre cómo funciona </a:t>
            </a:r>
            <a:r>
              <a:rPr lang="es-ES" sz="2400" dirty="0" err="1"/>
              <a:t>Vue</a:t>
            </a:r>
            <a:r>
              <a:rPr lang="es-ES" sz="2400" dirty="0"/>
              <a:t> se comparte en todos estos casos de uso. Incluso si eres un principiante ahora, el conocimiento adquirido en el camino seguirá siendo útil a medida que te enfrentes a objetivos más ambiciosos en el futuro. Si eres un veterano, puedes elegir la forma óptima de aprovechar </a:t>
            </a:r>
            <a:r>
              <a:rPr lang="es-ES" sz="2400" dirty="0" err="1"/>
              <a:t>Vue</a:t>
            </a:r>
            <a:r>
              <a:rPr lang="es-ES" sz="2400" dirty="0"/>
              <a:t> según los problemas que estás tratando de resolver, manteniendo la misma productividad. Por eso llamamos a </a:t>
            </a:r>
            <a:r>
              <a:rPr lang="es-ES" sz="2400" dirty="0" err="1"/>
              <a:t>Vue</a:t>
            </a:r>
            <a:r>
              <a:rPr lang="es-ES" sz="2400" dirty="0"/>
              <a:t> "El Framework Progresivo": es un marco que puede crecer contigo y adaptarse a tus necesidades.</a:t>
            </a:r>
            <a:endParaRPr lang="es-US" sz="2400" dirty="0"/>
          </a:p>
        </p:txBody>
      </p:sp>
    </p:spTree>
    <p:extLst>
      <p:ext uri="{BB962C8B-B14F-4D97-AF65-F5344CB8AC3E}">
        <p14:creationId xmlns:p14="http://schemas.microsoft.com/office/powerpoint/2010/main" val="320489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1EDE-9615-255B-21B3-2E783812DDF9}"/>
              </a:ext>
            </a:extLst>
          </p:cNvPr>
          <p:cNvSpPr txBox="1">
            <a:spLocks/>
          </p:cNvSpPr>
          <p:nvPr/>
        </p:nvSpPr>
        <p:spPr>
          <a:xfrm>
            <a:off x="1380565" y="268941"/>
            <a:ext cx="9144000" cy="7010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US" dirty="0"/>
              <a:t>Single-File </a:t>
            </a:r>
            <a:r>
              <a:rPr lang="es-US" dirty="0" err="1"/>
              <a:t>Components</a:t>
            </a:r>
            <a:endParaRPr lang="es-US" dirty="0"/>
          </a:p>
        </p:txBody>
      </p:sp>
      <p:sp>
        <p:nvSpPr>
          <p:cNvPr id="4" name="TextBox 3">
            <a:extLst>
              <a:ext uri="{FF2B5EF4-FFF2-40B4-BE49-F238E27FC236}">
                <a16:creationId xmlns:a16="http://schemas.microsoft.com/office/drawing/2014/main" id="{6A695F2D-483C-C78C-5F67-47CF19F73E72}"/>
              </a:ext>
            </a:extLst>
          </p:cNvPr>
          <p:cNvSpPr txBox="1"/>
          <p:nvPr/>
        </p:nvSpPr>
        <p:spPr>
          <a:xfrm>
            <a:off x="493058" y="1046673"/>
            <a:ext cx="10883154" cy="2308324"/>
          </a:xfrm>
          <a:prstGeom prst="rect">
            <a:avLst/>
          </a:prstGeom>
          <a:noFill/>
        </p:spPr>
        <p:txBody>
          <a:bodyPr wrap="square">
            <a:spAutoFit/>
          </a:bodyPr>
          <a:lstStyle/>
          <a:p>
            <a:pPr algn="just"/>
            <a:r>
              <a:rPr lang="es-ES" sz="2400" dirty="0"/>
              <a:t>En la mayoría de los proyectos de </a:t>
            </a:r>
            <a:r>
              <a:rPr lang="es-ES" sz="2400" dirty="0" err="1"/>
              <a:t>Vue</a:t>
            </a:r>
            <a:r>
              <a:rPr lang="es-ES" sz="2400" dirty="0"/>
              <a:t> habilitados para herramientas de construcción, creamos componentes de </a:t>
            </a:r>
            <a:r>
              <a:rPr lang="es-ES" sz="2400" dirty="0" err="1"/>
              <a:t>Vue</a:t>
            </a:r>
            <a:r>
              <a:rPr lang="es-ES" sz="2400" dirty="0"/>
              <a:t> utilizando un formato de archivo similar a HTML llamado Componente de un solo archivo (también conocido como archivos *.</a:t>
            </a:r>
            <a:r>
              <a:rPr lang="es-ES" sz="2400" dirty="0" err="1"/>
              <a:t>vue</a:t>
            </a:r>
            <a:r>
              <a:rPr lang="es-ES" sz="2400" dirty="0"/>
              <a:t>, abreviado como SFC). Un SFC de </a:t>
            </a:r>
            <a:r>
              <a:rPr lang="es-ES" sz="2400" dirty="0" err="1"/>
              <a:t>Vue</a:t>
            </a:r>
            <a:r>
              <a:rPr lang="es-ES" sz="2400" dirty="0"/>
              <a:t>, como su nombre indica, encapsula la lógica del componente (JavaScript), la plantilla (HTML) y los estilos (CSS) en un solo archivo. Aquí tienes el ejemplo anterior escrito en formato SFC:</a:t>
            </a:r>
            <a:endParaRPr lang="es-US" sz="2400" dirty="0"/>
          </a:p>
        </p:txBody>
      </p:sp>
    </p:spTree>
    <p:extLst>
      <p:ext uri="{BB962C8B-B14F-4D97-AF65-F5344CB8AC3E}">
        <p14:creationId xmlns:p14="http://schemas.microsoft.com/office/powerpoint/2010/main" val="5358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BBA392-5CF7-CAC1-7F4E-71F1D1493DA9}"/>
              </a:ext>
            </a:extLst>
          </p:cNvPr>
          <p:cNvPicPr>
            <a:picLocks noChangeAspect="1"/>
          </p:cNvPicPr>
          <p:nvPr/>
        </p:nvPicPr>
        <p:blipFill>
          <a:blip r:embed="rId2"/>
          <a:stretch>
            <a:fillRect/>
          </a:stretch>
        </p:blipFill>
        <p:spPr>
          <a:xfrm>
            <a:off x="2582859" y="184947"/>
            <a:ext cx="6865941" cy="4152980"/>
          </a:xfrm>
          <a:prstGeom prst="rect">
            <a:avLst/>
          </a:prstGeom>
        </p:spPr>
      </p:pic>
      <p:sp>
        <p:nvSpPr>
          <p:cNvPr id="5" name="TextBox 4">
            <a:extLst>
              <a:ext uri="{FF2B5EF4-FFF2-40B4-BE49-F238E27FC236}">
                <a16:creationId xmlns:a16="http://schemas.microsoft.com/office/drawing/2014/main" id="{F3D95C3B-81C4-5019-F0C0-1191084CD3DF}"/>
              </a:ext>
            </a:extLst>
          </p:cNvPr>
          <p:cNvSpPr txBox="1"/>
          <p:nvPr/>
        </p:nvSpPr>
        <p:spPr>
          <a:xfrm>
            <a:off x="699246" y="4641728"/>
            <a:ext cx="10990729" cy="1938992"/>
          </a:xfrm>
          <a:prstGeom prst="rect">
            <a:avLst/>
          </a:prstGeom>
          <a:noFill/>
        </p:spPr>
        <p:txBody>
          <a:bodyPr wrap="square">
            <a:spAutoFit/>
          </a:bodyPr>
          <a:lstStyle/>
          <a:p>
            <a:r>
              <a:rPr lang="es-ES" sz="2400" dirty="0"/>
              <a:t>Los SFC son una característica fundamental de </a:t>
            </a:r>
            <a:r>
              <a:rPr lang="es-ES" sz="2400" dirty="0" err="1"/>
              <a:t>Vue</a:t>
            </a:r>
            <a:r>
              <a:rPr lang="es-ES" sz="2400" dirty="0"/>
              <a:t> y son la forma recomendada de crear componentes de </a:t>
            </a:r>
            <a:r>
              <a:rPr lang="es-ES" sz="2400" dirty="0" err="1"/>
              <a:t>Vue</a:t>
            </a:r>
            <a:r>
              <a:rPr lang="es-ES" sz="2400" dirty="0"/>
              <a:t> si tu caso de uso requiere una configuración de compilación. Puedes obtener más información sobre el cómo y el porqué de los SFC en su sección dedicada, pero por ahora, simplemente debes saber que </a:t>
            </a:r>
            <a:r>
              <a:rPr lang="es-ES" sz="2400" dirty="0" err="1"/>
              <a:t>Vue</a:t>
            </a:r>
            <a:r>
              <a:rPr lang="es-ES" sz="2400" dirty="0"/>
              <a:t> se encargará de toda la configuración de las herramientas de construcción por ti.</a:t>
            </a:r>
            <a:endParaRPr lang="es-US" sz="2400" dirty="0"/>
          </a:p>
        </p:txBody>
      </p:sp>
    </p:spTree>
    <p:extLst>
      <p:ext uri="{BB962C8B-B14F-4D97-AF65-F5344CB8AC3E}">
        <p14:creationId xmlns:p14="http://schemas.microsoft.com/office/powerpoint/2010/main" val="27550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A6EE-741E-7316-DC5E-4826FE6EE4FD}"/>
              </a:ext>
            </a:extLst>
          </p:cNvPr>
          <p:cNvSpPr txBox="1">
            <a:spLocks/>
          </p:cNvSpPr>
          <p:nvPr/>
        </p:nvSpPr>
        <p:spPr>
          <a:xfrm>
            <a:off x="1380565" y="268941"/>
            <a:ext cx="9144000" cy="7010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US" dirty="0"/>
              <a:t>Estilos de API</a:t>
            </a:r>
          </a:p>
        </p:txBody>
      </p:sp>
      <p:sp>
        <p:nvSpPr>
          <p:cNvPr id="5" name="TextBox 4">
            <a:extLst>
              <a:ext uri="{FF2B5EF4-FFF2-40B4-BE49-F238E27FC236}">
                <a16:creationId xmlns:a16="http://schemas.microsoft.com/office/drawing/2014/main" id="{E8CAB549-B15F-D7E8-A32B-6ABAFD3928F6}"/>
              </a:ext>
            </a:extLst>
          </p:cNvPr>
          <p:cNvSpPr txBox="1"/>
          <p:nvPr/>
        </p:nvSpPr>
        <p:spPr>
          <a:xfrm>
            <a:off x="457200" y="1312894"/>
            <a:ext cx="10990730" cy="830997"/>
          </a:xfrm>
          <a:prstGeom prst="rect">
            <a:avLst/>
          </a:prstGeom>
          <a:noFill/>
        </p:spPr>
        <p:txBody>
          <a:bodyPr wrap="square">
            <a:spAutoFit/>
          </a:bodyPr>
          <a:lstStyle/>
          <a:p>
            <a:r>
              <a:rPr lang="es-ES" sz="2400" dirty="0"/>
              <a:t>Los componentes de </a:t>
            </a:r>
            <a:r>
              <a:rPr lang="es-ES" sz="2400" dirty="0" err="1"/>
              <a:t>Vue</a:t>
            </a:r>
            <a:r>
              <a:rPr lang="es-ES" sz="2400" dirty="0"/>
              <a:t> se pueden crear utilizando dos estilos de API diferentes: la </a:t>
            </a:r>
            <a:r>
              <a:rPr lang="es-ES" sz="2400" dirty="0" err="1"/>
              <a:t>Options</a:t>
            </a:r>
            <a:r>
              <a:rPr lang="es-ES" sz="2400" dirty="0"/>
              <a:t> API y la </a:t>
            </a:r>
            <a:r>
              <a:rPr lang="es-ES" sz="2400" dirty="0" err="1"/>
              <a:t>Composition</a:t>
            </a:r>
            <a:r>
              <a:rPr lang="es-ES" sz="2400" dirty="0"/>
              <a:t> API.</a:t>
            </a:r>
            <a:endParaRPr lang="es-US" sz="2400" dirty="0"/>
          </a:p>
        </p:txBody>
      </p:sp>
    </p:spTree>
    <p:extLst>
      <p:ext uri="{BB962C8B-B14F-4D97-AF65-F5344CB8AC3E}">
        <p14:creationId xmlns:p14="http://schemas.microsoft.com/office/powerpoint/2010/main" val="228186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1454</Words>
  <Application>Microsoft Office PowerPoint</Application>
  <PresentationFormat>Widescreen</PresentationFormat>
  <Paragraphs>51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Vue.js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dc:title>
  <dc:creator>José Manuel Cassola Bacallao</dc:creator>
  <cp:lastModifiedBy>José Manuel Cassola Bacallao</cp:lastModifiedBy>
  <cp:revision>5</cp:revision>
  <dcterms:created xsi:type="dcterms:W3CDTF">2023-11-06T00:32:01Z</dcterms:created>
  <dcterms:modified xsi:type="dcterms:W3CDTF">2023-11-06T02:44:27Z</dcterms:modified>
</cp:coreProperties>
</file>