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4" r:id="rId3"/>
    <p:sldId id="265" r:id="rId4"/>
    <p:sldId id="262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22/01/2023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3572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5D8CA9-9F07-441B-8176-35B39C945BFD}"/>
              </a:ext>
            </a:extLst>
          </p:cNvPr>
          <p:cNvSpPr/>
          <p:nvPr/>
        </p:nvSpPr>
        <p:spPr>
          <a:xfrm>
            <a:off x="0" y="0"/>
            <a:ext cx="12192000" cy="535021"/>
          </a:xfrm>
          <a:prstGeom prst="rect">
            <a:avLst/>
          </a:prstGeom>
          <a:solidFill>
            <a:srgbClr val="FF0000">
              <a:alpha val="77000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300" b="1" dirty="0"/>
              <a:t>Key Findings &amp; Analysis – Predictive Customer Bookings</a:t>
            </a:r>
            <a:endParaRPr lang="en-IN" sz="3300" b="1" dirty="0"/>
          </a:p>
        </p:txBody>
      </p: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A62669F1-FFD0-4745-A82B-BE1D4F31B1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7778014"/>
              </p:ext>
            </p:extLst>
          </p:nvPr>
        </p:nvGraphicFramePr>
        <p:xfrm>
          <a:off x="2315190" y="1264968"/>
          <a:ext cx="7269853" cy="16764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575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8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6010">
                  <a:extLst>
                    <a:ext uri="{9D8B030D-6E8A-4147-A177-3AD203B41FA5}">
                      <a16:colId xmlns:a16="http://schemas.microsoft.com/office/drawing/2014/main" val="3385478341"/>
                    </a:ext>
                  </a:extLst>
                </a:gridCol>
              </a:tblGrid>
              <a:tr h="284688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rgbClr val="FFCC66"/>
                          </a:solidFill>
                        </a:rPr>
                        <a:t>Models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rgbClr val="FFCC66"/>
                          </a:solidFill>
                        </a:rPr>
                        <a:t>ROC-AUC Score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rgbClr val="FFCC66"/>
                          </a:solidFill>
                        </a:rPr>
                        <a:t>F1 score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224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Logistic Regression</a:t>
                      </a:r>
                      <a:endParaRPr lang="en-US" sz="22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50%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2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Random Forest</a:t>
                      </a:r>
                      <a:endParaRPr lang="en-US" sz="22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51%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2757287"/>
                  </a:ext>
                </a:extLst>
              </a:tr>
              <a:tr h="3482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dirty="0" err="1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XGBoost</a:t>
                      </a:r>
                      <a:endParaRPr lang="en-US" sz="22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50%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3258331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F6EAC46B-2793-4103-B04A-73236EEC9E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5472582"/>
              </p:ext>
            </p:extLst>
          </p:nvPr>
        </p:nvGraphicFramePr>
        <p:xfrm>
          <a:off x="2305463" y="3565708"/>
          <a:ext cx="7305463" cy="128016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69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7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3820">
                  <a:extLst>
                    <a:ext uri="{9D8B030D-6E8A-4147-A177-3AD203B41FA5}">
                      <a16:colId xmlns:a16="http://schemas.microsoft.com/office/drawing/2014/main" val="3385478341"/>
                    </a:ext>
                  </a:extLst>
                </a:gridCol>
              </a:tblGrid>
              <a:tr h="364767">
                <a:tc>
                  <a:txBody>
                    <a:bodyPr/>
                    <a:lstStyle/>
                    <a:p>
                      <a:pPr algn="ctr"/>
                      <a:r>
                        <a:rPr lang="en-GB" sz="2200" b="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Logistic Regression</a:t>
                      </a:r>
                      <a:endParaRPr lang="en-US" sz="2200" b="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60%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60%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7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Random Forest</a:t>
                      </a:r>
                      <a:endParaRPr lang="en-US" sz="22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90%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89%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2757287"/>
                  </a:ext>
                </a:extLst>
              </a:tr>
              <a:tr h="3647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dirty="0" err="1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XGBoost</a:t>
                      </a:r>
                      <a:endParaRPr lang="en-US" sz="22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84%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82%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3258331"/>
                  </a:ext>
                </a:extLst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id="{06B2C3F7-2A3F-49FE-833D-264C8E8324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6656132"/>
              </p:ext>
            </p:extLst>
          </p:nvPr>
        </p:nvGraphicFramePr>
        <p:xfrm>
          <a:off x="2305463" y="5500677"/>
          <a:ext cx="7393248" cy="128016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75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0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9698">
                  <a:extLst>
                    <a:ext uri="{9D8B030D-6E8A-4147-A177-3AD203B41FA5}">
                      <a16:colId xmlns:a16="http://schemas.microsoft.com/office/drawing/2014/main" val="3385478341"/>
                    </a:ext>
                  </a:extLst>
                </a:gridCol>
              </a:tblGrid>
              <a:tr h="358355">
                <a:tc>
                  <a:txBody>
                    <a:bodyPr/>
                    <a:lstStyle/>
                    <a:p>
                      <a:pPr algn="ctr"/>
                      <a:r>
                        <a:rPr lang="en-GB" sz="2200" b="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Logistic Regression</a:t>
                      </a:r>
                      <a:endParaRPr lang="en-US" sz="2200" b="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62%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74%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3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Random Forest</a:t>
                      </a:r>
                      <a:endParaRPr lang="en-US" sz="22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93%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94%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2757287"/>
                  </a:ext>
                </a:extLst>
              </a:tr>
              <a:tr h="3583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dirty="0" err="1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XGBoost</a:t>
                      </a:r>
                      <a:endParaRPr lang="en-US" sz="22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84%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86%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3258331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8BBB7F1-15D0-4EC1-BB1A-DCBC2220B7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816599"/>
              </p:ext>
            </p:extLst>
          </p:nvPr>
        </p:nvGraphicFramePr>
        <p:xfrm>
          <a:off x="1293776" y="3027898"/>
          <a:ext cx="946501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5012">
                  <a:extLst>
                    <a:ext uri="{9D8B030D-6E8A-4147-A177-3AD203B41FA5}">
                      <a16:colId xmlns:a16="http://schemas.microsoft.com/office/drawing/2014/main" val="149624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BALANCED DATA – AFTER SMOTE  (All features)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068350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211FDFF6-4C2A-4BFC-9120-34E46E478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248737"/>
              </p:ext>
            </p:extLst>
          </p:nvPr>
        </p:nvGraphicFramePr>
        <p:xfrm>
          <a:off x="1293776" y="4941652"/>
          <a:ext cx="946501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5012">
                  <a:extLst>
                    <a:ext uri="{9D8B030D-6E8A-4147-A177-3AD203B41FA5}">
                      <a16:colId xmlns:a16="http://schemas.microsoft.com/office/drawing/2014/main" val="149624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BALANCED DATA – AFTER SMOTE ENN  (All features)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068350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75BB4E8A-4CCA-4470-A71C-DD0551755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23626"/>
              </p:ext>
            </p:extLst>
          </p:nvPr>
        </p:nvGraphicFramePr>
        <p:xfrm>
          <a:off x="1293776" y="709298"/>
          <a:ext cx="946501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5012">
                  <a:extLst>
                    <a:ext uri="{9D8B030D-6E8A-4147-A177-3AD203B41FA5}">
                      <a16:colId xmlns:a16="http://schemas.microsoft.com/office/drawing/2014/main" val="149624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IMBALANCED DATA  (All features)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068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0599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5D8CA9-9F07-441B-8176-35B39C945BFD}"/>
              </a:ext>
            </a:extLst>
          </p:cNvPr>
          <p:cNvSpPr/>
          <p:nvPr/>
        </p:nvSpPr>
        <p:spPr>
          <a:xfrm>
            <a:off x="0" y="0"/>
            <a:ext cx="12192000" cy="535021"/>
          </a:xfrm>
          <a:prstGeom prst="rect">
            <a:avLst/>
          </a:prstGeom>
          <a:solidFill>
            <a:srgbClr val="FF0000">
              <a:alpha val="77000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300" b="1" dirty="0"/>
              <a:t>Key Findings &amp; Analysis – Predictive Customer Bookings</a:t>
            </a:r>
            <a:endParaRPr lang="en-IN" sz="3300" b="1" dirty="0"/>
          </a:p>
        </p:txBody>
      </p: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A62669F1-FFD0-4745-A82B-BE1D4F31B1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7701504"/>
              </p:ext>
            </p:extLst>
          </p:nvPr>
        </p:nvGraphicFramePr>
        <p:xfrm>
          <a:off x="2315190" y="1264968"/>
          <a:ext cx="7269853" cy="12496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575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8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6010">
                  <a:extLst>
                    <a:ext uri="{9D8B030D-6E8A-4147-A177-3AD203B41FA5}">
                      <a16:colId xmlns:a16="http://schemas.microsoft.com/office/drawing/2014/main" val="3385478341"/>
                    </a:ext>
                  </a:extLst>
                </a:gridCol>
              </a:tblGrid>
              <a:tr h="284688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rgbClr val="FFCC66"/>
                          </a:solidFill>
                        </a:rPr>
                        <a:t>Models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rgbClr val="FFCC66"/>
                          </a:solidFill>
                        </a:rPr>
                        <a:t>ROC-AUC Score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rgbClr val="FFCC66"/>
                          </a:solidFill>
                        </a:rPr>
                        <a:t>F1 score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2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Random Forest</a:t>
                      </a:r>
                      <a:endParaRPr lang="en-US" sz="22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90%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91%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2757287"/>
                  </a:ext>
                </a:extLst>
              </a:tr>
              <a:tr h="3482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dirty="0" err="1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XGBoost</a:t>
                      </a:r>
                      <a:endParaRPr lang="en-US" sz="22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84%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86%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3258331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75BB4E8A-4CCA-4470-A71C-DD0551755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018101"/>
              </p:ext>
            </p:extLst>
          </p:nvPr>
        </p:nvGraphicFramePr>
        <p:xfrm>
          <a:off x="1293776" y="709298"/>
          <a:ext cx="946501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5012">
                  <a:extLst>
                    <a:ext uri="{9D8B030D-6E8A-4147-A177-3AD203B41FA5}">
                      <a16:colId xmlns:a16="http://schemas.microsoft.com/office/drawing/2014/main" val="149624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BALANCED DATA – AFTER SMOTE ENN (7 features)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06835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48FA2701-B391-4E21-B66A-8BAB03939E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40" y="2975755"/>
            <a:ext cx="5573949" cy="35612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935E57-DC79-41A5-8738-559FC51E02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313" y="2975755"/>
            <a:ext cx="5532566" cy="35612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866122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5D8CA9-9F07-441B-8176-35B39C945BFD}"/>
              </a:ext>
            </a:extLst>
          </p:cNvPr>
          <p:cNvSpPr/>
          <p:nvPr/>
        </p:nvSpPr>
        <p:spPr>
          <a:xfrm>
            <a:off x="0" y="9728"/>
            <a:ext cx="12192000" cy="535021"/>
          </a:xfrm>
          <a:prstGeom prst="rect">
            <a:avLst/>
          </a:prstGeom>
          <a:solidFill>
            <a:srgbClr val="FF0000">
              <a:alpha val="77000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300" b="1" dirty="0"/>
              <a:t>Conclusion</a:t>
            </a:r>
            <a:endParaRPr lang="en-IN" sz="33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20BB8-0F8C-48A7-B84B-FA570E9CD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924" y="642551"/>
            <a:ext cx="11916646" cy="611817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2500" dirty="0">
                <a:solidFill>
                  <a:schemeClr val="bg1"/>
                </a:solidFill>
              </a:rPr>
              <a:t>The dataset is highly imbalanced data. </a:t>
            </a:r>
          </a:p>
          <a:p>
            <a:pPr>
              <a:lnSpc>
                <a:spcPct val="100000"/>
              </a:lnSpc>
            </a:pPr>
            <a:r>
              <a:rPr lang="en-GB" sz="2500" dirty="0">
                <a:solidFill>
                  <a:schemeClr val="bg1"/>
                </a:solidFill>
              </a:rPr>
              <a:t>Built, trained, tested &amp; evaluated models with imbalanced data, results were poor.</a:t>
            </a:r>
          </a:p>
          <a:p>
            <a:pPr>
              <a:lnSpc>
                <a:spcPct val="100000"/>
              </a:lnSpc>
            </a:pPr>
            <a:r>
              <a:rPr lang="en-GB" sz="2500" dirty="0">
                <a:solidFill>
                  <a:schemeClr val="bg1"/>
                </a:solidFill>
              </a:rPr>
              <a:t>Applied sampling techniques such as SMOTE &amp; SMOTE ENN method to balance the dataset. </a:t>
            </a:r>
          </a:p>
          <a:p>
            <a:pPr>
              <a:lnSpc>
                <a:spcPct val="100000"/>
              </a:lnSpc>
            </a:pPr>
            <a:r>
              <a:rPr lang="en-GB" sz="2500" dirty="0">
                <a:solidFill>
                  <a:schemeClr val="bg1"/>
                </a:solidFill>
              </a:rPr>
              <a:t>Both, resampled datasets yield better performance &amp; results.</a:t>
            </a:r>
          </a:p>
          <a:p>
            <a:pPr>
              <a:lnSpc>
                <a:spcPct val="100000"/>
              </a:lnSpc>
            </a:pPr>
            <a:r>
              <a:rPr lang="en-GB" sz="2500" dirty="0">
                <a:solidFill>
                  <a:schemeClr val="bg1"/>
                </a:solidFill>
              </a:rPr>
              <a:t>SMOTE ENN resampled data with random forest model gave better score at 93% ROC-AUC score &amp; 94% F1 score having all features included.</a:t>
            </a:r>
          </a:p>
          <a:p>
            <a:pPr>
              <a:lnSpc>
                <a:spcPct val="100000"/>
              </a:lnSpc>
            </a:pPr>
            <a:r>
              <a:rPr lang="en-GB" sz="2500" dirty="0">
                <a:solidFill>
                  <a:schemeClr val="bg1"/>
                </a:solidFill>
              </a:rPr>
              <a:t>Performed feature engineering techniques to extract significant features to overcome complexity &amp; dimensionality issue. </a:t>
            </a:r>
          </a:p>
          <a:p>
            <a:pPr>
              <a:lnSpc>
                <a:spcPct val="100000"/>
              </a:lnSpc>
            </a:pPr>
            <a:r>
              <a:rPr lang="en-GB" sz="2500" dirty="0">
                <a:solidFill>
                  <a:schemeClr val="bg1"/>
                </a:solidFill>
              </a:rPr>
              <a:t>The extracted significant features are </a:t>
            </a:r>
            <a:r>
              <a:rPr lang="en-GB" sz="2500" dirty="0" err="1">
                <a:solidFill>
                  <a:schemeClr val="bg1"/>
                </a:solidFill>
              </a:rPr>
              <a:t>num_passengers</a:t>
            </a:r>
            <a:r>
              <a:rPr lang="en-GB" sz="2500" dirty="0">
                <a:solidFill>
                  <a:schemeClr val="bg1"/>
                </a:solidFill>
              </a:rPr>
              <a:t>, </a:t>
            </a:r>
            <a:r>
              <a:rPr lang="en-GB" sz="2500" dirty="0" err="1">
                <a:solidFill>
                  <a:schemeClr val="bg1"/>
                </a:solidFill>
              </a:rPr>
              <a:t>purchase_lead</a:t>
            </a:r>
            <a:r>
              <a:rPr lang="en-GB" sz="2500" dirty="0">
                <a:solidFill>
                  <a:schemeClr val="bg1"/>
                </a:solidFill>
              </a:rPr>
              <a:t>, </a:t>
            </a:r>
            <a:r>
              <a:rPr lang="en-GB" sz="2500" dirty="0" err="1">
                <a:solidFill>
                  <a:schemeClr val="bg1"/>
                </a:solidFill>
              </a:rPr>
              <a:t>length_of_stay</a:t>
            </a:r>
            <a:r>
              <a:rPr lang="en-GB" sz="2500" dirty="0">
                <a:solidFill>
                  <a:schemeClr val="bg1"/>
                </a:solidFill>
              </a:rPr>
              <a:t>, </a:t>
            </a:r>
            <a:r>
              <a:rPr lang="en-GB" sz="2500" dirty="0" err="1">
                <a:solidFill>
                  <a:schemeClr val="bg1"/>
                </a:solidFill>
              </a:rPr>
              <a:t>flight_hour</a:t>
            </a:r>
            <a:r>
              <a:rPr lang="en-GB" sz="2500" dirty="0">
                <a:solidFill>
                  <a:schemeClr val="bg1"/>
                </a:solidFill>
              </a:rPr>
              <a:t>, </a:t>
            </a:r>
            <a:r>
              <a:rPr lang="en-GB" sz="2500" dirty="0" err="1">
                <a:solidFill>
                  <a:schemeClr val="bg1"/>
                </a:solidFill>
              </a:rPr>
              <a:t>flight_day</a:t>
            </a:r>
            <a:r>
              <a:rPr lang="en-GB" sz="2500" dirty="0">
                <a:solidFill>
                  <a:schemeClr val="bg1"/>
                </a:solidFill>
              </a:rPr>
              <a:t>, </a:t>
            </a:r>
            <a:r>
              <a:rPr lang="en-GB" sz="2500" dirty="0" err="1">
                <a:solidFill>
                  <a:schemeClr val="bg1"/>
                </a:solidFill>
              </a:rPr>
              <a:t>flight_duration</a:t>
            </a:r>
            <a:r>
              <a:rPr lang="en-GB" sz="2500" dirty="0">
                <a:solidFill>
                  <a:schemeClr val="bg1"/>
                </a:solidFill>
              </a:rPr>
              <a:t>, </a:t>
            </a:r>
            <a:r>
              <a:rPr lang="en-GB" sz="2500" dirty="0" err="1">
                <a:solidFill>
                  <a:schemeClr val="bg1"/>
                </a:solidFill>
              </a:rPr>
              <a:t>wants_extra_baggage</a:t>
            </a:r>
            <a:r>
              <a:rPr lang="en-GB" sz="2500" dirty="0">
                <a:solidFill>
                  <a:schemeClr val="bg1"/>
                </a:solidFill>
              </a:rPr>
              <a:t>, etc.</a:t>
            </a:r>
          </a:p>
          <a:p>
            <a:pPr>
              <a:lnSpc>
                <a:spcPct val="100000"/>
              </a:lnSpc>
            </a:pPr>
            <a:r>
              <a:rPr lang="en-GB" sz="2500" dirty="0">
                <a:solidFill>
                  <a:schemeClr val="bg1"/>
                </a:solidFill>
              </a:rPr>
              <a:t>Finalised, Random Forest model with above 7 significant features which yield good score of 90% roc-</a:t>
            </a:r>
            <a:r>
              <a:rPr lang="en-GB" sz="2500" dirty="0" err="1">
                <a:solidFill>
                  <a:schemeClr val="bg1"/>
                </a:solidFill>
              </a:rPr>
              <a:t>auc</a:t>
            </a:r>
            <a:r>
              <a:rPr lang="en-GB" sz="2500" dirty="0">
                <a:solidFill>
                  <a:schemeClr val="bg1"/>
                </a:solidFill>
              </a:rPr>
              <a:t> &amp; 91% f1. </a:t>
            </a:r>
            <a:endParaRPr lang="en-IN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733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65D8561-46A3-401E-87CF-24FC01751874}"/>
              </a:ext>
            </a:extLst>
          </p:cNvPr>
          <p:cNvSpPr/>
          <p:nvPr/>
        </p:nvSpPr>
        <p:spPr>
          <a:xfrm>
            <a:off x="4173166" y="690664"/>
            <a:ext cx="4270444" cy="554476"/>
          </a:xfrm>
          <a:prstGeom prst="roundRect">
            <a:avLst/>
          </a:prstGeom>
          <a:solidFill>
            <a:srgbClr val="FF0000">
              <a:alpha val="72000"/>
            </a:srgbClr>
          </a:solidFill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300" b="1" dirty="0">
                <a:solidFill>
                  <a:schemeClr val="bg1">
                    <a:lumMod val="95000"/>
                  </a:schemeClr>
                </a:solidFill>
              </a:rPr>
              <a:t>Happy Journey!</a:t>
            </a:r>
            <a:endParaRPr lang="en-IN" sz="33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588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278</Words>
  <Application>Microsoft Office PowerPoint</Application>
  <PresentationFormat>Widescreen</PresentationFormat>
  <Paragraphs>55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Lenovo</cp:lastModifiedBy>
  <cp:revision>107</cp:revision>
  <dcterms:created xsi:type="dcterms:W3CDTF">2022-12-06T11:13:27Z</dcterms:created>
  <dcterms:modified xsi:type="dcterms:W3CDTF">2023-01-22T15:36:15Z</dcterms:modified>
</cp:coreProperties>
</file>