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57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D8CA9-9F07-441B-8176-35B39C945BFD}"/>
              </a:ext>
            </a:extLst>
          </p:cNvPr>
          <p:cNvSpPr/>
          <p:nvPr/>
        </p:nvSpPr>
        <p:spPr>
          <a:xfrm>
            <a:off x="0" y="0"/>
            <a:ext cx="12192000" cy="535021"/>
          </a:xfrm>
          <a:prstGeom prst="rect">
            <a:avLst/>
          </a:prstGeom>
          <a:solidFill>
            <a:srgbClr val="FF0000">
              <a:alpha val="77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b="1" dirty="0"/>
              <a:t>Key Findings &amp; Sentiment Analysis – Customer Feedbacks</a:t>
            </a:r>
            <a:endParaRPr lang="en-IN" sz="33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9A9742-8BA6-41E1-BC08-5890DD8896A2}"/>
              </a:ext>
            </a:extLst>
          </p:cNvPr>
          <p:cNvSpPr/>
          <p:nvPr/>
        </p:nvSpPr>
        <p:spPr>
          <a:xfrm>
            <a:off x="9821691" y="632297"/>
            <a:ext cx="2256816" cy="108949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accent1">
                    <a:lumMod val="75000"/>
                  </a:schemeClr>
                </a:solidFill>
              </a:rPr>
              <a:t>65+ countries</a:t>
            </a:r>
          </a:p>
          <a:p>
            <a:pPr algn="ctr"/>
            <a:r>
              <a:rPr lang="en-GB" sz="1850" dirty="0">
                <a:solidFill>
                  <a:schemeClr val="accent1">
                    <a:lumMod val="50000"/>
                  </a:schemeClr>
                </a:solidFill>
              </a:rPr>
              <a:t>Business Operations</a:t>
            </a:r>
            <a:endParaRPr lang="en-IN" sz="18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AF728F-98CF-40F7-AF3A-6C5C119CED13}"/>
              </a:ext>
            </a:extLst>
          </p:cNvPr>
          <p:cNvSpPr/>
          <p:nvPr/>
        </p:nvSpPr>
        <p:spPr>
          <a:xfrm>
            <a:off x="129703" y="632298"/>
            <a:ext cx="2256815" cy="108949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2600" b="1" dirty="0">
                <a:solidFill>
                  <a:srgbClr val="4472C4">
                    <a:lumMod val="75000"/>
                  </a:srgbClr>
                </a:solidFill>
              </a:rPr>
              <a:t>4.84/10</a:t>
            </a:r>
          </a:p>
          <a:p>
            <a:pPr lvl="0" algn="ctr"/>
            <a:r>
              <a:rPr lang="en-GB" sz="1900" dirty="0">
                <a:solidFill>
                  <a:srgbClr val="4472C4">
                    <a:lumMod val="50000"/>
                  </a:srgbClr>
                </a:solidFill>
              </a:rPr>
              <a:t>Average Ratings</a:t>
            </a:r>
            <a:endParaRPr lang="en-IN" sz="1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B41AB9-39F4-4F87-9603-FF05F62DFADA}"/>
              </a:ext>
            </a:extLst>
          </p:cNvPr>
          <p:cNvSpPr/>
          <p:nvPr/>
        </p:nvSpPr>
        <p:spPr>
          <a:xfrm>
            <a:off x="2551880" y="632298"/>
            <a:ext cx="2256815" cy="108949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2600" b="1" dirty="0">
                <a:solidFill>
                  <a:srgbClr val="FF0000"/>
                </a:solidFill>
              </a:rPr>
              <a:t>51%</a:t>
            </a:r>
          </a:p>
          <a:p>
            <a:pPr lvl="0" algn="ctr"/>
            <a:r>
              <a:rPr lang="en-GB" sz="1900" dirty="0">
                <a:solidFill>
                  <a:srgbClr val="C00000"/>
                </a:solidFill>
              </a:rPr>
              <a:t>Negative Reviews</a:t>
            </a:r>
            <a:endParaRPr lang="en-IN" sz="1900" dirty="0">
              <a:solidFill>
                <a:srgbClr val="C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5F8C72-602E-4C25-A707-120A5B945951}"/>
              </a:ext>
            </a:extLst>
          </p:cNvPr>
          <p:cNvSpPr/>
          <p:nvPr/>
        </p:nvSpPr>
        <p:spPr>
          <a:xfrm>
            <a:off x="5000001" y="632298"/>
            <a:ext cx="2256815" cy="108949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2600" b="1" dirty="0">
                <a:solidFill>
                  <a:srgbClr val="00B050"/>
                </a:solidFill>
              </a:rPr>
              <a:t>37%</a:t>
            </a:r>
          </a:p>
          <a:p>
            <a:pPr lvl="0" algn="ctr"/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Positive Reviews</a:t>
            </a:r>
            <a:endParaRPr lang="en-IN" sz="1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BBE152-116A-45BB-9ADB-B1215716BD84}"/>
              </a:ext>
            </a:extLst>
          </p:cNvPr>
          <p:cNvSpPr/>
          <p:nvPr/>
        </p:nvSpPr>
        <p:spPr>
          <a:xfrm>
            <a:off x="7418943" y="632298"/>
            <a:ext cx="2240621" cy="108949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2600" b="1" dirty="0">
                <a:solidFill>
                  <a:srgbClr val="00B0F0"/>
                </a:solidFill>
              </a:rPr>
              <a:t>12%</a:t>
            </a:r>
          </a:p>
          <a:p>
            <a:pPr lvl="0" algn="ctr"/>
            <a:r>
              <a:rPr lang="en-GB" sz="1900" dirty="0">
                <a:solidFill>
                  <a:schemeClr val="accent1">
                    <a:lumMod val="75000"/>
                  </a:schemeClr>
                </a:solidFill>
              </a:rPr>
              <a:t>Neutral Reviews</a:t>
            </a:r>
            <a:endParaRPr lang="en-IN" sz="1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5A9A8D-DA09-4A46-AC3D-8C90783E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06" y="1846946"/>
            <a:ext cx="3675813" cy="2362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652614-2475-4786-9BB5-B7D015ACA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9" y="1846946"/>
            <a:ext cx="4131018" cy="2371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717063-7911-4168-AC66-62171AEEA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314" y="1845406"/>
            <a:ext cx="3948193" cy="2373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D10F04-5509-4E25-9E16-A4D5C6FE07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33" y="4641470"/>
            <a:ext cx="3003569" cy="2099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9DD18DD-57F5-40DE-9F5E-83144E77CB2F}"/>
              </a:ext>
            </a:extLst>
          </p:cNvPr>
          <p:cNvSpPr/>
          <p:nvPr/>
        </p:nvSpPr>
        <p:spPr>
          <a:xfrm>
            <a:off x="184823" y="4417739"/>
            <a:ext cx="2877111" cy="223731"/>
          </a:xfrm>
          <a:prstGeom prst="roundRect">
            <a:avLst>
              <a:gd name="adj" fmla="val 351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wise Count, Average ratings</a:t>
            </a:r>
            <a:endParaRPr lang="en-IN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793ACF6-9B87-4D84-9A3E-5D697F4978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0" y="4398283"/>
            <a:ext cx="5265420" cy="2362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0E4948C-C5E0-4A95-BCBB-BCDB39248E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3850" y="4568757"/>
            <a:ext cx="3488181" cy="2191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BE9564-2CB6-48FC-B4A8-66C3A24FFD20}"/>
              </a:ext>
            </a:extLst>
          </p:cNvPr>
          <p:cNvSpPr/>
          <p:nvPr/>
        </p:nvSpPr>
        <p:spPr>
          <a:xfrm>
            <a:off x="8961121" y="4306109"/>
            <a:ext cx="2743200" cy="262648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wise Count, Average ratings</a:t>
            </a:r>
            <a:endParaRPr lang="en-IN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1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D8CA9-9F07-441B-8176-35B39C945BFD}"/>
              </a:ext>
            </a:extLst>
          </p:cNvPr>
          <p:cNvSpPr/>
          <p:nvPr/>
        </p:nvSpPr>
        <p:spPr>
          <a:xfrm>
            <a:off x="0" y="9728"/>
            <a:ext cx="12192000" cy="535021"/>
          </a:xfrm>
          <a:prstGeom prst="rect">
            <a:avLst/>
          </a:prstGeom>
          <a:solidFill>
            <a:srgbClr val="FF0000">
              <a:alpha val="77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b="1" dirty="0"/>
              <a:t>Conclusion</a:t>
            </a:r>
            <a:endParaRPr lang="en-IN" sz="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0BB8-0F8C-48A7-B84B-FA570E9C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" y="642551"/>
            <a:ext cx="11916646" cy="6118171"/>
          </a:xfrm>
        </p:spPr>
        <p:txBody>
          <a:bodyPr>
            <a:normAutofit/>
          </a:bodyPr>
          <a:lstStyle/>
          <a:p>
            <a:r>
              <a:rPr lang="en-GB" sz="2500" dirty="0">
                <a:solidFill>
                  <a:schemeClr val="bg1"/>
                </a:solidFill>
              </a:rPr>
              <a:t>For the year 2022, the average rating was 4/10.</a:t>
            </a:r>
          </a:p>
          <a:p>
            <a:r>
              <a:rPr lang="en-GB" sz="2500" dirty="0">
                <a:solidFill>
                  <a:schemeClr val="bg1"/>
                </a:solidFill>
              </a:rPr>
              <a:t>Post year 2014, the average ratings have dropped significantly over the years.</a:t>
            </a:r>
          </a:p>
          <a:p>
            <a:r>
              <a:rPr lang="en-GB" sz="2500" dirty="0">
                <a:solidFill>
                  <a:schemeClr val="bg1"/>
                </a:solidFill>
              </a:rPr>
              <a:t>The most frequent words used for positive feedbacks are good, excellent, food, seat, comfortable, cabin crew, staff, board, nice, etc.</a:t>
            </a:r>
          </a:p>
          <a:p>
            <a:r>
              <a:rPr lang="en-GB" sz="2500" dirty="0">
                <a:solidFill>
                  <a:schemeClr val="bg1"/>
                </a:solidFill>
              </a:rPr>
              <a:t>The most frequent words used for negative feedbacks are hour, service, fly, seat, time, travel, delay, poor, disappoint, etc.</a:t>
            </a:r>
          </a:p>
          <a:p>
            <a:r>
              <a:rPr lang="en-GB" sz="2500" dirty="0">
                <a:solidFill>
                  <a:schemeClr val="bg1"/>
                </a:solidFill>
              </a:rPr>
              <a:t>Customers travelled mostly with BA's Economy class and Business Class accounting for 84% overall.</a:t>
            </a:r>
          </a:p>
          <a:p>
            <a:r>
              <a:rPr lang="en-GB" sz="2500" dirty="0">
                <a:solidFill>
                  <a:schemeClr val="bg1"/>
                </a:solidFill>
              </a:rPr>
              <a:t> Performed Vader’s rule based approach on reviews for Sentiment analysis. Results, found satisfactory as compared to other rule based model.</a:t>
            </a:r>
          </a:p>
          <a:p>
            <a:r>
              <a:rPr lang="en-GB" sz="2500" dirty="0">
                <a:solidFill>
                  <a:schemeClr val="bg1"/>
                </a:solidFill>
              </a:rPr>
              <a:t>To survive in the market, BA should consider transforming seats into nice cushion, enhance services, improve food quality and variety, strictly comply with ISO standard and improve overall flight experience. </a:t>
            </a:r>
            <a:endParaRPr lang="en-IN" sz="2500" dirty="0">
              <a:solidFill>
                <a:schemeClr val="bg1"/>
              </a:solidFill>
            </a:endParaRPr>
          </a:p>
          <a:p>
            <a:r>
              <a:rPr lang="en-GB" sz="2500" dirty="0">
                <a:solidFill>
                  <a:schemeClr val="bg1"/>
                </a:solidFill>
              </a:rPr>
              <a:t>S</a:t>
            </a:r>
            <a:r>
              <a:rPr lang="en-IN" sz="2500" dirty="0" err="1">
                <a:solidFill>
                  <a:schemeClr val="bg1"/>
                </a:solidFill>
              </a:rPr>
              <a:t>trong</a:t>
            </a:r>
            <a:r>
              <a:rPr lang="en-IN" sz="2500" dirty="0">
                <a:solidFill>
                  <a:schemeClr val="bg1"/>
                </a:solidFill>
              </a:rPr>
              <a:t> quality assurance check is must for services outsourced (if any).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97573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5D8561-46A3-401E-87CF-24FC01751874}"/>
              </a:ext>
            </a:extLst>
          </p:cNvPr>
          <p:cNvSpPr/>
          <p:nvPr/>
        </p:nvSpPr>
        <p:spPr>
          <a:xfrm>
            <a:off x="4173166" y="690664"/>
            <a:ext cx="4270444" cy="554476"/>
          </a:xfrm>
          <a:prstGeom prst="roundRect">
            <a:avLst/>
          </a:prstGeom>
          <a:solidFill>
            <a:srgbClr val="FF0000">
              <a:alpha val="72000"/>
            </a:srgb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b="1" dirty="0">
                <a:solidFill>
                  <a:schemeClr val="bg1">
                    <a:lumMod val="95000"/>
                  </a:schemeClr>
                </a:solidFill>
              </a:rPr>
              <a:t>Happy Journey!</a:t>
            </a:r>
            <a:endParaRPr lang="en-IN" sz="33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8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217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Lenovo</cp:lastModifiedBy>
  <cp:revision>62</cp:revision>
  <dcterms:created xsi:type="dcterms:W3CDTF">2022-12-06T11:13:27Z</dcterms:created>
  <dcterms:modified xsi:type="dcterms:W3CDTF">2023-01-20T17:46:47Z</dcterms:modified>
</cp:coreProperties>
</file>