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6" r:id="rId3"/>
    <p:sldId id="275" r:id="rId4"/>
    <p:sldId id="276" r:id="rId5"/>
    <p:sldId id="277" r:id="rId6"/>
    <p:sldId id="280" r:id="rId7"/>
    <p:sldId id="281" r:id="rId8"/>
    <p:sldId id="279" r:id="rId9"/>
    <p:sldId id="282" r:id="rId10"/>
    <p:sldId id="283" r:id="rId11"/>
    <p:sldId id="284" r:id="rId12"/>
    <p:sldId id="288" r:id="rId13"/>
    <p:sldId id="285" r:id="rId14"/>
    <p:sldId id="286" r:id="rId15"/>
    <p:sldId id="287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t="-37000" r="-65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424" y="2152911"/>
            <a:ext cx="10585176" cy="936104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rgbClr val="FFCC66"/>
                </a:solidFill>
              </a:rPr>
              <a:t>Mushroom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C05E8-B7D6-4BFB-B973-D50D20E13409}"/>
              </a:ext>
            </a:extLst>
          </p:cNvPr>
          <p:cNvSpPr txBox="1"/>
          <p:nvPr/>
        </p:nvSpPr>
        <p:spPr>
          <a:xfrm>
            <a:off x="3431704" y="3089015"/>
            <a:ext cx="5544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FFCC66"/>
                </a:solidFill>
              </a:rPr>
              <a:t>A Supervised Machine Learning Project</a:t>
            </a:r>
            <a:endParaRPr lang="en-IN" sz="25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20688"/>
            <a:ext cx="10058400" cy="792089"/>
          </a:xfrm>
        </p:spPr>
        <p:txBody>
          <a:bodyPr/>
          <a:lstStyle/>
          <a:p>
            <a:r>
              <a:rPr lang="en-US" dirty="0">
                <a:solidFill>
                  <a:srgbClr val="FFCC66"/>
                </a:solidFill>
              </a:rPr>
              <a:t>EVALUATION RESULTS</a:t>
            </a: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CCB7200-8EBD-4376-BFE1-E64F8B7CD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661024"/>
              </p:ext>
            </p:extLst>
          </p:nvPr>
        </p:nvGraphicFramePr>
        <p:xfrm>
          <a:off x="767408" y="1556792"/>
          <a:ext cx="9145016" cy="497354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385478341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CC66"/>
                          </a:solidFill>
                        </a:rPr>
                        <a:t>Models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CC66"/>
                          </a:solidFill>
                        </a:rPr>
                        <a:t>Accuracy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CC66"/>
                          </a:solidFill>
                        </a:rPr>
                        <a:t>Recall score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CC66"/>
                          </a:solidFill>
                        </a:rPr>
                        <a:t>F1 score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84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FFCC66"/>
                          </a:solidFill>
                        </a:rPr>
                        <a:t>Logistic Regression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FFCC66"/>
                          </a:solidFill>
                        </a:rPr>
                        <a:t>Decision Tree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FFCC66"/>
                          </a:solidFill>
                        </a:rPr>
                        <a:t>Random Forest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757287"/>
                  </a:ext>
                </a:extLst>
              </a:tr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FFCC66"/>
                          </a:solidFill>
                        </a:rPr>
                        <a:t>K-Nearest Neighbours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FFCC66"/>
                          </a:solidFill>
                        </a:rPr>
                        <a:t>Support Vector Machine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03371"/>
                  </a:ext>
                </a:extLst>
              </a:tr>
              <a:tr h="673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solidFill>
                            <a:srgbClr val="FFCC66"/>
                          </a:solidFill>
                        </a:rPr>
                        <a:t>XGBoost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58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0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20688"/>
            <a:ext cx="10058400" cy="792089"/>
          </a:xfrm>
        </p:spPr>
        <p:txBody>
          <a:bodyPr/>
          <a:lstStyle/>
          <a:p>
            <a:r>
              <a:rPr lang="en-US" dirty="0">
                <a:solidFill>
                  <a:srgbClr val="FFCC66"/>
                </a:solidFill>
              </a:rPr>
              <a:t>FEATURE ENGINEERING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6E315-544C-4072-A79C-57069710A5FB}"/>
              </a:ext>
            </a:extLst>
          </p:cNvPr>
          <p:cNvSpPr txBox="1">
            <a:spLocks/>
          </p:cNvSpPr>
          <p:nvPr/>
        </p:nvSpPr>
        <p:spPr>
          <a:xfrm>
            <a:off x="623392" y="1844824"/>
            <a:ext cx="9315877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dirty="0">
                <a:solidFill>
                  <a:srgbClr val="FFCC66"/>
                </a:solidFill>
              </a:rPr>
              <a:t>We have considered all the 22 features for predicting whether mushroom is edible or not. In reality, its not the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In feature engineering we consider only significant features which matters most for model prediction. </a:t>
            </a:r>
          </a:p>
          <a:p>
            <a:r>
              <a:rPr lang="en-GB" sz="2700" dirty="0">
                <a:solidFill>
                  <a:srgbClr val="FFCC66"/>
                </a:solidFill>
              </a:rPr>
              <a:t>We have used following techniques: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Correlational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Chi-square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Recursive Feature Elimination (RFE)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Decision Tree feature importance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20688"/>
            <a:ext cx="10058400" cy="792089"/>
          </a:xfrm>
        </p:spPr>
        <p:txBody>
          <a:bodyPr/>
          <a:lstStyle/>
          <a:p>
            <a:r>
              <a:rPr lang="en-US" dirty="0">
                <a:solidFill>
                  <a:srgbClr val="FFCC66"/>
                </a:solidFill>
              </a:rPr>
              <a:t>FEATURE ENGINEERING RESULT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6E315-544C-4072-A79C-57069710A5FB}"/>
              </a:ext>
            </a:extLst>
          </p:cNvPr>
          <p:cNvSpPr txBox="1">
            <a:spLocks/>
          </p:cNvSpPr>
          <p:nvPr/>
        </p:nvSpPr>
        <p:spPr>
          <a:xfrm>
            <a:off x="623392" y="1844824"/>
            <a:ext cx="9315877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dirty="0">
                <a:solidFill>
                  <a:srgbClr val="FFCC66"/>
                </a:solidFill>
              </a:rPr>
              <a:t>After analysis of feature engineering, we found there are 10 significant features for predicting whether mushroom is edible or not. </a:t>
            </a:r>
          </a:p>
          <a:p>
            <a:r>
              <a:rPr lang="en-GB" sz="2700" dirty="0">
                <a:solidFill>
                  <a:srgbClr val="FFCC66"/>
                </a:solidFill>
              </a:rPr>
              <a:t>We have build the model as per 10 significant features and got the same results as using all features. </a:t>
            </a:r>
          </a:p>
          <a:p>
            <a:r>
              <a:rPr lang="en-GB" sz="2700" dirty="0">
                <a:solidFill>
                  <a:srgbClr val="FFCC66"/>
                </a:solidFill>
              </a:rPr>
              <a:t>Below 3 models produced same result.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Decision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 err="1">
                <a:solidFill>
                  <a:srgbClr val="FFCC66"/>
                </a:solidFill>
              </a:rPr>
              <a:t>XGBoost</a:t>
            </a: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20688"/>
            <a:ext cx="10058400" cy="792089"/>
          </a:xfrm>
        </p:spPr>
        <p:txBody>
          <a:bodyPr/>
          <a:lstStyle/>
          <a:p>
            <a:r>
              <a:rPr lang="en-US" dirty="0">
                <a:solidFill>
                  <a:srgbClr val="FFCC66"/>
                </a:solidFill>
              </a:rPr>
              <a:t>MODEL VALIDATION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6E315-544C-4072-A79C-57069710A5FB}"/>
              </a:ext>
            </a:extLst>
          </p:cNvPr>
          <p:cNvSpPr txBox="1">
            <a:spLocks/>
          </p:cNvSpPr>
          <p:nvPr/>
        </p:nvSpPr>
        <p:spPr>
          <a:xfrm>
            <a:off x="623392" y="1844824"/>
            <a:ext cx="9315877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dirty="0">
                <a:solidFill>
                  <a:srgbClr val="FFCC66"/>
                </a:solidFill>
              </a:rPr>
              <a:t>We have K-Fold Validation test for evaluating the models overall performance and stability.</a:t>
            </a:r>
          </a:p>
          <a:p>
            <a:r>
              <a:rPr lang="en-GB" sz="2700" dirty="0">
                <a:solidFill>
                  <a:srgbClr val="FFCC66"/>
                </a:solidFill>
              </a:rPr>
              <a:t>Below 3 models were able to produce the best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Decision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 err="1">
                <a:solidFill>
                  <a:srgbClr val="FFCC66"/>
                </a:solidFill>
              </a:rPr>
              <a:t>XGBoost</a:t>
            </a: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20688"/>
            <a:ext cx="10058400" cy="792089"/>
          </a:xfrm>
        </p:spPr>
        <p:txBody>
          <a:bodyPr/>
          <a:lstStyle/>
          <a:p>
            <a:r>
              <a:rPr lang="en-US" dirty="0">
                <a:solidFill>
                  <a:srgbClr val="FFCC66"/>
                </a:solidFill>
              </a:rPr>
              <a:t>MODEL FINALISATION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6E315-544C-4072-A79C-57069710A5FB}"/>
              </a:ext>
            </a:extLst>
          </p:cNvPr>
          <p:cNvSpPr txBox="1">
            <a:spLocks/>
          </p:cNvSpPr>
          <p:nvPr/>
        </p:nvSpPr>
        <p:spPr>
          <a:xfrm>
            <a:off x="623392" y="1844824"/>
            <a:ext cx="9315877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After looking at the model’s overall stability and performance we decided to finalise the Random Forest model for our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Random Forest model was able to maximise the recall and f1 score.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Random forest model’s stability is 100%.</a:t>
            </a:r>
            <a:endParaRPr lang="en-US" sz="27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9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20688"/>
            <a:ext cx="10058400" cy="792089"/>
          </a:xfrm>
        </p:spPr>
        <p:txBody>
          <a:bodyPr/>
          <a:lstStyle/>
          <a:p>
            <a:r>
              <a:rPr lang="en-US" dirty="0">
                <a:solidFill>
                  <a:srgbClr val="FFCC66"/>
                </a:solidFill>
              </a:rPr>
              <a:t>BUILDING PIPELINE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6E315-544C-4072-A79C-57069710A5FB}"/>
              </a:ext>
            </a:extLst>
          </p:cNvPr>
          <p:cNvSpPr txBox="1">
            <a:spLocks/>
          </p:cNvSpPr>
          <p:nvPr/>
        </p:nvSpPr>
        <p:spPr>
          <a:xfrm>
            <a:off x="623392" y="1844824"/>
            <a:ext cx="9315877" cy="2160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Pipeline is used for the making data flow with undergoing transformation and model training, testing &amp; evaluation.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We have used Data-frame mapper and </a:t>
            </a:r>
            <a:r>
              <a:rPr lang="en-GB" sz="2700" dirty="0" err="1">
                <a:solidFill>
                  <a:srgbClr val="FFCC66"/>
                </a:solidFill>
              </a:rPr>
              <a:t>scikit-learn’s</a:t>
            </a:r>
            <a:r>
              <a:rPr lang="en-GB" sz="2700" dirty="0">
                <a:solidFill>
                  <a:srgbClr val="FFCC66"/>
                </a:solidFill>
              </a:rPr>
              <a:t> pipeline library for making pipeline.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Below is the diagram of the pipeline.</a:t>
            </a:r>
          </a:p>
          <a:p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endParaRPr lang="en-US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766E6-7871-4A8C-9B43-82D3EC91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4437111"/>
            <a:ext cx="4176464" cy="18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E30D-0DF8-49E3-A8A4-43AE0607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88640"/>
            <a:ext cx="11449272" cy="8919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CC66"/>
                </a:solidFill>
              </a:rPr>
              <a:t>MODEL DEPLOYMENT – STREAMLIT CLOUD</a:t>
            </a:r>
            <a:endParaRPr lang="en-IN" sz="3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A88DB1-BB16-495F-B964-A81193BF04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568" b="4568"/>
          <a:stretch>
            <a:fillRect/>
          </a:stretch>
        </p:blipFill>
        <p:spPr>
          <a:xfrm>
            <a:off x="120650" y="1295400"/>
            <a:ext cx="12059923" cy="425915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F619-8134-4E39-89F8-1ED1267A8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36" y="5701952"/>
            <a:ext cx="11809312" cy="891958"/>
          </a:xfrm>
        </p:spPr>
        <p:txBody>
          <a:bodyPr/>
          <a:lstStyle/>
          <a:p>
            <a:r>
              <a:rPr lang="en-GB" dirty="0">
                <a:solidFill>
                  <a:srgbClr val="FFCC66"/>
                </a:solidFill>
              </a:rPr>
              <a:t>Once the user selects the different parameters and click on predict, the model will run seamlessly and provide the result with either ‘edible’ or ‘poisonous’.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10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412776"/>
            <a:ext cx="9986392" cy="1152128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CC66"/>
                </a:solidFill>
              </a:rPr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1" y="304800"/>
            <a:ext cx="10585176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C66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676400"/>
            <a:ext cx="10441160" cy="1752600"/>
          </a:xfrm>
        </p:spPr>
        <p:txBody>
          <a:bodyPr>
            <a:normAutofit/>
          </a:bodyPr>
          <a:lstStyle/>
          <a:p>
            <a:r>
              <a:rPr lang="en-GB" sz="2700" dirty="0">
                <a:solidFill>
                  <a:srgbClr val="FFCC66"/>
                </a:solidFill>
              </a:rPr>
              <a:t>In this project, we will examine the data and create a machine learning algorithm that will detect if the mushroom is edible or poisonous by its specifications using different classifiers.</a:t>
            </a:r>
          </a:p>
          <a:p>
            <a:endParaRPr lang="en-US" sz="2700" dirty="0">
              <a:solidFill>
                <a:srgbClr val="FFCC66"/>
              </a:solidFill>
            </a:endParaRPr>
          </a:p>
          <a:p>
            <a:endParaRPr lang="en-US" sz="2700" dirty="0">
              <a:solidFill>
                <a:srgbClr val="FFCC66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6820BD-94B4-43D2-9BD6-ED036AA66938}"/>
              </a:ext>
            </a:extLst>
          </p:cNvPr>
          <p:cNvSpPr txBox="1">
            <a:spLocks/>
          </p:cNvSpPr>
          <p:nvPr/>
        </p:nvSpPr>
        <p:spPr>
          <a:xfrm>
            <a:off x="612086" y="3645025"/>
            <a:ext cx="10585176" cy="78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CC66"/>
                </a:solidFill>
              </a:rPr>
              <a:t>SUMMARY: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195C84-3E64-432B-A75F-C4CCBE883947}"/>
              </a:ext>
            </a:extLst>
          </p:cNvPr>
          <p:cNvSpPr txBox="1">
            <a:spLocks/>
          </p:cNvSpPr>
          <p:nvPr/>
        </p:nvSpPr>
        <p:spPr>
          <a:xfrm>
            <a:off x="479376" y="4512568"/>
            <a:ext cx="10441160" cy="153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rgbClr val="FFCC66"/>
                </a:solidFill>
              </a:rPr>
              <a:t>A sample of 8124 mushrooms have been collected having different specifications for the study and was stored in (.csv file).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95" y="260648"/>
            <a:ext cx="10297145" cy="82711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C66"/>
                </a:solidFill>
              </a:rP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441160" cy="5400600"/>
          </a:xfrm>
        </p:spPr>
        <p:txBody>
          <a:bodyPr>
            <a:normAutofit/>
          </a:bodyPr>
          <a:lstStyle/>
          <a:p>
            <a:r>
              <a:rPr lang="en-GB" sz="2600" dirty="0">
                <a:solidFill>
                  <a:srgbClr val="FFCC66"/>
                </a:solidFill>
              </a:rPr>
              <a:t>Data Collection</a:t>
            </a:r>
          </a:p>
          <a:p>
            <a:r>
              <a:rPr lang="en-GB" sz="2600" dirty="0">
                <a:solidFill>
                  <a:srgbClr val="FFCC66"/>
                </a:solidFill>
              </a:rPr>
              <a:t>Exploratory Data Analysis (EDA)</a:t>
            </a:r>
          </a:p>
          <a:p>
            <a:r>
              <a:rPr lang="en-GB" sz="2600" dirty="0">
                <a:solidFill>
                  <a:srgbClr val="FFCC66"/>
                </a:solidFill>
              </a:rPr>
              <a:t>Data Pre-processing</a:t>
            </a:r>
          </a:p>
          <a:p>
            <a:r>
              <a:rPr lang="en-GB" sz="2600" dirty="0">
                <a:solidFill>
                  <a:srgbClr val="FFCC66"/>
                </a:solidFill>
              </a:rPr>
              <a:t>Model Building, Training, Testing &amp; Evaluating results</a:t>
            </a:r>
          </a:p>
          <a:p>
            <a:r>
              <a:rPr lang="en-GB" sz="2600" dirty="0">
                <a:solidFill>
                  <a:srgbClr val="FFCC66"/>
                </a:solidFill>
              </a:rPr>
              <a:t>Feature Engineering</a:t>
            </a:r>
          </a:p>
          <a:p>
            <a:r>
              <a:rPr lang="en-GB" sz="2600" dirty="0">
                <a:solidFill>
                  <a:srgbClr val="FFCC66"/>
                </a:solidFill>
              </a:rPr>
              <a:t>Model Validation</a:t>
            </a:r>
          </a:p>
          <a:p>
            <a:r>
              <a:rPr lang="en-GB" sz="2600" dirty="0">
                <a:solidFill>
                  <a:srgbClr val="FFCC66"/>
                </a:solidFill>
              </a:rPr>
              <a:t>Finalising the model</a:t>
            </a:r>
          </a:p>
          <a:p>
            <a:r>
              <a:rPr lang="en-GB" sz="2600" dirty="0">
                <a:solidFill>
                  <a:srgbClr val="FFCC66"/>
                </a:solidFill>
              </a:rPr>
              <a:t>Making Pipeline </a:t>
            </a:r>
          </a:p>
          <a:p>
            <a:r>
              <a:rPr lang="en-GB" sz="2600" dirty="0">
                <a:solidFill>
                  <a:srgbClr val="FFCC66"/>
                </a:solidFill>
              </a:rPr>
              <a:t>Building &amp; deploying UI app (using </a:t>
            </a:r>
            <a:r>
              <a:rPr lang="en-GB" sz="2600" dirty="0" err="1">
                <a:solidFill>
                  <a:srgbClr val="FFCC66"/>
                </a:solidFill>
              </a:rPr>
              <a:t>Streamlit</a:t>
            </a:r>
            <a:r>
              <a:rPr lang="en-GB" sz="2600" dirty="0">
                <a:solidFill>
                  <a:srgbClr val="FFCC66"/>
                </a:solidFill>
              </a:rPr>
              <a:t> &amp; </a:t>
            </a:r>
            <a:r>
              <a:rPr lang="en-GB" sz="2600" dirty="0" err="1">
                <a:solidFill>
                  <a:srgbClr val="FFCC66"/>
                </a:solidFill>
              </a:rPr>
              <a:t>Streamlit</a:t>
            </a:r>
            <a:r>
              <a:rPr lang="en-GB" sz="2600" dirty="0">
                <a:solidFill>
                  <a:srgbClr val="FFCC66"/>
                </a:solidFill>
              </a:rPr>
              <a:t> cloud)</a:t>
            </a:r>
          </a:p>
          <a:p>
            <a:endParaRPr lang="en-GB" sz="2600" dirty="0">
              <a:solidFill>
                <a:srgbClr val="FFCC66"/>
              </a:solidFill>
            </a:endParaRPr>
          </a:p>
          <a:p>
            <a:endParaRPr lang="en-GB" sz="2600" dirty="0">
              <a:solidFill>
                <a:srgbClr val="FFCC66"/>
              </a:solidFill>
            </a:endParaRPr>
          </a:p>
          <a:p>
            <a:endParaRPr lang="en-GB" sz="2600" dirty="0">
              <a:solidFill>
                <a:srgbClr val="FFCC66"/>
              </a:solidFill>
            </a:endParaRPr>
          </a:p>
          <a:p>
            <a:endParaRPr lang="en-US" sz="2600" dirty="0">
              <a:solidFill>
                <a:srgbClr val="FFCC66"/>
              </a:solidFill>
            </a:endParaRPr>
          </a:p>
          <a:p>
            <a:endParaRPr lang="en-US" sz="26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47" y="332656"/>
            <a:ext cx="10297145" cy="93610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C66"/>
                </a:solidFill>
              </a:rP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547" y="1628800"/>
            <a:ext cx="10441160" cy="4896544"/>
          </a:xfrm>
        </p:spPr>
        <p:txBody>
          <a:bodyPr>
            <a:normAutofit/>
          </a:bodyPr>
          <a:lstStyle/>
          <a:p>
            <a:r>
              <a:rPr lang="en-GB" sz="2700" dirty="0" err="1">
                <a:solidFill>
                  <a:srgbClr val="FFCC66"/>
                </a:solidFill>
              </a:rPr>
              <a:t>Numpy</a:t>
            </a:r>
            <a:endParaRPr lang="en-GB" sz="2700" dirty="0">
              <a:solidFill>
                <a:srgbClr val="FFCC66"/>
              </a:solidFill>
            </a:endParaRPr>
          </a:p>
          <a:p>
            <a:r>
              <a:rPr lang="en-GB" sz="2700" dirty="0">
                <a:solidFill>
                  <a:srgbClr val="FFCC66"/>
                </a:solidFill>
              </a:rPr>
              <a:t>Pandas</a:t>
            </a:r>
          </a:p>
          <a:p>
            <a:r>
              <a:rPr lang="en-GB" sz="2700" dirty="0">
                <a:solidFill>
                  <a:srgbClr val="FFCC66"/>
                </a:solidFill>
              </a:rPr>
              <a:t>Matplotlib</a:t>
            </a:r>
          </a:p>
          <a:p>
            <a:r>
              <a:rPr lang="en-GB" sz="2700" dirty="0">
                <a:solidFill>
                  <a:srgbClr val="FFCC66"/>
                </a:solidFill>
              </a:rPr>
              <a:t>Seaborn</a:t>
            </a:r>
          </a:p>
          <a:p>
            <a:r>
              <a:rPr lang="en-GB" sz="2700" dirty="0">
                <a:solidFill>
                  <a:srgbClr val="FFCC66"/>
                </a:solidFill>
              </a:rPr>
              <a:t>Sci-kit Learn</a:t>
            </a:r>
          </a:p>
          <a:p>
            <a:r>
              <a:rPr lang="en-GB" sz="2700" dirty="0" err="1">
                <a:solidFill>
                  <a:srgbClr val="FFCC66"/>
                </a:solidFill>
              </a:rPr>
              <a:t>XGBoost</a:t>
            </a:r>
            <a:endParaRPr lang="en-GB" sz="2700" dirty="0">
              <a:solidFill>
                <a:srgbClr val="FFCC66"/>
              </a:solidFill>
            </a:endParaRPr>
          </a:p>
          <a:p>
            <a:r>
              <a:rPr lang="en-GB" sz="2700" dirty="0">
                <a:solidFill>
                  <a:srgbClr val="FFCC66"/>
                </a:solidFill>
              </a:rPr>
              <a:t>Pickle</a:t>
            </a:r>
          </a:p>
          <a:p>
            <a:r>
              <a:rPr lang="en-GB" sz="2700" dirty="0" err="1">
                <a:solidFill>
                  <a:srgbClr val="FFCC66"/>
                </a:solidFill>
              </a:rPr>
              <a:t>Streamlit</a:t>
            </a:r>
            <a:endParaRPr lang="en-GB" sz="2700" dirty="0">
              <a:solidFill>
                <a:srgbClr val="FFCC66"/>
              </a:solidFill>
            </a:endParaRPr>
          </a:p>
          <a:p>
            <a:endParaRPr lang="en-GB" sz="2700" dirty="0">
              <a:solidFill>
                <a:srgbClr val="FFCC66"/>
              </a:solidFill>
            </a:endParaRPr>
          </a:p>
          <a:p>
            <a:endParaRPr lang="en-GB" sz="2700" dirty="0">
              <a:solidFill>
                <a:srgbClr val="FFCC66"/>
              </a:solidFill>
            </a:endParaRPr>
          </a:p>
          <a:p>
            <a:endParaRPr lang="en-US" sz="2700" dirty="0">
              <a:solidFill>
                <a:srgbClr val="FFCC66"/>
              </a:solidFill>
            </a:endParaRPr>
          </a:p>
          <a:p>
            <a:endParaRPr lang="en-US" sz="27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47" y="332656"/>
            <a:ext cx="10297145" cy="93610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C66"/>
                </a:solidFill>
              </a:rPr>
              <a:t>DATA AT GLANCE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11FF5B-D1C8-46E6-AC90-3EFB6292D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72" y="1484784"/>
            <a:ext cx="1087802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32656"/>
            <a:ext cx="10297145" cy="93610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C66"/>
                </a:solidFill>
              </a:rPr>
              <a:t>DATA ANALYSIS &amp;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3B4E-D4EE-458F-9783-44A4908C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916832"/>
            <a:ext cx="5544616" cy="4608512"/>
          </a:xfrm>
        </p:spPr>
        <p:txBody>
          <a:bodyPr/>
          <a:lstStyle/>
          <a:p>
            <a:r>
              <a:rPr lang="en-GB" dirty="0">
                <a:solidFill>
                  <a:srgbClr val="FFCC66"/>
                </a:solidFill>
              </a:rPr>
              <a:t>The Mushroom class is our target variable. </a:t>
            </a:r>
          </a:p>
          <a:p>
            <a:r>
              <a:rPr lang="en-GB" dirty="0">
                <a:solidFill>
                  <a:srgbClr val="FFCC66"/>
                </a:solidFill>
              </a:rPr>
              <a:t>It has two classes edible (e) &amp; poisonous (p).</a:t>
            </a:r>
          </a:p>
          <a:p>
            <a:r>
              <a:rPr lang="en-GB" dirty="0">
                <a:solidFill>
                  <a:srgbClr val="FFCC66"/>
                </a:solidFill>
              </a:rPr>
              <a:t>The count of edible class mushroom (e) is slightly higher than poisonous class (p). </a:t>
            </a:r>
          </a:p>
          <a:p>
            <a:r>
              <a:rPr lang="en-GB" dirty="0">
                <a:solidFill>
                  <a:srgbClr val="FFCC66"/>
                </a:solidFill>
              </a:rPr>
              <a:t>Hence, the dataset is a balanced dataset.</a:t>
            </a:r>
            <a:endParaRPr lang="en-IN" dirty="0"/>
          </a:p>
        </p:txBody>
      </p:sp>
      <p:pic>
        <p:nvPicPr>
          <p:cNvPr id="6" name="Picture Placeholder 13">
            <a:extLst>
              <a:ext uri="{FF2B5EF4-FFF2-40B4-BE49-F238E27FC236}">
                <a16:creationId xmlns:a16="http://schemas.microsoft.com/office/drawing/2014/main" id="{0B743081-2E08-43DE-B518-1F01CA1E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916832"/>
            <a:ext cx="6150063" cy="453650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684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47" y="332656"/>
            <a:ext cx="10297145" cy="93610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C66"/>
                </a:solidFill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58" y="1700808"/>
            <a:ext cx="9315877" cy="3600400"/>
          </a:xfrm>
        </p:spPr>
        <p:txBody>
          <a:bodyPr>
            <a:normAutofit/>
          </a:bodyPr>
          <a:lstStyle/>
          <a:p>
            <a:r>
              <a:rPr lang="en-GB" sz="2700" dirty="0">
                <a:solidFill>
                  <a:srgbClr val="FFCC66"/>
                </a:solidFill>
              </a:rPr>
              <a:t>Since, the data is available only in categorical format we have to pre-process the data before model building.</a:t>
            </a:r>
          </a:p>
          <a:p>
            <a:r>
              <a:rPr lang="en-GB" sz="2700" dirty="0">
                <a:solidFill>
                  <a:srgbClr val="FFCC66"/>
                </a:solidFill>
              </a:rPr>
              <a:t>We have used, Label Encoder library from </a:t>
            </a:r>
            <a:r>
              <a:rPr lang="en-GB" sz="2700" dirty="0" err="1">
                <a:solidFill>
                  <a:srgbClr val="FFCC66"/>
                </a:solidFill>
              </a:rPr>
              <a:t>scikit</a:t>
            </a:r>
            <a:r>
              <a:rPr lang="en-GB" sz="2700" dirty="0">
                <a:solidFill>
                  <a:srgbClr val="FFCC66"/>
                </a:solidFill>
              </a:rPr>
              <a:t>-learn package to encode our categorical features into numerical. </a:t>
            </a:r>
          </a:p>
          <a:p>
            <a:r>
              <a:rPr lang="en-GB" sz="2700" dirty="0">
                <a:solidFill>
                  <a:srgbClr val="FFCC66"/>
                </a:solidFill>
              </a:rPr>
              <a:t>Now, our data is ready for model building process.</a:t>
            </a:r>
          </a:p>
          <a:p>
            <a:endParaRPr lang="en-GB" sz="2700" dirty="0">
              <a:solidFill>
                <a:srgbClr val="FFCC66"/>
              </a:solidFill>
            </a:endParaRPr>
          </a:p>
          <a:p>
            <a:endParaRPr lang="en-GB" sz="2700" dirty="0">
              <a:solidFill>
                <a:srgbClr val="FFCC66"/>
              </a:solidFill>
            </a:endParaRPr>
          </a:p>
          <a:p>
            <a:pPr marL="0" indent="0">
              <a:buNone/>
            </a:pPr>
            <a:endParaRPr lang="en-US" sz="2700" dirty="0">
              <a:solidFill>
                <a:srgbClr val="FFCC66"/>
              </a:solidFill>
            </a:endParaRPr>
          </a:p>
          <a:p>
            <a:endParaRPr lang="en-US" sz="27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65061"/>
            <a:ext cx="10058400" cy="936105"/>
          </a:xfrm>
        </p:spPr>
        <p:txBody>
          <a:bodyPr/>
          <a:lstStyle/>
          <a:p>
            <a:r>
              <a:rPr lang="en-US" dirty="0">
                <a:solidFill>
                  <a:srgbClr val="FFCC66"/>
                </a:solidFill>
              </a:rPr>
              <a:t>MODEL BUILDING &amp; TRAINING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6E315-544C-4072-A79C-57069710A5FB}"/>
              </a:ext>
            </a:extLst>
          </p:cNvPr>
          <p:cNvSpPr txBox="1">
            <a:spLocks/>
          </p:cNvSpPr>
          <p:nvPr/>
        </p:nvSpPr>
        <p:spPr>
          <a:xfrm>
            <a:off x="623392" y="1772815"/>
            <a:ext cx="9315877" cy="4620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dirty="0">
                <a:solidFill>
                  <a:srgbClr val="FFCC66"/>
                </a:solidFill>
              </a:rPr>
              <a:t>We have split the dataset in the ratio of 70:30 for training &amp; testing purpose respectively. </a:t>
            </a:r>
          </a:p>
          <a:p>
            <a:r>
              <a:rPr lang="en-GB" sz="2700" dirty="0">
                <a:solidFill>
                  <a:srgbClr val="FFCC66"/>
                </a:solidFill>
              </a:rPr>
              <a:t>We have used different classification models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Logistic Regression.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Decision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K-Nearest Neighbours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Support Vector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 err="1">
                <a:solidFill>
                  <a:srgbClr val="FFCC66"/>
                </a:solidFill>
              </a:rPr>
              <a:t>XGBoost</a:t>
            </a:r>
            <a:r>
              <a:rPr lang="en-GB" sz="2700" dirty="0">
                <a:solidFill>
                  <a:srgbClr val="FFCC66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5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20688"/>
            <a:ext cx="10058400" cy="792089"/>
          </a:xfrm>
        </p:spPr>
        <p:txBody>
          <a:bodyPr/>
          <a:lstStyle/>
          <a:p>
            <a:r>
              <a:rPr lang="en-US" dirty="0">
                <a:solidFill>
                  <a:srgbClr val="FFCC66"/>
                </a:solidFill>
              </a:rPr>
              <a:t>MODEL 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2420888"/>
            <a:ext cx="10058400" cy="2448272"/>
          </a:xfrm>
        </p:spPr>
        <p:txBody>
          <a:bodyPr/>
          <a:lstStyle/>
          <a:p>
            <a:endParaRPr lang="en-GB" dirty="0">
              <a:solidFill>
                <a:srgbClr val="FFCC66"/>
              </a:solidFill>
            </a:endParaRPr>
          </a:p>
          <a:p>
            <a:endParaRPr lang="en-GB" dirty="0">
              <a:solidFill>
                <a:srgbClr val="FFCC66"/>
              </a:solidFill>
            </a:endParaRPr>
          </a:p>
          <a:p>
            <a:endParaRPr lang="en-GB" dirty="0">
              <a:solidFill>
                <a:srgbClr val="FFCC66"/>
              </a:solidFill>
            </a:endParaRPr>
          </a:p>
          <a:p>
            <a:endParaRPr lang="en-US" dirty="0">
              <a:solidFill>
                <a:srgbClr val="FFCC66"/>
              </a:solidFill>
            </a:endParaRPr>
          </a:p>
          <a:p>
            <a:endParaRPr lang="en-US" dirty="0">
              <a:solidFill>
                <a:srgbClr val="FFCC66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6E315-544C-4072-A79C-57069710A5FB}"/>
              </a:ext>
            </a:extLst>
          </p:cNvPr>
          <p:cNvSpPr txBox="1">
            <a:spLocks/>
          </p:cNvSpPr>
          <p:nvPr/>
        </p:nvSpPr>
        <p:spPr>
          <a:xfrm>
            <a:off x="623392" y="1844824"/>
            <a:ext cx="9315877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dirty="0">
                <a:solidFill>
                  <a:srgbClr val="FFCC66"/>
                </a:solidFill>
              </a:rPr>
              <a:t>We have used different metrics for evaluating the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Accuracy score.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FFCC66"/>
                </a:solidFill>
              </a:rPr>
              <a:t>Classification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206</TotalTime>
  <Words>614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Franklin Gothic Medium</vt:lpstr>
      <vt:lpstr>Impact</vt:lpstr>
      <vt:lpstr>Basketball 16x9</vt:lpstr>
      <vt:lpstr>Mushroom Classification</vt:lpstr>
      <vt:lpstr>OBJECTIVE</vt:lpstr>
      <vt:lpstr>PROJECT WORKFLOW</vt:lpstr>
      <vt:lpstr>PACKAGES</vt:lpstr>
      <vt:lpstr>DATA AT GLANCE</vt:lpstr>
      <vt:lpstr>DATA ANALYSIS &amp; VISUALIZATION</vt:lpstr>
      <vt:lpstr>DATA PRE-PROCESSING</vt:lpstr>
      <vt:lpstr>MODEL BUILDING &amp; TRAINING</vt:lpstr>
      <vt:lpstr>MODEL EVALUATION</vt:lpstr>
      <vt:lpstr>EVALUATION RESULTS</vt:lpstr>
      <vt:lpstr>FEATURE ENGINEERING</vt:lpstr>
      <vt:lpstr>FEATURE ENGINEERING RESULT</vt:lpstr>
      <vt:lpstr>MODEL VALIDATION </vt:lpstr>
      <vt:lpstr>MODEL FINALISATION </vt:lpstr>
      <vt:lpstr>BUILDING PIPELINE</vt:lpstr>
      <vt:lpstr>MODEL DEPLOYMENT – STREAMLIT CLOUD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Lenovo</dc:creator>
  <cp:lastModifiedBy>Lenovo</cp:lastModifiedBy>
  <cp:revision>163</cp:revision>
  <dcterms:created xsi:type="dcterms:W3CDTF">2022-09-16T14:12:15Z</dcterms:created>
  <dcterms:modified xsi:type="dcterms:W3CDTF">2022-09-16T18:05:55Z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