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87" r:id="rId5"/>
    <p:sldId id="288" r:id="rId6"/>
    <p:sldId id="289" r:id="rId7"/>
    <p:sldId id="290" r:id="rId8"/>
    <p:sldId id="291" r:id="rId9"/>
    <p:sldId id="292" r:id="rId10"/>
    <p:sldId id="295" r:id="rId11"/>
    <p:sldId id="293" r:id="rId12"/>
    <p:sldId id="294" r:id="rId13"/>
    <p:sldId id="297" r:id="rId14"/>
    <p:sldId id="301" r:id="rId15"/>
    <p:sldId id="302" r:id="rId16"/>
    <p:sldId id="303" r:id="rId17"/>
    <p:sldId id="304" r:id="rId18"/>
    <p:sldId id="305" r:id="rId19"/>
    <p:sldId id="298" r:id="rId20"/>
    <p:sldId id="308" r:id="rId21"/>
    <p:sldId id="312" r:id="rId22"/>
    <p:sldId id="314" r:id="rId23"/>
    <p:sldId id="313" r:id="rId24"/>
    <p:sldId id="315" r:id="rId25"/>
    <p:sldId id="299" r:id="rId26"/>
    <p:sldId id="300" r:id="rId27"/>
    <p:sldId id="306" r:id="rId28"/>
    <p:sldId id="307" r:id="rId29"/>
    <p:sldId id="284" r:id="rId30"/>
    <p:sldId id="263"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7" autoAdjust="0"/>
  </p:normalViewPr>
  <p:slideViewPr>
    <p:cSldViewPr snapToGrid="0">
      <p:cViewPr varScale="1">
        <p:scale>
          <a:sx n="79" d="100"/>
          <a:sy n="79" d="100"/>
        </p:scale>
        <p:origin x="850" y="82"/>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10/13/2022</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10/13/2022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412139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26</a:t>
            </a:fld>
            <a:endParaRPr lang="en-US" noProof="0" dirty="0"/>
          </a:p>
        </p:txBody>
      </p:sp>
    </p:spTree>
    <p:extLst>
      <p:ext uri="{BB962C8B-B14F-4D97-AF65-F5344CB8AC3E}">
        <p14:creationId xmlns:p14="http://schemas.microsoft.com/office/powerpoint/2010/main" val="194930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27</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28</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_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29181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 id="2147483681" r:id="rId30"/>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ddatarep27-sentiment-analysis----hotel-reviews-deploy11-h5fw3i.streamlitapp.com/" TargetMode="External"/><Relationship Id="rId5" Type="http://schemas.openxmlformats.org/officeDocument/2006/relationships/image" Target="../media/image34.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ddatarep27-sentiment-analysis----hotel-reviews-deep-test-yhqbnn.streamlitapp.com/" TargetMode="Externa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07004" y="4980560"/>
            <a:ext cx="11977991" cy="963039"/>
          </a:xfrm>
          <a:solidFill>
            <a:schemeClr val="tx1">
              <a:alpha val="63000"/>
            </a:schemeClr>
          </a:solidFill>
        </p:spPr>
        <p:txBody>
          <a:bodyPr/>
          <a:lstStyle/>
          <a:p>
            <a:r>
              <a:rPr lang="en-US" sz="4600" b="1" spc="-300" dirty="0">
                <a:gradFill>
                  <a:gsLst>
                    <a:gs pos="0">
                      <a:schemeClr val="accent1"/>
                    </a:gs>
                    <a:gs pos="51300">
                      <a:schemeClr val="accent2"/>
                    </a:gs>
                    <a:gs pos="100000">
                      <a:schemeClr val="accent3"/>
                    </a:gs>
                  </a:gsLst>
                  <a:lin ang="0" scaled="0"/>
                </a:gradFill>
                <a:latin typeface="+mn-lt"/>
                <a:ea typeface="+mn-ea"/>
                <a:cs typeface="+mn-cs"/>
              </a:rPr>
              <a:t>SENTIMENT ANALYSIS – HOTEL REVIEWS</a:t>
            </a:r>
          </a:p>
        </p:txBody>
      </p:sp>
    </p:spTree>
    <p:extLst>
      <p:ext uri="{BB962C8B-B14F-4D97-AF65-F5344CB8AC3E}">
        <p14:creationId xmlns:p14="http://schemas.microsoft.com/office/powerpoint/2010/main" val="3820652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10</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8555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243952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chemeClr val="bg1"/>
                </a:solidFill>
              </a:rPr>
              <a:t>Using NLTK’S VADER </a:t>
            </a:r>
            <a:r>
              <a:rPr lang="en-US" sz="2200" dirty="0">
                <a:solidFill>
                  <a:schemeClr val="bg1"/>
                </a:solidFill>
              </a:rPr>
              <a:t>(Valence Aware Dictionary For Sentiment Reasoning)</a:t>
            </a:r>
            <a:endParaRPr lang="en-US" sz="2200" b="1" dirty="0">
              <a:solidFill>
                <a:schemeClr val="bg1"/>
              </a:solidFill>
            </a:endParaRPr>
          </a:p>
          <a:p>
            <a:pPr marL="285750" indent="-285750">
              <a:buFont typeface="Arial" pitchFamily="34" charset="0"/>
              <a:buChar char="•"/>
            </a:pPr>
            <a:r>
              <a:rPr lang="en-US" sz="2000" dirty="0">
                <a:solidFill>
                  <a:schemeClr val="bg1"/>
                </a:solidFill>
              </a:rPr>
              <a:t>VADER VADAR is a lexicon &amp; rule based sentiment analysis tools specifically calibrated to sentiments most commonly expressed on social media platform. When calculating a polarity score Vader output four metrics : compound, negative, neutral &amp; positive.</a:t>
            </a:r>
          </a:p>
          <a:p>
            <a:pPr marL="285750" indent="-285750">
              <a:buFont typeface="Arial" pitchFamily="34" charset="0"/>
              <a:buChar char="•"/>
            </a:pPr>
            <a:r>
              <a:rPr lang="en-US" sz="2000" dirty="0">
                <a:solidFill>
                  <a:schemeClr val="bg1"/>
                </a:solidFill>
              </a:rPr>
              <a:t>The compound score calculates the sum of all lexicon ratings which is normalized between -1 (most negative) to +1 (most positive)</a:t>
            </a:r>
          </a:p>
          <a:p>
            <a:pPr marL="285750" indent="-285750">
              <a:buFont typeface="Arial" pitchFamily="34" charset="0"/>
              <a:buChar char="•"/>
            </a:pPr>
            <a:endParaRPr lang="en-US" sz="2000" dirty="0">
              <a:solidFill>
                <a:schemeClr val="bg1"/>
              </a:solidFill>
            </a:endParaRPr>
          </a:p>
          <a:p>
            <a:endParaRPr lang="en-US" sz="2000" dirty="0">
              <a:solidFill>
                <a:schemeClr val="bg1"/>
              </a:solidFill>
            </a:endParaRPr>
          </a:p>
        </p:txBody>
      </p:sp>
      <p:pic>
        <p:nvPicPr>
          <p:cNvPr id="4" name="Picture 3">
            <a:extLst>
              <a:ext uri="{FF2B5EF4-FFF2-40B4-BE49-F238E27FC236}">
                <a16:creationId xmlns:a16="http://schemas.microsoft.com/office/drawing/2014/main" id="{F48340B2-25B3-4E8A-8149-C0F97A549FC7}"/>
              </a:ext>
            </a:extLst>
          </p:cNvPr>
          <p:cNvPicPr>
            <a:picLocks noChangeAspect="1"/>
          </p:cNvPicPr>
          <p:nvPr/>
        </p:nvPicPr>
        <p:blipFill>
          <a:blip r:embed="rId3"/>
          <a:stretch>
            <a:fillRect/>
          </a:stretch>
        </p:blipFill>
        <p:spPr>
          <a:xfrm>
            <a:off x="600617" y="3955773"/>
            <a:ext cx="9060218" cy="2067339"/>
          </a:xfrm>
          <a:prstGeom prst="rect">
            <a:avLst/>
          </a:prstGeom>
        </p:spPr>
      </p:pic>
    </p:spTree>
    <p:extLst>
      <p:ext uri="{BB962C8B-B14F-4D97-AF65-F5344CB8AC3E}">
        <p14:creationId xmlns:p14="http://schemas.microsoft.com/office/powerpoint/2010/main" val="2530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11</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8555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421200"/>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chemeClr val="bg1"/>
                </a:solidFill>
              </a:rPr>
              <a:t>NLTK’S VADER – Sentiment Analysis </a:t>
            </a:r>
            <a:endParaRPr lang="en-US" sz="2000" dirty="0">
              <a:solidFill>
                <a:schemeClr val="bg1"/>
              </a:solidFill>
            </a:endParaRPr>
          </a:p>
          <a:p>
            <a:endParaRPr lang="en-US" sz="2000" dirty="0">
              <a:solidFill>
                <a:schemeClr val="bg1"/>
              </a:solidFill>
            </a:endParaRPr>
          </a:p>
        </p:txBody>
      </p:sp>
      <p:pic>
        <p:nvPicPr>
          <p:cNvPr id="10" name="Picture 2">
            <a:extLst>
              <a:ext uri="{FF2B5EF4-FFF2-40B4-BE49-F238E27FC236}">
                <a16:creationId xmlns:a16="http://schemas.microsoft.com/office/drawing/2014/main" id="{E1804E74-2F05-4159-A1D1-61060C989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47" y="1741359"/>
            <a:ext cx="6453810" cy="442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42EE8EA0-16B4-4771-B26D-9DA13E2C16B4}"/>
              </a:ext>
            </a:extLst>
          </p:cNvPr>
          <p:cNvSpPr txBox="1"/>
          <p:nvPr/>
        </p:nvSpPr>
        <p:spPr>
          <a:xfrm>
            <a:off x="7291630" y="3182681"/>
            <a:ext cx="4506496" cy="1569660"/>
          </a:xfrm>
          <a:prstGeom prst="rect">
            <a:avLst/>
          </a:prstGeom>
          <a:noFill/>
        </p:spPr>
        <p:txBody>
          <a:bodyPr wrap="square" rtlCol="0">
            <a:spAutoFit/>
          </a:bodyPr>
          <a:lstStyle/>
          <a:p>
            <a:r>
              <a:rPr lang="en-US" sz="1600" dirty="0">
                <a:solidFill>
                  <a:schemeClr val="bg1"/>
                </a:solidFill>
              </a:rPr>
              <a:t>Note – </a:t>
            </a:r>
          </a:p>
          <a:p>
            <a:pPr marL="285750" indent="-285750">
              <a:buFont typeface="Arial" pitchFamily="34" charset="0"/>
              <a:buChar char="•"/>
            </a:pPr>
            <a:r>
              <a:rPr lang="en-US" sz="1600" dirty="0">
                <a:solidFill>
                  <a:schemeClr val="bg1"/>
                </a:solidFill>
              </a:rPr>
              <a:t>As we can see from above sentiment analysis, almost 95% reviews are tagged as ‘Positive’. </a:t>
            </a:r>
          </a:p>
          <a:p>
            <a:pPr marL="285750" indent="-285750">
              <a:buFont typeface="Arial" pitchFamily="34" charset="0"/>
              <a:buChar char="•"/>
            </a:pPr>
            <a:r>
              <a:rPr lang="en-US" sz="1600" dirty="0">
                <a:solidFill>
                  <a:schemeClr val="bg1"/>
                </a:solidFill>
              </a:rPr>
              <a:t>Even most of the lowest rated reviews are misclassified as positive.</a:t>
            </a:r>
          </a:p>
        </p:txBody>
      </p:sp>
    </p:spTree>
    <p:extLst>
      <p:ext uri="{BB962C8B-B14F-4D97-AF65-F5344CB8AC3E}">
        <p14:creationId xmlns:p14="http://schemas.microsoft.com/office/powerpoint/2010/main" val="300672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12</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8555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412871" cy="286965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err="1">
                <a:solidFill>
                  <a:schemeClr val="bg1"/>
                </a:solidFill>
              </a:rPr>
              <a:t>TextBlob</a:t>
            </a:r>
            <a:r>
              <a:rPr lang="en-US" sz="2200" b="1" dirty="0">
                <a:solidFill>
                  <a:schemeClr val="bg1"/>
                </a:solidFill>
              </a:rPr>
              <a:t> </a:t>
            </a:r>
          </a:p>
          <a:p>
            <a:pPr marL="285750" indent="-285750">
              <a:buFont typeface="Arial" pitchFamily="34" charset="0"/>
              <a:buChar char="•"/>
            </a:pPr>
            <a:r>
              <a:rPr lang="en-US" sz="1950" dirty="0" err="1">
                <a:solidFill>
                  <a:schemeClr val="bg1"/>
                </a:solidFill>
              </a:rPr>
              <a:t>TextBlob</a:t>
            </a:r>
            <a:r>
              <a:rPr lang="en-US" sz="1950" dirty="0">
                <a:solidFill>
                  <a:schemeClr val="bg1"/>
                </a:solidFill>
              </a:rPr>
              <a:t> is built on top of NLTK and also it is very easy to use and can process the text in a few lines of code. </a:t>
            </a:r>
            <a:r>
              <a:rPr lang="en-US" sz="1950" dirty="0" err="1">
                <a:solidFill>
                  <a:schemeClr val="bg1"/>
                </a:solidFill>
              </a:rPr>
              <a:t>TextBlob</a:t>
            </a:r>
            <a:r>
              <a:rPr lang="en-US" sz="1950" dirty="0">
                <a:solidFill>
                  <a:schemeClr val="bg1"/>
                </a:solidFill>
              </a:rPr>
              <a:t> can be used for complex analysis and working with textual data. When a sentence is passed into </a:t>
            </a:r>
            <a:r>
              <a:rPr lang="en-US" sz="1950" dirty="0" err="1">
                <a:solidFill>
                  <a:schemeClr val="bg1"/>
                </a:solidFill>
              </a:rPr>
              <a:t>TextBlob</a:t>
            </a:r>
            <a:r>
              <a:rPr lang="en-US" sz="1950" dirty="0">
                <a:solidFill>
                  <a:schemeClr val="bg1"/>
                </a:solidFill>
              </a:rPr>
              <a:t> it gives two outputs, which are polarity and subjectivity. </a:t>
            </a:r>
          </a:p>
          <a:p>
            <a:pPr marL="285750" indent="-285750">
              <a:buFont typeface="Arial" pitchFamily="34" charset="0"/>
              <a:buChar char="•"/>
            </a:pPr>
            <a:r>
              <a:rPr lang="en-US" sz="1950" dirty="0">
                <a:solidFill>
                  <a:schemeClr val="bg1"/>
                </a:solidFill>
              </a:rPr>
              <a:t>Polarity is the output that lies between [-1,1], where -1 refers to negative sentiment and +1 refers to positive sentiment. </a:t>
            </a:r>
          </a:p>
          <a:p>
            <a:pPr marL="285750" indent="-285750">
              <a:buFont typeface="Arial" pitchFamily="34" charset="0"/>
              <a:buChar char="•"/>
            </a:pPr>
            <a:r>
              <a:rPr lang="en-US" sz="1950" dirty="0">
                <a:solidFill>
                  <a:schemeClr val="bg1"/>
                </a:solidFill>
              </a:rPr>
              <a:t>Subjectivity is the output that lies within [0,1] and refers to personal opinions and judgments.</a:t>
            </a:r>
          </a:p>
          <a:p>
            <a:pPr marL="285750" indent="-285750">
              <a:buFont typeface="Arial" pitchFamily="34" charset="0"/>
              <a:buChar char="•"/>
            </a:pPr>
            <a:endParaRPr lang="en-US" sz="2000" dirty="0">
              <a:solidFill>
                <a:schemeClr val="bg1"/>
              </a:solidFill>
            </a:endParaRPr>
          </a:p>
          <a:p>
            <a:endParaRPr lang="en-US" sz="2000" dirty="0">
              <a:solidFill>
                <a:schemeClr val="bg1"/>
              </a:solidFill>
            </a:endParaRPr>
          </a:p>
        </p:txBody>
      </p:sp>
      <p:pic>
        <p:nvPicPr>
          <p:cNvPr id="2" name="Picture 1">
            <a:extLst>
              <a:ext uri="{FF2B5EF4-FFF2-40B4-BE49-F238E27FC236}">
                <a16:creationId xmlns:a16="http://schemas.microsoft.com/office/drawing/2014/main" id="{E586F4E0-4445-483A-B296-EFB89E4D7F73}"/>
              </a:ext>
            </a:extLst>
          </p:cNvPr>
          <p:cNvPicPr>
            <a:picLocks noChangeAspect="1"/>
          </p:cNvPicPr>
          <p:nvPr/>
        </p:nvPicPr>
        <p:blipFill>
          <a:blip r:embed="rId3"/>
          <a:stretch>
            <a:fillRect/>
          </a:stretch>
        </p:blipFill>
        <p:spPr>
          <a:xfrm>
            <a:off x="572913" y="4286850"/>
            <a:ext cx="7335673" cy="1870757"/>
          </a:xfrm>
          <a:prstGeom prst="rect">
            <a:avLst/>
          </a:prstGeom>
        </p:spPr>
      </p:pic>
    </p:spTree>
    <p:extLst>
      <p:ext uri="{BB962C8B-B14F-4D97-AF65-F5344CB8AC3E}">
        <p14:creationId xmlns:p14="http://schemas.microsoft.com/office/powerpoint/2010/main" val="266203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13</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8555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515562"/>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err="1">
                <a:solidFill>
                  <a:schemeClr val="bg1"/>
                </a:solidFill>
              </a:rPr>
              <a:t>TextBlob</a:t>
            </a:r>
            <a:r>
              <a:rPr lang="en-US" sz="2200" dirty="0">
                <a:solidFill>
                  <a:schemeClr val="bg1"/>
                </a:solidFill>
              </a:rPr>
              <a:t> </a:t>
            </a:r>
            <a:r>
              <a:rPr lang="en-US" sz="2000" b="1" dirty="0">
                <a:solidFill>
                  <a:schemeClr val="bg1"/>
                </a:solidFill>
              </a:rPr>
              <a:t>–</a:t>
            </a:r>
            <a:r>
              <a:rPr lang="en-GB" sz="2000" b="1" dirty="0">
                <a:solidFill>
                  <a:schemeClr val="bg1"/>
                </a:solidFill>
              </a:rPr>
              <a:t> Sentiment Analysis </a:t>
            </a:r>
            <a:endParaRPr lang="en-US" sz="2000" dirty="0">
              <a:solidFill>
                <a:schemeClr val="bg1"/>
              </a:solidFill>
            </a:endParaRPr>
          </a:p>
          <a:p>
            <a:endParaRPr lang="en-US" sz="2000" dirty="0">
              <a:solidFill>
                <a:schemeClr val="bg1"/>
              </a:solidFill>
            </a:endParaRPr>
          </a:p>
        </p:txBody>
      </p:sp>
      <p:sp>
        <p:nvSpPr>
          <p:cNvPr id="12" name="TextBox 11">
            <a:extLst>
              <a:ext uri="{FF2B5EF4-FFF2-40B4-BE49-F238E27FC236}">
                <a16:creationId xmlns:a16="http://schemas.microsoft.com/office/drawing/2014/main" id="{42EE8EA0-16B4-4771-B26D-9DA13E2C16B4}"/>
              </a:ext>
            </a:extLst>
          </p:cNvPr>
          <p:cNvSpPr txBox="1"/>
          <p:nvPr/>
        </p:nvSpPr>
        <p:spPr>
          <a:xfrm>
            <a:off x="7291630" y="3182681"/>
            <a:ext cx="4506496" cy="2554545"/>
          </a:xfrm>
          <a:prstGeom prst="rect">
            <a:avLst/>
          </a:prstGeom>
          <a:noFill/>
        </p:spPr>
        <p:txBody>
          <a:bodyPr wrap="square" rtlCol="0">
            <a:spAutoFit/>
          </a:bodyPr>
          <a:lstStyle/>
          <a:p>
            <a:r>
              <a:rPr lang="en-GB" sz="1600" dirty="0">
                <a:solidFill>
                  <a:schemeClr val="bg1"/>
                </a:solidFill>
              </a:rPr>
              <a:t>Note – </a:t>
            </a:r>
          </a:p>
          <a:p>
            <a:pPr marL="285750" indent="-285750">
              <a:buFont typeface="Arial" panose="020B0604020202020204" pitchFamily="34" charset="0"/>
              <a:buChar char="•"/>
            </a:pPr>
            <a:r>
              <a:rPr lang="en-GB" sz="1600" dirty="0">
                <a:solidFill>
                  <a:schemeClr val="bg1"/>
                </a:solidFill>
              </a:rPr>
              <a:t>As we can see from above analysis, the low score ratings are also having positive polarity scores.</a:t>
            </a:r>
          </a:p>
          <a:p>
            <a:pPr marL="285750" indent="-285750">
              <a:buFont typeface="Arial" panose="020B0604020202020204" pitchFamily="34" charset="0"/>
              <a:buChar char="•"/>
            </a:pPr>
            <a:endParaRPr lang="en-GB" sz="1600" dirty="0">
              <a:solidFill>
                <a:schemeClr val="bg1"/>
              </a:solidFill>
            </a:endParaRPr>
          </a:p>
          <a:p>
            <a:pPr marL="285750" indent="-285750">
              <a:buFont typeface="Arial" panose="020B0604020202020204" pitchFamily="34" charset="0"/>
              <a:buChar char="•"/>
            </a:pPr>
            <a:r>
              <a:rPr lang="en-GB" sz="1600" dirty="0">
                <a:solidFill>
                  <a:schemeClr val="bg1"/>
                </a:solidFill>
              </a:rPr>
              <a:t>Negative review polarity score is not negative but positively low scored. Hence it is difficult to interpret the positive &amp; negative reviews using </a:t>
            </a:r>
            <a:r>
              <a:rPr lang="en-GB" sz="1600" dirty="0" err="1">
                <a:solidFill>
                  <a:schemeClr val="bg1"/>
                </a:solidFill>
              </a:rPr>
              <a:t>TextBlob</a:t>
            </a:r>
            <a:r>
              <a:rPr lang="en-GB" sz="1600" dirty="0">
                <a:solidFill>
                  <a:schemeClr val="bg1"/>
                </a:solidFill>
              </a:rPr>
              <a:t>.</a:t>
            </a:r>
          </a:p>
          <a:p>
            <a:endParaRPr lang="en-US" sz="1600" dirty="0">
              <a:solidFill>
                <a:schemeClr val="bg1"/>
              </a:solidFill>
            </a:endParaRPr>
          </a:p>
        </p:txBody>
      </p:sp>
      <p:pic>
        <p:nvPicPr>
          <p:cNvPr id="13" name="Picture 4">
            <a:extLst>
              <a:ext uri="{FF2B5EF4-FFF2-40B4-BE49-F238E27FC236}">
                <a16:creationId xmlns:a16="http://schemas.microsoft.com/office/drawing/2014/main" id="{561CC122-234F-426D-B381-2D3636DEF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94" y="1931697"/>
            <a:ext cx="6600643" cy="401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28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14</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5023301"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2719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8363EB1-2CA8-425B-BD93-19EEF360D275}"/>
              </a:ext>
            </a:extLst>
          </p:cNvPr>
          <p:cNvPicPr>
            <a:picLocks noChangeAspect="1"/>
          </p:cNvPicPr>
          <p:nvPr/>
        </p:nvPicPr>
        <p:blipFill>
          <a:blip r:embed="rId3"/>
          <a:stretch>
            <a:fillRect/>
          </a:stretch>
        </p:blipFill>
        <p:spPr>
          <a:xfrm>
            <a:off x="566149" y="3589506"/>
            <a:ext cx="8490302" cy="2401181"/>
          </a:xfrm>
          <a:prstGeom prst="rect">
            <a:avLst/>
          </a:prstGeom>
        </p:spPr>
      </p:pic>
      <p:sp>
        <p:nvSpPr>
          <p:cNvPr id="10" name="Subtitle 2">
            <a:extLst>
              <a:ext uri="{FF2B5EF4-FFF2-40B4-BE49-F238E27FC236}">
                <a16:creationId xmlns:a16="http://schemas.microsoft.com/office/drawing/2014/main" id="{2CAC8919-3C0E-4EDB-929C-AE9E683AA44A}"/>
              </a:ext>
            </a:extLst>
          </p:cNvPr>
          <p:cNvSpPr txBox="1">
            <a:spLocks/>
          </p:cNvSpPr>
          <p:nvPr/>
        </p:nvSpPr>
        <p:spPr bwMode="gray">
          <a:xfrm>
            <a:off x="250593" y="1092742"/>
            <a:ext cx="11724156" cy="2175752"/>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err="1">
                <a:solidFill>
                  <a:schemeClr val="bg1"/>
                </a:solidFill>
              </a:rPr>
              <a:t>Afinn</a:t>
            </a:r>
            <a:r>
              <a:rPr lang="en-US" sz="2200" b="1" dirty="0">
                <a:solidFill>
                  <a:schemeClr val="bg1"/>
                </a:solidFill>
              </a:rPr>
              <a:t> </a:t>
            </a:r>
          </a:p>
          <a:p>
            <a:pPr marL="285750" indent="-285750">
              <a:buFont typeface="Arial" pitchFamily="34" charset="0"/>
              <a:buChar char="•"/>
            </a:pPr>
            <a:r>
              <a:rPr lang="en-GB" sz="2000" dirty="0" err="1">
                <a:solidFill>
                  <a:schemeClr val="bg1"/>
                </a:solidFill>
              </a:rPr>
              <a:t>Afinn</a:t>
            </a:r>
            <a:r>
              <a:rPr lang="en-GB" sz="2000" dirty="0">
                <a:solidFill>
                  <a:schemeClr val="bg1"/>
                </a:solidFill>
              </a:rPr>
              <a:t> is the simplest yet popular lexicons used for sentiment analysis developed by Finn </a:t>
            </a:r>
            <a:r>
              <a:rPr lang="en-GB" sz="2000" dirty="0" err="1">
                <a:solidFill>
                  <a:schemeClr val="bg1"/>
                </a:solidFill>
              </a:rPr>
              <a:t>Årup</a:t>
            </a:r>
            <a:r>
              <a:rPr lang="en-GB" sz="2000" dirty="0">
                <a:solidFill>
                  <a:schemeClr val="bg1"/>
                </a:solidFill>
              </a:rPr>
              <a:t> Nielsen. It contains 3300+ words with a polarity score associated with each word.</a:t>
            </a:r>
          </a:p>
          <a:p>
            <a:pPr marL="285750" indent="-285750">
              <a:buFont typeface="Arial" pitchFamily="34" charset="0"/>
              <a:buChar char="•"/>
            </a:pPr>
            <a:r>
              <a:rPr lang="en-GB" sz="2000" dirty="0" err="1">
                <a:solidFill>
                  <a:schemeClr val="bg1"/>
                </a:solidFill>
              </a:rPr>
              <a:t>Afinn</a:t>
            </a:r>
            <a:r>
              <a:rPr lang="en-GB" sz="2000" dirty="0">
                <a:solidFill>
                  <a:schemeClr val="bg1"/>
                </a:solidFill>
              </a:rPr>
              <a:t> is a list of words rated for valence with an integer between minus five (negative) and plus five  (positive). The comparative score is simply: sum of each token / number of tokens.</a:t>
            </a:r>
          </a:p>
          <a:p>
            <a:pPr marL="285750" indent="-285750">
              <a:buFont typeface="Arial" pitchFamily="34" charset="0"/>
              <a:buChar char="•"/>
            </a:pPr>
            <a:endParaRPr lang="en-GB" sz="2000" dirty="0">
              <a:solidFill>
                <a:schemeClr val="bg1"/>
              </a:solidFill>
            </a:endParaRPr>
          </a:p>
          <a:p>
            <a:pPr marL="285750" indent="-285750">
              <a:buFont typeface="Arial" pitchFamily="34" charset="0"/>
              <a:buChar char="•"/>
            </a:pP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25123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15</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906569"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75829"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421200"/>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b="1" dirty="0" err="1">
                <a:solidFill>
                  <a:schemeClr val="bg1"/>
                </a:solidFill>
              </a:rPr>
              <a:t>Afinn</a:t>
            </a:r>
            <a:r>
              <a:rPr lang="en-GB" sz="2200" b="1" dirty="0">
                <a:solidFill>
                  <a:schemeClr val="bg1"/>
                </a:solidFill>
              </a:rPr>
              <a:t> </a:t>
            </a:r>
            <a:r>
              <a:rPr lang="en-US" sz="2200" b="1" dirty="0">
                <a:solidFill>
                  <a:schemeClr val="bg1"/>
                </a:solidFill>
              </a:rPr>
              <a:t>– </a:t>
            </a:r>
            <a:r>
              <a:rPr lang="en-GB" sz="2200" b="1" dirty="0">
                <a:solidFill>
                  <a:schemeClr val="bg1"/>
                </a:solidFill>
              </a:rPr>
              <a:t>Sentiment Analysis  </a:t>
            </a:r>
          </a:p>
        </p:txBody>
      </p:sp>
      <p:sp>
        <p:nvSpPr>
          <p:cNvPr id="12" name="TextBox 11">
            <a:extLst>
              <a:ext uri="{FF2B5EF4-FFF2-40B4-BE49-F238E27FC236}">
                <a16:creationId xmlns:a16="http://schemas.microsoft.com/office/drawing/2014/main" id="{42EE8EA0-16B4-4771-B26D-9DA13E2C16B4}"/>
              </a:ext>
            </a:extLst>
          </p:cNvPr>
          <p:cNvSpPr txBox="1"/>
          <p:nvPr/>
        </p:nvSpPr>
        <p:spPr>
          <a:xfrm>
            <a:off x="7378756" y="2374813"/>
            <a:ext cx="4506497" cy="2800767"/>
          </a:xfrm>
          <a:prstGeom prst="rect">
            <a:avLst/>
          </a:prstGeom>
          <a:noFill/>
        </p:spPr>
        <p:txBody>
          <a:bodyPr wrap="square" rtlCol="0">
            <a:spAutoFit/>
          </a:bodyPr>
          <a:lstStyle/>
          <a:p>
            <a:r>
              <a:rPr lang="en-GB" sz="1600" dirty="0">
                <a:solidFill>
                  <a:schemeClr val="bg1"/>
                </a:solidFill>
              </a:rPr>
              <a:t>Note:</a:t>
            </a:r>
          </a:p>
          <a:p>
            <a:pPr marL="285750" indent="-285750">
              <a:buFont typeface="Arial" panose="020B0604020202020204" pitchFamily="34" charset="0"/>
              <a:buChar char="•"/>
            </a:pPr>
            <a:r>
              <a:rPr lang="en-GB" sz="1600" dirty="0">
                <a:solidFill>
                  <a:schemeClr val="bg1"/>
                </a:solidFill>
              </a:rPr>
              <a:t>As we can see from above violin plot, top rated reviews, the minimum </a:t>
            </a:r>
            <a:r>
              <a:rPr lang="en-GB" sz="1600" dirty="0" err="1">
                <a:solidFill>
                  <a:schemeClr val="bg1"/>
                </a:solidFill>
              </a:rPr>
              <a:t>Afinn</a:t>
            </a:r>
            <a:r>
              <a:rPr lang="en-GB" sz="1600" dirty="0">
                <a:solidFill>
                  <a:schemeClr val="bg1"/>
                </a:solidFill>
              </a:rPr>
              <a:t> score is negative whereas bottom review highest </a:t>
            </a:r>
            <a:r>
              <a:rPr lang="en-GB" sz="1600" dirty="0" err="1">
                <a:solidFill>
                  <a:schemeClr val="bg1"/>
                </a:solidFill>
              </a:rPr>
              <a:t>afinn</a:t>
            </a:r>
            <a:r>
              <a:rPr lang="en-GB" sz="1600" dirty="0">
                <a:solidFill>
                  <a:schemeClr val="bg1"/>
                </a:solidFill>
              </a:rPr>
              <a:t> score is positive.</a:t>
            </a:r>
          </a:p>
          <a:p>
            <a:pPr marL="285750" indent="-285750">
              <a:buFont typeface="Arial" panose="020B0604020202020204" pitchFamily="34" charset="0"/>
              <a:buChar char="•"/>
            </a:pPr>
            <a:endParaRPr lang="en-GB" sz="1600" dirty="0">
              <a:solidFill>
                <a:schemeClr val="bg1"/>
              </a:solidFill>
            </a:endParaRPr>
          </a:p>
          <a:p>
            <a:pPr marL="285750" indent="-285750">
              <a:buFont typeface="Arial" panose="020B0604020202020204" pitchFamily="34" charset="0"/>
              <a:buChar char="•"/>
            </a:pPr>
            <a:r>
              <a:rPr lang="en-GB" sz="1600" dirty="0">
                <a:solidFill>
                  <a:schemeClr val="bg1"/>
                </a:solidFill>
              </a:rPr>
              <a:t>Hence, </a:t>
            </a:r>
            <a:r>
              <a:rPr lang="en-GB" sz="1600" dirty="0" err="1">
                <a:solidFill>
                  <a:schemeClr val="bg1"/>
                </a:solidFill>
              </a:rPr>
              <a:t>afinn</a:t>
            </a:r>
            <a:r>
              <a:rPr lang="en-GB" sz="1600" dirty="0">
                <a:solidFill>
                  <a:schemeClr val="bg1"/>
                </a:solidFill>
              </a:rPr>
              <a:t> is better than other rule based sentiment analysis, but unable to segregate between lowest and highest review</a:t>
            </a:r>
          </a:p>
        </p:txBody>
      </p:sp>
      <p:pic>
        <p:nvPicPr>
          <p:cNvPr id="14" name="Picture 11">
            <a:extLst>
              <a:ext uri="{FF2B5EF4-FFF2-40B4-BE49-F238E27FC236}">
                <a16:creationId xmlns:a16="http://schemas.microsoft.com/office/drawing/2014/main" id="{5D65D3EE-7123-46B1-98D5-4011BE30D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74" y="1772228"/>
            <a:ext cx="6678135" cy="42589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61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16</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Sentiment Analysis</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293727"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4" y="1118685"/>
            <a:ext cx="6228028" cy="5061841"/>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rPr>
              <a:t>Model Based – </a:t>
            </a:r>
          </a:p>
          <a:p>
            <a:pPr marL="285750" indent="-285750">
              <a:buFont typeface="Arial" pitchFamily="34" charset="0"/>
              <a:buChar char="•"/>
            </a:pPr>
            <a:r>
              <a:rPr lang="en-US" sz="2000" u="sng" dirty="0">
                <a:solidFill>
                  <a:schemeClr val="bg1"/>
                </a:solidFill>
              </a:rPr>
              <a:t>Steps : </a:t>
            </a:r>
          </a:p>
          <a:p>
            <a:pPr marL="285750" indent="-285750">
              <a:buFont typeface="Arial" pitchFamily="34" charset="0"/>
              <a:buChar char="•"/>
            </a:pPr>
            <a:r>
              <a:rPr lang="en-US" sz="2000" dirty="0">
                <a:solidFill>
                  <a:schemeClr val="bg1"/>
                </a:solidFill>
              </a:rPr>
              <a:t>Label encoding</a:t>
            </a:r>
          </a:p>
          <a:p>
            <a:pPr marL="285750" indent="-285750">
              <a:buFont typeface="Arial" pitchFamily="34" charset="0"/>
              <a:buChar char="•"/>
            </a:pPr>
            <a:r>
              <a:rPr lang="en-US" sz="2000" dirty="0">
                <a:solidFill>
                  <a:schemeClr val="bg1"/>
                </a:solidFill>
              </a:rPr>
              <a:t>TFIDF Vectorizer</a:t>
            </a:r>
          </a:p>
          <a:p>
            <a:pPr marL="285750" indent="-285750">
              <a:buFont typeface="Arial" pitchFamily="34" charset="0"/>
              <a:buChar char="•"/>
            </a:pPr>
            <a:r>
              <a:rPr lang="en-US" sz="2000" dirty="0">
                <a:solidFill>
                  <a:schemeClr val="bg1"/>
                </a:solidFill>
              </a:rPr>
              <a:t>Model building, training, testing – Imbalanced data</a:t>
            </a:r>
          </a:p>
          <a:p>
            <a:pPr marL="285750" indent="-285750">
              <a:buFont typeface="Arial" pitchFamily="34" charset="0"/>
              <a:buChar char="•"/>
            </a:pPr>
            <a:r>
              <a:rPr lang="en-US" sz="2000" dirty="0">
                <a:solidFill>
                  <a:schemeClr val="bg1"/>
                </a:solidFill>
              </a:rPr>
              <a:t>Sampling methods</a:t>
            </a:r>
          </a:p>
          <a:p>
            <a:pPr marL="285750" indent="-285750">
              <a:buFont typeface="Arial" pitchFamily="34" charset="0"/>
              <a:buChar char="•"/>
            </a:pPr>
            <a:r>
              <a:rPr lang="en-US" sz="2000" dirty="0">
                <a:solidFill>
                  <a:schemeClr val="bg1"/>
                </a:solidFill>
              </a:rPr>
              <a:t>Model building, training, testing – balanced data</a:t>
            </a:r>
          </a:p>
          <a:p>
            <a:pPr marL="285750" indent="-285750">
              <a:buFont typeface="Arial" pitchFamily="34" charset="0"/>
              <a:buChar char="•"/>
            </a:pPr>
            <a:r>
              <a:rPr lang="en-US" sz="2000" dirty="0">
                <a:solidFill>
                  <a:schemeClr val="bg1"/>
                </a:solidFill>
              </a:rPr>
              <a:t>Model validation </a:t>
            </a:r>
          </a:p>
          <a:p>
            <a:endParaRPr lang="en-US" sz="2000" dirty="0">
              <a:solidFill>
                <a:schemeClr val="bg1"/>
              </a:solidFill>
            </a:endParaRPr>
          </a:p>
        </p:txBody>
      </p:sp>
      <p:pic>
        <p:nvPicPr>
          <p:cNvPr id="10" name="Picture 3">
            <a:extLst>
              <a:ext uri="{FF2B5EF4-FFF2-40B4-BE49-F238E27FC236}">
                <a16:creationId xmlns:a16="http://schemas.microsoft.com/office/drawing/2014/main" id="{7CD38936-4949-4D62-857B-B4C8162E7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216" y="1426860"/>
            <a:ext cx="4675507" cy="4004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9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17</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8933820"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Model Evaluation – Imbalanced data</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813615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7265504" y="2210288"/>
            <a:ext cx="4506496" cy="2800767"/>
          </a:xfrm>
          <a:prstGeom prst="rect">
            <a:avLst/>
          </a:prstGeom>
          <a:noFill/>
        </p:spPr>
        <p:txBody>
          <a:bodyPr wrap="square" rtlCol="0">
            <a:spAutoFit/>
          </a:bodyPr>
          <a:lstStyle/>
          <a:p>
            <a:r>
              <a:rPr lang="en-GB" sz="1600" dirty="0">
                <a:solidFill>
                  <a:schemeClr val="bg1"/>
                </a:solidFill>
              </a:rPr>
              <a:t>From above model evaluation,</a:t>
            </a:r>
          </a:p>
          <a:p>
            <a:pPr marL="285750" indent="-285750">
              <a:buFont typeface="Arial" panose="020B0604020202020204" pitchFamily="34" charset="0"/>
              <a:buChar char="•"/>
            </a:pPr>
            <a:r>
              <a:rPr lang="en-GB" sz="1600" dirty="0">
                <a:solidFill>
                  <a:schemeClr val="bg1"/>
                </a:solidFill>
              </a:rPr>
              <a:t>As per confusion matrix, our goal is minimize the False Positives &amp; Negatives. Hence, Logistic Regression model was able to minimize False Negatives &amp; Positives but still we have to reduce it as much possible.</a:t>
            </a:r>
          </a:p>
          <a:p>
            <a:endParaRPr lang="en-GB" sz="1600" dirty="0">
              <a:solidFill>
                <a:schemeClr val="bg1"/>
              </a:solidFill>
            </a:endParaRPr>
          </a:p>
          <a:p>
            <a:pPr marL="285750" indent="-285750">
              <a:buFont typeface="Arial" panose="020B0604020202020204" pitchFamily="34" charset="0"/>
              <a:buChar char="•"/>
            </a:pPr>
            <a:r>
              <a:rPr lang="en-GB" sz="1600" dirty="0">
                <a:solidFill>
                  <a:schemeClr val="bg1"/>
                </a:solidFill>
              </a:rPr>
              <a:t>As per classification report, we would try to maximize recall class 0, 1. Naive Bayes model's recall value for class 0 is poor compared to Logistic Regression model. </a:t>
            </a:r>
          </a:p>
        </p:txBody>
      </p:sp>
      <p:pic>
        <p:nvPicPr>
          <p:cNvPr id="13" name="Picture 2">
            <a:extLst>
              <a:ext uri="{FF2B5EF4-FFF2-40B4-BE49-F238E27FC236}">
                <a16:creationId xmlns:a16="http://schemas.microsoft.com/office/drawing/2014/main" id="{BC4AEF9D-7F73-4698-BE0F-8DE2F9AC1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74" y="1167321"/>
            <a:ext cx="6279300" cy="515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4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18</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07000"/>
            <a:ext cx="6287897"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Sampling Techniques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847429"/>
            <a:ext cx="48092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5020801" y="4705601"/>
            <a:ext cx="7103105" cy="1323439"/>
          </a:xfrm>
          <a:prstGeom prst="rect">
            <a:avLst/>
          </a:prstGeom>
          <a:noFill/>
        </p:spPr>
        <p:txBody>
          <a:bodyPr wrap="square" rtlCol="0">
            <a:spAutoFit/>
          </a:bodyPr>
          <a:lstStyle/>
          <a:p>
            <a:r>
              <a:rPr lang="en-GB" sz="1600" dirty="0">
                <a:solidFill>
                  <a:schemeClr val="bg1"/>
                </a:solidFill>
              </a:rPr>
              <a:t>From above analysis,</a:t>
            </a:r>
          </a:p>
          <a:p>
            <a:pPr marL="285750" indent="-285750">
              <a:buFont typeface="Arial" panose="020B0604020202020204" pitchFamily="34" charset="0"/>
              <a:buChar char="•"/>
            </a:pPr>
            <a:r>
              <a:rPr lang="en-GB" sz="1600" dirty="0">
                <a:solidFill>
                  <a:schemeClr val="bg1"/>
                </a:solidFill>
              </a:rPr>
              <a:t>We can say that after applying the sampling method smote technique to our data, the accuracy has improved by more than 30% for Naive Bayes model.</a:t>
            </a:r>
          </a:p>
          <a:p>
            <a:pPr marL="285750" indent="-285750">
              <a:buFont typeface="Arial" panose="020B0604020202020204" pitchFamily="34" charset="0"/>
              <a:buChar char="•"/>
            </a:pPr>
            <a:r>
              <a:rPr lang="en-GB" sz="1600" dirty="0">
                <a:solidFill>
                  <a:schemeClr val="bg1"/>
                </a:solidFill>
              </a:rPr>
              <a:t>Also, the recall class 0, 1 has been improved.</a:t>
            </a:r>
          </a:p>
        </p:txBody>
      </p:sp>
      <p:sp>
        <p:nvSpPr>
          <p:cNvPr id="10" name="Subtitle 2">
            <a:extLst>
              <a:ext uri="{FF2B5EF4-FFF2-40B4-BE49-F238E27FC236}">
                <a16:creationId xmlns:a16="http://schemas.microsoft.com/office/drawing/2014/main" id="{76B00B85-2004-4B91-A068-918CDACB5787}"/>
              </a:ext>
            </a:extLst>
          </p:cNvPr>
          <p:cNvSpPr txBox="1">
            <a:spLocks/>
          </p:cNvSpPr>
          <p:nvPr/>
        </p:nvSpPr>
        <p:spPr bwMode="gray">
          <a:xfrm>
            <a:off x="267572" y="971917"/>
            <a:ext cx="11658540" cy="369646"/>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Synthetic Minority Over sampling Technique (SMOTE)- </a:t>
            </a:r>
          </a:p>
        </p:txBody>
      </p:sp>
      <p:pic>
        <p:nvPicPr>
          <p:cNvPr id="14" name="Picture 3">
            <a:extLst>
              <a:ext uri="{FF2B5EF4-FFF2-40B4-BE49-F238E27FC236}">
                <a16:creationId xmlns:a16="http://schemas.microsoft.com/office/drawing/2014/main" id="{0B3AC074-4020-4E14-8D4A-72C3B194A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4" y="2762655"/>
            <a:ext cx="4714922" cy="3501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B25CFE31-DBA9-4F66-AA5F-EC144F09A6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110" y="2750818"/>
            <a:ext cx="3646209" cy="164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a:extLst>
              <a:ext uri="{FF2B5EF4-FFF2-40B4-BE49-F238E27FC236}">
                <a16:creationId xmlns:a16="http://schemas.microsoft.com/office/drawing/2014/main" id="{2AABBEE3-2B2F-41A3-9D40-7E3BDB4FDA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413" y="2750818"/>
            <a:ext cx="3558493" cy="164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Subtitle 2">
            <a:extLst>
              <a:ext uri="{FF2B5EF4-FFF2-40B4-BE49-F238E27FC236}">
                <a16:creationId xmlns:a16="http://schemas.microsoft.com/office/drawing/2014/main" id="{1A6E900A-5E03-4EA9-95A8-B66056BA5058}"/>
              </a:ext>
            </a:extLst>
          </p:cNvPr>
          <p:cNvSpPr txBox="1">
            <a:spLocks/>
          </p:cNvSpPr>
          <p:nvPr/>
        </p:nvSpPr>
        <p:spPr bwMode="gray">
          <a:xfrm>
            <a:off x="346366" y="1387074"/>
            <a:ext cx="11777539" cy="1284559"/>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itchFamily="34" charset="0"/>
              <a:buChar char="•"/>
            </a:pPr>
            <a:r>
              <a:rPr lang="en-GB" dirty="0">
                <a:solidFill>
                  <a:schemeClr val="bg1"/>
                </a:solidFill>
              </a:rPr>
              <a:t>SMOTE works by selecting pair of minority class observations and then creating a synthetic point that lies on the line connecting these two.</a:t>
            </a:r>
          </a:p>
          <a:p>
            <a:pPr marL="285750" indent="-285750">
              <a:buFont typeface="Arial" pitchFamily="34" charset="0"/>
              <a:buChar char="•"/>
            </a:pPr>
            <a:r>
              <a:rPr lang="en-GB" dirty="0">
                <a:solidFill>
                  <a:schemeClr val="bg1"/>
                </a:solidFill>
              </a:rPr>
              <a:t>It is pretty liberal about selecting the minority points and may end up picking up minority points that are outliers.</a:t>
            </a:r>
          </a:p>
          <a:p>
            <a:pPr marL="285750" indent="-285750">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1934401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19</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6287897"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Sampling Techniques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8092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4851110" y="4705601"/>
            <a:ext cx="7272797" cy="830997"/>
          </a:xfrm>
          <a:prstGeom prst="rect">
            <a:avLst/>
          </a:prstGeom>
          <a:noFill/>
        </p:spPr>
        <p:txBody>
          <a:bodyPr wrap="square" rtlCol="0">
            <a:spAutoFit/>
          </a:bodyPr>
          <a:lstStyle/>
          <a:p>
            <a:r>
              <a:rPr lang="en-GB" sz="1600" dirty="0">
                <a:solidFill>
                  <a:schemeClr val="bg1"/>
                </a:solidFill>
              </a:rPr>
              <a:t>From above analysis,</a:t>
            </a:r>
          </a:p>
          <a:p>
            <a:pPr marL="285750" indent="-285750">
              <a:buFont typeface="Arial" panose="020B0604020202020204" pitchFamily="34" charset="0"/>
              <a:buChar char="•"/>
            </a:pPr>
            <a:r>
              <a:rPr lang="en-GB" sz="1600" dirty="0">
                <a:solidFill>
                  <a:schemeClr val="bg1"/>
                </a:solidFill>
              </a:rPr>
              <a:t>There's a minimal improvement in minority class compared to smote          technique, even though the accuracy remained the same more or less.</a:t>
            </a:r>
          </a:p>
        </p:txBody>
      </p:sp>
      <p:sp>
        <p:nvSpPr>
          <p:cNvPr id="10" name="Subtitle 2">
            <a:extLst>
              <a:ext uri="{FF2B5EF4-FFF2-40B4-BE49-F238E27FC236}">
                <a16:creationId xmlns:a16="http://schemas.microsoft.com/office/drawing/2014/main" id="{76B00B85-2004-4B91-A068-918CDACB5787}"/>
              </a:ext>
            </a:extLst>
          </p:cNvPr>
          <p:cNvSpPr txBox="1">
            <a:spLocks/>
          </p:cNvSpPr>
          <p:nvPr/>
        </p:nvSpPr>
        <p:spPr bwMode="gray">
          <a:xfrm>
            <a:off x="250592" y="1118687"/>
            <a:ext cx="11208591" cy="515560"/>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Adaptive Synthetic Sampling (ADASYN)-</a:t>
            </a:r>
          </a:p>
        </p:txBody>
      </p:sp>
      <p:pic>
        <p:nvPicPr>
          <p:cNvPr id="19" name="Picture 2">
            <a:extLst>
              <a:ext uri="{FF2B5EF4-FFF2-40B4-BE49-F238E27FC236}">
                <a16:creationId xmlns:a16="http://schemas.microsoft.com/office/drawing/2014/main" id="{2FC79EA0-1007-4664-8716-585C5069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70" y="2723755"/>
            <a:ext cx="4653970" cy="352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a:extLst>
              <a:ext uri="{FF2B5EF4-FFF2-40B4-BE49-F238E27FC236}">
                <a16:creationId xmlns:a16="http://schemas.microsoft.com/office/drawing/2014/main" id="{9BF3E26C-FFF1-4EED-B19B-3F96FBC60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434" y="2730039"/>
            <a:ext cx="3467243" cy="164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a:extLst>
              <a:ext uri="{FF2B5EF4-FFF2-40B4-BE49-F238E27FC236}">
                <a16:creationId xmlns:a16="http://schemas.microsoft.com/office/drawing/2014/main" id="{76A30EE8-5DFD-4219-B951-6AA7053FD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7570" y="2741324"/>
            <a:ext cx="3467243" cy="163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a:extLst>
              <a:ext uri="{FF2B5EF4-FFF2-40B4-BE49-F238E27FC236}">
                <a16:creationId xmlns:a16="http://schemas.microsoft.com/office/drawing/2014/main" id="{76D43370-E8D9-4C91-B310-A25026E1E00C}"/>
              </a:ext>
            </a:extLst>
          </p:cNvPr>
          <p:cNvSpPr txBox="1">
            <a:spLocks/>
          </p:cNvSpPr>
          <p:nvPr/>
        </p:nvSpPr>
        <p:spPr bwMode="gray">
          <a:xfrm>
            <a:off x="346367" y="1527244"/>
            <a:ext cx="11747064" cy="972766"/>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itchFamily="34" charset="0"/>
              <a:buChar char="•"/>
            </a:pPr>
            <a:r>
              <a:rPr lang="en-GB" dirty="0">
                <a:solidFill>
                  <a:schemeClr val="bg1"/>
                </a:solidFill>
              </a:rPr>
              <a:t>It involves generating synthetic samples inversely proportional to the density of the examples in the minority      class. That is, generate more synthetic examples in regions of the feature space where the density of minority    examples is low, and fewer or none where the density is high.</a:t>
            </a:r>
          </a:p>
          <a:p>
            <a:pPr marL="285750" indent="-285750" algn="just">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325072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350195"/>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Objective</a:t>
            </a:r>
            <a:endParaRPr lang="en-US" sz="4000" dirty="0"/>
          </a:p>
        </p:txBody>
      </p:sp>
      <p:sp>
        <p:nvSpPr>
          <p:cNvPr id="10" name="Title 3">
            <a:extLst>
              <a:ext uri="{FF2B5EF4-FFF2-40B4-BE49-F238E27FC236}">
                <a16:creationId xmlns:a16="http://schemas.microsoft.com/office/drawing/2014/main" id="{A3B77579-9B9A-44D5-8794-11368C76785C}"/>
              </a:ext>
            </a:extLst>
          </p:cNvPr>
          <p:cNvSpPr txBox="1">
            <a:spLocks/>
          </p:cNvSpPr>
          <p:nvPr/>
        </p:nvSpPr>
        <p:spPr bwMode="ltGray">
          <a:xfrm>
            <a:off x="346367" y="3771086"/>
            <a:ext cx="4585555" cy="66148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Summary</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250593" y="1100352"/>
            <a:ext cx="2249416"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8F80845-B374-4200-90ED-A8E0FF121E33}"/>
              </a:ext>
              <a:ext uri="{C183D7F6-B498-43B3-948B-1728B52AA6E4}">
                <adec:decorative xmlns:adec="http://schemas.microsoft.com/office/drawing/2017/decorative" val="1"/>
              </a:ext>
            </a:extLst>
          </p:cNvPr>
          <p:cNvCxnSpPr>
            <a:cxnSpLocks/>
          </p:cNvCxnSpPr>
          <p:nvPr/>
        </p:nvCxnSpPr>
        <p:spPr bwMode="gray">
          <a:xfrm>
            <a:off x="402993" y="4540708"/>
            <a:ext cx="223615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6" name="Subtitle 2">
            <a:extLst>
              <a:ext uri="{FF2B5EF4-FFF2-40B4-BE49-F238E27FC236}">
                <a16:creationId xmlns:a16="http://schemas.microsoft.com/office/drawing/2014/main" id="{D341AF65-38B0-4738-B58E-AA42C03D6BBA}"/>
              </a:ext>
            </a:extLst>
          </p:cNvPr>
          <p:cNvSpPr txBox="1">
            <a:spLocks/>
          </p:cNvSpPr>
          <p:nvPr/>
        </p:nvSpPr>
        <p:spPr bwMode="gray">
          <a:xfrm>
            <a:off x="346366" y="1591104"/>
            <a:ext cx="11425634" cy="1907403"/>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000" dirty="0">
                <a:solidFill>
                  <a:schemeClr val="bg1"/>
                </a:solidFill>
              </a:rPr>
              <a:t>Our goal is to examine how travellers are communicating their positive and negative experiences in online platforms for staying in a specific hotel. </a:t>
            </a:r>
          </a:p>
          <a:p>
            <a:pPr algn="just"/>
            <a:r>
              <a:rPr lang="en-GB" sz="2000" dirty="0">
                <a:solidFill>
                  <a:schemeClr val="bg1"/>
                </a:solidFill>
              </a:rPr>
              <a:t>Our major objective is what are the attributes that travellers are considering while selecting a hotel. With this manager can understand which elements of their hotel influence more in forming a positive review or improves hotel brand image.</a:t>
            </a:r>
            <a:endParaRPr lang="en-US" sz="2000" dirty="0">
              <a:solidFill>
                <a:schemeClr val="bg1"/>
              </a:solidFill>
            </a:endParaRPr>
          </a:p>
        </p:txBody>
      </p: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4705144"/>
            <a:ext cx="11521407" cy="1621302"/>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chemeClr val="bg1"/>
                </a:solidFill>
              </a:rPr>
              <a:t>A sample dataset which consists of 20,000 reviews &amp; ratings have been collected for the project. </a:t>
            </a:r>
            <a:r>
              <a:rPr lang="en-US" sz="2000" dirty="0">
                <a:solidFill>
                  <a:schemeClr val="bg1"/>
                </a:solidFill>
              </a:rPr>
              <a:t>The dataset contains 2 features </a:t>
            </a:r>
          </a:p>
          <a:p>
            <a:pPr marL="457200" indent="-182880">
              <a:buFont typeface="Wingdings" pitchFamily="2" charset="2"/>
              <a:buChar char="§"/>
            </a:pPr>
            <a:r>
              <a:rPr lang="en-US" sz="2000" b="1" dirty="0">
                <a:solidFill>
                  <a:schemeClr val="bg1"/>
                </a:solidFill>
              </a:rPr>
              <a:t>Reviews</a:t>
            </a:r>
            <a:r>
              <a:rPr lang="en-US" sz="2000" dirty="0">
                <a:solidFill>
                  <a:schemeClr val="bg1"/>
                </a:solidFill>
              </a:rPr>
              <a:t> - The reviews feature contains the reviews given by the visitors.</a:t>
            </a:r>
          </a:p>
          <a:p>
            <a:pPr marL="457200" indent="-182880">
              <a:buFont typeface="Wingdings" pitchFamily="2" charset="2"/>
              <a:buChar char="§"/>
            </a:pPr>
            <a:r>
              <a:rPr lang="en-US" sz="2000" b="1" dirty="0">
                <a:solidFill>
                  <a:schemeClr val="bg1"/>
                </a:solidFill>
              </a:rPr>
              <a:t>Ratings – </a:t>
            </a:r>
            <a:r>
              <a:rPr lang="en-US" sz="2000" dirty="0">
                <a:solidFill>
                  <a:schemeClr val="bg1"/>
                </a:solidFill>
              </a:rPr>
              <a:t>The rating features contains the ratings given by the visitors respectively.</a:t>
            </a:r>
          </a:p>
          <a:p>
            <a:r>
              <a:rPr lang="en-GB" sz="2000" dirty="0">
                <a:solidFill>
                  <a:schemeClr val="bg1"/>
                </a:solidFill>
              </a:rPr>
              <a:t>  </a:t>
            </a:r>
            <a:endParaRPr lang="en-US" sz="2000" dirty="0">
              <a:solidFill>
                <a:schemeClr val="bg1"/>
              </a:solidFill>
            </a:endParaRPr>
          </a:p>
        </p:txBody>
      </p:sp>
    </p:spTree>
    <p:extLst>
      <p:ext uri="{BB962C8B-B14F-4D97-AF65-F5344CB8AC3E}">
        <p14:creationId xmlns:p14="http://schemas.microsoft.com/office/powerpoint/2010/main" val="2766259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20</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87549"/>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77819"/>
            <a:ext cx="6287897"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Sampling Techniques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808517"/>
            <a:ext cx="48092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4787671" y="4817920"/>
            <a:ext cx="7187078" cy="1323439"/>
          </a:xfrm>
          <a:prstGeom prst="rect">
            <a:avLst/>
          </a:prstGeom>
          <a:noFill/>
        </p:spPr>
        <p:txBody>
          <a:bodyPr wrap="square" rtlCol="0">
            <a:spAutoFit/>
          </a:bodyPr>
          <a:lstStyle/>
          <a:p>
            <a:r>
              <a:rPr lang="en-GB" sz="1600" dirty="0">
                <a:solidFill>
                  <a:schemeClr val="bg1"/>
                </a:solidFill>
              </a:rPr>
              <a:t>From above analysis,</a:t>
            </a:r>
          </a:p>
          <a:p>
            <a:pPr marL="285750" indent="-285750">
              <a:buFont typeface="Arial" panose="020B0604020202020204" pitchFamily="34" charset="0"/>
              <a:buChar char="•"/>
            </a:pPr>
            <a:r>
              <a:rPr lang="en-GB" sz="1600" dirty="0">
                <a:solidFill>
                  <a:schemeClr val="bg1"/>
                </a:solidFill>
              </a:rPr>
              <a:t>The majority class data has been brought down close to minority class.</a:t>
            </a:r>
          </a:p>
          <a:p>
            <a:pPr marL="285750" indent="-285750">
              <a:buFont typeface="Arial" panose="020B0604020202020204" pitchFamily="34" charset="0"/>
              <a:buChar char="•"/>
            </a:pPr>
            <a:r>
              <a:rPr lang="en-GB" sz="1600" dirty="0">
                <a:solidFill>
                  <a:schemeClr val="bg1"/>
                </a:solidFill>
              </a:rPr>
              <a:t>There's a decrement in the accuracy for Logistic Regression as well as the Naive Bayes accuracy scores compared to smote resampled data accuracy score</a:t>
            </a:r>
          </a:p>
        </p:txBody>
      </p:sp>
      <p:sp>
        <p:nvSpPr>
          <p:cNvPr id="10" name="Subtitle 2">
            <a:extLst>
              <a:ext uri="{FF2B5EF4-FFF2-40B4-BE49-F238E27FC236}">
                <a16:creationId xmlns:a16="http://schemas.microsoft.com/office/drawing/2014/main" id="{76B00B85-2004-4B91-A068-918CDACB5787}"/>
              </a:ext>
            </a:extLst>
          </p:cNvPr>
          <p:cNvSpPr txBox="1">
            <a:spLocks/>
          </p:cNvSpPr>
          <p:nvPr/>
        </p:nvSpPr>
        <p:spPr bwMode="gray">
          <a:xfrm>
            <a:off x="250592" y="963042"/>
            <a:ext cx="11521407" cy="38910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Random Under Sampler - </a:t>
            </a:r>
          </a:p>
        </p:txBody>
      </p:sp>
      <p:pic>
        <p:nvPicPr>
          <p:cNvPr id="19" name="Picture 2">
            <a:extLst>
              <a:ext uri="{FF2B5EF4-FFF2-40B4-BE49-F238E27FC236}">
                <a16:creationId xmlns:a16="http://schemas.microsoft.com/office/drawing/2014/main" id="{EC4069BC-8AE9-470F-9401-3B6F05210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96" y="2661013"/>
            <a:ext cx="4442125" cy="348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a:extLst>
              <a:ext uri="{FF2B5EF4-FFF2-40B4-BE49-F238E27FC236}">
                <a16:creationId xmlns:a16="http://schemas.microsoft.com/office/drawing/2014/main" id="{E1651C2C-54BD-41AB-97DD-1539D4DC3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671" y="2661013"/>
            <a:ext cx="3344652" cy="194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a:extLst>
              <a:ext uri="{FF2B5EF4-FFF2-40B4-BE49-F238E27FC236}">
                <a16:creationId xmlns:a16="http://schemas.microsoft.com/office/drawing/2014/main" id="{4C8B95EA-0726-4252-94F3-3F1CC496EE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6273" y="2671255"/>
            <a:ext cx="3714131" cy="194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a:extLst>
              <a:ext uri="{FF2B5EF4-FFF2-40B4-BE49-F238E27FC236}">
                <a16:creationId xmlns:a16="http://schemas.microsoft.com/office/drawing/2014/main" id="{1427C021-093C-47C0-BF28-ABC889E6F579}"/>
              </a:ext>
            </a:extLst>
          </p:cNvPr>
          <p:cNvSpPr txBox="1">
            <a:spLocks/>
          </p:cNvSpPr>
          <p:nvPr/>
        </p:nvSpPr>
        <p:spPr bwMode="gray">
          <a:xfrm>
            <a:off x="328416" y="1352145"/>
            <a:ext cx="11612992" cy="1050592"/>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itchFamily="34" charset="0"/>
              <a:buChar char="•"/>
            </a:pPr>
            <a:r>
              <a:rPr lang="en-GB" dirty="0">
                <a:solidFill>
                  <a:schemeClr val="bg1"/>
                </a:solidFill>
              </a:rPr>
              <a:t>A simple under-sampling technique is to under sample the majority class randomly and uniformly. </a:t>
            </a:r>
          </a:p>
          <a:p>
            <a:pPr marL="285750" indent="-285750" algn="just">
              <a:buFont typeface="Arial" pitchFamily="34" charset="0"/>
              <a:buChar char="•"/>
            </a:pPr>
            <a:r>
              <a:rPr lang="en-GB" dirty="0">
                <a:solidFill>
                  <a:schemeClr val="bg1"/>
                </a:solidFill>
              </a:rPr>
              <a:t>This can potentially lead to the loss of information. But if the examples of the majority class are near to others, this method might yield good results.</a:t>
            </a:r>
          </a:p>
        </p:txBody>
      </p:sp>
    </p:spTree>
    <p:extLst>
      <p:ext uri="{BB962C8B-B14F-4D97-AF65-F5344CB8AC3E}">
        <p14:creationId xmlns:p14="http://schemas.microsoft.com/office/powerpoint/2010/main" val="243524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21</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6287897"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Sampling Techniques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8092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5020801" y="4705601"/>
            <a:ext cx="7103105" cy="1077218"/>
          </a:xfrm>
          <a:prstGeom prst="rect">
            <a:avLst/>
          </a:prstGeom>
          <a:noFill/>
        </p:spPr>
        <p:txBody>
          <a:bodyPr wrap="square" rtlCol="0">
            <a:spAutoFit/>
          </a:bodyPr>
          <a:lstStyle/>
          <a:p>
            <a:r>
              <a:rPr lang="en-GB" sz="1600" dirty="0">
                <a:solidFill>
                  <a:schemeClr val="bg1"/>
                </a:solidFill>
              </a:rPr>
              <a:t>From above analysis,</a:t>
            </a:r>
          </a:p>
          <a:p>
            <a:pPr marL="285750" indent="-285750">
              <a:buFont typeface="Arial" panose="020B0604020202020204" pitchFamily="34" charset="0"/>
              <a:buChar char="•"/>
            </a:pPr>
            <a:r>
              <a:rPr lang="en-GB" sz="1600" dirty="0">
                <a:solidFill>
                  <a:schemeClr val="bg1"/>
                </a:solidFill>
              </a:rPr>
              <a:t>We can see there's a decrement in minority recall class 0, for Logistic      Regression &amp; Naive Bayes model compared to other sampling techniques.</a:t>
            </a:r>
          </a:p>
          <a:p>
            <a:pPr marL="285750" indent="-285750">
              <a:buFont typeface="Arial" panose="020B0604020202020204" pitchFamily="34" charset="0"/>
              <a:buChar char="•"/>
            </a:pPr>
            <a:r>
              <a:rPr lang="en-GB" sz="1600" dirty="0">
                <a:solidFill>
                  <a:schemeClr val="bg1"/>
                </a:solidFill>
              </a:rPr>
              <a:t>Both, these models have under performed with this technique</a:t>
            </a:r>
          </a:p>
        </p:txBody>
      </p:sp>
      <p:sp>
        <p:nvSpPr>
          <p:cNvPr id="10" name="Subtitle 2">
            <a:extLst>
              <a:ext uri="{FF2B5EF4-FFF2-40B4-BE49-F238E27FC236}">
                <a16:creationId xmlns:a16="http://schemas.microsoft.com/office/drawing/2014/main" id="{76B00B85-2004-4B91-A068-918CDACB5787}"/>
              </a:ext>
            </a:extLst>
          </p:cNvPr>
          <p:cNvSpPr txBox="1">
            <a:spLocks/>
          </p:cNvSpPr>
          <p:nvPr/>
        </p:nvSpPr>
        <p:spPr bwMode="gray">
          <a:xfrm>
            <a:off x="250592" y="1118687"/>
            <a:ext cx="11748273" cy="389100"/>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Tomek Links - </a:t>
            </a:r>
          </a:p>
        </p:txBody>
      </p:sp>
      <p:pic>
        <p:nvPicPr>
          <p:cNvPr id="13" name="Picture 3">
            <a:extLst>
              <a:ext uri="{FF2B5EF4-FFF2-40B4-BE49-F238E27FC236}">
                <a16:creationId xmlns:a16="http://schemas.microsoft.com/office/drawing/2014/main" id="{FDE092B2-75CB-46F9-84D5-726B04013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5" y="2750818"/>
            <a:ext cx="4445540" cy="353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A3899153-4E6B-489A-B7B6-1CC5FFF40E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644" y="2750817"/>
            <a:ext cx="3454736" cy="164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a:extLst>
              <a:ext uri="{FF2B5EF4-FFF2-40B4-BE49-F238E27FC236}">
                <a16:creationId xmlns:a16="http://schemas.microsoft.com/office/drawing/2014/main" id="{9938C8AC-21AE-4ABF-8EF2-C6F393901B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5515" y="2750817"/>
            <a:ext cx="3623350" cy="162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ubtitle 2">
            <a:extLst>
              <a:ext uri="{FF2B5EF4-FFF2-40B4-BE49-F238E27FC236}">
                <a16:creationId xmlns:a16="http://schemas.microsoft.com/office/drawing/2014/main" id="{9155865B-8F05-470F-B714-88CEA6031134}"/>
              </a:ext>
            </a:extLst>
          </p:cNvPr>
          <p:cNvSpPr txBox="1">
            <a:spLocks/>
          </p:cNvSpPr>
          <p:nvPr/>
        </p:nvSpPr>
        <p:spPr bwMode="gray">
          <a:xfrm>
            <a:off x="686013" y="2236977"/>
            <a:ext cx="11612992" cy="1050592"/>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solidFill>
                <a:schemeClr val="bg1"/>
              </a:solidFill>
            </a:endParaRPr>
          </a:p>
        </p:txBody>
      </p:sp>
      <p:sp>
        <p:nvSpPr>
          <p:cNvPr id="15" name="Subtitle 2">
            <a:extLst>
              <a:ext uri="{FF2B5EF4-FFF2-40B4-BE49-F238E27FC236}">
                <a16:creationId xmlns:a16="http://schemas.microsoft.com/office/drawing/2014/main" id="{82C7BF74-3938-4B0D-8641-9951D966F192}"/>
              </a:ext>
            </a:extLst>
          </p:cNvPr>
          <p:cNvSpPr txBox="1">
            <a:spLocks/>
          </p:cNvSpPr>
          <p:nvPr/>
        </p:nvSpPr>
        <p:spPr bwMode="gray">
          <a:xfrm>
            <a:off x="328416" y="1595781"/>
            <a:ext cx="11177571" cy="761257"/>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itchFamily="34" charset="0"/>
              <a:buChar char="•"/>
            </a:pPr>
            <a:r>
              <a:rPr lang="en-GB" dirty="0">
                <a:solidFill>
                  <a:schemeClr val="bg1"/>
                </a:solidFill>
              </a:rPr>
              <a:t>A Tomek Links ability to remove the data that are identified as Tomek links from the majority class (that is, samples of data from the majority class that is closest with the minority class data).</a:t>
            </a:r>
          </a:p>
        </p:txBody>
      </p:sp>
    </p:spTree>
    <p:extLst>
      <p:ext uri="{BB962C8B-B14F-4D97-AF65-F5344CB8AC3E}">
        <p14:creationId xmlns:p14="http://schemas.microsoft.com/office/powerpoint/2010/main" val="37248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22</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Model Validation</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38948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004203"/>
            <a:ext cx="11597696" cy="517632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rPr>
              <a:t>K-Fold Cross Validation </a:t>
            </a:r>
          </a:p>
          <a:p>
            <a:pPr marL="285750" indent="-285750">
              <a:buFont typeface="Arial" pitchFamily="34" charset="0"/>
              <a:buChar char="•"/>
            </a:pPr>
            <a:r>
              <a:rPr lang="en-GB" sz="2000" u="sng" dirty="0">
                <a:solidFill>
                  <a:schemeClr val="bg1"/>
                </a:solidFill>
              </a:rPr>
              <a:t>Cross Validation on original data </a:t>
            </a:r>
            <a:r>
              <a:rPr lang="en-GB" sz="2000" dirty="0">
                <a:solidFill>
                  <a:schemeClr val="bg1"/>
                </a:solidFill>
              </a:rPr>
              <a:t>– </a:t>
            </a:r>
          </a:p>
          <a:p>
            <a:pPr marL="285750" indent="-285750">
              <a:buFont typeface="Arial" pitchFamily="34" charset="0"/>
              <a:buChar char="•"/>
            </a:pPr>
            <a:r>
              <a:rPr lang="en-GB" sz="2000" dirty="0">
                <a:solidFill>
                  <a:schemeClr val="bg1"/>
                </a:solidFill>
              </a:rPr>
              <a:t>The cross validation score is around 89% for Logistic Regression with 1% deviation, 77% for Naive Bayes model with 1.2% deviation on original dataset respectively.</a:t>
            </a:r>
          </a:p>
          <a:p>
            <a:pPr marL="285750" indent="-285750">
              <a:buFont typeface="Arial" pitchFamily="34" charset="0"/>
              <a:buChar char="•"/>
            </a:pPr>
            <a:r>
              <a:rPr lang="en-GB" sz="2000" u="sng" dirty="0">
                <a:solidFill>
                  <a:schemeClr val="bg1"/>
                </a:solidFill>
              </a:rPr>
              <a:t>Cross Validation on SMOTE data </a:t>
            </a:r>
            <a:r>
              <a:rPr lang="en-GB" sz="2000" dirty="0">
                <a:solidFill>
                  <a:schemeClr val="bg1"/>
                </a:solidFill>
              </a:rPr>
              <a:t>– </a:t>
            </a:r>
          </a:p>
          <a:p>
            <a:pPr marL="285750" indent="-285750">
              <a:buFont typeface="Arial" pitchFamily="34" charset="0"/>
              <a:buChar char="•"/>
            </a:pPr>
            <a:r>
              <a:rPr lang="en-GB" sz="2000" dirty="0">
                <a:solidFill>
                  <a:schemeClr val="bg1"/>
                </a:solidFill>
              </a:rPr>
              <a:t>The cross validation score is around 92% for Logistic Regression with 0.7% deviation, 88% for Naive Bayes model with 0.6% deviation on SMOTE dataset respectively.</a:t>
            </a:r>
            <a:endParaRPr lang="en-US" sz="2400" b="1" dirty="0">
              <a:solidFill>
                <a:schemeClr val="bg1"/>
              </a:solidFill>
            </a:endParaRPr>
          </a:p>
          <a:p>
            <a:r>
              <a:rPr lang="en-GB" sz="2400" b="1" dirty="0">
                <a:solidFill>
                  <a:schemeClr val="bg1"/>
                </a:solidFill>
              </a:rPr>
              <a:t>Note:</a:t>
            </a:r>
          </a:p>
          <a:p>
            <a:pPr marL="285750" indent="-285750">
              <a:buFont typeface="Arial" pitchFamily="34" charset="0"/>
              <a:buChar char="•"/>
            </a:pPr>
            <a:r>
              <a:rPr lang="en-GB" sz="2000" dirty="0">
                <a:solidFill>
                  <a:schemeClr val="bg1"/>
                </a:solidFill>
              </a:rPr>
              <a:t>After analysis of sampling techniques, we will choose smote resampled data for further analysis for machine learning based sentiment analysis.</a:t>
            </a:r>
          </a:p>
          <a:p>
            <a:pPr marL="285750" indent="-285750">
              <a:buFont typeface="Arial" pitchFamily="34" charset="0"/>
              <a:buChar char="•"/>
            </a:pPr>
            <a:r>
              <a:rPr lang="en-GB" sz="2000" dirty="0">
                <a:solidFill>
                  <a:schemeClr val="bg1"/>
                </a:solidFill>
              </a:rPr>
              <a:t>Hence, as we observed the accuracy, precision and recall score have been improved using smote.</a:t>
            </a:r>
          </a:p>
          <a:p>
            <a:endParaRPr lang="en-US" sz="2000" dirty="0">
              <a:solidFill>
                <a:schemeClr val="bg1"/>
              </a:solidFill>
            </a:endParaRPr>
          </a:p>
        </p:txBody>
      </p:sp>
    </p:spTree>
    <p:extLst>
      <p:ext uri="{BB962C8B-B14F-4D97-AF65-F5344CB8AC3E}">
        <p14:creationId xmlns:p14="http://schemas.microsoft.com/office/powerpoint/2010/main" val="1277982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23</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10879352" cy="661481"/>
          </a:xfrm>
        </p:spPr>
        <p:txBody>
          <a:bodyPr/>
          <a:lstStyle/>
          <a:p>
            <a:r>
              <a:rPr lang="en-GB" sz="4000" b="1" spc="-300" dirty="0">
                <a:gradFill>
                  <a:gsLst>
                    <a:gs pos="0">
                      <a:schemeClr val="accent1"/>
                    </a:gs>
                    <a:gs pos="51300">
                      <a:schemeClr val="accent2"/>
                    </a:gs>
                    <a:gs pos="100000">
                      <a:schemeClr val="accent3"/>
                    </a:gs>
                  </a:gsLst>
                  <a:lin ang="0" scaled="0"/>
                </a:gradFill>
                <a:latin typeface="+mn-lt"/>
                <a:ea typeface="+mn-ea"/>
                <a:cs typeface="+mn-cs"/>
              </a:rPr>
              <a:t>Model Based - Deep Learning Pretrained Models</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876613"/>
            <a:ext cx="105972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1361863"/>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rPr>
              <a:t>DistilBERT – Hugging face</a:t>
            </a:r>
          </a:p>
          <a:p>
            <a:pPr marL="285750" indent="-285750">
              <a:buFont typeface="Arial" pitchFamily="34" charset="0"/>
              <a:buChar char="•"/>
            </a:pPr>
            <a:r>
              <a:rPr lang="en-GB" dirty="0">
                <a:solidFill>
                  <a:schemeClr val="bg1"/>
                </a:solidFill>
              </a:rPr>
              <a:t>Model Description: This model is a fine-tune checkpoint of </a:t>
            </a:r>
            <a:r>
              <a:rPr lang="en-GB" dirty="0" err="1">
                <a:solidFill>
                  <a:schemeClr val="bg1"/>
                </a:solidFill>
              </a:rPr>
              <a:t>DistilBERT</a:t>
            </a:r>
            <a:r>
              <a:rPr lang="en-GB" dirty="0">
                <a:solidFill>
                  <a:schemeClr val="bg1"/>
                </a:solidFill>
              </a:rPr>
              <a:t>-base-uncased, fine-tuned on SST-2. This model reaches an accuracy of 91.3 on the dev set (for comparison, Bert </a:t>
            </a:r>
            <a:r>
              <a:rPr lang="en-GB" dirty="0" err="1">
                <a:solidFill>
                  <a:schemeClr val="bg1"/>
                </a:solidFill>
              </a:rPr>
              <a:t>bert</a:t>
            </a:r>
            <a:r>
              <a:rPr lang="en-GB" dirty="0">
                <a:solidFill>
                  <a:schemeClr val="bg1"/>
                </a:solidFill>
              </a:rPr>
              <a:t>-base-uncased version reaches an accuracy of 92.7)</a:t>
            </a:r>
          </a:p>
          <a:p>
            <a:pPr marL="285750" indent="-285750">
              <a:buFont typeface="Arial" pitchFamily="34" charset="0"/>
              <a:buChar char="•"/>
            </a:pPr>
            <a:endParaRPr lang="en-US" sz="2000" b="1" dirty="0">
              <a:solidFill>
                <a:schemeClr val="bg1"/>
              </a:solidFill>
            </a:endParaRPr>
          </a:p>
          <a:p>
            <a:pPr marL="0" indent="0">
              <a:buNone/>
            </a:pPr>
            <a:endParaRPr lang="en-US" dirty="0">
              <a:solidFill>
                <a:schemeClr val="bg1"/>
              </a:solidFill>
            </a:endParaRPr>
          </a:p>
        </p:txBody>
      </p:sp>
      <p:pic>
        <p:nvPicPr>
          <p:cNvPr id="10" name="Picture 9">
            <a:extLst>
              <a:ext uri="{FF2B5EF4-FFF2-40B4-BE49-F238E27FC236}">
                <a16:creationId xmlns:a16="http://schemas.microsoft.com/office/drawing/2014/main" id="{3FD16937-CD84-40E2-B639-FD2F6F62F35E}"/>
              </a:ext>
            </a:extLst>
          </p:cNvPr>
          <p:cNvPicPr>
            <a:picLocks noChangeAspect="1"/>
          </p:cNvPicPr>
          <p:nvPr/>
        </p:nvPicPr>
        <p:blipFill>
          <a:blip r:embed="rId3"/>
          <a:stretch>
            <a:fillRect/>
          </a:stretch>
        </p:blipFill>
        <p:spPr>
          <a:xfrm>
            <a:off x="535021" y="2772386"/>
            <a:ext cx="10554511" cy="3480334"/>
          </a:xfrm>
          <a:prstGeom prst="rect">
            <a:avLst/>
          </a:prstGeom>
        </p:spPr>
      </p:pic>
    </p:spTree>
    <p:extLst>
      <p:ext uri="{BB962C8B-B14F-4D97-AF65-F5344CB8AC3E}">
        <p14:creationId xmlns:p14="http://schemas.microsoft.com/office/powerpoint/2010/main" val="1611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24</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19456"/>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10879352" cy="661481"/>
          </a:xfrm>
        </p:spPr>
        <p:txBody>
          <a:bodyPr/>
          <a:lstStyle/>
          <a:p>
            <a:r>
              <a:rPr lang="en-GB" sz="4000" b="1" spc="-300" dirty="0">
                <a:gradFill>
                  <a:gsLst>
                    <a:gs pos="0">
                      <a:schemeClr val="accent1"/>
                    </a:gs>
                    <a:gs pos="51300">
                      <a:schemeClr val="accent2"/>
                    </a:gs>
                    <a:gs pos="100000">
                      <a:schemeClr val="accent3"/>
                    </a:gs>
                  </a:gsLst>
                  <a:lin ang="0" scaled="0"/>
                </a:gradFill>
                <a:latin typeface="+mn-lt"/>
                <a:ea typeface="+mn-ea"/>
                <a:cs typeface="+mn-cs"/>
              </a:rPr>
              <a:t>Building Pipeline</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876613"/>
            <a:ext cx="3787888"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036987"/>
            <a:ext cx="11521407" cy="159920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solidFill>
                  <a:schemeClr val="bg1"/>
                </a:solidFill>
              </a:rPr>
              <a:t>Pipeline </a:t>
            </a:r>
          </a:p>
        </p:txBody>
      </p:sp>
      <p:pic>
        <p:nvPicPr>
          <p:cNvPr id="12" name="Picture 11">
            <a:extLst>
              <a:ext uri="{FF2B5EF4-FFF2-40B4-BE49-F238E27FC236}">
                <a16:creationId xmlns:a16="http://schemas.microsoft.com/office/drawing/2014/main" id="{767E612A-4D3C-4C6D-95BA-E2D004CE2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745" y="2996118"/>
            <a:ext cx="6293795" cy="3275841"/>
          </a:xfrm>
          <a:prstGeom prst="rect">
            <a:avLst/>
          </a:prstGeom>
        </p:spPr>
      </p:pic>
      <p:sp>
        <p:nvSpPr>
          <p:cNvPr id="10" name="Subtitle 2">
            <a:extLst>
              <a:ext uri="{FF2B5EF4-FFF2-40B4-BE49-F238E27FC236}">
                <a16:creationId xmlns:a16="http://schemas.microsoft.com/office/drawing/2014/main" id="{9DE6D29D-E7B1-456D-B263-0DB3B7038607}"/>
              </a:ext>
            </a:extLst>
          </p:cNvPr>
          <p:cNvSpPr txBox="1">
            <a:spLocks/>
          </p:cNvSpPr>
          <p:nvPr/>
        </p:nvSpPr>
        <p:spPr bwMode="gray">
          <a:xfrm>
            <a:off x="383997" y="1535661"/>
            <a:ext cx="11177571" cy="1100532"/>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itchFamily="34" charset="0"/>
              <a:buChar char="•"/>
            </a:pPr>
            <a:r>
              <a:rPr lang="en-GB" dirty="0">
                <a:solidFill>
                  <a:schemeClr val="bg1"/>
                </a:solidFill>
              </a:rPr>
              <a:t>It helps us to automate the process and maintain the order of execution for our machine learning models. This pipeline can be used to integrate multiple steps into one, so that the data will go through sequence of steps. Thus instead of calling the above steps separately the pipeline concatenates all of the steps into one specific system ,enhances the readability and reproducibility.</a:t>
            </a:r>
            <a:endParaRPr lang="en-US" dirty="0">
              <a:solidFill>
                <a:schemeClr val="bg1"/>
              </a:solidFill>
            </a:endParaRPr>
          </a:p>
          <a:p>
            <a:pPr marL="285750" indent="-285750" algn="just">
              <a:buFont typeface="Arial" pitchFamily="34" charset="0"/>
              <a:buChar char="•"/>
            </a:pPr>
            <a:endParaRPr lang="en-GB" dirty="0">
              <a:solidFill>
                <a:schemeClr val="bg1"/>
              </a:solidFill>
            </a:endParaRPr>
          </a:p>
        </p:txBody>
      </p:sp>
    </p:spTree>
    <p:extLst>
      <p:ext uri="{BB962C8B-B14F-4D97-AF65-F5344CB8AC3E}">
        <p14:creationId xmlns:p14="http://schemas.microsoft.com/office/powerpoint/2010/main" val="1441356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25</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19456"/>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10879352" cy="661481"/>
          </a:xfrm>
        </p:spPr>
        <p:txBody>
          <a:bodyPr/>
          <a:lstStyle/>
          <a:p>
            <a:r>
              <a:rPr lang="en-GB" sz="4000" b="1" spc="-300" dirty="0">
                <a:gradFill>
                  <a:gsLst>
                    <a:gs pos="0">
                      <a:schemeClr val="accent1"/>
                    </a:gs>
                    <a:gs pos="51300">
                      <a:schemeClr val="accent2"/>
                    </a:gs>
                    <a:gs pos="100000">
                      <a:schemeClr val="accent3"/>
                    </a:gs>
                  </a:gsLst>
                  <a:lin ang="0" scaled="0"/>
                </a:gradFill>
                <a:latin typeface="+mn-lt"/>
                <a:ea typeface="+mn-ea"/>
                <a:cs typeface="+mn-cs"/>
              </a:rPr>
              <a:t>Model Based - Deep Learning Pretrained Models</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876613"/>
            <a:ext cx="105972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8"/>
            <a:ext cx="11521407" cy="340462"/>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Testing The Pipeline On Dataset –</a:t>
            </a:r>
            <a:endParaRPr lang="en-US" dirty="0">
              <a:solidFill>
                <a:schemeClr val="bg1"/>
              </a:solidFill>
            </a:endParaRPr>
          </a:p>
        </p:txBody>
      </p:sp>
      <p:pic>
        <p:nvPicPr>
          <p:cNvPr id="12" name="Content Placeholder 10">
            <a:extLst>
              <a:ext uri="{FF2B5EF4-FFF2-40B4-BE49-F238E27FC236}">
                <a16:creationId xmlns:a16="http://schemas.microsoft.com/office/drawing/2014/main" id="{3692BD2A-B88F-4715-85BF-4352F9305A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111" y="2839795"/>
            <a:ext cx="10311320" cy="2709467"/>
          </a:xfrm>
        </p:spPr>
      </p:pic>
      <p:sp>
        <p:nvSpPr>
          <p:cNvPr id="10" name="Subtitle 2">
            <a:extLst>
              <a:ext uri="{FF2B5EF4-FFF2-40B4-BE49-F238E27FC236}">
                <a16:creationId xmlns:a16="http://schemas.microsoft.com/office/drawing/2014/main" id="{4D25E5DD-77DD-4D5C-B1B0-202A2932E59D}"/>
              </a:ext>
            </a:extLst>
          </p:cNvPr>
          <p:cNvSpPr txBox="1">
            <a:spLocks/>
          </p:cNvSpPr>
          <p:nvPr/>
        </p:nvSpPr>
        <p:spPr bwMode="gray">
          <a:xfrm>
            <a:off x="299234" y="1580720"/>
            <a:ext cx="10770844" cy="715451"/>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itchFamily="34" charset="0"/>
              <a:buChar char="•"/>
            </a:pPr>
            <a:r>
              <a:rPr lang="en-GB" dirty="0">
                <a:solidFill>
                  <a:schemeClr val="bg1"/>
                </a:solidFill>
              </a:rPr>
              <a:t>Drawn 10 random samples from our dataset for testing purpose and remaining samples were used for training the pipeline</a:t>
            </a:r>
          </a:p>
          <a:p>
            <a:pPr marL="285750" indent="-285750" algn="just">
              <a:buFont typeface="Arial" pitchFamily="34" charset="0"/>
              <a:buChar char="•"/>
            </a:pPr>
            <a:endParaRPr lang="en-GB" dirty="0">
              <a:solidFill>
                <a:schemeClr val="bg1"/>
              </a:solidFill>
            </a:endParaRPr>
          </a:p>
        </p:txBody>
      </p:sp>
    </p:spTree>
    <p:extLst>
      <p:ext uri="{BB962C8B-B14F-4D97-AF65-F5344CB8AC3E}">
        <p14:creationId xmlns:p14="http://schemas.microsoft.com/office/powerpoint/2010/main" val="1055457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a:xfrm>
            <a:off x="252919" y="291831"/>
            <a:ext cx="11634281" cy="572170"/>
          </a:xfrm>
        </p:spPr>
        <p:txBody>
          <a:bodyPr/>
          <a:lstStyle/>
          <a:p>
            <a:r>
              <a:rPr lang="en-GB" sz="4000" b="1" spc="-300" dirty="0">
                <a:gradFill>
                  <a:gsLst>
                    <a:gs pos="0">
                      <a:schemeClr val="accent1"/>
                    </a:gs>
                    <a:gs pos="51300">
                      <a:schemeClr val="accent2"/>
                    </a:gs>
                    <a:gs pos="100000">
                      <a:schemeClr val="accent3"/>
                    </a:gs>
                  </a:gsLst>
                  <a:lin ang="0" scaled="0"/>
                </a:gradFill>
              </a:rPr>
              <a:t>Streamlit Cloud – Machine Learning Model </a:t>
            </a:r>
            <a:endParaRPr lang="en-US" sz="3600" dirty="0"/>
          </a:p>
        </p:txBody>
      </p:sp>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26</a:t>
            </a:fld>
            <a:endParaRPr lang="en-US" dirty="0"/>
          </a:p>
        </p:txBody>
      </p:sp>
      <p:pic>
        <p:nvPicPr>
          <p:cNvPr id="9" name="Picture 8">
            <a:extLst>
              <a:ext uri="{FF2B5EF4-FFF2-40B4-BE49-F238E27FC236}">
                <a16:creationId xmlns:a16="http://schemas.microsoft.com/office/drawing/2014/main" id="{21FD1D13-C858-496F-B5B8-5C62D3E06F23}"/>
              </a:ext>
            </a:extLst>
          </p:cNvPr>
          <p:cNvPicPr>
            <a:picLocks noChangeAspect="1"/>
          </p:cNvPicPr>
          <p:nvPr/>
        </p:nvPicPr>
        <p:blipFill>
          <a:blip r:embed="rId3"/>
          <a:stretch>
            <a:fillRect/>
          </a:stretch>
        </p:blipFill>
        <p:spPr>
          <a:xfrm>
            <a:off x="181480" y="1488331"/>
            <a:ext cx="4293240" cy="3424137"/>
          </a:xfrm>
          <a:prstGeom prst="rect">
            <a:avLst/>
          </a:prstGeom>
        </p:spPr>
      </p:pic>
      <p:pic>
        <p:nvPicPr>
          <p:cNvPr id="11" name="Picture Placeholder 31" descr="Desktop screenshot">
            <a:extLst>
              <a:ext uri="{FF2B5EF4-FFF2-40B4-BE49-F238E27FC236}">
                <a16:creationId xmlns:a16="http://schemas.microsoft.com/office/drawing/2014/main" id="{683739BE-C2F1-466C-8B15-8B77FFA4695D}"/>
              </a:ext>
            </a:extLst>
          </p:cNvPr>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l="160" r="160"/>
          <a:stretch>
            <a:fillRect/>
          </a:stretch>
        </p:blipFill>
        <p:spPr>
          <a:xfrm>
            <a:off x="10441762" y="6365364"/>
            <a:ext cx="1301054" cy="421200"/>
          </a:xfrm>
        </p:spPr>
      </p:pic>
      <p:pic>
        <p:nvPicPr>
          <p:cNvPr id="15" name="Picture 14">
            <a:extLst>
              <a:ext uri="{FF2B5EF4-FFF2-40B4-BE49-F238E27FC236}">
                <a16:creationId xmlns:a16="http://schemas.microsoft.com/office/drawing/2014/main" id="{BC2C4C61-BF5C-41D1-A41D-15E38BFC7824}"/>
              </a:ext>
            </a:extLst>
          </p:cNvPr>
          <p:cNvPicPr>
            <a:picLocks noChangeAspect="1"/>
          </p:cNvPicPr>
          <p:nvPr/>
        </p:nvPicPr>
        <p:blipFill>
          <a:blip r:embed="rId5"/>
          <a:stretch>
            <a:fillRect/>
          </a:stretch>
        </p:blipFill>
        <p:spPr>
          <a:xfrm>
            <a:off x="5164494" y="1430823"/>
            <a:ext cx="7027506" cy="3975208"/>
          </a:xfrm>
          <a:prstGeom prst="rect">
            <a:avLst/>
          </a:prstGeom>
        </p:spPr>
      </p:pic>
      <p:sp>
        <p:nvSpPr>
          <p:cNvPr id="12" name="Rectangle 11">
            <a:extLst>
              <a:ext uri="{FF2B5EF4-FFF2-40B4-BE49-F238E27FC236}">
                <a16:creationId xmlns:a16="http://schemas.microsoft.com/office/drawing/2014/main" id="{54374CBC-383C-4D36-8B60-CE28CD8D2D3B}"/>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Cloud Computing">
            <a:hlinkClick r:id="rId6"/>
            <a:extLst>
              <a:ext uri="{FF2B5EF4-FFF2-40B4-BE49-F238E27FC236}">
                <a16:creationId xmlns:a16="http://schemas.microsoft.com/office/drawing/2014/main" id="{34859FBB-F7C0-48E9-BC71-7E8E4769B9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9686" y="2416478"/>
            <a:ext cx="1000688" cy="783923"/>
          </a:xfrm>
          <a:prstGeom prst="rect">
            <a:avLst/>
          </a:prstGeom>
        </p:spPr>
      </p:pic>
      <p:cxnSp>
        <p:nvCxnSpPr>
          <p:cNvPr id="10" name="Straight Connector 9">
            <a:extLst>
              <a:ext uri="{FF2B5EF4-FFF2-40B4-BE49-F238E27FC236}">
                <a16:creationId xmlns:a16="http://schemas.microsoft.com/office/drawing/2014/main" id="{FE3FED64-2505-4DCD-9354-0EE40FB6FBC2}"/>
              </a:ext>
              <a:ext uri="{C183D7F6-B498-43B3-948B-1728B52AA6E4}">
                <adec:decorative xmlns:adec="http://schemas.microsoft.com/office/drawing/2017/decorative" val="1"/>
              </a:ext>
            </a:extLst>
          </p:cNvPr>
          <p:cNvCxnSpPr>
            <a:cxnSpLocks/>
          </p:cNvCxnSpPr>
          <p:nvPr/>
        </p:nvCxnSpPr>
        <p:spPr bwMode="gray">
          <a:xfrm flipV="1">
            <a:off x="317183" y="864001"/>
            <a:ext cx="10208144" cy="1261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42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a:xfrm>
            <a:off x="252919" y="291831"/>
            <a:ext cx="11634281" cy="572170"/>
          </a:xfrm>
        </p:spPr>
        <p:txBody>
          <a:bodyPr/>
          <a:lstStyle/>
          <a:p>
            <a:r>
              <a:rPr lang="en-GB" sz="4000" b="1" spc="-300" dirty="0">
                <a:gradFill>
                  <a:gsLst>
                    <a:gs pos="0">
                      <a:schemeClr val="accent1"/>
                    </a:gs>
                    <a:gs pos="51300">
                      <a:schemeClr val="accent2"/>
                    </a:gs>
                    <a:gs pos="100000">
                      <a:schemeClr val="accent3"/>
                    </a:gs>
                  </a:gsLst>
                  <a:lin ang="0" scaled="0"/>
                </a:gradFill>
              </a:rPr>
              <a:t>Streamlit Cloud – Deep Learning Model </a:t>
            </a:r>
            <a:endParaRPr lang="en-US" sz="4000" dirty="0"/>
          </a:p>
        </p:txBody>
      </p:sp>
      <p:pic>
        <p:nvPicPr>
          <p:cNvPr id="32" name="Picture Placeholder 31" descr="Desktop screenshot">
            <a:extLst>
              <a:ext uri="{FF2B5EF4-FFF2-40B4-BE49-F238E27FC236}">
                <a16:creationId xmlns:a16="http://schemas.microsoft.com/office/drawing/2014/main" id="{9985C1E9-B7DC-4EFA-B466-64A4F2674F4E}"/>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l="160" r="160"/>
          <a:stretch>
            <a:fillRect/>
          </a:stretch>
        </p:blipFill>
        <p:spPr>
          <a:xfrm>
            <a:off x="10470946" y="6365364"/>
            <a:ext cx="1301054" cy="421200"/>
          </a:xfrm>
        </p:spPr>
      </p:pic>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27</a:t>
            </a:fld>
            <a:endParaRPr lang="en-US" dirty="0"/>
          </a:p>
        </p:txBody>
      </p:sp>
      <p:pic>
        <p:nvPicPr>
          <p:cNvPr id="7" name="Picture 6">
            <a:extLst>
              <a:ext uri="{FF2B5EF4-FFF2-40B4-BE49-F238E27FC236}">
                <a16:creationId xmlns:a16="http://schemas.microsoft.com/office/drawing/2014/main" id="{3516BC50-5D5A-4B80-BD66-C123900B1B04}"/>
              </a:ext>
            </a:extLst>
          </p:cNvPr>
          <p:cNvPicPr>
            <a:picLocks noChangeAspect="1"/>
          </p:cNvPicPr>
          <p:nvPr/>
        </p:nvPicPr>
        <p:blipFill>
          <a:blip r:embed="rId4"/>
          <a:stretch>
            <a:fillRect/>
          </a:stretch>
        </p:blipFill>
        <p:spPr>
          <a:xfrm>
            <a:off x="163939" y="1177046"/>
            <a:ext cx="4495608" cy="4717915"/>
          </a:xfrm>
          <a:prstGeom prst="rect">
            <a:avLst/>
          </a:prstGeom>
        </p:spPr>
      </p:pic>
      <p:pic>
        <p:nvPicPr>
          <p:cNvPr id="12" name="Picture 11">
            <a:extLst>
              <a:ext uri="{FF2B5EF4-FFF2-40B4-BE49-F238E27FC236}">
                <a16:creationId xmlns:a16="http://schemas.microsoft.com/office/drawing/2014/main" id="{D59989AB-3282-4FDB-842C-4E63CCF7544D}"/>
              </a:ext>
            </a:extLst>
          </p:cNvPr>
          <p:cNvPicPr>
            <a:picLocks noChangeAspect="1"/>
          </p:cNvPicPr>
          <p:nvPr/>
        </p:nvPicPr>
        <p:blipFill>
          <a:blip r:embed="rId5"/>
          <a:stretch>
            <a:fillRect/>
          </a:stretch>
        </p:blipFill>
        <p:spPr>
          <a:xfrm>
            <a:off x="5282120" y="1517514"/>
            <a:ext cx="6909880" cy="3852155"/>
          </a:xfrm>
          <a:prstGeom prst="rect">
            <a:avLst/>
          </a:prstGeom>
        </p:spPr>
      </p:pic>
      <p:sp>
        <p:nvSpPr>
          <p:cNvPr id="9" name="Rectangle 8">
            <a:extLst>
              <a:ext uri="{FF2B5EF4-FFF2-40B4-BE49-F238E27FC236}">
                <a16:creationId xmlns:a16="http://schemas.microsoft.com/office/drawing/2014/main" id="{7F3033AA-0458-432E-9ACC-D9D2B2A8F790}"/>
              </a:ext>
              <a:ext uri="{C183D7F6-B498-43B3-948B-1728B52AA6E4}">
                <adec:decorative xmlns:adec="http://schemas.microsoft.com/office/drawing/2017/decorative" val="1"/>
              </a:ext>
            </a:extLst>
          </p:cNvPr>
          <p:cNvSpPr/>
          <p:nvPr/>
        </p:nvSpPr>
        <p:spPr>
          <a:xfrm>
            <a:off x="0" y="0"/>
            <a:ext cx="12192000" cy="6365362"/>
          </a:xfrm>
          <a:prstGeom prst="rect">
            <a:avLst/>
          </a:prstGeom>
          <a:solidFill>
            <a:schemeClr val="tx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descr="Stream">
            <a:hlinkClick r:id="rId6"/>
            <a:extLst>
              <a:ext uri="{FF2B5EF4-FFF2-40B4-BE49-F238E27FC236}">
                <a16:creationId xmlns:a16="http://schemas.microsoft.com/office/drawing/2014/main" id="{7F824526-4F45-4D39-8D15-11333271AD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07073" y="2806429"/>
            <a:ext cx="1067284" cy="914400"/>
          </a:xfrm>
          <a:prstGeom prst="rect">
            <a:avLst/>
          </a:prstGeom>
        </p:spPr>
      </p:pic>
      <p:cxnSp>
        <p:nvCxnSpPr>
          <p:cNvPr id="8" name="Straight Connector 7">
            <a:extLst>
              <a:ext uri="{FF2B5EF4-FFF2-40B4-BE49-F238E27FC236}">
                <a16:creationId xmlns:a16="http://schemas.microsoft.com/office/drawing/2014/main" id="{617CE168-B9A4-4EB8-8445-AA0CDBEB0F8E}"/>
              </a:ext>
              <a:ext uri="{C183D7F6-B498-43B3-948B-1728B52AA6E4}">
                <adec:decorative xmlns:adec="http://schemas.microsoft.com/office/drawing/2017/decorative" val="1"/>
              </a:ext>
            </a:extLst>
          </p:cNvPr>
          <p:cNvCxnSpPr>
            <a:cxnSpLocks/>
          </p:cNvCxnSpPr>
          <p:nvPr/>
        </p:nvCxnSpPr>
        <p:spPr bwMode="gray">
          <a:xfrm flipV="1">
            <a:off x="317183" y="864001"/>
            <a:ext cx="9536936" cy="1261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664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val="1"/>
              </a:ext>
            </a:extLst>
          </p:cNvPr>
          <p:cNvSpPr/>
          <p:nvPr/>
        </p:nvSpPr>
        <p:spPr>
          <a:xfrm>
            <a:off x="6877457" y="0"/>
            <a:ext cx="531556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974734" y="1128420"/>
            <a:ext cx="5116749" cy="1974702"/>
          </a:xfrm>
        </p:spPr>
        <p:txBody>
          <a:bodyPr/>
          <a:lstStyle/>
          <a:p>
            <a:r>
              <a:rPr lang="en-US" sz="8000" b="1" dirty="0">
                <a:gradFill>
                  <a:gsLst>
                    <a:gs pos="0">
                      <a:schemeClr val="accent1"/>
                    </a:gs>
                    <a:gs pos="51300">
                      <a:schemeClr val="accent2"/>
                    </a:gs>
                    <a:gs pos="100000">
                      <a:schemeClr val="accent3"/>
                    </a:gs>
                  </a:gsLst>
                  <a:lin ang="0" scaled="0"/>
                </a:gradFill>
                <a:latin typeface="+mn-lt"/>
                <a:ea typeface="+mn-ea"/>
                <a:cs typeface="+mn-cs"/>
              </a:rPr>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7626486" y="3268495"/>
            <a:ext cx="3784059"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6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3</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Project Workflow</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38948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511674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182880">
              <a:buFont typeface="Wingdings" pitchFamily="2" charset="2"/>
              <a:buChar char="§"/>
            </a:pPr>
            <a:r>
              <a:rPr lang="en-US" b="1" dirty="0">
                <a:solidFill>
                  <a:schemeClr val="bg1"/>
                </a:solidFill>
              </a:rPr>
              <a:t>Data Collection</a:t>
            </a:r>
          </a:p>
          <a:p>
            <a:pPr marL="457200" indent="-182880">
              <a:buFont typeface="Wingdings" pitchFamily="2" charset="2"/>
              <a:buChar char="§"/>
            </a:pPr>
            <a:r>
              <a:rPr lang="en-US" b="1" dirty="0">
                <a:solidFill>
                  <a:schemeClr val="bg1"/>
                </a:solidFill>
              </a:rPr>
              <a:t>Exploratory Data Analysis (EDA)</a:t>
            </a:r>
          </a:p>
          <a:p>
            <a:pPr marL="457200" indent="-182880">
              <a:buFont typeface="Wingdings" pitchFamily="2" charset="2"/>
              <a:buChar char="§"/>
            </a:pPr>
            <a:r>
              <a:rPr lang="en-US" b="1" dirty="0">
                <a:solidFill>
                  <a:schemeClr val="bg1"/>
                </a:solidFill>
              </a:rPr>
              <a:t>Text Data Pre-processing</a:t>
            </a:r>
          </a:p>
          <a:p>
            <a:pPr marL="457200" indent="-182880">
              <a:buFont typeface="Wingdings" pitchFamily="2" charset="2"/>
              <a:buChar char="§"/>
            </a:pPr>
            <a:r>
              <a:rPr lang="en-US" b="1" dirty="0">
                <a:solidFill>
                  <a:schemeClr val="bg1"/>
                </a:solidFill>
              </a:rPr>
              <a:t>Sentiment Analysis – Rule Based</a:t>
            </a:r>
          </a:p>
          <a:p>
            <a:pPr marL="457200" indent="-182880">
              <a:buFont typeface="Wingdings" pitchFamily="2" charset="2"/>
              <a:buChar char="§"/>
            </a:pPr>
            <a:r>
              <a:rPr lang="en-US" b="1" dirty="0">
                <a:solidFill>
                  <a:schemeClr val="bg1"/>
                </a:solidFill>
              </a:rPr>
              <a:t>Sentiment Analysis – Machine Learning Model</a:t>
            </a:r>
          </a:p>
          <a:p>
            <a:pPr marL="457200" indent="-182880">
              <a:buFont typeface="Wingdings" pitchFamily="2" charset="2"/>
              <a:buChar char="§"/>
            </a:pPr>
            <a:r>
              <a:rPr lang="en-US" b="1" dirty="0">
                <a:solidFill>
                  <a:schemeClr val="bg1"/>
                </a:solidFill>
              </a:rPr>
              <a:t>Resampling Techniques</a:t>
            </a:r>
          </a:p>
          <a:p>
            <a:pPr marL="457200" indent="-182880">
              <a:buFont typeface="Wingdings" pitchFamily="2" charset="2"/>
              <a:buChar char="§"/>
            </a:pPr>
            <a:r>
              <a:rPr lang="en-US" b="1" dirty="0">
                <a:solidFill>
                  <a:schemeClr val="bg1"/>
                </a:solidFill>
              </a:rPr>
              <a:t>Model Validation</a:t>
            </a:r>
          </a:p>
          <a:p>
            <a:pPr marL="457200" indent="-182880">
              <a:buFont typeface="Wingdings" pitchFamily="2" charset="2"/>
              <a:buChar char="§"/>
            </a:pPr>
            <a:r>
              <a:rPr lang="en-US" b="1" dirty="0">
                <a:solidFill>
                  <a:schemeClr val="bg1"/>
                </a:solidFill>
              </a:rPr>
              <a:t>Sentiment Analysis – Deep Learning Pre-trained model</a:t>
            </a:r>
          </a:p>
          <a:p>
            <a:pPr marL="457200" indent="-182880">
              <a:buFont typeface="Wingdings" pitchFamily="2" charset="2"/>
              <a:buChar char="§"/>
            </a:pPr>
            <a:r>
              <a:rPr lang="en-US" b="1" dirty="0">
                <a:solidFill>
                  <a:schemeClr val="bg1"/>
                </a:solidFill>
              </a:rPr>
              <a:t>Finalizing the model</a:t>
            </a:r>
          </a:p>
          <a:p>
            <a:pPr marL="457200" indent="-182880">
              <a:buFont typeface="Wingdings" pitchFamily="2" charset="2"/>
              <a:buChar char="§"/>
            </a:pPr>
            <a:r>
              <a:rPr lang="en-US" b="1" dirty="0">
                <a:solidFill>
                  <a:schemeClr val="bg1"/>
                </a:solidFill>
              </a:rPr>
              <a:t>Making Pipeline </a:t>
            </a:r>
          </a:p>
          <a:p>
            <a:pPr marL="457200" indent="-182880">
              <a:buFont typeface="Wingdings" pitchFamily="2" charset="2"/>
              <a:buChar char="§"/>
            </a:pPr>
            <a:r>
              <a:rPr lang="en-US" b="1" dirty="0">
                <a:solidFill>
                  <a:schemeClr val="bg1"/>
                </a:solidFill>
              </a:rPr>
              <a:t>Building &amp; deploying UI app (using Streamlit &amp; Streamlit cloud)</a:t>
            </a:r>
          </a:p>
          <a:p>
            <a:pPr marL="274320" indent="0">
              <a:buNone/>
            </a:pPr>
            <a:endParaRPr lang="en-US" dirty="0">
              <a:solidFill>
                <a:schemeClr val="bg1"/>
              </a:solidFill>
            </a:endParaRPr>
          </a:p>
        </p:txBody>
      </p:sp>
    </p:spTree>
    <p:extLst>
      <p:ext uri="{BB962C8B-B14F-4D97-AF65-F5344CB8AC3E}">
        <p14:creationId xmlns:p14="http://schemas.microsoft.com/office/powerpoint/2010/main" val="206767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4</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400" b="1" spc="-300" dirty="0">
                <a:gradFill>
                  <a:gsLst>
                    <a:gs pos="0">
                      <a:schemeClr val="accent1"/>
                    </a:gs>
                    <a:gs pos="51300">
                      <a:schemeClr val="accent2"/>
                    </a:gs>
                    <a:gs pos="100000">
                      <a:schemeClr val="accent3"/>
                    </a:gs>
                  </a:gsLst>
                  <a:lin ang="0" scaled="0"/>
                </a:gradFill>
                <a:latin typeface="+mn-lt"/>
                <a:ea typeface="+mn-ea"/>
                <a:cs typeface="+mn-cs"/>
              </a:rPr>
              <a:t>Packages</a:t>
            </a:r>
            <a:endParaRPr lang="en-US" sz="44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256220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5"/>
            <a:ext cx="11521407" cy="5061841"/>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182880">
              <a:buFont typeface="Wingdings" pitchFamily="2" charset="2"/>
              <a:buChar char="§"/>
            </a:pPr>
            <a:r>
              <a:rPr lang="en-US" sz="2400" b="1" dirty="0">
                <a:solidFill>
                  <a:schemeClr val="bg1"/>
                </a:solidFill>
              </a:rPr>
              <a:t>Pandas</a:t>
            </a:r>
          </a:p>
          <a:p>
            <a:pPr marL="457200" indent="-182880">
              <a:buFont typeface="Wingdings" pitchFamily="2" charset="2"/>
              <a:buChar char="§"/>
            </a:pPr>
            <a:r>
              <a:rPr lang="en-US" sz="2400" b="1" dirty="0">
                <a:solidFill>
                  <a:schemeClr val="bg1"/>
                </a:solidFill>
              </a:rPr>
              <a:t>Seaborn</a:t>
            </a:r>
          </a:p>
          <a:p>
            <a:pPr marL="457200" indent="-182880">
              <a:buFont typeface="Wingdings" pitchFamily="2" charset="2"/>
              <a:buChar char="§"/>
            </a:pPr>
            <a:r>
              <a:rPr lang="en-US" sz="2400" b="1" dirty="0">
                <a:solidFill>
                  <a:schemeClr val="bg1"/>
                </a:solidFill>
              </a:rPr>
              <a:t>Matplotlib</a:t>
            </a:r>
          </a:p>
          <a:p>
            <a:pPr marL="457200" indent="-182880">
              <a:buFont typeface="Wingdings" pitchFamily="2" charset="2"/>
              <a:buChar char="§"/>
            </a:pPr>
            <a:r>
              <a:rPr lang="en-US" sz="2400" b="1" dirty="0">
                <a:solidFill>
                  <a:schemeClr val="bg1"/>
                </a:solidFill>
              </a:rPr>
              <a:t>Sci-kit Learn</a:t>
            </a:r>
          </a:p>
          <a:p>
            <a:pPr marL="457200" indent="-182880">
              <a:buFont typeface="Wingdings" pitchFamily="2" charset="2"/>
              <a:buChar char="§"/>
            </a:pPr>
            <a:r>
              <a:rPr lang="en-US" sz="2400" b="1" dirty="0">
                <a:solidFill>
                  <a:schemeClr val="bg1"/>
                </a:solidFill>
              </a:rPr>
              <a:t>Imblearn</a:t>
            </a:r>
          </a:p>
          <a:p>
            <a:pPr marL="457200" indent="-182880">
              <a:buFont typeface="Wingdings" pitchFamily="2" charset="2"/>
              <a:buChar char="§"/>
            </a:pPr>
            <a:r>
              <a:rPr lang="en-US" sz="2400" b="1" dirty="0" err="1">
                <a:solidFill>
                  <a:schemeClr val="bg1"/>
                </a:solidFill>
              </a:rPr>
              <a:t>NLTk</a:t>
            </a:r>
            <a:r>
              <a:rPr lang="en-US" sz="2400" b="1" dirty="0">
                <a:solidFill>
                  <a:schemeClr val="bg1"/>
                </a:solidFill>
              </a:rPr>
              <a:t>, </a:t>
            </a:r>
            <a:r>
              <a:rPr lang="en-US" sz="2400" b="1" dirty="0" err="1">
                <a:solidFill>
                  <a:schemeClr val="bg1"/>
                </a:solidFill>
              </a:rPr>
              <a:t>Afinn</a:t>
            </a:r>
            <a:r>
              <a:rPr lang="en-US" sz="2400" b="1" dirty="0">
                <a:solidFill>
                  <a:schemeClr val="bg1"/>
                </a:solidFill>
              </a:rPr>
              <a:t>, </a:t>
            </a:r>
            <a:r>
              <a:rPr lang="en-US" sz="2400" b="1" dirty="0" err="1">
                <a:solidFill>
                  <a:schemeClr val="bg1"/>
                </a:solidFill>
              </a:rPr>
              <a:t>TextBlob</a:t>
            </a:r>
            <a:endParaRPr lang="en-US" sz="2400" b="1" dirty="0">
              <a:solidFill>
                <a:schemeClr val="bg1"/>
              </a:solidFill>
            </a:endParaRPr>
          </a:p>
          <a:p>
            <a:pPr marL="457200" indent="-182880">
              <a:buFont typeface="Wingdings" pitchFamily="2" charset="2"/>
              <a:buChar char="§"/>
            </a:pPr>
            <a:r>
              <a:rPr lang="en-US" sz="2400" b="1" dirty="0">
                <a:solidFill>
                  <a:schemeClr val="bg1"/>
                </a:solidFill>
              </a:rPr>
              <a:t>String</a:t>
            </a:r>
          </a:p>
          <a:p>
            <a:pPr marL="457200" indent="-182880">
              <a:buFont typeface="Wingdings" pitchFamily="2" charset="2"/>
              <a:buChar char="§"/>
            </a:pPr>
            <a:r>
              <a:rPr lang="en-US" sz="2400" b="1" dirty="0">
                <a:solidFill>
                  <a:schemeClr val="bg1"/>
                </a:solidFill>
              </a:rPr>
              <a:t>RE (Regular Expression)</a:t>
            </a:r>
          </a:p>
          <a:p>
            <a:pPr marL="457200" indent="-182880">
              <a:buFont typeface="Wingdings" pitchFamily="2" charset="2"/>
              <a:buChar char="§"/>
            </a:pPr>
            <a:r>
              <a:rPr lang="en-US" sz="2400" b="1" dirty="0">
                <a:solidFill>
                  <a:schemeClr val="bg1"/>
                </a:solidFill>
              </a:rPr>
              <a:t>Joblib, Cloudpickle </a:t>
            </a:r>
            <a:endParaRPr lang="en-US" sz="2400" dirty="0">
              <a:solidFill>
                <a:schemeClr val="bg1"/>
              </a:solidFill>
            </a:endParaRPr>
          </a:p>
          <a:p>
            <a:r>
              <a:rPr lang="en-GB" sz="2400" dirty="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407171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5</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Data at Glance</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38948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C21E2C3-F9C7-4259-8122-CEB44157800A}"/>
              </a:ext>
            </a:extLst>
          </p:cNvPr>
          <p:cNvPicPr>
            <a:picLocks noChangeAspect="1"/>
          </p:cNvPicPr>
          <p:nvPr/>
        </p:nvPicPr>
        <p:blipFill>
          <a:blip r:embed="rId3"/>
          <a:stretch>
            <a:fillRect/>
          </a:stretch>
        </p:blipFill>
        <p:spPr>
          <a:xfrm>
            <a:off x="346367" y="1387280"/>
            <a:ext cx="6992066" cy="4298152"/>
          </a:xfrm>
          <a:prstGeom prst="rect">
            <a:avLst/>
          </a:prstGeom>
        </p:spPr>
      </p:pic>
    </p:spTree>
    <p:extLst>
      <p:ext uri="{BB962C8B-B14F-4D97-AF65-F5344CB8AC3E}">
        <p14:creationId xmlns:p14="http://schemas.microsoft.com/office/powerpoint/2010/main" val="298614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6</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8963003"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DATA ANALYSIS &amp; VISUALIZATION</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7961054"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E22E1B7-C822-480A-9A23-2237B0ADD0AA}"/>
              </a:ext>
            </a:extLst>
          </p:cNvPr>
          <p:cNvPicPr>
            <a:picLocks noChangeAspect="1"/>
          </p:cNvPicPr>
          <p:nvPr/>
        </p:nvPicPr>
        <p:blipFill>
          <a:blip r:embed="rId3"/>
          <a:stretch>
            <a:fillRect/>
          </a:stretch>
        </p:blipFill>
        <p:spPr>
          <a:xfrm>
            <a:off x="346367" y="1383837"/>
            <a:ext cx="5768840" cy="4024740"/>
          </a:xfrm>
          <a:prstGeom prst="rect">
            <a:avLst/>
          </a:prstGeom>
        </p:spPr>
      </p:pic>
      <p:pic>
        <p:nvPicPr>
          <p:cNvPr id="5" name="Picture 4">
            <a:extLst>
              <a:ext uri="{FF2B5EF4-FFF2-40B4-BE49-F238E27FC236}">
                <a16:creationId xmlns:a16="http://schemas.microsoft.com/office/drawing/2014/main" id="{983F7F36-42E5-4C9E-86A9-949D16D15AE2}"/>
              </a:ext>
            </a:extLst>
          </p:cNvPr>
          <p:cNvPicPr>
            <a:picLocks noChangeAspect="1"/>
          </p:cNvPicPr>
          <p:nvPr/>
        </p:nvPicPr>
        <p:blipFill>
          <a:blip r:embed="rId4"/>
          <a:stretch>
            <a:fillRect/>
          </a:stretch>
        </p:blipFill>
        <p:spPr>
          <a:xfrm>
            <a:off x="6585627" y="1383837"/>
            <a:ext cx="4727642" cy="3985014"/>
          </a:xfrm>
          <a:prstGeom prst="rect">
            <a:avLst/>
          </a:prstGeom>
        </p:spPr>
      </p:pic>
    </p:spTree>
    <p:extLst>
      <p:ext uri="{BB962C8B-B14F-4D97-AF65-F5344CB8AC3E}">
        <p14:creationId xmlns:p14="http://schemas.microsoft.com/office/powerpoint/2010/main" val="234600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7</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8963003"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DATA ANALYSIS &amp; VISUALIZATION</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7961054"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5FC50D4-C68B-4077-B70B-279A5FB8275A}"/>
              </a:ext>
            </a:extLst>
          </p:cNvPr>
          <p:cNvPicPr>
            <a:picLocks noChangeAspect="1"/>
          </p:cNvPicPr>
          <p:nvPr/>
        </p:nvPicPr>
        <p:blipFill>
          <a:blip r:embed="rId3"/>
          <a:stretch>
            <a:fillRect/>
          </a:stretch>
        </p:blipFill>
        <p:spPr>
          <a:xfrm>
            <a:off x="346367" y="1285401"/>
            <a:ext cx="5208127" cy="4658202"/>
          </a:xfrm>
          <a:prstGeom prst="rect">
            <a:avLst/>
          </a:prstGeom>
        </p:spPr>
      </p:pic>
      <p:pic>
        <p:nvPicPr>
          <p:cNvPr id="5" name="Picture 4">
            <a:extLst>
              <a:ext uri="{FF2B5EF4-FFF2-40B4-BE49-F238E27FC236}">
                <a16:creationId xmlns:a16="http://schemas.microsoft.com/office/drawing/2014/main" id="{280ED046-18C3-4995-8C00-4575A3DC8D69}"/>
              </a:ext>
            </a:extLst>
          </p:cNvPr>
          <p:cNvPicPr>
            <a:picLocks noChangeAspect="1"/>
          </p:cNvPicPr>
          <p:nvPr/>
        </p:nvPicPr>
        <p:blipFill>
          <a:blip r:embed="rId4"/>
          <a:stretch>
            <a:fillRect/>
          </a:stretch>
        </p:blipFill>
        <p:spPr>
          <a:xfrm>
            <a:off x="5826868" y="1265944"/>
            <a:ext cx="5945132" cy="4658191"/>
          </a:xfrm>
          <a:prstGeom prst="rect">
            <a:avLst/>
          </a:prstGeom>
        </p:spPr>
      </p:pic>
    </p:spTree>
    <p:extLst>
      <p:ext uri="{BB962C8B-B14F-4D97-AF65-F5344CB8AC3E}">
        <p14:creationId xmlns:p14="http://schemas.microsoft.com/office/powerpoint/2010/main" val="83608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8</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38913"/>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94552"/>
            <a:ext cx="7163386" cy="661481"/>
          </a:xfrm>
        </p:spPr>
        <p:txBody>
          <a:bodyPr/>
          <a:lstStyle/>
          <a:p>
            <a:r>
              <a:rPr lang="en-US" sz="4400" b="1" spc="-300" dirty="0">
                <a:gradFill>
                  <a:gsLst>
                    <a:gs pos="0">
                      <a:schemeClr val="accent1"/>
                    </a:gs>
                    <a:gs pos="51300">
                      <a:schemeClr val="accent2"/>
                    </a:gs>
                    <a:gs pos="100000">
                      <a:schemeClr val="accent3"/>
                    </a:gs>
                  </a:gsLst>
                  <a:lin ang="0" scaled="0"/>
                </a:gradFill>
                <a:latin typeface="+mn-lt"/>
                <a:ea typeface="+mn-ea"/>
                <a:cs typeface="+mn-cs"/>
              </a:rPr>
              <a:t>Text Data Pre-processing</a:t>
            </a:r>
            <a:endParaRPr lang="en-US" sz="44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44707"/>
            <a:ext cx="617116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313233"/>
            <a:ext cx="11521407" cy="4867293"/>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182880">
              <a:buFont typeface="Wingdings" pitchFamily="2" charset="2"/>
              <a:buChar char="§"/>
            </a:pPr>
            <a:r>
              <a:rPr lang="en-GB" sz="2000" b="1" dirty="0">
                <a:solidFill>
                  <a:schemeClr val="bg1"/>
                </a:solidFill>
              </a:rPr>
              <a:t>Most of the text data are cleaned using below modules:</a:t>
            </a:r>
          </a:p>
          <a:p>
            <a:pPr marL="457200" indent="-182880">
              <a:buFont typeface="Wingdings" pitchFamily="2" charset="2"/>
              <a:buChar char="§"/>
            </a:pPr>
            <a:r>
              <a:rPr lang="en-US" sz="2000" dirty="0">
                <a:solidFill>
                  <a:schemeClr val="bg1"/>
                </a:solidFill>
              </a:rPr>
              <a:t> </a:t>
            </a:r>
            <a:r>
              <a:rPr lang="en-GB" sz="2000" dirty="0">
                <a:solidFill>
                  <a:schemeClr val="bg1"/>
                </a:solidFill>
              </a:rPr>
              <a:t>Since, the data is available only in text format we have to pre-process the data before model building.</a:t>
            </a:r>
          </a:p>
          <a:p>
            <a:pPr marL="457200" indent="-182880">
              <a:buFont typeface="Wingdings" pitchFamily="2" charset="2"/>
              <a:buChar char="§"/>
            </a:pPr>
            <a:r>
              <a:rPr lang="en-GB" sz="2000" dirty="0">
                <a:solidFill>
                  <a:schemeClr val="bg1"/>
                </a:solidFill>
              </a:rPr>
              <a:t>We have used, String, Regular expression, NLTK modules to clean our text data.</a:t>
            </a:r>
          </a:p>
          <a:p>
            <a:pPr marL="457200" indent="-182880">
              <a:buFont typeface="Wingdings" pitchFamily="2" charset="2"/>
              <a:buChar char="§"/>
            </a:pPr>
            <a:r>
              <a:rPr lang="en-GB" sz="2000" dirty="0">
                <a:solidFill>
                  <a:schemeClr val="bg1"/>
                </a:solidFill>
              </a:rPr>
              <a:t>And encode our target variable into binary format using Label encoding from sci-kit learn library.</a:t>
            </a:r>
          </a:p>
          <a:p>
            <a:pPr marL="457200" indent="-182880">
              <a:buFont typeface="Wingdings" pitchFamily="2" charset="2"/>
              <a:buChar char="§"/>
            </a:pPr>
            <a:r>
              <a:rPr lang="en-US" sz="2000" b="1" dirty="0">
                <a:solidFill>
                  <a:schemeClr val="bg1"/>
                </a:solidFill>
              </a:rPr>
              <a:t>Total length of review comparison – </a:t>
            </a:r>
            <a:endParaRPr lang="en-GB" sz="2000" dirty="0">
              <a:solidFill>
                <a:schemeClr val="bg1"/>
              </a:solidFill>
            </a:endParaRPr>
          </a:p>
          <a:p>
            <a:r>
              <a:rPr lang="en-US" sz="2000" dirty="0">
                <a:solidFill>
                  <a:schemeClr val="bg1"/>
                </a:solidFill>
              </a:rPr>
              <a:t>Before text preprocessing  : 14861007</a:t>
            </a:r>
          </a:p>
          <a:p>
            <a:r>
              <a:rPr lang="en-US" sz="2000" dirty="0">
                <a:solidFill>
                  <a:schemeClr val="bg1"/>
                </a:solidFill>
              </a:rPr>
              <a:t>After text preprocessing : 10397957</a:t>
            </a:r>
            <a:endParaRPr lang="en-GB" sz="2000" dirty="0">
              <a:solidFill>
                <a:schemeClr val="bg1"/>
              </a:solidFill>
            </a:endParaRPr>
          </a:p>
          <a:p>
            <a:pPr marL="457200" indent="-182880">
              <a:buFont typeface="Wingdings" pitchFamily="2" charset="2"/>
              <a:buChar char="§"/>
            </a:pPr>
            <a:r>
              <a:rPr lang="en-GB" sz="2000" dirty="0">
                <a:solidFill>
                  <a:schemeClr val="bg1"/>
                </a:solidFill>
              </a:rPr>
              <a:t>Now, our data is ready for further sentiment analysis &amp; model building process.</a:t>
            </a:r>
          </a:p>
          <a:p>
            <a:pPr marL="457200" indent="-182880">
              <a:buFont typeface="Wingdings" pitchFamily="2" charset="2"/>
              <a:buChar char="§"/>
            </a:pPr>
            <a:endParaRPr lang="en-GB" sz="2000" dirty="0">
              <a:solidFill>
                <a:schemeClr val="bg1"/>
              </a:solidFill>
            </a:endParaRPr>
          </a:p>
        </p:txBody>
      </p:sp>
    </p:spTree>
    <p:extLst>
      <p:ext uri="{BB962C8B-B14F-4D97-AF65-F5344CB8AC3E}">
        <p14:creationId xmlns:p14="http://schemas.microsoft.com/office/powerpoint/2010/main" val="42554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9</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Sentiment Analysis</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27427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5"/>
            <a:ext cx="11521407" cy="5061841"/>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rPr>
              <a:t>Rule Based – </a:t>
            </a:r>
          </a:p>
          <a:p>
            <a:pPr marL="285750" indent="-285750">
              <a:buFont typeface="Arial" pitchFamily="34" charset="0"/>
              <a:buChar char="•"/>
            </a:pPr>
            <a:r>
              <a:rPr lang="en-US" sz="2000" dirty="0">
                <a:solidFill>
                  <a:schemeClr val="bg1"/>
                </a:solidFill>
              </a:rPr>
              <a:t>VADER (Valence Aware Dictionary For Sentiment Reasoning)</a:t>
            </a:r>
          </a:p>
          <a:p>
            <a:pPr marL="285750" indent="-285750">
              <a:buFont typeface="Arial" pitchFamily="34" charset="0"/>
              <a:buChar char="•"/>
            </a:pPr>
            <a:r>
              <a:rPr lang="en-US" sz="2000" dirty="0">
                <a:solidFill>
                  <a:schemeClr val="bg1"/>
                </a:solidFill>
              </a:rPr>
              <a:t>Text Blob</a:t>
            </a:r>
          </a:p>
          <a:p>
            <a:pPr marL="285750" indent="-285750">
              <a:buFont typeface="Arial" pitchFamily="34" charset="0"/>
              <a:buChar char="•"/>
            </a:pPr>
            <a:r>
              <a:rPr lang="en-US" sz="2000" dirty="0">
                <a:solidFill>
                  <a:schemeClr val="bg1"/>
                </a:solidFill>
              </a:rPr>
              <a:t>Lexicons with Polarity Scores – </a:t>
            </a:r>
            <a:r>
              <a:rPr lang="en-US" sz="2000" dirty="0" err="1">
                <a:solidFill>
                  <a:schemeClr val="bg1"/>
                </a:solidFill>
              </a:rPr>
              <a:t>Afinn</a:t>
            </a:r>
            <a:endParaRPr lang="en-US" sz="2000" dirty="0">
              <a:solidFill>
                <a:schemeClr val="bg1"/>
              </a:solidFill>
            </a:endParaRPr>
          </a:p>
          <a:p>
            <a:pPr marL="285750" indent="-285750">
              <a:buFont typeface="Arial" pitchFamily="34" charset="0"/>
              <a:buChar char="•"/>
            </a:pPr>
            <a:endParaRPr lang="en-US" sz="2400" b="1" dirty="0">
              <a:solidFill>
                <a:schemeClr val="bg1"/>
              </a:solidFill>
            </a:endParaRPr>
          </a:p>
          <a:p>
            <a:r>
              <a:rPr lang="en-US" sz="2400" b="1" dirty="0">
                <a:solidFill>
                  <a:schemeClr val="bg1"/>
                </a:solidFill>
              </a:rPr>
              <a:t>Model Based – </a:t>
            </a:r>
          </a:p>
          <a:p>
            <a:pPr marL="285750" indent="-285750">
              <a:buFont typeface="Arial" pitchFamily="34" charset="0"/>
              <a:buChar char="•"/>
            </a:pPr>
            <a:r>
              <a:rPr lang="en-US" sz="2000" dirty="0">
                <a:solidFill>
                  <a:schemeClr val="bg1"/>
                </a:solidFill>
              </a:rPr>
              <a:t>Logistic Regression</a:t>
            </a:r>
          </a:p>
          <a:p>
            <a:pPr marL="285750" indent="-285750">
              <a:buFont typeface="Arial" pitchFamily="34" charset="0"/>
              <a:buChar char="•"/>
            </a:pPr>
            <a:r>
              <a:rPr lang="en-US" sz="2000" dirty="0">
                <a:solidFill>
                  <a:schemeClr val="bg1"/>
                </a:solidFill>
              </a:rPr>
              <a:t>Naive Bayes</a:t>
            </a:r>
          </a:p>
          <a:p>
            <a:pPr marL="285750" indent="-285750">
              <a:buFont typeface="Arial" pitchFamily="34" charset="0"/>
              <a:buChar char="•"/>
            </a:pPr>
            <a:r>
              <a:rPr lang="en-US" sz="2000" dirty="0">
                <a:solidFill>
                  <a:schemeClr val="bg1"/>
                </a:solidFill>
              </a:rPr>
              <a:t>Distilbert pretrained model</a:t>
            </a:r>
            <a:endParaRPr lang="en-US" sz="24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485001090"/>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2.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C0BFDF-D948-4F4A-854E-477525F57792}">
  <ds:schemaRefs>
    <ds:schemaRef ds:uri="http://purl.org/dc/elements/1.1/"/>
    <ds:schemaRef ds:uri="http://purl.org/dc/terms/"/>
    <ds:schemaRef ds:uri="16c05727-aa75-4e4a-9b5f-8a80a1165891"/>
    <ds:schemaRef ds:uri="http://schemas.microsoft.com/office/2006/documentManagement/types"/>
    <ds:schemaRef ds:uri="71af3243-3dd4-4a8d-8c0d-dd76da1f02a5"/>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809</Words>
  <Application>Microsoft Office PowerPoint</Application>
  <PresentationFormat>Widescreen</PresentationFormat>
  <Paragraphs>175</Paragraphs>
  <Slides>28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Tahoma</vt:lpstr>
      <vt:lpstr>Times New Roman</vt:lpstr>
      <vt:lpstr>Wingdings</vt:lpstr>
      <vt:lpstr>Office Theme</vt:lpstr>
      <vt:lpstr>SENTIMENT ANALYSIS – HOTEL REVIEWS</vt:lpstr>
      <vt:lpstr>Objective</vt:lpstr>
      <vt:lpstr>Project Workflow</vt:lpstr>
      <vt:lpstr>Packages</vt:lpstr>
      <vt:lpstr>Data at Glance</vt:lpstr>
      <vt:lpstr>DATA ANALYSIS &amp; VISUALIZATION</vt:lpstr>
      <vt:lpstr>DATA ANALYSIS &amp; VISUALIZATION</vt:lpstr>
      <vt:lpstr>Text Data Pre-processing</vt:lpstr>
      <vt:lpstr>Sentiment Analysis</vt:lpstr>
      <vt:lpstr>Rule Based Methods </vt:lpstr>
      <vt:lpstr>Rule Based Methods </vt:lpstr>
      <vt:lpstr>Rule Based Methods </vt:lpstr>
      <vt:lpstr>Rule Based Methods </vt:lpstr>
      <vt:lpstr>Rule Based Methods </vt:lpstr>
      <vt:lpstr>Rule Based Methods </vt:lpstr>
      <vt:lpstr>Sentiment Analysis</vt:lpstr>
      <vt:lpstr>Model Evaluation – Imbalanced data</vt:lpstr>
      <vt:lpstr>Sampling Techniques  </vt:lpstr>
      <vt:lpstr>Sampling Techniques  </vt:lpstr>
      <vt:lpstr>Sampling Techniques  </vt:lpstr>
      <vt:lpstr>Sampling Techniques  </vt:lpstr>
      <vt:lpstr>Model Validation</vt:lpstr>
      <vt:lpstr>Model Based - Deep Learning Pretrained Models</vt:lpstr>
      <vt:lpstr>Building Pipeline</vt:lpstr>
      <vt:lpstr>Model Based - Deep Learning Pretrained Models</vt:lpstr>
      <vt:lpstr>Streamlit Cloud – Machine Learning Model </vt:lpstr>
      <vt:lpstr>Streamlit Cloud – Deep Learning Model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2022-10-13T10:58:46Z</dcterms:created>
  <dcterms:modified xsi:type="dcterms:W3CDTF">2022-10-13T16:06:31Z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