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5"/>
  </p:notesMasterIdLst>
  <p:sldIdLst>
    <p:sldId id="256" r:id="rId2"/>
    <p:sldId id="257" r:id="rId3"/>
    <p:sldId id="262" r:id="rId4"/>
    <p:sldId id="268" r:id="rId5"/>
    <p:sldId id="269" r:id="rId6"/>
    <p:sldId id="263" r:id="rId7"/>
    <p:sldId id="264" r:id="rId8"/>
    <p:sldId id="272" r:id="rId9"/>
    <p:sldId id="266" r:id="rId10"/>
    <p:sldId id="280" r:id="rId11"/>
    <p:sldId id="281" r:id="rId12"/>
    <p:sldId id="279" r:id="rId13"/>
    <p:sldId id="282" r:id="rId14"/>
    <p:sldId id="283" r:id="rId15"/>
    <p:sldId id="261" r:id="rId16"/>
    <p:sldId id="278" r:id="rId17"/>
    <p:sldId id="265" r:id="rId18"/>
    <p:sldId id="271" r:id="rId19"/>
    <p:sldId id="270" r:id="rId20"/>
    <p:sldId id="276" r:id="rId21"/>
    <p:sldId id="277" r:id="rId22"/>
    <p:sldId id="273"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0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0" autoAdjust="0"/>
    <p:restoredTop sz="76429" autoAdjust="0"/>
  </p:normalViewPr>
  <p:slideViewPr>
    <p:cSldViewPr snapToGrid="0">
      <p:cViewPr varScale="1">
        <p:scale>
          <a:sx n="52" d="100"/>
          <a:sy n="52" d="100"/>
        </p:scale>
        <p:origin x="1110" y="3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1" d="100"/>
          <a:sy n="51" d="100"/>
        </p:scale>
        <p:origin x="2697" y="5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FD0574-F73E-478F-93F6-D289765CE394}" type="datetimeFigureOut">
              <a:rPr lang="en-US" smtClean="0"/>
              <a:t>4/13/2019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5029B-A90A-4B10-A5E8-3E8B0CA853BE}" type="slidenum">
              <a:rPr lang="en-US" smtClean="0"/>
              <a:t>‹#›</a:t>
            </a:fld>
            <a:endParaRPr lang="en-US"/>
          </a:p>
        </p:txBody>
      </p:sp>
    </p:spTree>
    <p:extLst>
      <p:ext uri="{BB962C8B-B14F-4D97-AF65-F5344CB8AC3E}">
        <p14:creationId xmlns:p14="http://schemas.microsoft.com/office/powerpoint/2010/main" val="1421775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5029B-A90A-4B10-A5E8-3E8B0CA853BE}" type="slidenum">
              <a:rPr lang="en-US" smtClean="0"/>
              <a:t>1</a:t>
            </a:fld>
            <a:endParaRPr lang="en-US"/>
          </a:p>
        </p:txBody>
      </p:sp>
    </p:spTree>
    <p:extLst>
      <p:ext uri="{BB962C8B-B14F-4D97-AF65-F5344CB8AC3E}">
        <p14:creationId xmlns:p14="http://schemas.microsoft.com/office/powerpoint/2010/main" val="900673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By reducing need for compromise between high and low frequency portions of signal . . . Which allows us to…</a:t>
            </a:r>
          </a:p>
          <a:p>
            <a:pPr marL="228600" indent="-228600">
              <a:buAutoNum type="arabicParenR"/>
            </a:pPr>
            <a:r>
              <a:rPr lang="en-US" dirty="0"/>
              <a:t>Filtering impact signals at higher frequency, attenuating less force signal.</a:t>
            </a:r>
          </a:p>
          <a:p>
            <a:pPr marL="228600" indent="-228600">
              <a:buAutoNum type="arabicParenR"/>
            </a:pPr>
            <a:r>
              <a:rPr lang="en-US" dirty="0"/>
              <a:t>Important for loading rates, for joint loading</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7ED5029B-A90A-4B10-A5E8-3E8B0CA853BE}" type="slidenum">
              <a:rPr lang="en-US" smtClean="0"/>
              <a:t>14</a:t>
            </a:fld>
            <a:endParaRPr lang="en-US"/>
          </a:p>
        </p:txBody>
      </p:sp>
    </p:spTree>
    <p:extLst>
      <p:ext uri="{BB962C8B-B14F-4D97-AF65-F5344CB8AC3E}">
        <p14:creationId xmlns:p14="http://schemas.microsoft.com/office/powerpoint/2010/main" val="4272708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p>
          <a:p>
            <a:r>
              <a:rPr lang="en-US" dirty="0"/>
              <a:t>- Better classification of impacts and their relation to rest of movement. Has implications for loading rate of tissues. </a:t>
            </a:r>
          </a:p>
          <a:p>
            <a:r>
              <a:rPr lang="en-US" dirty="0"/>
              <a:t>Sure, could filter all data at 45-50 Hz, but for inverse dynamics wouldn’t be able to use anything beside impact phase of movement as incorporating noise in kinematic data.</a:t>
            </a:r>
          </a:p>
        </p:txBody>
      </p:sp>
      <p:sp>
        <p:nvSpPr>
          <p:cNvPr id="4" name="Slide Number Placeholder 3"/>
          <p:cNvSpPr>
            <a:spLocks noGrp="1"/>
          </p:cNvSpPr>
          <p:nvPr>
            <p:ph type="sldNum" sz="quarter" idx="5"/>
          </p:nvPr>
        </p:nvSpPr>
        <p:spPr/>
        <p:txBody>
          <a:bodyPr/>
          <a:lstStyle/>
          <a:p>
            <a:fld id="{7ED5029B-A90A-4B10-A5E8-3E8B0CA853BE}" type="slidenum">
              <a:rPr lang="en-US" smtClean="0"/>
              <a:t>15</a:t>
            </a:fld>
            <a:endParaRPr lang="en-US"/>
          </a:p>
        </p:txBody>
      </p:sp>
    </p:spTree>
    <p:extLst>
      <p:ext uri="{BB962C8B-B14F-4D97-AF65-F5344CB8AC3E}">
        <p14:creationId xmlns:p14="http://schemas.microsoft.com/office/powerpoint/2010/main" val="670382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D5029B-A90A-4B10-A5E8-3E8B0CA853BE}" type="slidenum">
              <a:rPr lang="en-US" smtClean="0"/>
              <a:t>17</a:t>
            </a:fld>
            <a:endParaRPr lang="en-US"/>
          </a:p>
        </p:txBody>
      </p:sp>
    </p:spTree>
    <p:extLst>
      <p:ext uri="{BB962C8B-B14F-4D97-AF65-F5344CB8AC3E}">
        <p14:creationId xmlns:p14="http://schemas.microsoft.com/office/powerpoint/2010/main" val="2327519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Van den </a:t>
            </a:r>
            <a:r>
              <a:rPr lang="en-US" dirty="0" err="1"/>
              <a:t>Bogert</a:t>
            </a:r>
            <a:r>
              <a:rPr lang="en-US" dirty="0"/>
              <a:t> published 2D</a:t>
            </a:r>
            <a:r>
              <a:rPr lang="en-US" baseline="0" dirty="0"/>
              <a:t> position data for an individual’s stride as well as joint moments and ground reaction forces. Superimposed noise.  Applied 15 Hz filter. </a:t>
            </a:r>
            <a:endParaRPr lang="en-US" dirty="0"/>
          </a:p>
        </p:txBody>
      </p:sp>
      <p:sp>
        <p:nvSpPr>
          <p:cNvPr id="4" name="Slide Number Placeholder 3"/>
          <p:cNvSpPr>
            <a:spLocks noGrp="1"/>
          </p:cNvSpPr>
          <p:nvPr>
            <p:ph type="sldNum" sz="quarter" idx="10"/>
          </p:nvPr>
        </p:nvSpPr>
        <p:spPr/>
        <p:txBody>
          <a:bodyPr/>
          <a:lstStyle/>
          <a:p>
            <a:fld id="{7ED5029B-A90A-4B10-A5E8-3E8B0CA853BE}" type="slidenum">
              <a:rPr lang="en-US" smtClean="0"/>
              <a:t>19</a:t>
            </a:fld>
            <a:endParaRPr lang="en-US"/>
          </a:p>
        </p:txBody>
      </p:sp>
    </p:spTree>
    <p:extLst>
      <p:ext uri="{BB962C8B-B14F-4D97-AF65-F5344CB8AC3E}">
        <p14:creationId xmlns:p14="http://schemas.microsoft.com/office/powerpoint/2010/main" val="3922029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By reducing need for compromise between high and low frequency portions of signal . . . Which allows us to…</a:t>
            </a:r>
          </a:p>
          <a:p>
            <a:pPr marL="228600" indent="-228600">
              <a:buAutoNum type="arabicParenR"/>
            </a:pPr>
            <a:r>
              <a:rPr lang="en-US" dirty="0"/>
              <a:t>Filtering impact signals at higher frequency, attenuating less force signal.</a:t>
            </a:r>
          </a:p>
          <a:p>
            <a:pPr marL="228600" indent="-228600">
              <a:buAutoNum type="arabicParenR"/>
            </a:pPr>
            <a:r>
              <a:rPr lang="en-US" dirty="0"/>
              <a:t>Important for loading rates, for joint loading</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7ED5029B-A90A-4B10-A5E8-3E8B0CA853BE}" type="slidenum">
              <a:rPr lang="en-US" smtClean="0"/>
              <a:t>23</a:t>
            </a:fld>
            <a:endParaRPr lang="en-US"/>
          </a:p>
        </p:txBody>
      </p:sp>
    </p:spTree>
    <p:extLst>
      <p:ext uri="{BB962C8B-B14F-4D97-AF65-F5344CB8AC3E}">
        <p14:creationId xmlns:p14="http://schemas.microsoft.com/office/powerpoint/2010/main" val="123228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aseline="0" dirty="0"/>
              <a:t>  </a:t>
            </a:r>
            <a:r>
              <a:rPr lang="en-US" dirty="0"/>
              <a:t>Derivatives</a:t>
            </a:r>
            <a:r>
              <a:rPr lang="en-US" baseline="0" dirty="0"/>
              <a:t> are almost ubiquitous, but amplify high frequency noise</a:t>
            </a:r>
          </a:p>
          <a:p>
            <a:pPr marL="171450" indent="-171450">
              <a:buFontTx/>
              <a:buChar char="-"/>
            </a:pPr>
            <a:r>
              <a:rPr lang="en-US" baseline="0" dirty="0"/>
              <a:t>Apply filter to rid our signal of noise whilst retaining the signal of interest.</a:t>
            </a:r>
          </a:p>
          <a:p>
            <a:pPr marL="628650" lvl="1" indent="-171450">
              <a:buFontTx/>
              <a:buChar char="-"/>
            </a:pPr>
            <a:r>
              <a:rPr lang="en-US" baseline="0" dirty="0"/>
              <a:t>Commonly this is a “Butterworth” filter</a:t>
            </a:r>
          </a:p>
        </p:txBody>
      </p:sp>
      <p:sp>
        <p:nvSpPr>
          <p:cNvPr id="4" name="Slide Number Placeholder 3"/>
          <p:cNvSpPr>
            <a:spLocks noGrp="1"/>
          </p:cNvSpPr>
          <p:nvPr>
            <p:ph type="sldNum" sz="quarter" idx="10"/>
          </p:nvPr>
        </p:nvSpPr>
        <p:spPr/>
        <p:txBody>
          <a:bodyPr/>
          <a:lstStyle/>
          <a:p>
            <a:fld id="{7ED5029B-A90A-4B10-A5E8-3E8B0CA853BE}" type="slidenum">
              <a:rPr lang="en-US" smtClean="0"/>
              <a:t>2</a:t>
            </a:fld>
            <a:endParaRPr lang="en-US"/>
          </a:p>
        </p:txBody>
      </p:sp>
    </p:spTree>
    <p:extLst>
      <p:ext uri="{BB962C8B-B14F-4D97-AF65-F5344CB8AC3E}">
        <p14:creationId xmlns:p14="http://schemas.microsoft.com/office/powerpoint/2010/main" val="4100908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Knee joint moment during from 3 participants running filtered at varying frequencies. Just one example of varying results with different filtering techniques</a:t>
            </a:r>
          </a:p>
          <a:p>
            <a:pPr marL="171450" indent="-171450">
              <a:buFontTx/>
              <a:buChar char="-"/>
            </a:pPr>
            <a:r>
              <a:rPr lang="en-US" baseline="0" dirty="0"/>
              <a:t>V= video</a:t>
            </a:r>
          </a:p>
          <a:p>
            <a:pPr marL="171450" indent="-171450">
              <a:buFontTx/>
              <a:buChar char="-"/>
            </a:pPr>
            <a:endParaRPr lang="en-US" baseline="0"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D5029B-A90A-4B10-A5E8-3E8B0CA853BE}" type="slidenum">
              <a:rPr lang="en-US" smtClean="0"/>
              <a:t>3</a:t>
            </a:fld>
            <a:endParaRPr lang="en-US"/>
          </a:p>
        </p:txBody>
      </p:sp>
    </p:spTree>
    <p:extLst>
      <p:ext uri="{BB962C8B-B14F-4D97-AF65-F5344CB8AC3E}">
        <p14:creationId xmlns:p14="http://schemas.microsoft.com/office/powerpoint/2010/main" val="2652047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a:t>
            </a:r>
            <a:r>
              <a:rPr lang="en-US" baseline="0" dirty="0"/>
              <a:t>n area where filtering is vastly important is inverse dynamics (method by which calculate moments, forces, work, and power at joints)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Current recommendation to filter position and force data with same </a:t>
            </a:r>
            <a:r>
              <a:rPr lang="en-US" baseline="0" dirty="0" err="1"/>
              <a:t>fco</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High frequency force &amp; segment acceleration signals at impact </a:t>
            </a:r>
            <a:r>
              <a:rPr lang="en-US" baseline="0" dirty="0">
                <a:sym typeface="Wingdings" panose="05000000000000000000" pitchFamily="2" charset="2"/>
              </a:rPr>
              <a:t> we filter position data a relatively low frequency and attenuate the segmental accelerations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sym typeface="Wingdings" panose="05000000000000000000" pitchFamily="2" charset="2"/>
              </a:rPr>
              <a:t>Force data contains higher frequency components, might filter at 50-100 Hz. Better capture high frequencies, but introduces impact artifact to moment.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sym typeface="Wingdings" panose="05000000000000000000" pitchFamily="2" charset="2"/>
              </a:rPr>
              <a:t>Apply this low frequency filter to forces attenuates some of that signal as well, so accelerations can “absorb” GRFs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sym typeface="Wingdings" panose="05000000000000000000" pitchFamily="2" charset="2"/>
              </a:rPr>
              <a:t>“knee moment looks great! Why bother changing?”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sym typeface="Wingdings" panose="05000000000000000000" pitchFamily="2" charset="2"/>
              </a:rPr>
              <a:t>What if peak/impact segmental accelerations are of interest? “</a:t>
            </a:r>
            <a:r>
              <a:rPr lang="en-US" baseline="0" dirty="0" err="1">
                <a:sym typeface="Wingdings" panose="05000000000000000000" pitchFamily="2" charset="2"/>
              </a:rPr>
              <a:t>Tibial</a:t>
            </a:r>
            <a:r>
              <a:rPr lang="en-US" baseline="0" dirty="0">
                <a:sym typeface="Wingdings" panose="05000000000000000000" pitchFamily="2" charset="2"/>
              </a:rPr>
              <a:t> acceleration” returns 27,000 results on google scholar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sym typeface="Wingdings" panose="05000000000000000000" pitchFamily="2" charset="2"/>
              </a:rPr>
              <a:t>Calls for a different filtering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those peak segmental acceleration are</a:t>
            </a:r>
            <a:r>
              <a:rPr lang="en-US" baseline="0" dirty="0"/>
              <a:t> of interest? What if peak reaction forces are of interest?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Could filter forces … - Joint reaction forces require accurate segmental acceleration estimates, otherwise GRF dominates significantly more.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“Approach not ideal when reaction forces are of interest,” Edwards (2011)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7ED5029B-A90A-4B10-A5E8-3E8B0CA853BE}" type="slidenum">
              <a:rPr lang="en-US" smtClean="0"/>
              <a:t>4</a:t>
            </a:fld>
            <a:endParaRPr lang="en-US"/>
          </a:p>
        </p:txBody>
      </p:sp>
    </p:spTree>
    <p:extLst>
      <p:ext uri="{BB962C8B-B14F-4D97-AF65-F5344CB8AC3E}">
        <p14:creationId xmlns:p14="http://schemas.microsoft.com/office/powerpoint/2010/main" val="3883842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These</a:t>
            </a:r>
            <a:r>
              <a:rPr lang="en-US" baseline="0" dirty="0"/>
              <a:t> round #’s are often used as they “seem to” filter most of the noise. </a:t>
            </a:r>
          </a:p>
          <a:p>
            <a:pPr marL="171450" indent="-171450">
              <a:buFontTx/>
              <a:buChar char="-"/>
            </a:pPr>
            <a:r>
              <a:rPr lang="en-US" baseline="0" dirty="0"/>
              <a:t>Might also use an automatic method to introduce some objectivity in filter selection. </a:t>
            </a:r>
          </a:p>
          <a:p>
            <a:pPr marL="628650" lvl="1" indent="-171450">
              <a:buFontTx/>
              <a:buChar char="-"/>
            </a:pPr>
            <a:r>
              <a:rPr lang="en-US" baseline="0" dirty="0"/>
              <a:t>Methods analyze the signal to determine which filter is “best” </a:t>
            </a:r>
            <a:endParaRPr lang="en-US" dirty="0"/>
          </a:p>
        </p:txBody>
      </p:sp>
      <p:sp>
        <p:nvSpPr>
          <p:cNvPr id="4" name="Slide Number Placeholder 3"/>
          <p:cNvSpPr>
            <a:spLocks noGrp="1"/>
          </p:cNvSpPr>
          <p:nvPr>
            <p:ph type="sldNum" sz="quarter" idx="10"/>
          </p:nvPr>
        </p:nvSpPr>
        <p:spPr/>
        <p:txBody>
          <a:bodyPr/>
          <a:lstStyle/>
          <a:p>
            <a:fld id="{7ED5029B-A90A-4B10-A5E8-3E8B0CA853BE}" type="slidenum">
              <a:rPr lang="en-US" smtClean="0"/>
              <a:t>5</a:t>
            </a:fld>
            <a:endParaRPr lang="en-US"/>
          </a:p>
        </p:txBody>
      </p:sp>
    </p:spTree>
    <p:extLst>
      <p:ext uri="{BB962C8B-B14F-4D97-AF65-F5344CB8AC3E}">
        <p14:creationId xmlns:p14="http://schemas.microsoft.com/office/powerpoint/2010/main" val="265922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methods up to this point use single frequency filter cut-off</a:t>
            </a:r>
          </a:p>
          <a:p>
            <a:pPr marL="171450" indent="-171450">
              <a:buFontTx/>
              <a:buChar char="-"/>
            </a:pPr>
            <a:r>
              <a:rPr lang="en-US" dirty="0"/>
              <a:t>1</a:t>
            </a:r>
            <a:r>
              <a:rPr lang="en-US" baseline="30000" dirty="0"/>
              <a:t>st</a:t>
            </a:r>
            <a:r>
              <a:rPr lang="en-US" dirty="0"/>
              <a:t> Issue: only filter the data at a single frequency.</a:t>
            </a:r>
            <a:r>
              <a:rPr lang="en-US" baseline="0" dirty="0"/>
              <a:t> If we know the entire signal isn’t at a signal frequency, this single filter is inherently a compromise between high and low “best matches”</a:t>
            </a:r>
          </a:p>
          <a:p>
            <a:pPr marL="171450" indent="-171450">
              <a:buFontTx/>
              <a:buChar char="-"/>
            </a:pPr>
            <a:r>
              <a:rPr lang="en-US" baseline="0" dirty="0"/>
              <a:t>EXPLAIN WTF THIS IS</a:t>
            </a:r>
          </a:p>
          <a:p>
            <a:r>
              <a:rPr lang="en-US" dirty="0"/>
              <a:t> </a:t>
            </a:r>
          </a:p>
          <a:p>
            <a:r>
              <a:rPr lang="en-US" dirty="0"/>
              <a:t>So if we can see that the movement isn’t at one frequency, how do we go about</a:t>
            </a:r>
            <a:r>
              <a:rPr lang="en-US" baseline="0" dirty="0"/>
              <a:t> applying “optimal” different filters to these different frequencies?</a:t>
            </a:r>
          </a:p>
          <a:p>
            <a:r>
              <a:rPr lang="en-US" baseline="0" dirty="0"/>
              <a:t>Could use spectrogram like above, but how do we quantify?</a:t>
            </a:r>
            <a:endParaRPr lang="en-US" dirty="0"/>
          </a:p>
        </p:txBody>
      </p:sp>
      <p:sp>
        <p:nvSpPr>
          <p:cNvPr id="4" name="Slide Number Placeholder 3"/>
          <p:cNvSpPr>
            <a:spLocks noGrp="1"/>
          </p:cNvSpPr>
          <p:nvPr>
            <p:ph type="sldNum" sz="quarter" idx="10"/>
          </p:nvPr>
        </p:nvSpPr>
        <p:spPr/>
        <p:txBody>
          <a:bodyPr/>
          <a:lstStyle/>
          <a:p>
            <a:fld id="{7ED5029B-A90A-4B10-A5E8-3E8B0CA853BE}" type="slidenum">
              <a:rPr lang="en-US" smtClean="0"/>
              <a:t>6</a:t>
            </a:fld>
            <a:endParaRPr lang="en-US"/>
          </a:p>
        </p:txBody>
      </p:sp>
    </p:spTree>
    <p:extLst>
      <p:ext uri="{BB962C8B-B14F-4D97-AF65-F5344CB8AC3E}">
        <p14:creationId xmlns:p14="http://schemas.microsoft.com/office/powerpoint/2010/main" val="282374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One method is the Teager-Kaiser Energy, allowing for “on the fly” signal energy calculation.</a:t>
            </a:r>
          </a:p>
          <a:p>
            <a:pPr marL="171450" indent="-171450">
              <a:buFontTx/>
              <a:buChar char="-"/>
            </a:pPr>
            <a:r>
              <a:rPr lang="en-US" baseline="0" dirty="0"/>
              <a:t>First applied the Teager-Kaiser algorithm, which calculates the “energy” of oscillating signal.</a:t>
            </a:r>
          </a:p>
          <a:p>
            <a:pPr marL="171450" indent="-171450">
              <a:buFontTx/>
              <a:buChar char="-"/>
            </a:pPr>
            <a:r>
              <a:rPr lang="en-US" baseline="0" dirty="0"/>
              <a:t>Wanted to determine when this “energy” was different. Used 3*MAD.</a:t>
            </a:r>
          </a:p>
          <a:p>
            <a:pPr marL="171450" indent="-171450">
              <a:buFontTx/>
              <a:buChar char="-"/>
            </a:pPr>
            <a:r>
              <a:rPr lang="en-US" baseline="0" dirty="0"/>
              <a:t>Used points where the TKEO exceeded this value, and determined those to be “new sections.”</a:t>
            </a:r>
            <a:endParaRPr lang="en-US" dirty="0"/>
          </a:p>
          <a:p>
            <a:r>
              <a:rPr lang="en-US" dirty="0"/>
              <a:t>-   First</a:t>
            </a:r>
            <a:r>
              <a:rPr lang="en-US" baseline="0" dirty="0"/>
              <a:t> is for Dowling data, one “marker”</a:t>
            </a:r>
          </a:p>
          <a:p>
            <a:pPr marL="171450" indent="-171450">
              <a:buFontTx/>
              <a:buChar char="-"/>
            </a:pPr>
            <a:r>
              <a:rPr lang="en-US" baseline="0" dirty="0"/>
              <a:t>Van den </a:t>
            </a:r>
            <a:r>
              <a:rPr lang="en-US" baseline="0" dirty="0" err="1"/>
              <a:t>Bogert</a:t>
            </a:r>
            <a:r>
              <a:rPr lang="en-US" baseline="0" dirty="0"/>
              <a:t> ground reaction force data (COM acceleration = weighted-average of body segment accelerations).</a:t>
            </a:r>
          </a:p>
          <a:p>
            <a:pPr marL="171450" indent="-171450">
              <a:buFontTx/>
              <a:buChar char="-"/>
            </a:pPr>
            <a:r>
              <a:rPr lang="en-US" baseline="0" dirty="0"/>
              <a:t>Multiple markers, multiple methods.</a:t>
            </a:r>
          </a:p>
          <a:p>
            <a:endParaRPr lang="en-US" dirty="0"/>
          </a:p>
          <a:p>
            <a:r>
              <a:rPr lang="en-US" dirty="0" err="1"/>
              <a:t>Teager</a:t>
            </a:r>
            <a:r>
              <a:rPr lang="en-US" dirty="0"/>
              <a:t>-Kaiser: xn^2</a:t>
            </a:r>
            <a:r>
              <a:rPr lang="en-US" baseline="0" dirty="0"/>
              <a:t> – (xn+1)(xn-1) = Energy</a:t>
            </a:r>
            <a:endParaRPr lang="en-US" dirty="0"/>
          </a:p>
          <a:p>
            <a:r>
              <a:rPr lang="en-US" dirty="0"/>
              <a:t>	-“a simple algorithm is derived that enables on-the-fly calculation of the ‘energy’ required</a:t>
            </a:r>
            <a:r>
              <a:rPr lang="en-US" baseline="0" dirty="0"/>
              <a:t> to generate, in a certain sense, a signal.”</a:t>
            </a:r>
          </a:p>
          <a:p>
            <a:r>
              <a:rPr lang="en-US" baseline="0" dirty="0"/>
              <a:t>	- “above expression gives us a good measure of the energy of the oscillating signal when the sampling rate of the signal is greater than eight times the frequency of oscillation of the signal (at least two sample points in each quarter cycle of sinusoidal oscillation.”</a:t>
            </a:r>
          </a:p>
          <a:p>
            <a:r>
              <a:rPr lang="en-US" baseline="0" dirty="0"/>
              <a:t>	-sensitive to noise. Appropriate to </a:t>
            </a:r>
            <a:r>
              <a:rPr lang="en-US" baseline="0" dirty="0" err="1"/>
              <a:t>lowpass</a:t>
            </a:r>
            <a:r>
              <a:rPr lang="en-US" baseline="0" dirty="0"/>
              <a:t> filter.</a:t>
            </a:r>
            <a:endParaRPr lang="en-US" dirty="0"/>
          </a:p>
        </p:txBody>
      </p:sp>
      <p:sp>
        <p:nvSpPr>
          <p:cNvPr id="4" name="Slide Number Placeholder 3"/>
          <p:cNvSpPr>
            <a:spLocks noGrp="1"/>
          </p:cNvSpPr>
          <p:nvPr>
            <p:ph type="sldNum" sz="quarter" idx="10"/>
          </p:nvPr>
        </p:nvSpPr>
        <p:spPr/>
        <p:txBody>
          <a:bodyPr/>
          <a:lstStyle/>
          <a:p>
            <a:fld id="{7ED5029B-A90A-4B10-A5E8-3E8B0CA853BE}" type="slidenum">
              <a:rPr lang="en-US" smtClean="0"/>
              <a:t>7</a:t>
            </a:fld>
            <a:endParaRPr lang="en-US"/>
          </a:p>
        </p:txBody>
      </p:sp>
    </p:spTree>
    <p:extLst>
      <p:ext uri="{BB962C8B-B14F-4D97-AF65-F5344CB8AC3E}">
        <p14:creationId xmlns:p14="http://schemas.microsoft.com/office/powerpoint/2010/main" val="98503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Calculate TKEO of filtered acceleration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Acceleration because high</a:t>
            </a:r>
            <a:r>
              <a:rPr lang="en-US" baseline="0" dirty="0"/>
              <a:t> frequency components that we want to tease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Can use mean of acceleration data or GRF data as is weighted average of segment accelerations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Cut-points are not </a:t>
            </a:r>
            <a:r>
              <a:rPr lang="en-US" i="1" baseline="0" dirty="0"/>
              <a:t>that sensitive </a:t>
            </a:r>
            <a:r>
              <a:rPr lang="en-US" i="0" baseline="0" dirty="0"/>
              <a:t>to different filter cut-offs pre double differentiation </a:t>
            </a:r>
            <a:endParaRPr lang="en-US" dirty="0"/>
          </a:p>
        </p:txBody>
      </p:sp>
      <p:sp>
        <p:nvSpPr>
          <p:cNvPr id="4" name="Slide Number Placeholder 3"/>
          <p:cNvSpPr>
            <a:spLocks noGrp="1"/>
          </p:cNvSpPr>
          <p:nvPr>
            <p:ph type="sldNum" sz="quarter" idx="10"/>
          </p:nvPr>
        </p:nvSpPr>
        <p:spPr/>
        <p:txBody>
          <a:bodyPr/>
          <a:lstStyle/>
          <a:p>
            <a:fld id="{7ED5029B-A90A-4B10-A5E8-3E8B0CA853BE}" type="slidenum">
              <a:rPr lang="en-US" smtClean="0"/>
              <a:t>8</a:t>
            </a:fld>
            <a:endParaRPr lang="en-US"/>
          </a:p>
        </p:txBody>
      </p:sp>
    </p:spTree>
    <p:extLst>
      <p:ext uri="{BB962C8B-B14F-4D97-AF65-F5344CB8AC3E}">
        <p14:creationId xmlns:p14="http://schemas.microsoft.com/office/powerpoint/2010/main" val="519059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ABP compares well to RA that I</a:t>
            </a:r>
            <a:r>
              <a:rPr lang="en-US" baseline="0" dirty="0"/>
              <a:t> mentioned earlier, and generalized cross-validated </a:t>
            </a:r>
            <a:r>
              <a:rPr lang="en-US" baseline="0" dirty="0" err="1"/>
              <a:t>quintic</a:t>
            </a:r>
            <a:r>
              <a:rPr lang="en-US" baseline="0" dirty="0"/>
              <a:t> spline from </a:t>
            </a:r>
            <a:r>
              <a:rPr lang="en-US" baseline="0" dirty="0" err="1"/>
              <a:t>Woltring</a:t>
            </a:r>
            <a:endParaRPr lang="en-US" dirty="0"/>
          </a:p>
        </p:txBody>
      </p:sp>
      <p:sp>
        <p:nvSpPr>
          <p:cNvPr id="4" name="Slide Number Placeholder 3"/>
          <p:cNvSpPr>
            <a:spLocks noGrp="1"/>
          </p:cNvSpPr>
          <p:nvPr>
            <p:ph type="sldNum" sz="quarter" idx="10"/>
          </p:nvPr>
        </p:nvSpPr>
        <p:spPr/>
        <p:txBody>
          <a:bodyPr/>
          <a:lstStyle/>
          <a:p>
            <a:fld id="{7ED5029B-A90A-4B10-A5E8-3E8B0CA853BE}" type="slidenum">
              <a:rPr lang="en-US" smtClean="0"/>
              <a:t>9</a:t>
            </a:fld>
            <a:endParaRPr lang="en-US"/>
          </a:p>
        </p:txBody>
      </p:sp>
    </p:spTree>
    <p:extLst>
      <p:ext uri="{BB962C8B-B14F-4D97-AF65-F5344CB8AC3E}">
        <p14:creationId xmlns:p14="http://schemas.microsoft.com/office/powerpoint/2010/main" val="3124785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5AC286-2C3F-0E40-9113-561ABE565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800" y="114300"/>
            <a:ext cx="7569200" cy="6743700"/>
          </a:xfrm>
          <a:prstGeom prst="rect">
            <a:avLst/>
          </a:prstGeom>
        </p:spPr>
      </p:pic>
      <p:sp>
        <p:nvSpPr>
          <p:cNvPr id="2" name="Title 1">
            <a:extLst>
              <a:ext uri="{FF2B5EF4-FFF2-40B4-BE49-F238E27FC236}">
                <a16:creationId xmlns:a16="http://schemas.microsoft.com/office/drawing/2014/main" id="{9E4E5EF8-3F55-CC40-8877-5D48D7C0631B}"/>
              </a:ext>
            </a:extLst>
          </p:cNvPr>
          <p:cNvSpPr>
            <a:spLocks noGrp="1"/>
          </p:cNvSpPr>
          <p:nvPr>
            <p:ph type="ctrTitle"/>
          </p:nvPr>
        </p:nvSpPr>
        <p:spPr>
          <a:xfrm>
            <a:off x="1524000" y="1122365"/>
            <a:ext cx="9144000" cy="1570961"/>
          </a:xfrm>
          <a:prstGeom prst="rect">
            <a:avLst/>
          </a:prstGeom>
        </p:spPr>
        <p:txBody>
          <a:bodyPr anchor="b">
            <a:normAutofit/>
          </a:bodyPr>
          <a:lstStyle>
            <a:lvl1pPr algn="l">
              <a:defRPr sz="3300">
                <a:solidFill>
                  <a:schemeClr val="accent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FD648D3-80FB-6246-9942-F676252E6F93}"/>
              </a:ext>
            </a:extLst>
          </p:cNvPr>
          <p:cNvSpPr>
            <a:spLocks noGrp="1"/>
          </p:cNvSpPr>
          <p:nvPr>
            <p:ph type="subTitle" idx="1"/>
          </p:nvPr>
        </p:nvSpPr>
        <p:spPr>
          <a:xfrm>
            <a:off x="1524000" y="2693324"/>
            <a:ext cx="9144000" cy="64839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BABE2BC4-9C8D-384B-8201-214796D373D6}"/>
              </a:ext>
            </a:extLst>
          </p:cNvPr>
          <p:cNvPicPr>
            <a:picLocks noChangeAspect="1"/>
          </p:cNvPicPr>
          <p:nvPr/>
        </p:nvPicPr>
        <p:blipFill rotWithShape="1">
          <a:blip r:embed="rId3"/>
          <a:srcRect l="5272" t="13428" r="5705" b="18819"/>
          <a:stretch/>
        </p:blipFill>
        <p:spPr>
          <a:xfrm>
            <a:off x="1438656" y="5378336"/>
            <a:ext cx="3813261" cy="996158"/>
          </a:xfrm>
          <a:prstGeom prst="rect">
            <a:avLst/>
          </a:prstGeom>
        </p:spPr>
      </p:pic>
    </p:spTree>
    <p:extLst>
      <p:ext uri="{BB962C8B-B14F-4D97-AF65-F5344CB8AC3E}">
        <p14:creationId xmlns:p14="http://schemas.microsoft.com/office/powerpoint/2010/main" val="92802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728744-A790-8648-9D59-4DCBBF5298FE}"/>
              </a:ext>
            </a:extLst>
          </p:cNvPr>
          <p:cNvPicPr>
            <a:picLocks noChangeAspect="1"/>
          </p:cNvPicPr>
          <p:nvPr/>
        </p:nvPicPr>
        <p:blipFill rotWithShape="1">
          <a:blip r:embed="rId2"/>
          <a:srcRect l="5272" t="13428" r="5705" b="18819"/>
          <a:stretch/>
        </p:blipFill>
        <p:spPr>
          <a:xfrm>
            <a:off x="7260675" y="6148022"/>
            <a:ext cx="2392635" cy="625040"/>
          </a:xfrm>
          <a:prstGeom prst="rect">
            <a:avLst/>
          </a:prstGeom>
        </p:spPr>
      </p:pic>
      <p:pic>
        <p:nvPicPr>
          <p:cNvPr id="6" name="Picture 5">
            <a:extLst>
              <a:ext uri="{FF2B5EF4-FFF2-40B4-BE49-F238E27FC236}">
                <a16:creationId xmlns:a16="http://schemas.microsoft.com/office/drawing/2014/main" id="{96A51CFB-E62E-CD4F-AC50-6424DEE18A0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976594" y="3993268"/>
            <a:ext cx="3215407" cy="2864733"/>
          </a:xfrm>
          <a:prstGeom prst="rect">
            <a:avLst/>
          </a:prstGeom>
        </p:spPr>
      </p:pic>
      <p:sp>
        <p:nvSpPr>
          <p:cNvPr id="2" name="Title 1">
            <a:extLst>
              <a:ext uri="{FF2B5EF4-FFF2-40B4-BE49-F238E27FC236}">
                <a16:creationId xmlns:a16="http://schemas.microsoft.com/office/drawing/2014/main" id="{B0115303-0D88-FC4F-A64A-0DABCD2F0B90}"/>
              </a:ext>
            </a:extLst>
          </p:cNvPr>
          <p:cNvSpPr>
            <a:spLocks noGrp="1"/>
          </p:cNvSpPr>
          <p:nvPr>
            <p:ph type="title"/>
          </p:nvPr>
        </p:nvSpPr>
        <p:spPr>
          <a:xfrm>
            <a:off x="838200" y="365127"/>
            <a:ext cx="10515600" cy="886159"/>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C8021D-5040-E443-B438-B5DF5DB17B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884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728744-A790-8648-9D59-4DCBBF5298FE}"/>
              </a:ext>
            </a:extLst>
          </p:cNvPr>
          <p:cNvPicPr>
            <a:picLocks noChangeAspect="1"/>
          </p:cNvPicPr>
          <p:nvPr/>
        </p:nvPicPr>
        <p:blipFill rotWithShape="1">
          <a:blip r:embed="rId2"/>
          <a:srcRect l="5272" t="13428" r="5705" b="18819"/>
          <a:stretch/>
        </p:blipFill>
        <p:spPr>
          <a:xfrm>
            <a:off x="7260675" y="6148022"/>
            <a:ext cx="2392635" cy="625040"/>
          </a:xfrm>
          <a:prstGeom prst="rect">
            <a:avLst/>
          </a:prstGeom>
        </p:spPr>
      </p:pic>
      <p:pic>
        <p:nvPicPr>
          <p:cNvPr id="10" name="Picture 9">
            <a:extLst>
              <a:ext uri="{FF2B5EF4-FFF2-40B4-BE49-F238E27FC236}">
                <a16:creationId xmlns:a16="http://schemas.microsoft.com/office/drawing/2014/main" id="{9694FA73-D81A-654F-8E8E-9039B00549A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976594" y="3993268"/>
            <a:ext cx="3215407" cy="2864733"/>
          </a:xfrm>
          <a:prstGeom prst="rect">
            <a:avLst/>
          </a:prstGeom>
        </p:spPr>
      </p:pic>
      <p:sp>
        <p:nvSpPr>
          <p:cNvPr id="9" name="Picture Placeholder 8">
            <a:extLst>
              <a:ext uri="{FF2B5EF4-FFF2-40B4-BE49-F238E27FC236}">
                <a16:creationId xmlns:a16="http://schemas.microsoft.com/office/drawing/2014/main" id="{66C763D1-54E7-1F4C-9A40-8033FD87C96D}"/>
              </a:ext>
            </a:extLst>
          </p:cNvPr>
          <p:cNvSpPr>
            <a:spLocks noGrp="1"/>
          </p:cNvSpPr>
          <p:nvPr>
            <p:ph type="pic" sz="quarter" idx="10"/>
          </p:nvPr>
        </p:nvSpPr>
        <p:spPr>
          <a:xfrm>
            <a:off x="6049964" y="1250950"/>
            <a:ext cx="5303837" cy="481911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0115303-0D88-FC4F-A64A-0DABCD2F0B90}"/>
              </a:ext>
            </a:extLst>
          </p:cNvPr>
          <p:cNvSpPr>
            <a:spLocks noGrp="1"/>
          </p:cNvSpPr>
          <p:nvPr>
            <p:ph type="title"/>
          </p:nvPr>
        </p:nvSpPr>
        <p:spPr>
          <a:xfrm>
            <a:off x="838200" y="365127"/>
            <a:ext cx="10515600" cy="886159"/>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C8021D-5040-E443-B438-B5DF5DB17BBB}"/>
              </a:ext>
            </a:extLst>
          </p:cNvPr>
          <p:cNvSpPr>
            <a:spLocks noGrp="1"/>
          </p:cNvSpPr>
          <p:nvPr>
            <p:ph idx="1"/>
          </p:nvPr>
        </p:nvSpPr>
        <p:spPr>
          <a:xfrm>
            <a:off x="838201" y="1250951"/>
            <a:ext cx="5085945" cy="48191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175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728744-A790-8648-9D59-4DCBBF5298FE}"/>
              </a:ext>
            </a:extLst>
          </p:cNvPr>
          <p:cNvPicPr>
            <a:picLocks noChangeAspect="1"/>
          </p:cNvPicPr>
          <p:nvPr/>
        </p:nvPicPr>
        <p:blipFill rotWithShape="1">
          <a:blip r:embed="rId2"/>
          <a:srcRect l="5272" t="13428" r="5705" b="18819"/>
          <a:stretch/>
        </p:blipFill>
        <p:spPr>
          <a:xfrm>
            <a:off x="7260675" y="6148022"/>
            <a:ext cx="2392635" cy="625040"/>
          </a:xfrm>
          <a:prstGeom prst="rect">
            <a:avLst/>
          </a:prstGeom>
        </p:spPr>
      </p:pic>
      <p:pic>
        <p:nvPicPr>
          <p:cNvPr id="9" name="Picture 8">
            <a:extLst>
              <a:ext uri="{FF2B5EF4-FFF2-40B4-BE49-F238E27FC236}">
                <a16:creationId xmlns:a16="http://schemas.microsoft.com/office/drawing/2014/main" id="{58021DC9-FA81-2546-8D68-CEC03FCE143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976594" y="3993268"/>
            <a:ext cx="3215407" cy="2864733"/>
          </a:xfrm>
          <a:prstGeom prst="rect">
            <a:avLst/>
          </a:prstGeom>
        </p:spPr>
      </p:pic>
      <p:sp>
        <p:nvSpPr>
          <p:cNvPr id="2" name="Title 1">
            <a:extLst>
              <a:ext uri="{FF2B5EF4-FFF2-40B4-BE49-F238E27FC236}">
                <a16:creationId xmlns:a16="http://schemas.microsoft.com/office/drawing/2014/main" id="{B0115303-0D88-FC4F-A64A-0DABCD2F0B90}"/>
              </a:ext>
            </a:extLst>
          </p:cNvPr>
          <p:cNvSpPr>
            <a:spLocks noGrp="1"/>
          </p:cNvSpPr>
          <p:nvPr>
            <p:ph type="title"/>
          </p:nvPr>
        </p:nvSpPr>
        <p:spPr>
          <a:xfrm>
            <a:off x="838200" y="365127"/>
            <a:ext cx="10515600" cy="886159"/>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C8021D-5040-E443-B438-B5DF5DB17BBB}"/>
              </a:ext>
            </a:extLst>
          </p:cNvPr>
          <p:cNvSpPr>
            <a:spLocks noGrp="1"/>
          </p:cNvSpPr>
          <p:nvPr>
            <p:ph idx="1"/>
          </p:nvPr>
        </p:nvSpPr>
        <p:spPr>
          <a:xfrm>
            <a:off x="838200" y="1250953"/>
            <a:ext cx="10515600" cy="42840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62243-C1CF-714B-A683-D890075FBD68}"/>
              </a:ext>
            </a:extLst>
          </p:cNvPr>
          <p:cNvSpPr>
            <a:spLocks noGrp="1"/>
          </p:cNvSpPr>
          <p:nvPr>
            <p:ph type="body" sz="quarter" idx="10"/>
          </p:nvPr>
        </p:nvSpPr>
        <p:spPr>
          <a:xfrm>
            <a:off x="838201" y="5592763"/>
            <a:ext cx="6060924" cy="836612"/>
          </a:xfrm>
        </p:spPr>
        <p:txBody>
          <a:bodyPr/>
          <a:lstStyle>
            <a:lvl1pPr>
              <a:defRPr sz="15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597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9896-24B9-D543-BC49-89300DAB7772}"/>
              </a:ext>
            </a:extLst>
          </p:cNvPr>
          <p:cNvSpPr>
            <a:spLocks noGrp="1"/>
          </p:cNvSpPr>
          <p:nvPr>
            <p:ph type="title"/>
          </p:nvPr>
        </p:nvSpPr>
        <p:spPr>
          <a:xfrm>
            <a:off x="1527048" y="1124714"/>
            <a:ext cx="7928237" cy="1675487"/>
          </a:xfrm>
          <a:prstGeom prst="rect">
            <a:avLst/>
          </a:prstGeo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9384264-DB8D-274D-83EB-C183729E5934}"/>
              </a:ext>
            </a:extLst>
          </p:cNvPr>
          <p:cNvSpPr>
            <a:spLocks noGrp="1"/>
          </p:cNvSpPr>
          <p:nvPr>
            <p:ph type="body" idx="1"/>
          </p:nvPr>
        </p:nvSpPr>
        <p:spPr>
          <a:xfrm>
            <a:off x="1527048" y="2800199"/>
            <a:ext cx="7928237" cy="1353512"/>
          </a:xfrm>
        </p:spPr>
        <p:txBody>
          <a:bodyPr/>
          <a:lstStyle>
            <a:lvl1pPr marL="0" indent="0">
              <a:buNone/>
              <a:defRPr sz="1800">
                <a:solidFill>
                  <a:schemeClr val="accent1">
                    <a:lumMod val="20000"/>
                    <a:lumOff val="8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84078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677A72-D671-9C4A-9E29-4276CA49B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800" y="114300"/>
            <a:ext cx="7569200" cy="6743700"/>
          </a:xfrm>
          <a:prstGeom prst="rect">
            <a:avLst/>
          </a:prstGeom>
        </p:spPr>
      </p:pic>
      <p:sp>
        <p:nvSpPr>
          <p:cNvPr id="2" name="Title 1">
            <a:extLst>
              <a:ext uri="{FF2B5EF4-FFF2-40B4-BE49-F238E27FC236}">
                <a16:creationId xmlns:a16="http://schemas.microsoft.com/office/drawing/2014/main" id="{9E4E5EF8-3F55-CC40-8877-5D48D7C0631B}"/>
              </a:ext>
            </a:extLst>
          </p:cNvPr>
          <p:cNvSpPr>
            <a:spLocks noGrp="1"/>
          </p:cNvSpPr>
          <p:nvPr>
            <p:ph type="ctrTitle" hasCustomPrompt="1"/>
          </p:nvPr>
        </p:nvSpPr>
        <p:spPr>
          <a:xfrm>
            <a:off x="1524000" y="1122365"/>
            <a:ext cx="9144000" cy="1570961"/>
          </a:xfrm>
          <a:prstGeom prst="rect">
            <a:avLst/>
          </a:prstGeom>
        </p:spPr>
        <p:txBody>
          <a:bodyPr anchor="b">
            <a:normAutofit/>
          </a:bodyPr>
          <a:lstStyle>
            <a:lvl1pPr algn="l">
              <a:defRPr sz="3300">
                <a:solidFill>
                  <a:schemeClr val="accent2"/>
                </a:solidFill>
              </a:defRPr>
            </a:lvl1pPr>
          </a:lstStyle>
          <a:p>
            <a:r>
              <a:rPr lang="en-US" dirty="0"/>
              <a:t>Thank you.</a:t>
            </a:r>
          </a:p>
        </p:txBody>
      </p:sp>
      <p:sp>
        <p:nvSpPr>
          <p:cNvPr id="3" name="Subtitle 2">
            <a:extLst>
              <a:ext uri="{FF2B5EF4-FFF2-40B4-BE49-F238E27FC236}">
                <a16:creationId xmlns:a16="http://schemas.microsoft.com/office/drawing/2014/main" id="{BFD648D3-80FB-6246-9942-F676252E6F93}"/>
              </a:ext>
            </a:extLst>
          </p:cNvPr>
          <p:cNvSpPr>
            <a:spLocks noGrp="1"/>
          </p:cNvSpPr>
          <p:nvPr>
            <p:ph type="subTitle" idx="1" hasCustomPrompt="1"/>
          </p:nvPr>
        </p:nvSpPr>
        <p:spPr>
          <a:xfrm>
            <a:off x="1524002" y="3797667"/>
            <a:ext cx="5139447" cy="1279903"/>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Contact information</a:t>
            </a:r>
          </a:p>
        </p:txBody>
      </p:sp>
      <p:pic>
        <p:nvPicPr>
          <p:cNvPr id="7" name="Picture 6">
            <a:extLst>
              <a:ext uri="{FF2B5EF4-FFF2-40B4-BE49-F238E27FC236}">
                <a16:creationId xmlns:a16="http://schemas.microsoft.com/office/drawing/2014/main" id="{BABE2BC4-9C8D-384B-8201-214796D373D6}"/>
              </a:ext>
            </a:extLst>
          </p:cNvPr>
          <p:cNvPicPr>
            <a:picLocks noChangeAspect="1"/>
          </p:cNvPicPr>
          <p:nvPr/>
        </p:nvPicPr>
        <p:blipFill rotWithShape="1">
          <a:blip r:embed="rId3"/>
          <a:srcRect l="5272" t="13428" r="5705" b="18819"/>
          <a:stretch/>
        </p:blipFill>
        <p:spPr>
          <a:xfrm>
            <a:off x="1438656" y="5378336"/>
            <a:ext cx="3813261" cy="996158"/>
          </a:xfrm>
          <a:prstGeom prst="rect">
            <a:avLst/>
          </a:prstGeom>
        </p:spPr>
      </p:pic>
    </p:spTree>
    <p:extLst>
      <p:ext uri="{BB962C8B-B14F-4D97-AF65-F5344CB8AC3E}">
        <p14:creationId xmlns:p14="http://schemas.microsoft.com/office/powerpoint/2010/main" val="12500472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F0656E-DA2F-C14C-BF10-2FC3587B408B}"/>
              </a:ext>
            </a:extLst>
          </p:cNvPr>
          <p:cNvSpPr>
            <a:spLocks noGrp="1"/>
          </p:cNvSpPr>
          <p:nvPr>
            <p:ph type="body" idx="1"/>
          </p:nvPr>
        </p:nvSpPr>
        <p:spPr>
          <a:xfrm>
            <a:off x="838200" y="1251286"/>
            <a:ext cx="10515600" cy="492567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C3011-D639-B54B-9228-EB3085D04C0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FE6A62-0825-4489-B9C6-91E03219FCA3}" type="datetimeFigureOut">
              <a:rPr lang="en-US" smtClean="0"/>
              <a:t>4/13/2019</a:t>
            </a:fld>
            <a:endParaRPr lang="en-US"/>
          </a:p>
        </p:txBody>
      </p:sp>
      <p:sp>
        <p:nvSpPr>
          <p:cNvPr id="7" name="Title Placeholder 6">
            <a:extLst>
              <a:ext uri="{FF2B5EF4-FFF2-40B4-BE49-F238E27FC236}">
                <a16:creationId xmlns:a16="http://schemas.microsoft.com/office/drawing/2014/main" id="{A5E7B941-CE32-1D43-B287-BCB25BBF8FE2}"/>
              </a:ext>
            </a:extLst>
          </p:cNvPr>
          <p:cNvSpPr>
            <a:spLocks noGrp="1"/>
          </p:cNvSpPr>
          <p:nvPr>
            <p:ph type="title"/>
          </p:nvPr>
        </p:nvSpPr>
        <p:spPr>
          <a:xfrm>
            <a:off x="838200" y="365126"/>
            <a:ext cx="10515600" cy="753812"/>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428233344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Lst>
  <p:txStyles>
    <p:titleStyle>
      <a:lvl1pPr algn="l" defTabSz="685800" rtl="0" eaLnBrk="1" latinLnBrk="0" hangingPunct="1">
        <a:lnSpc>
          <a:spcPct val="90000"/>
        </a:lnSpc>
        <a:spcBef>
          <a:spcPct val="0"/>
        </a:spcBef>
        <a:buNone/>
        <a:defRPr sz="2850" kern="1200" baseline="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emf"/><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emf"/><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29.emf"/></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6.emf"/></Relationships>
</file>

<file path=ppt/slides/_rels/slide2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9.emf"/></Relationships>
</file>

<file path=ppt/slides/_rels/slide2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2.emf"/></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2.emf"/><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646F-B082-4886-BC9D-0B37CCD3889F}"/>
              </a:ext>
            </a:extLst>
          </p:cNvPr>
          <p:cNvSpPr>
            <a:spLocks noGrp="1"/>
          </p:cNvSpPr>
          <p:nvPr>
            <p:ph type="ctrTitle"/>
          </p:nvPr>
        </p:nvSpPr>
        <p:spPr>
          <a:xfrm>
            <a:off x="710418" y="1122365"/>
            <a:ext cx="9957582" cy="1570961"/>
          </a:xfrm>
        </p:spPr>
        <p:txBody>
          <a:bodyPr>
            <a:normAutofit/>
          </a:bodyPr>
          <a:lstStyle/>
          <a:p>
            <a:r>
              <a:rPr lang="en-US" dirty="0"/>
              <a:t>A filtering procedure to process non-stationary signals</a:t>
            </a:r>
          </a:p>
        </p:txBody>
      </p:sp>
      <p:sp>
        <p:nvSpPr>
          <p:cNvPr id="3" name="Subtitle 2">
            <a:extLst>
              <a:ext uri="{FF2B5EF4-FFF2-40B4-BE49-F238E27FC236}">
                <a16:creationId xmlns:a16="http://schemas.microsoft.com/office/drawing/2014/main" id="{16B76503-3873-4182-98B6-FF7BC4E93306}"/>
              </a:ext>
            </a:extLst>
          </p:cNvPr>
          <p:cNvSpPr>
            <a:spLocks noGrp="1"/>
          </p:cNvSpPr>
          <p:nvPr>
            <p:ph type="subTitle" idx="1"/>
          </p:nvPr>
        </p:nvSpPr>
        <p:spPr>
          <a:xfrm>
            <a:off x="1524000" y="3610428"/>
            <a:ext cx="9144000" cy="1655762"/>
          </a:xfrm>
        </p:spPr>
        <p:txBody>
          <a:bodyPr>
            <a:normAutofit/>
          </a:bodyPr>
          <a:lstStyle/>
          <a:p>
            <a:r>
              <a:rPr lang="en-US" sz="2400" b="1" dirty="0"/>
              <a:t>The Biomechanics Laboratory, Pennsylvania State University</a:t>
            </a:r>
          </a:p>
          <a:p>
            <a:br>
              <a:rPr lang="en-US" sz="2400" b="1" dirty="0"/>
            </a:br>
            <a:r>
              <a:rPr lang="en-US" sz="2400" b="1" dirty="0"/>
              <a:t>Daniel J. Davis &amp; John H. Challis</a:t>
            </a:r>
          </a:p>
        </p:txBody>
      </p:sp>
    </p:spTree>
    <p:extLst>
      <p:ext uri="{BB962C8B-B14F-4D97-AF65-F5344CB8AC3E}">
        <p14:creationId xmlns:p14="http://schemas.microsoft.com/office/powerpoint/2010/main" val="313508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7217" t="2218" r="7690"/>
          <a:stretch/>
        </p:blipFill>
        <p:spPr>
          <a:xfrm>
            <a:off x="-1" y="1034393"/>
            <a:ext cx="11238271" cy="5100221"/>
          </a:xfrm>
          <a:prstGeom prst="rect">
            <a:avLst/>
          </a:prstGeom>
        </p:spPr>
      </p:pic>
      <p:sp>
        <p:nvSpPr>
          <p:cNvPr id="2" name="Title 1">
            <a:extLst>
              <a:ext uri="{FF2B5EF4-FFF2-40B4-BE49-F238E27FC236}">
                <a16:creationId xmlns:a16="http://schemas.microsoft.com/office/drawing/2014/main" id="{D39551C2-F540-473B-AC34-E4832A361DB9}"/>
              </a:ext>
            </a:extLst>
          </p:cNvPr>
          <p:cNvSpPr>
            <a:spLocks noGrp="1"/>
          </p:cNvSpPr>
          <p:nvPr>
            <p:ph type="title"/>
          </p:nvPr>
        </p:nvSpPr>
        <p:spPr/>
        <p:txBody>
          <a:bodyPr>
            <a:normAutofit/>
          </a:bodyPr>
          <a:lstStyle/>
          <a:p>
            <a:r>
              <a:rPr lang="en-US" sz="4000" dirty="0">
                <a:solidFill>
                  <a:schemeClr val="accent2"/>
                </a:solidFill>
              </a:rPr>
              <a:t>Angular Accelerations</a:t>
            </a:r>
          </a:p>
        </p:txBody>
      </p:sp>
      <p:sp>
        <p:nvSpPr>
          <p:cNvPr id="16" name="Rectangle 15">
            <a:extLst>
              <a:ext uri="{FF2B5EF4-FFF2-40B4-BE49-F238E27FC236}">
                <a16:creationId xmlns:a16="http://schemas.microsoft.com/office/drawing/2014/main" id="{9378C652-38C8-407B-B76B-6C2768341600}"/>
              </a:ext>
            </a:extLst>
          </p:cNvPr>
          <p:cNvSpPr/>
          <p:nvPr/>
        </p:nvSpPr>
        <p:spPr>
          <a:xfrm>
            <a:off x="4951828" y="1106621"/>
            <a:ext cx="611944" cy="272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3"/>
          <a:srcRect l="6804" t="2015" r="7503"/>
          <a:stretch/>
        </p:blipFill>
        <p:spPr>
          <a:xfrm>
            <a:off x="-1" y="1106621"/>
            <a:ext cx="11219931" cy="4929079"/>
          </a:xfrm>
          <a:prstGeom prst="rect">
            <a:avLst/>
          </a:prstGeom>
        </p:spPr>
      </p:pic>
      <p:sp>
        <p:nvSpPr>
          <p:cNvPr id="17" name="Rectangle 16">
            <a:extLst>
              <a:ext uri="{FF2B5EF4-FFF2-40B4-BE49-F238E27FC236}">
                <a16:creationId xmlns:a16="http://schemas.microsoft.com/office/drawing/2014/main" id="{57A5E925-DB17-43BD-B84A-13A3B40E8920}"/>
              </a:ext>
            </a:extLst>
          </p:cNvPr>
          <p:cNvSpPr/>
          <p:nvPr/>
        </p:nvSpPr>
        <p:spPr>
          <a:xfrm>
            <a:off x="3573194" y="2637692"/>
            <a:ext cx="422031" cy="1716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117F5B-F026-469F-A0DD-13E6371899DC}"/>
              </a:ext>
            </a:extLst>
          </p:cNvPr>
          <p:cNvSpPr/>
          <p:nvPr/>
        </p:nvSpPr>
        <p:spPr>
          <a:xfrm>
            <a:off x="6850966" y="2637691"/>
            <a:ext cx="335280" cy="1716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5EEDDDD-274B-476E-83AA-FF2BEB65EE37}"/>
              </a:ext>
            </a:extLst>
          </p:cNvPr>
          <p:cNvSpPr txBox="1"/>
          <p:nvPr/>
        </p:nvSpPr>
        <p:spPr>
          <a:xfrm>
            <a:off x="841151" y="6169707"/>
            <a:ext cx="4110677" cy="646331"/>
          </a:xfrm>
          <a:prstGeom prst="rect">
            <a:avLst/>
          </a:prstGeom>
          <a:noFill/>
        </p:spPr>
        <p:txBody>
          <a:bodyPr wrap="none" rtlCol="0">
            <a:spAutoFit/>
          </a:bodyPr>
          <a:lstStyle/>
          <a:p>
            <a:r>
              <a:rPr lang="en-US" dirty="0"/>
              <a:t>New Procedure vs. Typical Filtering (15Hz)</a:t>
            </a:r>
          </a:p>
          <a:p>
            <a:endParaRPr lang="en-US" dirty="0"/>
          </a:p>
        </p:txBody>
      </p:sp>
      <p:sp>
        <p:nvSpPr>
          <p:cNvPr id="23" name="TextBox 22">
            <a:extLst>
              <a:ext uri="{FF2B5EF4-FFF2-40B4-BE49-F238E27FC236}">
                <a16:creationId xmlns:a16="http://schemas.microsoft.com/office/drawing/2014/main" id="{2564FF31-C3B1-4A57-8AEE-B9AFE150D41C}"/>
              </a:ext>
            </a:extLst>
          </p:cNvPr>
          <p:cNvSpPr txBox="1"/>
          <p:nvPr/>
        </p:nvSpPr>
        <p:spPr>
          <a:xfrm>
            <a:off x="0" y="6581001"/>
            <a:ext cx="2501390" cy="553998"/>
          </a:xfrm>
          <a:prstGeom prst="rect">
            <a:avLst/>
          </a:prstGeom>
          <a:noFill/>
        </p:spPr>
        <p:txBody>
          <a:bodyPr wrap="none" rtlCol="0">
            <a:spAutoFit/>
          </a:bodyPr>
          <a:lstStyle/>
          <a:p>
            <a:r>
              <a:rPr lang="en-US" sz="1200" dirty="0"/>
              <a:t>Van den </a:t>
            </a:r>
            <a:r>
              <a:rPr lang="en-US" sz="1200" dirty="0" err="1"/>
              <a:t>Bogert</a:t>
            </a:r>
            <a:r>
              <a:rPr lang="en-US" sz="1200" dirty="0"/>
              <a:t> &amp; de </a:t>
            </a:r>
            <a:r>
              <a:rPr lang="en-US" sz="1200" dirty="0" err="1"/>
              <a:t>Koning</a:t>
            </a:r>
            <a:r>
              <a:rPr lang="en-US" sz="1200" dirty="0"/>
              <a:t> (1996)</a:t>
            </a:r>
          </a:p>
          <a:p>
            <a:endParaRPr lang="en-US" dirty="0"/>
          </a:p>
        </p:txBody>
      </p:sp>
      <p:pic>
        <p:nvPicPr>
          <p:cNvPr id="21" name="Picture 20"/>
          <p:cNvPicPr>
            <a:picLocks noChangeAspect="1"/>
          </p:cNvPicPr>
          <p:nvPr/>
        </p:nvPicPr>
        <p:blipFill rotWithShape="1">
          <a:blip r:embed="rId4"/>
          <a:srcRect l="6954" t="3087" r="8103"/>
          <a:stretch/>
        </p:blipFill>
        <p:spPr>
          <a:xfrm>
            <a:off x="115530" y="1034393"/>
            <a:ext cx="11238270" cy="5001307"/>
          </a:xfrm>
          <a:prstGeom prst="rect">
            <a:avLst/>
          </a:prstGeom>
        </p:spPr>
      </p:pic>
      <p:pic>
        <p:nvPicPr>
          <p:cNvPr id="24" name="Content Placeholder 5">
            <a:extLst>
              <a:ext uri="{FF2B5EF4-FFF2-40B4-BE49-F238E27FC236}">
                <a16:creationId xmlns:a16="http://schemas.microsoft.com/office/drawing/2014/main" id="{E27B99AF-F082-4AB0-8863-4737BAFC38FA}"/>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51190" b="-2045"/>
          <a:stretch/>
        </p:blipFill>
        <p:spPr>
          <a:xfrm>
            <a:off x="9965366" y="160641"/>
            <a:ext cx="2108646" cy="854729"/>
          </a:xfrm>
        </p:spPr>
      </p:pic>
      <p:grpSp>
        <p:nvGrpSpPr>
          <p:cNvPr id="15" name="Group 14">
            <a:extLst>
              <a:ext uri="{FF2B5EF4-FFF2-40B4-BE49-F238E27FC236}">
                <a16:creationId xmlns:a16="http://schemas.microsoft.com/office/drawing/2014/main" id="{6F88B053-2C58-432E-BAF4-927D244C9C09}"/>
              </a:ext>
            </a:extLst>
          </p:cNvPr>
          <p:cNvGrpSpPr/>
          <p:nvPr/>
        </p:nvGrpSpPr>
        <p:grpSpPr>
          <a:xfrm>
            <a:off x="1878376" y="1903078"/>
            <a:ext cx="9491312" cy="372594"/>
            <a:chOff x="1841112" y="1712568"/>
            <a:chExt cx="9491312" cy="372594"/>
          </a:xfrm>
        </p:grpSpPr>
        <p:grpSp>
          <p:nvGrpSpPr>
            <p:cNvPr id="13" name="Group 12">
              <a:extLst>
                <a:ext uri="{FF2B5EF4-FFF2-40B4-BE49-F238E27FC236}">
                  <a16:creationId xmlns:a16="http://schemas.microsoft.com/office/drawing/2014/main" id="{625053CA-9AAC-4224-B508-B2DAE3F0A87E}"/>
                </a:ext>
              </a:extLst>
            </p:cNvPr>
            <p:cNvGrpSpPr/>
            <p:nvPr/>
          </p:nvGrpSpPr>
          <p:grpSpPr>
            <a:xfrm>
              <a:off x="1841112" y="1712568"/>
              <a:ext cx="5793696" cy="369332"/>
              <a:chOff x="1841112" y="1712568"/>
              <a:chExt cx="5793696" cy="369332"/>
            </a:xfrm>
          </p:grpSpPr>
          <p:sp>
            <p:nvSpPr>
              <p:cNvPr id="9" name="TextBox 8">
                <a:extLst>
                  <a:ext uri="{FF2B5EF4-FFF2-40B4-BE49-F238E27FC236}">
                    <a16:creationId xmlns:a16="http://schemas.microsoft.com/office/drawing/2014/main" id="{5968BACD-B29C-429F-91A3-1A2EB0606B13}"/>
                  </a:ext>
                </a:extLst>
              </p:cNvPr>
              <p:cNvSpPr txBox="1"/>
              <p:nvPr/>
            </p:nvSpPr>
            <p:spPr>
              <a:xfrm>
                <a:off x="1841112" y="1712568"/>
                <a:ext cx="2609776" cy="369332"/>
              </a:xfrm>
              <a:prstGeom prst="rect">
                <a:avLst/>
              </a:prstGeom>
              <a:noFill/>
            </p:spPr>
            <p:txBody>
              <a:bodyPr wrap="square" rtlCol="0">
                <a:spAutoFit/>
              </a:bodyPr>
              <a:lstStyle/>
              <a:p>
                <a:r>
                  <a:rPr lang="en-US" dirty="0"/>
                  <a:t>RMSE: ~60% vs. 89%</a:t>
                </a:r>
              </a:p>
            </p:txBody>
          </p:sp>
          <p:sp>
            <p:nvSpPr>
              <p:cNvPr id="12" name="TextBox 11">
                <a:extLst>
                  <a:ext uri="{FF2B5EF4-FFF2-40B4-BE49-F238E27FC236}">
                    <a16:creationId xmlns:a16="http://schemas.microsoft.com/office/drawing/2014/main" id="{ED937A42-29E0-48A3-90BC-277E03DCA93A}"/>
                  </a:ext>
                </a:extLst>
              </p:cNvPr>
              <p:cNvSpPr txBox="1"/>
              <p:nvPr/>
            </p:nvSpPr>
            <p:spPr>
              <a:xfrm>
                <a:off x="6058736" y="1712568"/>
                <a:ext cx="1576072" cy="369332"/>
              </a:xfrm>
              <a:prstGeom prst="rect">
                <a:avLst/>
              </a:prstGeom>
              <a:noFill/>
            </p:spPr>
            <p:txBody>
              <a:bodyPr wrap="none" rtlCol="0">
                <a:spAutoFit/>
              </a:bodyPr>
              <a:lstStyle/>
              <a:p>
                <a:r>
                  <a:rPr lang="en-US" dirty="0"/>
                  <a:t>~42% vs. 55%</a:t>
                </a:r>
              </a:p>
            </p:txBody>
          </p:sp>
        </p:grpSp>
        <p:sp>
          <p:nvSpPr>
            <p:cNvPr id="14" name="TextBox 13">
              <a:extLst>
                <a:ext uri="{FF2B5EF4-FFF2-40B4-BE49-F238E27FC236}">
                  <a16:creationId xmlns:a16="http://schemas.microsoft.com/office/drawing/2014/main" id="{97C59D3D-4F0E-4B1F-81C3-53AB6806E308}"/>
                </a:ext>
              </a:extLst>
            </p:cNvPr>
            <p:cNvSpPr txBox="1"/>
            <p:nvPr/>
          </p:nvSpPr>
          <p:spPr>
            <a:xfrm>
              <a:off x="9756352" y="1715830"/>
              <a:ext cx="1576072" cy="369332"/>
            </a:xfrm>
            <a:prstGeom prst="rect">
              <a:avLst/>
            </a:prstGeom>
            <a:noFill/>
          </p:spPr>
          <p:txBody>
            <a:bodyPr wrap="none" rtlCol="0">
              <a:spAutoFit/>
            </a:bodyPr>
            <a:lstStyle/>
            <a:p>
              <a:r>
                <a:rPr lang="en-US" dirty="0"/>
                <a:t>~25% vs. 40%</a:t>
              </a:r>
            </a:p>
          </p:txBody>
        </p:sp>
      </p:grpSp>
    </p:spTree>
    <p:extLst>
      <p:ext uri="{BB962C8B-B14F-4D97-AF65-F5344CB8AC3E}">
        <p14:creationId xmlns:p14="http://schemas.microsoft.com/office/powerpoint/2010/main" val="157377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srcRect l="7643" t="1561" r="6979" b="2204"/>
          <a:stretch/>
        </p:blipFill>
        <p:spPr>
          <a:xfrm>
            <a:off x="117986" y="1059073"/>
            <a:ext cx="11235813" cy="5066879"/>
          </a:xfrm>
          <a:prstGeom prst="rect">
            <a:avLst/>
          </a:prstGeom>
        </p:spPr>
      </p:pic>
      <p:sp>
        <p:nvSpPr>
          <p:cNvPr id="2" name="Title 1">
            <a:extLst>
              <a:ext uri="{FF2B5EF4-FFF2-40B4-BE49-F238E27FC236}">
                <a16:creationId xmlns:a16="http://schemas.microsoft.com/office/drawing/2014/main" id="{B545E18C-7FE6-462F-809B-63997315B371}"/>
              </a:ext>
            </a:extLst>
          </p:cNvPr>
          <p:cNvSpPr>
            <a:spLocks noGrp="1"/>
          </p:cNvSpPr>
          <p:nvPr>
            <p:ph type="title"/>
          </p:nvPr>
        </p:nvSpPr>
        <p:spPr/>
        <p:txBody>
          <a:bodyPr>
            <a:normAutofit/>
          </a:bodyPr>
          <a:lstStyle/>
          <a:p>
            <a:r>
              <a:rPr lang="en-US" sz="4000" dirty="0">
                <a:solidFill>
                  <a:schemeClr val="accent2"/>
                </a:solidFill>
              </a:rPr>
              <a:t>Linear Accelerations</a:t>
            </a:r>
          </a:p>
        </p:txBody>
      </p:sp>
      <p:sp>
        <p:nvSpPr>
          <p:cNvPr id="7" name="TextBox 6">
            <a:extLst>
              <a:ext uri="{FF2B5EF4-FFF2-40B4-BE49-F238E27FC236}">
                <a16:creationId xmlns:a16="http://schemas.microsoft.com/office/drawing/2014/main" id="{AA053F45-CED8-485E-8B01-43465E193581}"/>
              </a:ext>
            </a:extLst>
          </p:cNvPr>
          <p:cNvSpPr txBox="1"/>
          <p:nvPr/>
        </p:nvSpPr>
        <p:spPr>
          <a:xfrm>
            <a:off x="0" y="6581001"/>
            <a:ext cx="2501390" cy="553998"/>
          </a:xfrm>
          <a:prstGeom prst="rect">
            <a:avLst/>
          </a:prstGeom>
          <a:noFill/>
        </p:spPr>
        <p:txBody>
          <a:bodyPr wrap="none" rtlCol="0">
            <a:spAutoFit/>
          </a:bodyPr>
          <a:lstStyle/>
          <a:p>
            <a:r>
              <a:rPr lang="en-US" sz="1200" dirty="0"/>
              <a:t>Van den </a:t>
            </a:r>
            <a:r>
              <a:rPr lang="en-US" sz="1200" dirty="0" err="1"/>
              <a:t>Bogert</a:t>
            </a:r>
            <a:r>
              <a:rPr lang="en-US" sz="1200" dirty="0"/>
              <a:t> &amp; de </a:t>
            </a:r>
            <a:r>
              <a:rPr lang="en-US" sz="1200" dirty="0" err="1"/>
              <a:t>Koning</a:t>
            </a:r>
            <a:r>
              <a:rPr lang="en-US" sz="1200" dirty="0"/>
              <a:t> (1996)</a:t>
            </a:r>
          </a:p>
          <a:p>
            <a:endParaRPr lang="en-US" dirty="0"/>
          </a:p>
        </p:txBody>
      </p:sp>
      <p:sp>
        <p:nvSpPr>
          <p:cNvPr id="14" name="TextBox 13">
            <a:extLst>
              <a:ext uri="{FF2B5EF4-FFF2-40B4-BE49-F238E27FC236}">
                <a16:creationId xmlns:a16="http://schemas.microsoft.com/office/drawing/2014/main" id="{0A46C155-B197-4841-A5DA-5A82555C5BE7}"/>
              </a:ext>
            </a:extLst>
          </p:cNvPr>
          <p:cNvSpPr txBox="1"/>
          <p:nvPr/>
        </p:nvSpPr>
        <p:spPr>
          <a:xfrm>
            <a:off x="785648" y="6259479"/>
            <a:ext cx="4235775" cy="646331"/>
          </a:xfrm>
          <a:prstGeom prst="rect">
            <a:avLst/>
          </a:prstGeom>
          <a:noFill/>
        </p:spPr>
        <p:txBody>
          <a:bodyPr wrap="none" rtlCol="0">
            <a:spAutoFit/>
          </a:bodyPr>
          <a:lstStyle/>
          <a:p>
            <a:r>
              <a:rPr lang="en-US" dirty="0"/>
              <a:t>New Procedure vs. Typical Filtering (15Hz)</a:t>
            </a:r>
          </a:p>
          <a:p>
            <a:endParaRPr lang="en-US" dirty="0"/>
          </a:p>
        </p:txBody>
      </p:sp>
      <p:pic>
        <p:nvPicPr>
          <p:cNvPr id="18" name="Picture 17"/>
          <p:cNvPicPr>
            <a:picLocks noChangeAspect="1"/>
          </p:cNvPicPr>
          <p:nvPr/>
        </p:nvPicPr>
        <p:blipFill rotWithShape="1">
          <a:blip r:embed="rId3"/>
          <a:srcRect l="7337" t="3170" r="7900" b="3170"/>
          <a:stretch/>
        </p:blipFill>
        <p:spPr>
          <a:xfrm>
            <a:off x="58993" y="1059073"/>
            <a:ext cx="11235814" cy="5004334"/>
          </a:xfrm>
          <a:prstGeom prst="rect">
            <a:avLst/>
          </a:prstGeom>
        </p:spPr>
      </p:pic>
      <p:pic>
        <p:nvPicPr>
          <p:cNvPr id="15" name="Content Placeholder 5">
            <a:extLst>
              <a:ext uri="{FF2B5EF4-FFF2-40B4-BE49-F238E27FC236}">
                <a16:creationId xmlns:a16="http://schemas.microsoft.com/office/drawing/2014/main" id="{F367BABD-E866-4B8E-8E7D-620AF09F3F7B}"/>
              </a:ext>
            </a:extLst>
          </p:cNvPr>
          <p:cNvPicPr>
            <a:picLocks noChangeAspect="1"/>
          </p:cNvPicPr>
          <p:nvPr/>
        </p:nvPicPr>
        <p:blipFill rotWithShape="1">
          <a:blip r:embed="rId4">
            <a:extLst>
              <a:ext uri="{28A0092B-C50C-407E-A947-70E740481C1C}">
                <a14:useLocalDpi xmlns:a14="http://schemas.microsoft.com/office/drawing/2010/main" val="0"/>
              </a:ext>
            </a:extLst>
          </a:blip>
          <a:srcRect r="51190" b="-2045"/>
          <a:stretch/>
        </p:blipFill>
        <p:spPr>
          <a:xfrm>
            <a:off x="9965368" y="70817"/>
            <a:ext cx="2108646" cy="854729"/>
          </a:xfrm>
          <a:prstGeom prst="rect">
            <a:avLst/>
          </a:prstGeom>
        </p:spPr>
      </p:pic>
      <p:pic>
        <p:nvPicPr>
          <p:cNvPr id="19" name="Picture 18"/>
          <p:cNvPicPr>
            <a:picLocks noChangeAspect="1"/>
          </p:cNvPicPr>
          <p:nvPr/>
        </p:nvPicPr>
        <p:blipFill rotWithShape="1">
          <a:blip r:embed="rId5"/>
          <a:srcRect l="7643" t="2204" r="7746" b="2848"/>
          <a:stretch/>
        </p:blipFill>
        <p:spPr>
          <a:xfrm>
            <a:off x="88488" y="1059072"/>
            <a:ext cx="11235815" cy="5066879"/>
          </a:xfrm>
          <a:prstGeom prst="rect">
            <a:avLst/>
          </a:prstGeom>
        </p:spPr>
      </p:pic>
      <p:grpSp>
        <p:nvGrpSpPr>
          <p:cNvPr id="16" name="Group 15"/>
          <p:cNvGrpSpPr/>
          <p:nvPr/>
        </p:nvGrpSpPr>
        <p:grpSpPr>
          <a:xfrm>
            <a:off x="2032603" y="2803898"/>
            <a:ext cx="9161896" cy="1577228"/>
            <a:chOff x="2115500" y="2894626"/>
            <a:chExt cx="9161896" cy="1577228"/>
          </a:xfrm>
        </p:grpSpPr>
        <p:sp>
          <p:nvSpPr>
            <p:cNvPr id="8" name="TextBox 7">
              <a:extLst>
                <a:ext uri="{FF2B5EF4-FFF2-40B4-BE49-F238E27FC236}">
                  <a16:creationId xmlns:a16="http://schemas.microsoft.com/office/drawing/2014/main" id="{67D9B4B0-68B0-4822-B7E9-835CB2454CDA}"/>
                </a:ext>
              </a:extLst>
            </p:cNvPr>
            <p:cNvSpPr txBox="1"/>
            <p:nvPr/>
          </p:nvSpPr>
          <p:spPr>
            <a:xfrm>
              <a:off x="2115500" y="2894626"/>
              <a:ext cx="1576072" cy="369332"/>
            </a:xfrm>
            <a:prstGeom prst="rect">
              <a:avLst/>
            </a:prstGeom>
            <a:noFill/>
          </p:spPr>
          <p:txBody>
            <a:bodyPr wrap="none" rtlCol="0">
              <a:spAutoFit/>
            </a:bodyPr>
            <a:lstStyle/>
            <a:p>
              <a:r>
                <a:rPr lang="en-US" dirty="0"/>
                <a:t>~59% vs. 73%</a:t>
              </a:r>
            </a:p>
          </p:txBody>
        </p:sp>
        <p:sp>
          <p:nvSpPr>
            <p:cNvPr id="9" name="TextBox 8">
              <a:extLst>
                <a:ext uri="{FF2B5EF4-FFF2-40B4-BE49-F238E27FC236}">
                  <a16:creationId xmlns:a16="http://schemas.microsoft.com/office/drawing/2014/main" id="{8B0A893F-C1AE-41AB-A7E7-3EB04FABADD4}"/>
                </a:ext>
              </a:extLst>
            </p:cNvPr>
            <p:cNvSpPr txBox="1"/>
            <p:nvPr/>
          </p:nvSpPr>
          <p:spPr>
            <a:xfrm>
              <a:off x="5921075" y="2896330"/>
              <a:ext cx="1565044" cy="369332"/>
            </a:xfrm>
            <a:prstGeom prst="rect">
              <a:avLst/>
            </a:prstGeom>
            <a:noFill/>
          </p:spPr>
          <p:txBody>
            <a:bodyPr wrap="none" rtlCol="0">
              <a:spAutoFit/>
            </a:bodyPr>
            <a:lstStyle/>
            <a:p>
              <a:r>
                <a:rPr lang="en-US" dirty="0"/>
                <a:t>~31% vs. 42%</a:t>
              </a:r>
            </a:p>
          </p:txBody>
        </p:sp>
        <p:sp>
          <p:nvSpPr>
            <p:cNvPr id="10" name="TextBox 9">
              <a:extLst>
                <a:ext uri="{FF2B5EF4-FFF2-40B4-BE49-F238E27FC236}">
                  <a16:creationId xmlns:a16="http://schemas.microsoft.com/office/drawing/2014/main" id="{5648F779-9388-4EF7-8DA8-273067FCFE8D}"/>
                </a:ext>
              </a:extLst>
            </p:cNvPr>
            <p:cNvSpPr txBox="1"/>
            <p:nvPr/>
          </p:nvSpPr>
          <p:spPr>
            <a:xfrm>
              <a:off x="9715622" y="2896330"/>
              <a:ext cx="1561774" cy="369332"/>
            </a:xfrm>
            <a:prstGeom prst="rect">
              <a:avLst/>
            </a:prstGeom>
            <a:noFill/>
          </p:spPr>
          <p:txBody>
            <a:bodyPr wrap="none" rtlCol="0">
              <a:spAutoFit/>
            </a:bodyPr>
            <a:lstStyle/>
            <a:p>
              <a:r>
                <a:rPr lang="en-US" dirty="0"/>
                <a:t>~15% vs. 31%</a:t>
              </a:r>
            </a:p>
          </p:txBody>
        </p:sp>
        <p:sp>
          <p:nvSpPr>
            <p:cNvPr id="11" name="TextBox 10">
              <a:extLst>
                <a:ext uri="{FF2B5EF4-FFF2-40B4-BE49-F238E27FC236}">
                  <a16:creationId xmlns:a16="http://schemas.microsoft.com/office/drawing/2014/main" id="{E80DD173-3AF3-43C7-9A6F-AFBD33B4FD66}"/>
                </a:ext>
              </a:extLst>
            </p:cNvPr>
            <p:cNvSpPr txBox="1"/>
            <p:nvPr/>
          </p:nvSpPr>
          <p:spPr>
            <a:xfrm>
              <a:off x="2123386" y="4102522"/>
              <a:ext cx="1568186" cy="369332"/>
            </a:xfrm>
            <a:prstGeom prst="rect">
              <a:avLst/>
            </a:prstGeom>
            <a:noFill/>
          </p:spPr>
          <p:txBody>
            <a:bodyPr wrap="none" rtlCol="0">
              <a:spAutoFit/>
            </a:bodyPr>
            <a:lstStyle/>
            <a:p>
              <a:r>
                <a:rPr lang="en-US" dirty="0"/>
                <a:t>~16% vs. 33%</a:t>
              </a:r>
            </a:p>
          </p:txBody>
        </p:sp>
        <p:sp>
          <p:nvSpPr>
            <p:cNvPr id="12" name="TextBox 11">
              <a:extLst>
                <a:ext uri="{FF2B5EF4-FFF2-40B4-BE49-F238E27FC236}">
                  <a16:creationId xmlns:a16="http://schemas.microsoft.com/office/drawing/2014/main" id="{78D44DD3-D0EB-4967-BD1E-45D0586BEEA4}"/>
                </a:ext>
              </a:extLst>
            </p:cNvPr>
            <p:cNvSpPr txBox="1"/>
            <p:nvPr/>
          </p:nvSpPr>
          <p:spPr>
            <a:xfrm>
              <a:off x="5846958" y="4102522"/>
              <a:ext cx="1557158" cy="369332"/>
            </a:xfrm>
            <a:prstGeom prst="rect">
              <a:avLst/>
            </a:prstGeom>
            <a:noFill/>
          </p:spPr>
          <p:txBody>
            <a:bodyPr wrap="none" rtlCol="0">
              <a:spAutoFit/>
            </a:bodyPr>
            <a:lstStyle/>
            <a:p>
              <a:r>
                <a:rPr lang="en-US" dirty="0"/>
                <a:t>~16% vs. 31%</a:t>
              </a:r>
            </a:p>
          </p:txBody>
        </p:sp>
        <p:sp>
          <p:nvSpPr>
            <p:cNvPr id="13" name="TextBox 12">
              <a:extLst>
                <a:ext uri="{FF2B5EF4-FFF2-40B4-BE49-F238E27FC236}">
                  <a16:creationId xmlns:a16="http://schemas.microsoft.com/office/drawing/2014/main" id="{40A4F706-9482-418F-B4EB-3B5472B494FB}"/>
                </a:ext>
              </a:extLst>
            </p:cNvPr>
            <p:cNvSpPr txBox="1"/>
            <p:nvPr/>
          </p:nvSpPr>
          <p:spPr>
            <a:xfrm>
              <a:off x="9701324" y="4102522"/>
              <a:ext cx="1576072" cy="369332"/>
            </a:xfrm>
            <a:prstGeom prst="rect">
              <a:avLst/>
            </a:prstGeom>
            <a:noFill/>
          </p:spPr>
          <p:txBody>
            <a:bodyPr wrap="none" rtlCol="0">
              <a:spAutoFit/>
            </a:bodyPr>
            <a:lstStyle/>
            <a:p>
              <a:r>
                <a:rPr lang="en-US" dirty="0"/>
                <a:t>~20% vs. 30%</a:t>
              </a:r>
            </a:p>
          </p:txBody>
        </p:sp>
      </p:grpSp>
    </p:spTree>
    <p:extLst>
      <p:ext uri="{BB962C8B-B14F-4D97-AF65-F5344CB8AC3E}">
        <p14:creationId xmlns:p14="http://schemas.microsoft.com/office/powerpoint/2010/main" val="239121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p:cNvPicPr>
            <a:picLocks noGrp="1" noChangeAspect="1"/>
          </p:cNvPicPr>
          <p:nvPr>
            <p:ph idx="1"/>
          </p:nvPr>
        </p:nvPicPr>
        <p:blipFill rotWithShape="1">
          <a:blip r:embed="rId2"/>
          <a:srcRect l="7117" t="2255" r="7711"/>
          <a:stretch/>
        </p:blipFill>
        <p:spPr>
          <a:xfrm>
            <a:off x="0" y="1212154"/>
            <a:ext cx="11353799" cy="4688081"/>
          </a:xfrm>
          <a:prstGeom prst="rect">
            <a:avLst/>
          </a:prstGeom>
        </p:spPr>
      </p:pic>
      <p:sp>
        <p:nvSpPr>
          <p:cNvPr id="2" name="Title 1">
            <a:extLst>
              <a:ext uri="{FF2B5EF4-FFF2-40B4-BE49-F238E27FC236}">
                <a16:creationId xmlns:a16="http://schemas.microsoft.com/office/drawing/2014/main" id="{99073ADE-99FE-480D-B0EF-780F64E44133}"/>
              </a:ext>
            </a:extLst>
          </p:cNvPr>
          <p:cNvSpPr>
            <a:spLocks noGrp="1"/>
          </p:cNvSpPr>
          <p:nvPr>
            <p:ph type="title"/>
          </p:nvPr>
        </p:nvSpPr>
        <p:spPr/>
        <p:txBody>
          <a:bodyPr>
            <a:normAutofit/>
          </a:bodyPr>
          <a:lstStyle/>
          <a:p>
            <a:r>
              <a:rPr lang="en-US" sz="4000" dirty="0">
                <a:solidFill>
                  <a:schemeClr val="accent2"/>
                </a:solidFill>
              </a:rPr>
              <a:t>Joint Forces</a:t>
            </a:r>
          </a:p>
        </p:txBody>
      </p:sp>
      <p:sp>
        <p:nvSpPr>
          <p:cNvPr id="17" name="TextBox 16">
            <a:extLst>
              <a:ext uri="{FF2B5EF4-FFF2-40B4-BE49-F238E27FC236}">
                <a16:creationId xmlns:a16="http://schemas.microsoft.com/office/drawing/2014/main" id="{3F0635B4-06F8-40E4-BDE6-A3DB877DAD79}"/>
              </a:ext>
            </a:extLst>
          </p:cNvPr>
          <p:cNvSpPr txBox="1"/>
          <p:nvPr/>
        </p:nvSpPr>
        <p:spPr>
          <a:xfrm>
            <a:off x="0" y="6581001"/>
            <a:ext cx="2501390" cy="553998"/>
          </a:xfrm>
          <a:prstGeom prst="rect">
            <a:avLst/>
          </a:prstGeom>
          <a:noFill/>
        </p:spPr>
        <p:txBody>
          <a:bodyPr wrap="none" rtlCol="0">
            <a:spAutoFit/>
          </a:bodyPr>
          <a:lstStyle/>
          <a:p>
            <a:r>
              <a:rPr lang="en-US" sz="1200" dirty="0"/>
              <a:t>Van den </a:t>
            </a:r>
            <a:r>
              <a:rPr lang="en-US" sz="1200" dirty="0" err="1"/>
              <a:t>Bogert</a:t>
            </a:r>
            <a:r>
              <a:rPr lang="en-US" sz="1200" dirty="0"/>
              <a:t> &amp; de </a:t>
            </a:r>
            <a:r>
              <a:rPr lang="en-US" sz="1200" dirty="0" err="1"/>
              <a:t>Koning</a:t>
            </a:r>
            <a:r>
              <a:rPr lang="en-US" sz="1200" dirty="0"/>
              <a:t> (1996)</a:t>
            </a:r>
          </a:p>
          <a:p>
            <a:endParaRPr lang="en-US" dirty="0"/>
          </a:p>
        </p:txBody>
      </p:sp>
      <p:sp>
        <p:nvSpPr>
          <p:cNvPr id="18" name="TextBox 17">
            <a:extLst>
              <a:ext uri="{FF2B5EF4-FFF2-40B4-BE49-F238E27FC236}">
                <a16:creationId xmlns:a16="http://schemas.microsoft.com/office/drawing/2014/main" id="{72007E87-E172-436E-BF83-0E7FEADCE23A}"/>
              </a:ext>
            </a:extLst>
          </p:cNvPr>
          <p:cNvSpPr txBox="1"/>
          <p:nvPr/>
        </p:nvSpPr>
        <p:spPr>
          <a:xfrm>
            <a:off x="0" y="6093621"/>
            <a:ext cx="4110677" cy="646331"/>
          </a:xfrm>
          <a:prstGeom prst="rect">
            <a:avLst/>
          </a:prstGeom>
          <a:noFill/>
        </p:spPr>
        <p:txBody>
          <a:bodyPr wrap="none" rtlCol="0">
            <a:spAutoFit/>
          </a:bodyPr>
          <a:lstStyle/>
          <a:p>
            <a:r>
              <a:rPr lang="en-US" dirty="0"/>
              <a:t>New Procedure vs. Typical Filtering (15Hz)</a:t>
            </a:r>
          </a:p>
          <a:p>
            <a:endParaRPr lang="en-US" dirty="0"/>
          </a:p>
        </p:txBody>
      </p:sp>
      <p:pic>
        <p:nvPicPr>
          <p:cNvPr id="19" name="Content Placeholder 5">
            <a:extLst>
              <a:ext uri="{FF2B5EF4-FFF2-40B4-BE49-F238E27FC236}">
                <a16:creationId xmlns:a16="http://schemas.microsoft.com/office/drawing/2014/main" id="{34B0AD48-34B4-4EF9-848A-CFFF9A02AF20}"/>
              </a:ext>
            </a:extLst>
          </p:cNvPr>
          <p:cNvPicPr>
            <a:picLocks noChangeAspect="1"/>
          </p:cNvPicPr>
          <p:nvPr/>
        </p:nvPicPr>
        <p:blipFill rotWithShape="1">
          <a:blip r:embed="rId3">
            <a:extLst>
              <a:ext uri="{28A0092B-C50C-407E-A947-70E740481C1C}">
                <a14:useLocalDpi xmlns:a14="http://schemas.microsoft.com/office/drawing/2010/main" val="0"/>
              </a:ext>
            </a:extLst>
          </a:blip>
          <a:srcRect r="51190" b="-2045"/>
          <a:stretch/>
        </p:blipFill>
        <p:spPr>
          <a:xfrm>
            <a:off x="9936293" y="77945"/>
            <a:ext cx="2186183" cy="886159"/>
          </a:xfrm>
          <a:prstGeom prst="rect">
            <a:avLst/>
          </a:prstGeom>
        </p:spPr>
      </p:pic>
      <p:pic>
        <p:nvPicPr>
          <p:cNvPr id="24" name="Picture 23"/>
          <p:cNvPicPr>
            <a:picLocks noChangeAspect="1"/>
          </p:cNvPicPr>
          <p:nvPr/>
        </p:nvPicPr>
        <p:blipFill rotWithShape="1">
          <a:blip r:embed="rId4"/>
          <a:srcRect l="9080" t="1657" r="6905" b="1"/>
          <a:stretch/>
        </p:blipFill>
        <p:spPr>
          <a:xfrm>
            <a:off x="324414" y="1215877"/>
            <a:ext cx="11029386" cy="4684358"/>
          </a:xfrm>
          <a:prstGeom prst="rect">
            <a:avLst/>
          </a:prstGeom>
        </p:spPr>
      </p:pic>
      <p:pic>
        <p:nvPicPr>
          <p:cNvPr id="25" name="Picture 24"/>
          <p:cNvPicPr>
            <a:picLocks noChangeAspect="1"/>
          </p:cNvPicPr>
          <p:nvPr/>
        </p:nvPicPr>
        <p:blipFill rotWithShape="1">
          <a:blip r:embed="rId5"/>
          <a:srcRect l="7212" r="7418"/>
          <a:stretch/>
        </p:blipFill>
        <p:spPr>
          <a:xfrm>
            <a:off x="69524" y="1141336"/>
            <a:ext cx="11284275" cy="4758899"/>
          </a:xfrm>
          <a:prstGeom prst="rect">
            <a:avLst/>
          </a:prstGeom>
        </p:spPr>
      </p:pic>
      <p:sp>
        <p:nvSpPr>
          <p:cNvPr id="14" name="TextBox 13">
            <a:extLst>
              <a:ext uri="{FF2B5EF4-FFF2-40B4-BE49-F238E27FC236}">
                <a16:creationId xmlns:a16="http://schemas.microsoft.com/office/drawing/2014/main" id="{958C27F5-B730-495A-AA89-2C7001A71DCC}"/>
              </a:ext>
            </a:extLst>
          </p:cNvPr>
          <p:cNvSpPr txBox="1"/>
          <p:nvPr/>
        </p:nvSpPr>
        <p:spPr>
          <a:xfrm>
            <a:off x="1567078" y="1747386"/>
            <a:ext cx="2278188" cy="369332"/>
          </a:xfrm>
          <a:prstGeom prst="rect">
            <a:avLst/>
          </a:prstGeom>
          <a:noFill/>
        </p:spPr>
        <p:txBody>
          <a:bodyPr wrap="none" rtlCol="0">
            <a:spAutoFit/>
          </a:bodyPr>
          <a:lstStyle/>
          <a:p>
            <a:r>
              <a:rPr lang="en-US" dirty="0"/>
              <a:t>RMSE: ~12% vs. 25%</a:t>
            </a:r>
          </a:p>
        </p:txBody>
      </p:sp>
      <p:sp>
        <p:nvSpPr>
          <p:cNvPr id="15" name="TextBox 14">
            <a:extLst>
              <a:ext uri="{FF2B5EF4-FFF2-40B4-BE49-F238E27FC236}">
                <a16:creationId xmlns:a16="http://schemas.microsoft.com/office/drawing/2014/main" id="{BF445C23-044E-406E-BC7A-A52EDA4D9DAE}"/>
              </a:ext>
            </a:extLst>
          </p:cNvPr>
          <p:cNvSpPr txBox="1"/>
          <p:nvPr/>
        </p:nvSpPr>
        <p:spPr>
          <a:xfrm>
            <a:off x="5639974" y="1747386"/>
            <a:ext cx="1824111" cy="369332"/>
          </a:xfrm>
          <a:prstGeom prst="rect">
            <a:avLst/>
          </a:prstGeom>
          <a:noFill/>
        </p:spPr>
        <p:txBody>
          <a:bodyPr wrap="square" rtlCol="0">
            <a:spAutoFit/>
          </a:bodyPr>
          <a:lstStyle/>
          <a:p>
            <a:r>
              <a:rPr lang="en-US" dirty="0"/>
              <a:t>~10% vs. 23%</a:t>
            </a:r>
          </a:p>
        </p:txBody>
      </p:sp>
      <p:sp>
        <p:nvSpPr>
          <p:cNvPr id="16" name="TextBox 15">
            <a:extLst>
              <a:ext uri="{FF2B5EF4-FFF2-40B4-BE49-F238E27FC236}">
                <a16:creationId xmlns:a16="http://schemas.microsoft.com/office/drawing/2014/main" id="{267192F3-8049-44E9-AEB1-E6E8F3AD9602}"/>
              </a:ext>
            </a:extLst>
          </p:cNvPr>
          <p:cNvSpPr txBox="1"/>
          <p:nvPr/>
        </p:nvSpPr>
        <p:spPr>
          <a:xfrm>
            <a:off x="9255075" y="1747386"/>
            <a:ext cx="1499128" cy="369332"/>
          </a:xfrm>
          <a:prstGeom prst="rect">
            <a:avLst/>
          </a:prstGeom>
          <a:noFill/>
        </p:spPr>
        <p:txBody>
          <a:bodyPr wrap="none" rtlCol="0">
            <a:spAutoFit/>
          </a:bodyPr>
          <a:lstStyle/>
          <a:p>
            <a:r>
              <a:rPr lang="en-US" dirty="0"/>
              <a:t>~9 % vs. 20%</a:t>
            </a:r>
          </a:p>
        </p:txBody>
      </p:sp>
    </p:spTree>
    <p:extLst>
      <p:ext uri="{BB962C8B-B14F-4D97-AF65-F5344CB8AC3E}">
        <p14:creationId xmlns:p14="http://schemas.microsoft.com/office/powerpoint/2010/main" val="3117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659" t="2006" r="6285" b="2006"/>
          <a:stretch/>
        </p:blipFill>
        <p:spPr>
          <a:xfrm>
            <a:off x="2009805" y="1201009"/>
            <a:ext cx="7685372" cy="4968698"/>
          </a:xfrm>
          <a:prstGeom prst="rect">
            <a:avLst/>
          </a:prstGeom>
        </p:spPr>
      </p:pic>
      <p:sp>
        <p:nvSpPr>
          <p:cNvPr id="11" name="Rectangle 10">
            <a:extLst>
              <a:ext uri="{FF2B5EF4-FFF2-40B4-BE49-F238E27FC236}">
                <a16:creationId xmlns:a16="http://schemas.microsoft.com/office/drawing/2014/main" id="{731C7D73-1271-4C12-9C2D-304816108761}"/>
              </a:ext>
            </a:extLst>
          </p:cNvPr>
          <p:cNvSpPr/>
          <p:nvPr/>
        </p:nvSpPr>
        <p:spPr>
          <a:xfrm>
            <a:off x="7575452" y="1519311"/>
            <a:ext cx="1420837" cy="1062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FC2471E-D37A-4A74-A2CA-A6BA70BDA498}"/>
              </a:ext>
            </a:extLst>
          </p:cNvPr>
          <p:cNvSpPr txBox="1"/>
          <p:nvPr/>
        </p:nvSpPr>
        <p:spPr>
          <a:xfrm>
            <a:off x="822959" y="489367"/>
            <a:ext cx="3330207" cy="707886"/>
          </a:xfrm>
          <a:prstGeom prst="rect">
            <a:avLst/>
          </a:prstGeom>
          <a:noFill/>
        </p:spPr>
        <p:txBody>
          <a:bodyPr wrap="none" rtlCol="0">
            <a:spAutoFit/>
          </a:bodyPr>
          <a:lstStyle/>
          <a:p>
            <a:r>
              <a:rPr lang="en-US" sz="4000" b="1" dirty="0">
                <a:solidFill>
                  <a:schemeClr val="accent2"/>
                </a:solidFill>
              </a:rPr>
              <a:t>Ground Forces</a:t>
            </a:r>
          </a:p>
        </p:txBody>
      </p:sp>
      <p:pic>
        <p:nvPicPr>
          <p:cNvPr id="6" name="Content Placeholder 5">
            <a:extLst>
              <a:ext uri="{FF2B5EF4-FFF2-40B4-BE49-F238E27FC236}">
                <a16:creationId xmlns:a16="http://schemas.microsoft.com/office/drawing/2014/main" id="{81615FFB-E46F-4342-932C-4C922299767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1190" b="-2045"/>
          <a:stretch/>
        </p:blipFill>
        <p:spPr>
          <a:xfrm>
            <a:off x="9940185" y="170894"/>
            <a:ext cx="2108646" cy="854729"/>
          </a:xfrm>
        </p:spPr>
      </p:pic>
      <p:sp>
        <p:nvSpPr>
          <p:cNvPr id="15" name="TextBox 14">
            <a:extLst>
              <a:ext uri="{FF2B5EF4-FFF2-40B4-BE49-F238E27FC236}">
                <a16:creationId xmlns:a16="http://schemas.microsoft.com/office/drawing/2014/main" id="{46D4B725-3A5B-4090-B6E8-4E16ED1E489D}"/>
              </a:ext>
            </a:extLst>
          </p:cNvPr>
          <p:cNvSpPr txBox="1"/>
          <p:nvPr/>
        </p:nvSpPr>
        <p:spPr>
          <a:xfrm>
            <a:off x="12357" y="6581001"/>
            <a:ext cx="2501390" cy="553998"/>
          </a:xfrm>
          <a:prstGeom prst="rect">
            <a:avLst/>
          </a:prstGeom>
          <a:noFill/>
        </p:spPr>
        <p:txBody>
          <a:bodyPr wrap="none" rtlCol="0">
            <a:spAutoFit/>
          </a:bodyPr>
          <a:lstStyle/>
          <a:p>
            <a:r>
              <a:rPr lang="en-US" sz="1200" dirty="0"/>
              <a:t>Van den </a:t>
            </a:r>
            <a:r>
              <a:rPr lang="en-US" sz="1200" dirty="0" err="1"/>
              <a:t>Bogert</a:t>
            </a:r>
            <a:r>
              <a:rPr lang="en-US" sz="1200" dirty="0"/>
              <a:t> &amp; de </a:t>
            </a:r>
            <a:r>
              <a:rPr lang="en-US" sz="1200" dirty="0" err="1"/>
              <a:t>Koning</a:t>
            </a:r>
            <a:r>
              <a:rPr lang="en-US" sz="1200" dirty="0"/>
              <a:t> (1996)</a:t>
            </a:r>
          </a:p>
          <a:p>
            <a:endParaRPr lang="en-US" dirty="0"/>
          </a:p>
        </p:txBody>
      </p:sp>
      <p:sp>
        <p:nvSpPr>
          <p:cNvPr id="16" name="TextBox 15">
            <a:extLst>
              <a:ext uri="{FF2B5EF4-FFF2-40B4-BE49-F238E27FC236}">
                <a16:creationId xmlns:a16="http://schemas.microsoft.com/office/drawing/2014/main" id="{414D12CC-AFF2-45B6-B4FB-8C6826BD2727}"/>
              </a:ext>
            </a:extLst>
          </p:cNvPr>
          <p:cNvSpPr txBox="1"/>
          <p:nvPr/>
        </p:nvSpPr>
        <p:spPr>
          <a:xfrm>
            <a:off x="12357" y="6169707"/>
            <a:ext cx="4235775" cy="646331"/>
          </a:xfrm>
          <a:prstGeom prst="rect">
            <a:avLst/>
          </a:prstGeom>
          <a:noFill/>
        </p:spPr>
        <p:txBody>
          <a:bodyPr wrap="none" rtlCol="0">
            <a:spAutoFit/>
          </a:bodyPr>
          <a:lstStyle/>
          <a:p>
            <a:r>
              <a:rPr lang="en-US" dirty="0"/>
              <a:t>New Procedure vs. Typical Filtering (15Hz)</a:t>
            </a:r>
          </a:p>
          <a:p>
            <a:endParaRPr lang="en-US" dirty="0"/>
          </a:p>
        </p:txBody>
      </p:sp>
      <p:pic>
        <p:nvPicPr>
          <p:cNvPr id="3" name="Picture 2"/>
          <p:cNvPicPr>
            <a:picLocks noChangeAspect="1"/>
          </p:cNvPicPr>
          <p:nvPr/>
        </p:nvPicPr>
        <p:blipFill rotWithShape="1">
          <a:blip r:embed="rId4"/>
          <a:srcRect l="3168" t="2667" r="6531" b="1676"/>
          <a:stretch/>
        </p:blipFill>
        <p:spPr>
          <a:xfrm>
            <a:off x="2009805" y="1197253"/>
            <a:ext cx="7685372" cy="4981852"/>
          </a:xfrm>
          <a:prstGeom prst="rect">
            <a:avLst/>
          </a:prstGeom>
        </p:spPr>
      </p:pic>
      <p:pic>
        <p:nvPicPr>
          <p:cNvPr id="4" name="Picture 3"/>
          <p:cNvPicPr>
            <a:picLocks noChangeAspect="1"/>
          </p:cNvPicPr>
          <p:nvPr/>
        </p:nvPicPr>
        <p:blipFill rotWithShape="1">
          <a:blip r:embed="rId5"/>
          <a:srcRect l="3414" t="1673" r="7515" b="1973"/>
          <a:stretch/>
        </p:blipFill>
        <p:spPr>
          <a:xfrm>
            <a:off x="2009805" y="1214163"/>
            <a:ext cx="7685372" cy="4968698"/>
          </a:xfrm>
          <a:prstGeom prst="rect">
            <a:avLst/>
          </a:prstGeom>
        </p:spPr>
      </p:pic>
      <p:sp>
        <p:nvSpPr>
          <p:cNvPr id="14" name="TextBox 13">
            <a:extLst>
              <a:ext uri="{FF2B5EF4-FFF2-40B4-BE49-F238E27FC236}">
                <a16:creationId xmlns:a16="http://schemas.microsoft.com/office/drawing/2014/main" id="{99A43AE1-3CB6-44E0-AE52-A90591E8977D}"/>
              </a:ext>
            </a:extLst>
          </p:cNvPr>
          <p:cNvSpPr txBox="1"/>
          <p:nvPr/>
        </p:nvSpPr>
        <p:spPr>
          <a:xfrm>
            <a:off x="7217821" y="3244334"/>
            <a:ext cx="2136098" cy="369332"/>
          </a:xfrm>
          <a:prstGeom prst="rect">
            <a:avLst/>
          </a:prstGeom>
          <a:noFill/>
        </p:spPr>
        <p:txBody>
          <a:bodyPr wrap="none" rtlCol="0">
            <a:spAutoFit/>
          </a:bodyPr>
          <a:lstStyle/>
          <a:p>
            <a:r>
              <a:rPr lang="en-US" dirty="0"/>
              <a:t>RMSE: ~7% vs. 14%</a:t>
            </a:r>
          </a:p>
        </p:txBody>
      </p:sp>
    </p:spTree>
    <p:extLst>
      <p:ext uri="{BB962C8B-B14F-4D97-AF65-F5344CB8AC3E}">
        <p14:creationId xmlns:p14="http://schemas.microsoft.com/office/powerpoint/2010/main" val="100201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3"/>
          <a:srcRect l="3414" t="1673" r="7515" b="1973"/>
          <a:stretch/>
        </p:blipFill>
        <p:spPr>
          <a:xfrm>
            <a:off x="5686136" y="560507"/>
            <a:ext cx="6257553" cy="4968698"/>
          </a:xfrm>
          <a:prstGeom prst="rect">
            <a:avLst/>
          </a:prstGeom>
        </p:spPr>
      </p:pic>
      <p:sp>
        <p:nvSpPr>
          <p:cNvPr id="2" name="Title 1">
            <a:extLst>
              <a:ext uri="{FF2B5EF4-FFF2-40B4-BE49-F238E27FC236}">
                <a16:creationId xmlns:a16="http://schemas.microsoft.com/office/drawing/2014/main" id="{AFF9327D-1435-44FE-A3D5-7AF5699207A4}"/>
              </a:ext>
            </a:extLst>
          </p:cNvPr>
          <p:cNvSpPr>
            <a:spLocks noGrp="1"/>
          </p:cNvSpPr>
          <p:nvPr>
            <p:ph type="title"/>
          </p:nvPr>
        </p:nvSpPr>
        <p:spPr/>
        <p:txBody>
          <a:bodyPr/>
          <a:lstStyle/>
          <a:p>
            <a:r>
              <a:rPr lang="en-US" sz="4000" dirty="0">
                <a:solidFill>
                  <a:schemeClr val="accent2"/>
                </a:solidFill>
              </a:rPr>
              <a:t>Summary</a:t>
            </a:r>
          </a:p>
        </p:txBody>
      </p:sp>
      <p:sp>
        <p:nvSpPr>
          <p:cNvPr id="3" name="Content Placeholder 2">
            <a:extLst>
              <a:ext uri="{FF2B5EF4-FFF2-40B4-BE49-F238E27FC236}">
                <a16:creationId xmlns:a16="http://schemas.microsoft.com/office/drawing/2014/main" id="{9A7BB608-BA78-4F38-8FE3-CA6D6A84B70E}"/>
              </a:ext>
            </a:extLst>
          </p:cNvPr>
          <p:cNvSpPr>
            <a:spLocks noGrp="1"/>
          </p:cNvSpPr>
          <p:nvPr>
            <p:ph idx="1"/>
          </p:nvPr>
        </p:nvSpPr>
        <p:spPr>
          <a:xfrm>
            <a:off x="838200" y="1251286"/>
            <a:ext cx="5026891" cy="4925679"/>
          </a:xfrm>
        </p:spPr>
        <p:txBody>
          <a:bodyPr>
            <a:normAutofit lnSpcReduction="10000"/>
          </a:bodyPr>
          <a:lstStyle/>
          <a:p>
            <a:r>
              <a:rPr lang="en-US" sz="3000" dirty="0"/>
              <a:t>Better classification of non-stationary movements</a:t>
            </a:r>
          </a:p>
          <a:p>
            <a:endParaRPr lang="en-US" dirty="0"/>
          </a:p>
          <a:p>
            <a:pPr lvl="1"/>
            <a:r>
              <a:rPr lang="en-US" sz="2800" dirty="0"/>
              <a:t>Retaining higher frequency impact signals</a:t>
            </a:r>
          </a:p>
          <a:p>
            <a:pPr lvl="1"/>
            <a:endParaRPr lang="en-US" sz="2800" dirty="0"/>
          </a:p>
          <a:p>
            <a:pPr lvl="1"/>
            <a:r>
              <a:rPr lang="en-US" sz="2800" dirty="0"/>
              <a:t>Better estimate accelerations</a:t>
            </a:r>
          </a:p>
          <a:p>
            <a:pPr lvl="1"/>
            <a:endParaRPr lang="en-US" sz="2800" dirty="0"/>
          </a:p>
          <a:p>
            <a:pPr lvl="1"/>
            <a:r>
              <a:rPr lang="en-US" sz="2800" dirty="0"/>
              <a:t>Better joint and ground reaction force estimates</a:t>
            </a:r>
            <a:br>
              <a:rPr lang="en-US" sz="2800" dirty="0"/>
            </a:br>
            <a:endParaRPr lang="en-US" dirty="0"/>
          </a:p>
          <a:p>
            <a:pPr marL="914400" lvl="2" indent="0">
              <a:buNone/>
            </a:pPr>
            <a:br>
              <a:rPr lang="en-US" dirty="0"/>
            </a:br>
            <a:endParaRPr lang="en-US" dirty="0"/>
          </a:p>
        </p:txBody>
      </p:sp>
      <p:pic>
        <p:nvPicPr>
          <p:cNvPr id="5" name="Picture 4">
            <a:extLst>
              <a:ext uri="{FF2B5EF4-FFF2-40B4-BE49-F238E27FC236}">
                <a16:creationId xmlns:a16="http://schemas.microsoft.com/office/drawing/2014/main" id="{D58F7FD1-654E-466C-9886-DBF37EAC050B}"/>
              </a:ext>
            </a:extLst>
          </p:cNvPr>
          <p:cNvPicPr>
            <a:picLocks noChangeAspect="1"/>
          </p:cNvPicPr>
          <p:nvPr/>
        </p:nvPicPr>
        <p:blipFill rotWithShape="1">
          <a:blip r:embed="rId4"/>
          <a:srcRect l="1049" t="6127" r="8038"/>
          <a:stretch/>
        </p:blipFill>
        <p:spPr>
          <a:xfrm>
            <a:off x="5686136" y="808206"/>
            <a:ext cx="5957455" cy="4602904"/>
          </a:xfrm>
          <a:prstGeom prst="rect">
            <a:avLst/>
          </a:prstGeom>
        </p:spPr>
      </p:pic>
      <p:grpSp>
        <p:nvGrpSpPr>
          <p:cNvPr id="7" name="Group 6">
            <a:extLst>
              <a:ext uri="{FF2B5EF4-FFF2-40B4-BE49-F238E27FC236}">
                <a16:creationId xmlns:a16="http://schemas.microsoft.com/office/drawing/2014/main" id="{040C49CA-833C-41CC-82E8-7E4C323D6D6F}"/>
              </a:ext>
            </a:extLst>
          </p:cNvPr>
          <p:cNvGrpSpPr/>
          <p:nvPr/>
        </p:nvGrpSpPr>
        <p:grpSpPr>
          <a:xfrm>
            <a:off x="5649750" y="527205"/>
            <a:ext cx="6509281" cy="5035301"/>
            <a:chOff x="5329577" y="684237"/>
            <a:chExt cx="6509281" cy="5035301"/>
          </a:xfrm>
        </p:grpSpPr>
        <p:grpSp>
          <p:nvGrpSpPr>
            <p:cNvPr id="8" name="Group 7">
              <a:extLst>
                <a:ext uri="{FF2B5EF4-FFF2-40B4-BE49-F238E27FC236}">
                  <a16:creationId xmlns:a16="http://schemas.microsoft.com/office/drawing/2014/main" id="{479F0F84-02E1-4697-BE35-45A44A243189}"/>
                </a:ext>
              </a:extLst>
            </p:cNvPr>
            <p:cNvGrpSpPr/>
            <p:nvPr/>
          </p:nvGrpSpPr>
          <p:grpSpPr>
            <a:xfrm>
              <a:off x="5329577" y="684237"/>
              <a:ext cx="6509281" cy="4887227"/>
              <a:chOff x="5518538" y="779664"/>
              <a:chExt cx="6509281" cy="4887227"/>
            </a:xfrm>
          </p:grpSpPr>
          <p:grpSp>
            <p:nvGrpSpPr>
              <p:cNvPr id="11" name="Group 10">
                <a:extLst>
                  <a:ext uri="{FF2B5EF4-FFF2-40B4-BE49-F238E27FC236}">
                    <a16:creationId xmlns:a16="http://schemas.microsoft.com/office/drawing/2014/main" id="{EAD75393-5295-4C59-834D-625D72AC6BD5}"/>
                  </a:ext>
                </a:extLst>
              </p:cNvPr>
              <p:cNvGrpSpPr/>
              <p:nvPr/>
            </p:nvGrpSpPr>
            <p:grpSpPr>
              <a:xfrm>
                <a:off x="5518538" y="779664"/>
                <a:ext cx="6509281" cy="4887227"/>
                <a:chOff x="5500604" y="685399"/>
                <a:chExt cx="6509281" cy="4887227"/>
              </a:xfrm>
            </p:grpSpPr>
            <p:pic>
              <p:nvPicPr>
                <p:cNvPr id="13" name="Picture 12">
                  <a:extLst>
                    <a:ext uri="{FF2B5EF4-FFF2-40B4-BE49-F238E27FC236}">
                      <a16:creationId xmlns:a16="http://schemas.microsoft.com/office/drawing/2014/main" id="{55814676-0855-4CA1-9A26-C33874A829F8}"/>
                    </a:ext>
                  </a:extLst>
                </p:cNvPr>
                <p:cNvPicPr>
                  <a:picLocks noChangeAspect="1"/>
                </p:cNvPicPr>
                <p:nvPr/>
              </p:nvPicPr>
              <p:blipFill>
                <a:blip r:embed="rId5"/>
                <a:stretch>
                  <a:fillRect/>
                </a:stretch>
              </p:blipFill>
              <p:spPr>
                <a:xfrm>
                  <a:off x="5500604" y="685399"/>
                  <a:ext cx="6509281" cy="4887227"/>
                </a:xfrm>
                <a:prstGeom prst="rect">
                  <a:avLst/>
                </a:prstGeom>
              </p:spPr>
            </p:pic>
            <p:cxnSp>
              <p:nvCxnSpPr>
                <p:cNvPr id="14" name="Straight Arrow Connector 13">
                  <a:extLst>
                    <a:ext uri="{FF2B5EF4-FFF2-40B4-BE49-F238E27FC236}">
                      <a16:creationId xmlns:a16="http://schemas.microsoft.com/office/drawing/2014/main" id="{06766C8A-2A62-4261-9963-9683A2D49B1E}"/>
                    </a:ext>
                  </a:extLst>
                </p:cNvPr>
                <p:cNvCxnSpPr/>
                <p:nvPr/>
              </p:nvCxnSpPr>
              <p:spPr>
                <a:xfrm>
                  <a:off x="7359550" y="3527431"/>
                  <a:ext cx="472440" cy="40449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450FD3BA-70A8-4D2A-A1C0-8A7300FDBAD4}"/>
                    </a:ext>
                  </a:extLst>
                </p:cNvPr>
                <p:cNvCxnSpPr>
                  <a:cxnSpLocks/>
                </p:cNvCxnSpPr>
                <p:nvPr/>
              </p:nvCxnSpPr>
              <p:spPr>
                <a:xfrm flipH="1">
                  <a:off x="8204746" y="3527427"/>
                  <a:ext cx="431488" cy="38989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12" name="TextBox 11">
                <a:extLst>
                  <a:ext uri="{FF2B5EF4-FFF2-40B4-BE49-F238E27FC236}">
                    <a16:creationId xmlns:a16="http://schemas.microsoft.com/office/drawing/2014/main" id="{FB8EB5D0-58FA-4DF5-B631-84AA3345A8A2}"/>
                  </a:ext>
                </a:extLst>
              </p:cNvPr>
              <p:cNvSpPr txBox="1"/>
              <p:nvPr/>
            </p:nvSpPr>
            <p:spPr>
              <a:xfrm>
                <a:off x="6886060" y="781751"/>
                <a:ext cx="3536215" cy="400110"/>
              </a:xfrm>
              <a:prstGeom prst="rect">
                <a:avLst/>
              </a:prstGeom>
              <a:noFill/>
            </p:spPr>
            <p:txBody>
              <a:bodyPr wrap="square" rtlCol="0">
                <a:spAutoFit/>
              </a:bodyPr>
              <a:lstStyle/>
              <a:p>
                <a:r>
                  <a:rPr lang="en-US" sz="2000" b="1" dirty="0"/>
                  <a:t>Teager Kaiser Energy Operator</a:t>
                </a:r>
              </a:p>
            </p:txBody>
          </p:sp>
        </p:grpSp>
        <p:sp>
          <p:nvSpPr>
            <p:cNvPr id="9" name="TextBox 8">
              <a:extLst>
                <a:ext uri="{FF2B5EF4-FFF2-40B4-BE49-F238E27FC236}">
                  <a16:creationId xmlns:a16="http://schemas.microsoft.com/office/drawing/2014/main" id="{480B337D-CCB4-424E-9E7B-AAD8DAFE4623}"/>
                </a:ext>
              </a:extLst>
            </p:cNvPr>
            <p:cNvSpPr txBox="1"/>
            <p:nvPr/>
          </p:nvSpPr>
          <p:spPr>
            <a:xfrm rot="16200000">
              <a:off x="5190938" y="2620062"/>
              <a:ext cx="841897" cy="369332"/>
            </a:xfrm>
            <a:prstGeom prst="rect">
              <a:avLst/>
            </a:prstGeom>
            <a:noFill/>
          </p:spPr>
          <p:txBody>
            <a:bodyPr wrap="none" rtlCol="0">
              <a:spAutoFit/>
            </a:bodyPr>
            <a:lstStyle/>
            <a:p>
              <a:r>
                <a:rPr lang="en-US" dirty="0"/>
                <a:t>Energy</a:t>
              </a:r>
            </a:p>
          </p:txBody>
        </p:sp>
        <p:sp>
          <p:nvSpPr>
            <p:cNvPr id="10" name="TextBox 9">
              <a:extLst>
                <a:ext uri="{FF2B5EF4-FFF2-40B4-BE49-F238E27FC236}">
                  <a16:creationId xmlns:a16="http://schemas.microsoft.com/office/drawing/2014/main" id="{A0655623-3D53-47B0-8359-1DA897D917BB}"/>
                </a:ext>
              </a:extLst>
            </p:cNvPr>
            <p:cNvSpPr txBox="1"/>
            <p:nvPr/>
          </p:nvSpPr>
          <p:spPr>
            <a:xfrm>
              <a:off x="8170095" y="5350206"/>
              <a:ext cx="1027397" cy="369332"/>
            </a:xfrm>
            <a:prstGeom prst="rect">
              <a:avLst/>
            </a:prstGeom>
            <a:noFill/>
          </p:spPr>
          <p:txBody>
            <a:bodyPr wrap="none" rtlCol="0">
              <a:spAutoFit/>
            </a:bodyPr>
            <a:lstStyle/>
            <a:p>
              <a:r>
                <a:rPr lang="en-US" dirty="0"/>
                <a:t>Samples</a:t>
              </a:r>
            </a:p>
          </p:txBody>
        </p:sp>
      </p:grpSp>
    </p:spTree>
    <p:extLst>
      <p:ext uri="{BB962C8B-B14F-4D97-AF65-F5344CB8AC3E}">
        <p14:creationId xmlns:p14="http://schemas.microsoft.com/office/powerpoint/2010/main" val="346703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5433-BADF-489E-B708-FA2187D4F593}"/>
              </a:ext>
            </a:extLst>
          </p:cNvPr>
          <p:cNvSpPr>
            <a:spLocks noGrp="1"/>
          </p:cNvSpPr>
          <p:nvPr>
            <p:ph type="title"/>
          </p:nvPr>
        </p:nvSpPr>
        <p:spPr>
          <a:xfrm>
            <a:off x="4431066" y="3711887"/>
            <a:ext cx="2879034" cy="886159"/>
          </a:xfrm>
        </p:spPr>
        <p:txBody>
          <a:bodyPr>
            <a:noAutofit/>
          </a:bodyPr>
          <a:lstStyle/>
          <a:p>
            <a:r>
              <a:rPr lang="en-US" sz="4400" dirty="0">
                <a:solidFill>
                  <a:schemeClr val="accent2"/>
                </a:solidFill>
              </a:rPr>
              <a:t>Questions?</a:t>
            </a:r>
          </a:p>
        </p:txBody>
      </p:sp>
      <p:sp>
        <p:nvSpPr>
          <p:cNvPr id="4" name="TextBox 3">
            <a:extLst>
              <a:ext uri="{FF2B5EF4-FFF2-40B4-BE49-F238E27FC236}">
                <a16:creationId xmlns:a16="http://schemas.microsoft.com/office/drawing/2014/main" id="{791F0053-5CAC-4A63-A0FE-765FFFCF4A6F}"/>
              </a:ext>
            </a:extLst>
          </p:cNvPr>
          <p:cNvSpPr txBox="1"/>
          <p:nvPr/>
        </p:nvSpPr>
        <p:spPr>
          <a:xfrm>
            <a:off x="3803257" y="2419519"/>
            <a:ext cx="4790485" cy="1107996"/>
          </a:xfrm>
          <a:prstGeom prst="rect">
            <a:avLst/>
          </a:prstGeom>
          <a:noFill/>
        </p:spPr>
        <p:txBody>
          <a:bodyPr wrap="square" rtlCol="0">
            <a:spAutoFit/>
          </a:bodyPr>
          <a:lstStyle/>
          <a:p>
            <a:r>
              <a:rPr lang="en-US" sz="6600" b="1" dirty="0">
                <a:solidFill>
                  <a:schemeClr val="accent2"/>
                </a:solidFill>
              </a:rPr>
              <a:t>Thank you!</a:t>
            </a:r>
          </a:p>
        </p:txBody>
      </p:sp>
    </p:spTree>
    <p:extLst>
      <p:ext uri="{BB962C8B-B14F-4D97-AF65-F5344CB8AC3E}">
        <p14:creationId xmlns:p14="http://schemas.microsoft.com/office/powerpoint/2010/main" val="134763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646F-B082-4886-BC9D-0B37CCD3889F}"/>
              </a:ext>
            </a:extLst>
          </p:cNvPr>
          <p:cNvSpPr>
            <a:spLocks noGrp="1"/>
          </p:cNvSpPr>
          <p:nvPr>
            <p:ph type="ctrTitle"/>
          </p:nvPr>
        </p:nvSpPr>
        <p:spPr>
          <a:xfrm>
            <a:off x="710418" y="1122365"/>
            <a:ext cx="9957582" cy="1570961"/>
          </a:xfrm>
        </p:spPr>
        <p:txBody>
          <a:bodyPr>
            <a:normAutofit/>
          </a:bodyPr>
          <a:lstStyle/>
          <a:p>
            <a:r>
              <a:rPr lang="en-US" dirty="0"/>
              <a:t>A filtering procedure to process non-stationary signals</a:t>
            </a:r>
          </a:p>
        </p:txBody>
      </p:sp>
      <p:sp>
        <p:nvSpPr>
          <p:cNvPr id="3" name="Subtitle 2">
            <a:extLst>
              <a:ext uri="{FF2B5EF4-FFF2-40B4-BE49-F238E27FC236}">
                <a16:creationId xmlns:a16="http://schemas.microsoft.com/office/drawing/2014/main" id="{16B76503-3873-4182-98B6-FF7BC4E93306}"/>
              </a:ext>
            </a:extLst>
          </p:cNvPr>
          <p:cNvSpPr>
            <a:spLocks noGrp="1"/>
          </p:cNvSpPr>
          <p:nvPr>
            <p:ph type="subTitle" idx="1"/>
          </p:nvPr>
        </p:nvSpPr>
        <p:spPr>
          <a:xfrm>
            <a:off x="1524000" y="3610428"/>
            <a:ext cx="9144000" cy="1655762"/>
          </a:xfrm>
        </p:spPr>
        <p:txBody>
          <a:bodyPr>
            <a:normAutofit/>
          </a:bodyPr>
          <a:lstStyle/>
          <a:p>
            <a:r>
              <a:rPr lang="en-US" sz="2400" b="1" dirty="0"/>
              <a:t>The Biomechanics Laboratory, Pennsylvania State University</a:t>
            </a:r>
          </a:p>
          <a:p>
            <a:br>
              <a:rPr lang="en-US" sz="2400" b="1" dirty="0"/>
            </a:br>
            <a:r>
              <a:rPr lang="en-US" sz="2400" b="1" dirty="0"/>
              <a:t>Daniel J. Davis &amp; John H. Challis</a:t>
            </a:r>
          </a:p>
        </p:txBody>
      </p:sp>
    </p:spTree>
    <p:extLst>
      <p:ext uri="{BB962C8B-B14F-4D97-AF65-F5344CB8AC3E}">
        <p14:creationId xmlns:p14="http://schemas.microsoft.com/office/powerpoint/2010/main" val="1727615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E1C-8E68-4A4E-B599-CCDC5CBA4220}"/>
              </a:ext>
            </a:extLst>
          </p:cNvPr>
          <p:cNvSpPr>
            <a:spLocks noGrp="1"/>
          </p:cNvSpPr>
          <p:nvPr>
            <p:ph type="title"/>
          </p:nvPr>
        </p:nvSpPr>
        <p:spPr/>
        <p:txBody>
          <a:bodyPr/>
          <a:lstStyle/>
          <a:p>
            <a:r>
              <a:rPr lang="en-US" dirty="0">
                <a:solidFill>
                  <a:schemeClr val="accent2"/>
                </a:solidFill>
              </a:rPr>
              <a:t>Signal Processing </a:t>
            </a:r>
          </a:p>
        </p:txBody>
      </p:sp>
      <p:sp>
        <p:nvSpPr>
          <p:cNvPr id="3" name="Content Placeholder 2">
            <a:extLst>
              <a:ext uri="{FF2B5EF4-FFF2-40B4-BE49-F238E27FC236}">
                <a16:creationId xmlns:a16="http://schemas.microsoft.com/office/drawing/2014/main" id="{F45CFE85-F470-48A3-B8B1-C7E84E241C7B}"/>
              </a:ext>
            </a:extLst>
          </p:cNvPr>
          <p:cNvSpPr>
            <a:spLocks noGrp="1"/>
          </p:cNvSpPr>
          <p:nvPr>
            <p:ph idx="1"/>
          </p:nvPr>
        </p:nvSpPr>
        <p:spPr>
          <a:xfrm>
            <a:off x="838200" y="1897732"/>
            <a:ext cx="10515600" cy="4925679"/>
          </a:xfrm>
        </p:spPr>
        <p:txBody>
          <a:bodyPr>
            <a:normAutofit/>
          </a:bodyPr>
          <a:lstStyle/>
          <a:p>
            <a:r>
              <a:rPr lang="en-US" b="1" dirty="0"/>
              <a:t>Auto-correlation Based Procedure (ABP) on each section</a:t>
            </a:r>
          </a:p>
          <a:p>
            <a:pPr lvl="1"/>
            <a:r>
              <a:rPr lang="en-US" b="1" dirty="0"/>
              <a:t>Minimizes auto-correlation of residual resulting from given filter </a:t>
            </a:r>
            <a:r>
              <a:rPr lang="en-US" sz="1200" dirty="0"/>
              <a:t>Challis (1999) </a:t>
            </a:r>
          </a:p>
          <a:p>
            <a:pPr marL="457200" lvl="1" indent="0">
              <a:buNone/>
            </a:pPr>
            <a:endParaRPr lang="en-US" b="1" dirty="0"/>
          </a:p>
          <a:p>
            <a:r>
              <a:rPr lang="en-US" b="1" dirty="0"/>
              <a:t>Filter entire data set at each recommended filter cut-off</a:t>
            </a:r>
          </a:p>
          <a:p>
            <a:endParaRPr lang="en-US" b="1" dirty="0"/>
          </a:p>
          <a:p>
            <a:r>
              <a:rPr lang="en-US" b="1" dirty="0"/>
              <a:t>Join section estimates together with weighted difference</a:t>
            </a:r>
          </a:p>
        </p:txBody>
      </p:sp>
    </p:spTree>
    <p:extLst>
      <p:ext uri="{BB962C8B-B14F-4D97-AF65-F5344CB8AC3E}">
        <p14:creationId xmlns:p14="http://schemas.microsoft.com/office/powerpoint/2010/main" val="339052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l="7561" t="3895" r="8365" b="3333"/>
          <a:stretch/>
        </p:blipFill>
        <p:spPr>
          <a:xfrm>
            <a:off x="42864" y="342900"/>
            <a:ext cx="12149136" cy="5785809"/>
          </a:xfrm>
          <a:prstGeom prst="rect">
            <a:avLst/>
          </a:prstGeom>
        </p:spPr>
      </p:pic>
      <p:sp>
        <p:nvSpPr>
          <p:cNvPr id="2" name="Title 1"/>
          <p:cNvSpPr>
            <a:spLocks noGrp="1"/>
          </p:cNvSpPr>
          <p:nvPr>
            <p:ph type="title"/>
          </p:nvPr>
        </p:nvSpPr>
        <p:spPr>
          <a:xfrm>
            <a:off x="4643439" y="0"/>
            <a:ext cx="3198056" cy="342900"/>
          </a:xfrm>
        </p:spPr>
        <p:txBody>
          <a:bodyPr>
            <a:noAutofit/>
          </a:bodyPr>
          <a:lstStyle/>
          <a:p>
            <a:pPr algn="ctr"/>
            <a:r>
              <a:rPr lang="en-US" sz="1800" b="1" dirty="0">
                <a:solidFill>
                  <a:srgbClr val="1E407C"/>
                </a:solidFill>
                <a:latin typeface="+mn-lt"/>
              </a:rPr>
              <a:t>Segment Linear Accelerations</a:t>
            </a:r>
          </a:p>
        </p:txBody>
      </p:sp>
      <p:sp>
        <p:nvSpPr>
          <p:cNvPr id="8" name="TextBox 7"/>
          <p:cNvSpPr txBox="1"/>
          <p:nvPr/>
        </p:nvSpPr>
        <p:spPr>
          <a:xfrm>
            <a:off x="10577513" y="2240479"/>
            <a:ext cx="1561774" cy="369332"/>
          </a:xfrm>
          <a:prstGeom prst="rect">
            <a:avLst/>
          </a:prstGeom>
          <a:noFill/>
        </p:spPr>
        <p:txBody>
          <a:bodyPr wrap="none" rtlCol="0">
            <a:spAutoFit/>
          </a:bodyPr>
          <a:lstStyle/>
          <a:p>
            <a:r>
              <a:rPr lang="en-US" dirty="0"/>
              <a:t>~15% vs. 31%</a:t>
            </a:r>
          </a:p>
        </p:txBody>
      </p:sp>
      <p:sp>
        <p:nvSpPr>
          <p:cNvPr id="9" name="TextBox 8"/>
          <p:cNvSpPr txBox="1"/>
          <p:nvPr/>
        </p:nvSpPr>
        <p:spPr>
          <a:xfrm>
            <a:off x="6688535" y="2240479"/>
            <a:ext cx="1565044" cy="369332"/>
          </a:xfrm>
          <a:prstGeom prst="rect">
            <a:avLst/>
          </a:prstGeom>
          <a:noFill/>
        </p:spPr>
        <p:txBody>
          <a:bodyPr wrap="none" rtlCol="0">
            <a:spAutoFit/>
          </a:bodyPr>
          <a:lstStyle/>
          <a:p>
            <a:r>
              <a:rPr lang="en-US" dirty="0"/>
              <a:t>~31% vs. 42%</a:t>
            </a:r>
          </a:p>
        </p:txBody>
      </p:sp>
      <p:sp>
        <p:nvSpPr>
          <p:cNvPr id="10" name="TextBox 9"/>
          <p:cNvSpPr txBox="1"/>
          <p:nvPr/>
        </p:nvSpPr>
        <p:spPr>
          <a:xfrm>
            <a:off x="2516429" y="2240479"/>
            <a:ext cx="1576072" cy="369332"/>
          </a:xfrm>
          <a:prstGeom prst="rect">
            <a:avLst/>
          </a:prstGeom>
          <a:noFill/>
        </p:spPr>
        <p:txBody>
          <a:bodyPr wrap="none" rtlCol="0">
            <a:spAutoFit/>
          </a:bodyPr>
          <a:lstStyle/>
          <a:p>
            <a:r>
              <a:rPr lang="en-US" dirty="0"/>
              <a:t>~59% vs. 73%</a:t>
            </a:r>
          </a:p>
        </p:txBody>
      </p:sp>
      <p:sp>
        <p:nvSpPr>
          <p:cNvPr id="11" name="TextBox 10"/>
          <p:cNvSpPr txBox="1"/>
          <p:nvPr/>
        </p:nvSpPr>
        <p:spPr>
          <a:xfrm>
            <a:off x="2516429" y="3631254"/>
            <a:ext cx="1568186" cy="369332"/>
          </a:xfrm>
          <a:prstGeom prst="rect">
            <a:avLst/>
          </a:prstGeom>
          <a:noFill/>
        </p:spPr>
        <p:txBody>
          <a:bodyPr wrap="none" rtlCol="0">
            <a:spAutoFit/>
          </a:bodyPr>
          <a:lstStyle/>
          <a:p>
            <a:r>
              <a:rPr lang="en-US" dirty="0"/>
              <a:t>~16% vs. 33%</a:t>
            </a:r>
          </a:p>
        </p:txBody>
      </p:sp>
      <p:sp>
        <p:nvSpPr>
          <p:cNvPr id="12" name="TextBox 11"/>
          <p:cNvSpPr txBox="1"/>
          <p:nvPr/>
        </p:nvSpPr>
        <p:spPr>
          <a:xfrm>
            <a:off x="6688535" y="3631254"/>
            <a:ext cx="1557158" cy="369332"/>
          </a:xfrm>
          <a:prstGeom prst="rect">
            <a:avLst/>
          </a:prstGeom>
          <a:noFill/>
        </p:spPr>
        <p:txBody>
          <a:bodyPr wrap="none" rtlCol="0">
            <a:spAutoFit/>
          </a:bodyPr>
          <a:lstStyle/>
          <a:p>
            <a:r>
              <a:rPr lang="en-US" dirty="0"/>
              <a:t>~16% vs. 31%</a:t>
            </a:r>
          </a:p>
        </p:txBody>
      </p:sp>
      <p:sp>
        <p:nvSpPr>
          <p:cNvPr id="13" name="TextBox 12"/>
          <p:cNvSpPr txBox="1"/>
          <p:nvPr/>
        </p:nvSpPr>
        <p:spPr>
          <a:xfrm>
            <a:off x="10577513" y="3631254"/>
            <a:ext cx="1576072" cy="369332"/>
          </a:xfrm>
          <a:prstGeom prst="rect">
            <a:avLst/>
          </a:prstGeom>
          <a:noFill/>
        </p:spPr>
        <p:txBody>
          <a:bodyPr wrap="none" rtlCol="0">
            <a:spAutoFit/>
          </a:bodyPr>
          <a:lstStyle/>
          <a:p>
            <a:r>
              <a:rPr lang="en-US" dirty="0"/>
              <a:t>~20% vs. 30%</a:t>
            </a:r>
          </a:p>
        </p:txBody>
      </p:sp>
      <p:sp>
        <p:nvSpPr>
          <p:cNvPr id="16" name="TextBox 15"/>
          <p:cNvSpPr txBox="1"/>
          <p:nvPr/>
        </p:nvSpPr>
        <p:spPr>
          <a:xfrm>
            <a:off x="779671" y="6085298"/>
            <a:ext cx="4110677" cy="646331"/>
          </a:xfrm>
          <a:prstGeom prst="rect">
            <a:avLst/>
          </a:prstGeom>
          <a:noFill/>
        </p:spPr>
        <p:txBody>
          <a:bodyPr wrap="none" rtlCol="0">
            <a:spAutoFit/>
          </a:bodyPr>
          <a:lstStyle/>
          <a:p>
            <a:r>
              <a:rPr lang="en-US" dirty="0"/>
              <a:t>New Procedure vs. Typical Filtering (15Hz)</a:t>
            </a:r>
          </a:p>
          <a:p>
            <a:endParaRPr lang="en-US" dirty="0"/>
          </a:p>
        </p:txBody>
      </p:sp>
      <p:sp>
        <p:nvSpPr>
          <p:cNvPr id="17" name="TextBox 16"/>
          <p:cNvSpPr txBox="1"/>
          <p:nvPr/>
        </p:nvSpPr>
        <p:spPr>
          <a:xfrm>
            <a:off x="-80962" y="6571538"/>
            <a:ext cx="2299412" cy="553998"/>
          </a:xfrm>
          <a:prstGeom prst="rect">
            <a:avLst/>
          </a:prstGeom>
          <a:noFill/>
        </p:spPr>
        <p:txBody>
          <a:bodyPr wrap="none" rtlCol="0">
            <a:spAutoFit/>
          </a:bodyPr>
          <a:lstStyle/>
          <a:p>
            <a:r>
              <a:rPr lang="en-US" sz="1200" dirty="0"/>
              <a:t>Van den </a:t>
            </a:r>
            <a:r>
              <a:rPr lang="en-US" sz="1200" dirty="0" err="1"/>
              <a:t>Bogert</a:t>
            </a:r>
            <a:r>
              <a:rPr lang="en-US" sz="1200" dirty="0"/>
              <a:t> &amp; </a:t>
            </a:r>
            <a:r>
              <a:rPr lang="en-US" sz="1200" dirty="0" err="1"/>
              <a:t>Koning</a:t>
            </a:r>
            <a:r>
              <a:rPr lang="en-US" sz="1200" dirty="0"/>
              <a:t> (1996)</a:t>
            </a:r>
          </a:p>
          <a:p>
            <a:endParaRPr lang="en-US" dirty="0"/>
          </a:p>
        </p:txBody>
      </p:sp>
    </p:spTree>
    <p:extLst>
      <p:ext uri="{BB962C8B-B14F-4D97-AF65-F5344CB8AC3E}">
        <p14:creationId xmlns:p14="http://schemas.microsoft.com/office/powerpoint/2010/main" val="729865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srcRect l="6652" t="2594" r="7678" b="758"/>
          <a:stretch/>
        </p:blipFill>
        <p:spPr>
          <a:xfrm>
            <a:off x="0" y="1472086"/>
            <a:ext cx="12192000" cy="4672349"/>
          </a:xfrm>
          <a:prstGeom prst="rect">
            <a:avLst/>
          </a:prstGeom>
        </p:spPr>
      </p:pic>
      <p:sp>
        <p:nvSpPr>
          <p:cNvPr id="6" name="TextBox 5"/>
          <p:cNvSpPr txBox="1"/>
          <p:nvPr/>
        </p:nvSpPr>
        <p:spPr>
          <a:xfrm>
            <a:off x="0" y="6581001"/>
            <a:ext cx="2299412" cy="553998"/>
          </a:xfrm>
          <a:prstGeom prst="rect">
            <a:avLst/>
          </a:prstGeom>
          <a:noFill/>
        </p:spPr>
        <p:txBody>
          <a:bodyPr wrap="none" rtlCol="0">
            <a:spAutoFit/>
          </a:bodyPr>
          <a:lstStyle/>
          <a:p>
            <a:r>
              <a:rPr lang="en-US" sz="1200" dirty="0"/>
              <a:t>Van den </a:t>
            </a:r>
            <a:r>
              <a:rPr lang="en-US" sz="1200" dirty="0" err="1"/>
              <a:t>Bogert</a:t>
            </a:r>
            <a:r>
              <a:rPr lang="en-US" sz="1200" dirty="0"/>
              <a:t> &amp; </a:t>
            </a:r>
            <a:r>
              <a:rPr lang="en-US" sz="1200" dirty="0" err="1"/>
              <a:t>Koning</a:t>
            </a:r>
            <a:r>
              <a:rPr lang="en-US" sz="1200" dirty="0"/>
              <a:t> (1996)</a:t>
            </a:r>
          </a:p>
          <a:p>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5054" y="896484"/>
            <a:ext cx="1971950" cy="619211"/>
          </a:xfrm>
          <a:prstGeom prst="rect">
            <a:avLst/>
          </a:prstGeom>
        </p:spPr>
      </p:pic>
      <p:sp>
        <p:nvSpPr>
          <p:cNvPr id="8" name="TextBox 7"/>
          <p:cNvSpPr txBox="1"/>
          <p:nvPr/>
        </p:nvSpPr>
        <p:spPr>
          <a:xfrm>
            <a:off x="4839471" y="999619"/>
            <a:ext cx="3065583" cy="369332"/>
          </a:xfrm>
          <a:prstGeom prst="rect">
            <a:avLst/>
          </a:prstGeom>
          <a:noFill/>
        </p:spPr>
        <p:txBody>
          <a:bodyPr wrap="none" rtlCol="0">
            <a:spAutoFit/>
          </a:bodyPr>
          <a:lstStyle/>
          <a:p>
            <a:r>
              <a:rPr lang="en-US" b="1" dirty="0"/>
              <a:t>Segment Angular Acceleration</a:t>
            </a:r>
          </a:p>
        </p:txBody>
      </p:sp>
      <p:sp>
        <p:nvSpPr>
          <p:cNvPr id="9" name="TextBox 8"/>
          <p:cNvSpPr txBox="1"/>
          <p:nvPr/>
        </p:nvSpPr>
        <p:spPr>
          <a:xfrm>
            <a:off x="1519312" y="2201347"/>
            <a:ext cx="2609776" cy="369332"/>
          </a:xfrm>
          <a:prstGeom prst="rect">
            <a:avLst/>
          </a:prstGeom>
          <a:noFill/>
        </p:spPr>
        <p:txBody>
          <a:bodyPr wrap="square" rtlCol="0">
            <a:spAutoFit/>
          </a:bodyPr>
          <a:lstStyle/>
          <a:p>
            <a:r>
              <a:rPr lang="en-US" dirty="0"/>
              <a:t>RMSE = ~60% vs. 89%</a:t>
            </a:r>
          </a:p>
        </p:txBody>
      </p:sp>
      <p:sp>
        <p:nvSpPr>
          <p:cNvPr id="10" name="TextBox 9"/>
          <p:cNvSpPr txBox="1"/>
          <p:nvPr/>
        </p:nvSpPr>
        <p:spPr>
          <a:xfrm>
            <a:off x="6372263" y="2201347"/>
            <a:ext cx="1576072" cy="369332"/>
          </a:xfrm>
          <a:prstGeom prst="rect">
            <a:avLst/>
          </a:prstGeom>
          <a:noFill/>
        </p:spPr>
        <p:txBody>
          <a:bodyPr wrap="none" rtlCol="0">
            <a:spAutoFit/>
          </a:bodyPr>
          <a:lstStyle/>
          <a:p>
            <a:r>
              <a:rPr lang="en-US" dirty="0"/>
              <a:t>~42% vs. 55%</a:t>
            </a:r>
          </a:p>
        </p:txBody>
      </p:sp>
      <p:sp>
        <p:nvSpPr>
          <p:cNvPr id="11" name="TextBox 10"/>
          <p:cNvSpPr txBox="1"/>
          <p:nvPr/>
        </p:nvSpPr>
        <p:spPr>
          <a:xfrm>
            <a:off x="10548938" y="2201347"/>
            <a:ext cx="1576072" cy="369332"/>
          </a:xfrm>
          <a:prstGeom prst="rect">
            <a:avLst/>
          </a:prstGeom>
          <a:noFill/>
        </p:spPr>
        <p:txBody>
          <a:bodyPr wrap="none" rtlCol="0">
            <a:spAutoFit/>
          </a:bodyPr>
          <a:lstStyle/>
          <a:p>
            <a:r>
              <a:rPr lang="en-US" dirty="0"/>
              <a:t>~25% vs. 40%</a:t>
            </a:r>
          </a:p>
        </p:txBody>
      </p:sp>
      <p:sp>
        <p:nvSpPr>
          <p:cNvPr id="14" name="TextBox 13"/>
          <p:cNvSpPr txBox="1"/>
          <p:nvPr/>
        </p:nvSpPr>
        <p:spPr>
          <a:xfrm>
            <a:off x="838200" y="6102767"/>
            <a:ext cx="4110677" cy="646331"/>
          </a:xfrm>
          <a:prstGeom prst="rect">
            <a:avLst/>
          </a:prstGeom>
          <a:noFill/>
        </p:spPr>
        <p:txBody>
          <a:bodyPr wrap="none" rtlCol="0">
            <a:spAutoFit/>
          </a:bodyPr>
          <a:lstStyle/>
          <a:p>
            <a:r>
              <a:rPr lang="en-US" dirty="0"/>
              <a:t>New Procedure vs. Typical Filtering (15Hz)</a:t>
            </a:r>
          </a:p>
          <a:p>
            <a:endParaRPr lang="en-US" dirty="0"/>
          </a:p>
        </p:txBody>
      </p:sp>
      <p:sp>
        <p:nvSpPr>
          <p:cNvPr id="16" name="Title 1">
            <a:extLst>
              <a:ext uri="{FF2B5EF4-FFF2-40B4-BE49-F238E27FC236}">
                <a16:creationId xmlns:a16="http://schemas.microsoft.com/office/drawing/2014/main" id="{35C2F54F-B3F1-41EC-A932-14F04957934A}"/>
              </a:ext>
            </a:extLst>
          </p:cNvPr>
          <p:cNvSpPr>
            <a:spLocks noGrp="1"/>
          </p:cNvSpPr>
          <p:nvPr>
            <p:ph type="title"/>
          </p:nvPr>
        </p:nvSpPr>
        <p:spPr>
          <a:xfrm>
            <a:off x="838200" y="365127"/>
            <a:ext cx="10515600" cy="886159"/>
          </a:xfrm>
        </p:spPr>
        <p:txBody>
          <a:bodyPr/>
          <a:lstStyle/>
          <a:p>
            <a:r>
              <a:rPr lang="en-US" dirty="0">
                <a:solidFill>
                  <a:srgbClr val="1E407C"/>
                </a:solidFill>
              </a:rPr>
              <a:t>Accelerations</a:t>
            </a:r>
          </a:p>
        </p:txBody>
      </p:sp>
    </p:spTree>
    <p:extLst>
      <p:ext uri="{BB962C8B-B14F-4D97-AF65-F5344CB8AC3E}">
        <p14:creationId xmlns:p14="http://schemas.microsoft.com/office/powerpoint/2010/main" val="91208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itle 4">
                <a:extLst>
                  <a:ext uri="{FF2B5EF4-FFF2-40B4-BE49-F238E27FC236}">
                    <a16:creationId xmlns:a16="http://schemas.microsoft.com/office/drawing/2014/main" id="{2ADCFED0-AA4E-420E-A4B4-7580A8672BE6}"/>
                  </a:ext>
                </a:extLst>
              </p:cNvPr>
              <p:cNvSpPr txBox="1">
                <a:spLocks/>
              </p:cNvSpPr>
              <p:nvPr/>
            </p:nvSpPr>
            <p:spPr>
              <a:xfrm>
                <a:off x="5370345" y="1466468"/>
                <a:ext cx="1388072" cy="149622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 xmlns:m="http://schemas.openxmlformats.org/officeDocument/2006/math">
                    <m:f>
                      <m:fPr>
                        <m:ctrlPr>
                          <a:rPr lang="en-US" sz="6600" i="1" smtClean="0">
                            <a:latin typeface="Cambria Math" panose="02040503050406030204" pitchFamily="18" charset="0"/>
                          </a:rPr>
                        </m:ctrlPr>
                      </m:fPr>
                      <m:num>
                        <m:r>
                          <a:rPr lang="en-US" sz="6600" i="1">
                            <a:latin typeface="Cambria Math" panose="02040503050406030204" pitchFamily="18" charset="0"/>
                          </a:rPr>
                          <m:t>𝑑</m:t>
                        </m:r>
                      </m:num>
                      <m:den>
                        <m:r>
                          <a:rPr lang="en-US" sz="6600" i="1">
                            <a:latin typeface="Cambria Math" panose="02040503050406030204" pitchFamily="18" charset="0"/>
                          </a:rPr>
                          <m:t>𝑑𝑡</m:t>
                        </m:r>
                      </m:den>
                    </m:f>
                  </m:oMath>
                </a14:m>
                <a:r>
                  <a:rPr lang="en-US" sz="4800" dirty="0"/>
                  <a:t>’</a:t>
                </a:r>
                <a:r>
                  <a:rPr lang="en-US" sz="4200" dirty="0"/>
                  <a:t>s</a:t>
                </a:r>
                <a:r>
                  <a:rPr lang="en-US" sz="6600" dirty="0"/>
                  <a:t> </a:t>
                </a:r>
                <a:endParaRPr lang="en-US" dirty="0"/>
              </a:p>
            </p:txBody>
          </p:sp>
        </mc:Choice>
        <mc:Fallback xmlns="">
          <p:sp>
            <p:nvSpPr>
              <p:cNvPr id="13" name="Title 4">
                <a:extLst>
                  <a:ext uri="{FF2B5EF4-FFF2-40B4-BE49-F238E27FC236}">
                    <a16:creationId xmlns:a16="http://schemas.microsoft.com/office/drawing/2014/main" id="{2ADCFED0-AA4E-420E-A4B4-7580A8672BE6}"/>
                  </a:ext>
                </a:extLst>
              </p:cNvPr>
              <p:cNvSpPr txBox="1">
                <a:spLocks noRot="1" noChangeAspect="1" noMove="1" noResize="1" noEditPoints="1" noAdjustHandles="1" noChangeArrowheads="1" noChangeShapeType="1" noTextEdit="1"/>
              </p:cNvSpPr>
              <p:nvPr/>
            </p:nvSpPr>
            <p:spPr>
              <a:xfrm>
                <a:off x="5370345" y="1466468"/>
                <a:ext cx="1388072" cy="1496220"/>
              </a:xfrm>
              <a:prstGeom prst="rect">
                <a:avLst/>
              </a:prstGeom>
              <a:blipFill>
                <a:blip r:embed="rId3"/>
                <a:stretch>
                  <a:fillRect/>
                </a:stretch>
              </a:blipFill>
            </p:spPr>
            <p:txBody>
              <a:bodyPr/>
              <a:lstStyle/>
              <a:p>
                <a:r>
                  <a:rPr lang="en-US">
                    <a:noFill/>
                  </a:rPr>
                  <a:t> </a:t>
                </a:r>
              </a:p>
            </p:txBody>
          </p:sp>
        </mc:Fallback>
      </mc:AlternateContent>
      <p:grpSp>
        <p:nvGrpSpPr>
          <p:cNvPr id="4" name="Group 3"/>
          <p:cNvGrpSpPr/>
          <p:nvPr/>
        </p:nvGrpSpPr>
        <p:grpSpPr>
          <a:xfrm>
            <a:off x="4334437" y="877787"/>
            <a:ext cx="5193169" cy="2543642"/>
            <a:chOff x="4334437" y="877787"/>
            <a:chExt cx="5193169" cy="2543642"/>
          </a:xfrm>
        </p:grpSpPr>
        <p:cxnSp>
          <p:nvCxnSpPr>
            <p:cNvPr id="14" name="Straight Arrow Connector 13">
              <a:extLst>
                <a:ext uri="{FF2B5EF4-FFF2-40B4-BE49-F238E27FC236}">
                  <a16:creationId xmlns:a16="http://schemas.microsoft.com/office/drawing/2014/main" id="{43DBFBA6-3111-4798-8EB1-F20C4704D380}"/>
                </a:ext>
              </a:extLst>
            </p:cNvPr>
            <p:cNvCxnSpPr>
              <a:cxnSpLocks/>
            </p:cNvCxnSpPr>
            <p:nvPr/>
          </p:nvCxnSpPr>
          <p:spPr>
            <a:xfrm>
              <a:off x="4334437" y="2166848"/>
              <a:ext cx="1939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1DA5478-9DE5-40D2-B685-3266259BE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3964" y="877787"/>
              <a:ext cx="2543642" cy="2543642"/>
            </a:xfrm>
            <a:prstGeom prst="rect">
              <a:avLst/>
            </a:prstGeom>
          </p:spPr>
        </p:pic>
      </p:grpSp>
      <p:grpSp>
        <p:nvGrpSpPr>
          <p:cNvPr id="6" name="Group 5"/>
          <p:cNvGrpSpPr/>
          <p:nvPr/>
        </p:nvGrpSpPr>
        <p:grpSpPr>
          <a:xfrm>
            <a:off x="1369928" y="3506096"/>
            <a:ext cx="9301314" cy="2732151"/>
            <a:chOff x="1369928" y="3506096"/>
            <a:chExt cx="9301314" cy="2732151"/>
          </a:xfrm>
        </p:grpSpPr>
        <p:grpSp>
          <p:nvGrpSpPr>
            <p:cNvPr id="27" name="Group 26">
              <a:extLst>
                <a:ext uri="{FF2B5EF4-FFF2-40B4-BE49-F238E27FC236}">
                  <a16:creationId xmlns:a16="http://schemas.microsoft.com/office/drawing/2014/main" id="{59BAC877-A98A-44DE-AA7C-A65AE6A8E572}"/>
                </a:ext>
              </a:extLst>
            </p:cNvPr>
            <p:cNvGrpSpPr/>
            <p:nvPr/>
          </p:nvGrpSpPr>
          <p:grpSpPr>
            <a:xfrm>
              <a:off x="1369928" y="3506096"/>
              <a:ext cx="9301314" cy="2732151"/>
              <a:chOff x="502562" y="3643349"/>
              <a:chExt cx="10499339" cy="3084057"/>
            </a:xfrm>
          </p:grpSpPr>
          <p:pic>
            <p:nvPicPr>
              <p:cNvPr id="19" name="Picture 18">
                <a:extLst>
                  <a:ext uri="{FF2B5EF4-FFF2-40B4-BE49-F238E27FC236}">
                    <a16:creationId xmlns:a16="http://schemas.microsoft.com/office/drawing/2014/main" id="{298121B5-690D-4912-87B2-42A6B3A69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62" y="3773942"/>
                <a:ext cx="2896586" cy="2896586"/>
              </a:xfrm>
              <a:prstGeom prst="rect">
                <a:avLst/>
              </a:prstGeom>
            </p:spPr>
          </p:pic>
          <p:cxnSp>
            <p:nvCxnSpPr>
              <p:cNvPr id="20" name="Straight Arrow Connector 19">
                <a:extLst>
                  <a:ext uri="{FF2B5EF4-FFF2-40B4-BE49-F238E27FC236}">
                    <a16:creationId xmlns:a16="http://schemas.microsoft.com/office/drawing/2014/main" id="{1BD6A321-4CB7-4534-BCF9-AB6078DD3081}"/>
                  </a:ext>
                </a:extLst>
              </p:cNvPr>
              <p:cNvCxnSpPr>
                <a:cxnSpLocks/>
              </p:cNvCxnSpPr>
              <p:nvPr/>
            </p:nvCxnSpPr>
            <p:spPr>
              <a:xfrm>
                <a:off x="4350569" y="6222463"/>
                <a:ext cx="22080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6853914-2109-4F75-A10C-F3955BA10B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3031" y="3928294"/>
                <a:ext cx="2143125" cy="2143125"/>
              </a:xfrm>
              <a:prstGeom prst="rect">
                <a:avLst/>
              </a:prstGeom>
            </p:spPr>
          </p:pic>
          <p:pic>
            <p:nvPicPr>
              <p:cNvPr id="24" name="Picture 23">
                <a:extLst>
                  <a:ext uri="{FF2B5EF4-FFF2-40B4-BE49-F238E27FC236}">
                    <a16:creationId xmlns:a16="http://schemas.microsoft.com/office/drawing/2014/main" id="{989BB35F-5E8B-448D-B437-FF51791A19A4}"/>
                  </a:ext>
                </a:extLst>
              </p:cNvPr>
              <p:cNvPicPr>
                <a:picLocks noChangeAspect="1"/>
              </p:cNvPicPr>
              <p:nvPr/>
            </p:nvPicPr>
            <p:blipFill>
              <a:blip r:embed="rId6"/>
              <a:stretch>
                <a:fillRect/>
              </a:stretch>
            </p:blipFill>
            <p:spPr>
              <a:xfrm>
                <a:off x="6894256" y="3643349"/>
                <a:ext cx="4107645" cy="3084057"/>
              </a:xfrm>
              <a:prstGeom prst="rect">
                <a:avLst/>
              </a:prstGeom>
            </p:spPr>
          </p:pic>
        </p:grpSp>
        <p:sp>
          <p:nvSpPr>
            <p:cNvPr id="5" name="TextBox 4"/>
            <p:cNvSpPr txBox="1"/>
            <p:nvPr/>
          </p:nvSpPr>
          <p:spPr>
            <a:xfrm>
              <a:off x="3779547" y="4144103"/>
              <a:ext cx="3181595" cy="1521440"/>
            </a:xfrm>
            <a:prstGeom prst="arc">
              <a:avLst>
                <a:gd name="adj1" fmla="val 12946776"/>
                <a:gd name="adj2" fmla="val 21339484"/>
              </a:avLst>
            </a:prstGeom>
            <a:noFill/>
          </p:spPr>
          <p:txBody>
            <a:bodyPr wrap="square" rtlCol="0">
              <a:spAutoFit/>
            </a:bodyPr>
            <a:lstStyle/>
            <a:p>
              <a:pPr algn="ctr"/>
              <a:r>
                <a:rPr lang="en-US" dirty="0"/>
                <a:t>Low-pass </a:t>
              </a:r>
            </a:p>
            <a:p>
              <a:pPr algn="ctr"/>
              <a:r>
                <a:rPr lang="en-US" dirty="0"/>
                <a:t>Butterworth</a:t>
              </a:r>
            </a:p>
          </p:txBody>
        </p:sp>
      </p:grpSp>
      <p:sp>
        <p:nvSpPr>
          <p:cNvPr id="16" name="Title 1">
            <a:extLst>
              <a:ext uri="{FF2B5EF4-FFF2-40B4-BE49-F238E27FC236}">
                <a16:creationId xmlns:a16="http://schemas.microsoft.com/office/drawing/2014/main" id="{D9F9E601-6B38-460C-B473-054A07B2E514}"/>
              </a:ext>
            </a:extLst>
          </p:cNvPr>
          <p:cNvSpPr>
            <a:spLocks noGrp="1"/>
          </p:cNvSpPr>
          <p:nvPr>
            <p:ph type="title"/>
          </p:nvPr>
        </p:nvSpPr>
        <p:spPr>
          <a:xfrm>
            <a:off x="838200" y="365127"/>
            <a:ext cx="10515600" cy="886159"/>
          </a:xfrm>
        </p:spPr>
        <p:txBody>
          <a:bodyPr>
            <a:normAutofit/>
          </a:bodyPr>
          <a:lstStyle/>
          <a:p>
            <a:r>
              <a:rPr lang="en-US" sz="4000" dirty="0">
                <a:solidFill>
                  <a:schemeClr val="accent2"/>
                </a:solidFill>
              </a:rPr>
              <a:t>Importance of Filtering</a:t>
            </a:r>
          </a:p>
        </p:txBody>
      </p:sp>
    </p:spTree>
    <p:extLst>
      <p:ext uri="{BB962C8B-B14F-4D97-AF65-F5344CB8AC3E}">
        <p14:creationId xmlns:p14="http://schemas.microsoft.com/office/powerpoint/2010/main" val="141675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16667E-6 3.33333E-6 L -0.25 3.33333E-6 " pathEditMode="relative" rAng="0" ptsTypes="AA">
                                      <p:cBhvr>
                                        <p:cTn id="6" dur="1000" fill="hold"/>
                                        <p:tgtEl>
                                          <p:spTgt spid="13"/>
                                        </p:tgtEl>
                                        <p:attrNameLst>
                                          <p:attrName>ppt_x</p:attrName>
                                          <p:attrName>ppt_y</p:attrName>
                                        </p:attrNameLst>
                                      </p:cBhvr>
                                      <p:rCtr x="-12500" y="0"/>
                                    </p:animMotion>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51C2-F540-473B-AC34-E4832A361DB9}"/>
              </a:ext>
            </a:extLst>
          </p:cNvPr>
          <p:cNvSpPr>
            <a:spLocks noGrp="1"/>
          </p:cNvSpPr>
          <p:nvPr>
            <p:ph type="title"/>
          </p:nvPr>
        </p:nvSpPr>
        <p:spPr/>
        <p:txBody>
          <a:bodyPr>
            <a:normAutofit/>
          </a:bodyPr>
          <a:lstStyle/>
          <a:p>
            <a:r>
              <a:rPr lang="en-US" sz="4000" dirty="0">
                <a:solidFill>
                  <a:schemeClr val="accent2"/>
                </a:solidFill>
              </a:rPr>
              <a:t>Angular Accelerations</a:t>
            </a:r>
          </a:p>
        </p:txBody>
      </p:sp>
      <p:pic>
        <p:nvPicPr>
          <p:cNvPr id="6" name="Picture 5">
            <a:extLst>
              <a:ext uri="{FF2B5EF4-FFF2-40B4-BE49-F238E27FC236}">
                <a16:creationId xmlns:a16="http://schemas.microsoft.com/office/drawing/2014/main" id="{ACF9E56C-1DFC-499E-89A1-D2E189835347}"/>
              </a:ext>
            </a:extLst>
          </p:cNvPr>
          <p:cNvPicPr>
            <a:picLocks noChangeAspect="1"/>
          </p:cNvPicPr>
          <p:nvPr/>
        </p:nvPicPr>
        <p:blipFill>
          <a:blip r:embed="rId2"/>
          <a:stretch>
            <a:fillRect/>
          </a:stretch>
        </p:blipFill>
        <p:spPr>
          <a:xfrm>
            <a:off x="-391452" y="961958"/>
            <a:ext cx="11399421" cy="5284367"/>
          </a:xfrm>
          <a:prstGeom prst="rect">
            <a:avLst/>
          </a:prstGeom>
        </p:spPr>
      </p:pic>
      <p:pic>
        <p:nvPicPr>
          <p:cNvPr id="7" name="Picture 6">
            <a:extLst>
              <a:ext uri="{FF2B5EF4-FFF2-40B4-BE49-F238E27FC236}">
                <a16:creationId xmlns:a16="http://schemas.microsoft.com/office/drawing/2014/main" id="{844B5A73-44ED-4443-AA28-D069993932ED}"/>
              </a:ext>
            </a:extLst>
          </p:cNvPr>
          <p:cNvPicPr>
            <a:picLocks noChangeAspect="1"/>
          </p:cNvPicPr>
          <p:nvPr/>
        </p:nvPicPr>
        <p:blipFill>
          <a:blip r:embed="rId3"/>
          <a:stretch>
            <a:fillRect/>
          </a:stretch>
        </p:blipFill>
        <p:spPr>
          <a:xfrm>
            <a:off x="-391452" y="961957"/>
            <a:ext cx="11399421" cy="5284367"/>
          </a:xfrm>
          <a:prstGeom prst="rect">
            <a:avLst/>
          </a:prstGeom>
        </p:spPr>
      </p:pic>
      <p:grpSp>
        <p:nvGrpSpPr>
          <p:cNvPr id="15" name="Group 14">
            <a:extLst>
              <a:ext uri="{FF2B5EF4-FFF2-40B4-BE49-F238E27FC236}">
                <a16:creationId xmlns:a16="http://schemas.microsoft.com/office/drawing/2014/main" id="{6F88B053-2C58-432E-BAF4-927D244C9C09}"/>
              </a:ext>
            </a:extLst>
          </p:cNvPr>
          <p:cNvGrpSpPr/>
          <p:nvPr/>
        </p:nvGrpSpPr>
        <p:grpSpPr>
          <a:xfrm>
            <a:off x="-391452" y="961956"/>
            <a:ext cx="11399421" cy="5284368"/>
            <a:chOff x="-391452" y="961956"/>
            <a:chExt cx="11399421" cy="5284368"/>
          </a:xfrm>
        </p:grpSpPr>
        <p:grpSp>
          <p:nvGrpSpPr>
            <p:cNvPr id="13" name="Group 12">
              <a:extLst>
                <a:ext uri="{FF2B5EF4-FFF2-40B4-BE49-F238E27FC236}">
                  <a16:creationId xmlns:a16="http://schemas.microsoft.com/office/drawing/2014/main" id="{625053CA-9AAC-4224-B508-B2DAE3F0A87E}"/>
                </a:ext>
              </a:extLst>
            </p:cNvPr>
            <p:cNvGrpSpPr/>
            <p:nvPr/>
          </p:nvGrpSpPr>
          <p:grpSpPr>
            <a:xfrm>
              <a:off x="-391452" y="961956"/>
              <a:ext cx="11399421" cy="5284368"/>
              <a:chOff x="-391452" y="961956"/>
              <a:chExt cx="11399421" cy="5284368"/>
            </a:xfrm>
          </p:grpSpPr>
          <p:grpSp>
            <p:nvGrpSpPr>
              <p:cNvPr id="10" name="Group 9">
                <a:extLst>
                  <a:ext uri="{FF2B5EF4-FFF2-40B4-BE49-F238E27FC236}">
                    <a16:creationId xmlns:a16="http://schemas.microsoft.com/office/drawing/2014/main" id="{25A65D5E-DE14-4C36-A09B-5B794F1FA294}"/>
                  </a:ext>
                </a:extLst>
              </p:cNvPr>
              <p:cNvGrpSpPr/>
              <p:nvPr/>
            </p:nvGrpSpPr>
            <p:grpSpPr>
              <a:xfrm>
                <a:off x="-391452" y="961956"/>
                <a:ext cx="11399421" cy="5284368"/>
                <a:chOff x="-391452" y="961956"/>
                <a:chExt cx="11399421" cy="5284368"/>
              </a:xfrm>
            </p:grpSpPr>
            <p:pic>
              <p:nvPicPr>
                <p:cNvPr id="8" name="Picture 7">
                  <a:extLst>
                    <a:ext uri="{FF2B5EF4-FFF2-40B4-BE49-F238E27FC236}">
                      <a16:creationId xmlns:a16="http://schemas.microsoft.com/office/drawing/2014/main" id="{8B372FB5-4068-42A4-B5FE-C82FA5278D0F}"/>
                    </a:ext>
                  </a:extLst>
                </p:cNvPr>
                <p:cNvPicPr>
                  <a:picLocks noChangeAspect="1"/>
                </p:cNvPicPr>
                <p:nvPr/>
              </p:nvPicPr>
              <p:blipFill>
                <a:blip r:embed="rId4"/>
                <a:stretch>
                  <a:fillRect/>
                </a:stretch>
              </p:blipFill>
              <p:spPr>
                <a:xfrm>
                  <a:off x="-391452" y="961956"/>
                  <a:ext cx="11399421" cy="5284368"/>
                </a:xfrm>
                <a:prstGeom prst="rect">
                  <a:avLst/>
                </a:prstGeom>
              </p:spPr>
            </p:pic>
            <p:sp>
              <p:nvSpPr>
                <p:cNvPr id="9" name="TextBox 8">
                  <a:extLst>
                    <a:ext uri="{FF2B5EF4-FFF2-40B4-BE49-F238E27FC236}">
                      <a16:creationId xmlns:a16="http://schemas.microsoft.com/office/drawing/2014/main" id="{5968BACD-B29C-429F-91A3-1A2EB0606B13}"/>
                    </a:ext>
                  </a:extLst>
                </p:cNvPr>
                <p:cNvSpPr txBox="1"/>
                <p:nvPr/>
              </p:nvSpPr>
              <p:spPr>
                <a:xfrm>
                  <a:off x="1554481" y="1737113"/>
                  <a:ext cx="2609776" cy="369332"/>
                </a:xfrm>
                <a:prstGeom prst="rect">
                  <a:avLst/>
                </a:prstGeom>
                <a:noFill/>
              </p:spPr>
              <p:txBody>
                <a:bodyPr wrap="square" rtlCol="0">
                  <a:spAutoFit/>
                </a:bodyPr>
                <a:lstStyle/>
                <a:p>
                  <a:r>
                    <a:rPr lang="en-US" dirty="0"/>
                    <a:t>RMSE: ~60% vs. 89%</a:t>
                  </a:r>
                </a:p>
              </p:txBody>
            </p:sp>
          </p:grpSp>
          <p:sp>
            <p:nvSpPr>
              <p:cNvPr id="12" name="TextBox 11">
                <a:extLst>
                  <a:ext uri="{FF2B5EF4-FFF2-40B4-BE49-F238E27FC236}">
                    <a16:creationId xmlns:a16="http://schemas.microsoft.com/office/drawing/2014/main" id="{ED937A42-29E0-48A3-90BC-277E03DCA93A}"/>
                  </a:ext>
                </a:extLst>
              </p:cNvPr>
              <p:cNvSpPr txBox="1"/>
              <p:nvPr/>
            </p:nvSpPr>
            <p:spPr>
              <a:xfrm>
                <a:off x="5222005" y="1737113"/>
                <a:ext cx="1576072" cy="369332"/>
              </a:xfrm>
              <a:prstGeom prst="rect">
                <a:avLst/>
              </a:prstGeom>
              <a:noFill/>
            </p:spPr>
            <p:txBody>
              <a:bodyPr wrap="none" rtlCol="0">
                <a:spAutoFit/>
              </a:bodyPr>
              <a:lstStyle/>
              <a:p>
                <a:r>
                  <a:rPr lang="en-US" dirty="0"/>
                  <a:t>~42% vs. 55%</a:t>
                </a:r>
              </a:p>
            </p:txBody>
          </p:sp>
        </p:grpSp>
        <p:sp>
          <p:nvSpPr>
            <p:cNvPr id="14" name="TextBox 13">
              <a:extLst>
                <a:ext uri="{FF2B5EF4-FFF2-40B4-BE49-F238E27FC236}">
                  <a16:creationId xmlns:a16="http://schemas.microsoft.com/office/drawing/2014/main" id="{97C59D3D-4F0E-4B1F-81C3-53AB6806E308}"/>
                </a:ext>
              </a:extLst>
            </p:cNvPr>
            <p:cNvSpPr txBox="1"/>
            <p:nvPr/>
          </p:nvSpPr>
          <p:spPr>
            <a:xfrm>
              <a:off x="8340311" y="1737113"/>
              <a:ext cx="1576072" cy="369332"/>
            </a:xfrm>
            <a:prstGeom prst="rect">
              <a:avLst/>
            </a:prstGeom>
            <a:noFill/>
          </p:spPr>
          <p:txBody>
            <a:bodyPr wrap="none" rtlCol="0">
              <a:spAutoFit/>
            </a:bodyPr>
            <a:lstStyle/>
            <a:p>
              <a:r>
                <a:rPr lang="en-US" dirty="0"/>
                <a:t>~25% vs. 40%</a:t>
              </a:r>
            </a:p>
          </p:txBody>
        </p:sp>
      </p:grpSp>
      <p:sp>
        <p:nvSpPr>
          <p:cNvPr id="16" name="Rectangle 15">
            <a:extLst>
              <a:ext uri="{FF2B5EF4-FFF2-40B4-BE49-F238E27FC236}">
                <a16:creationId xmlns:a16="http://schemas.microsoft.com/office/drawing/2014/main" id="{9378C652-38C8-407B-B76B-6C2768341600}"/>
              </a:ext>
            </a:extLst>
          </p:cNvPr>
          <p:cNvSpPr/>
          <p:nvPr/>
        </p:nvSpPr>
        <p:spPr>
          <a:xfrm>
            <a:off x="4951828" y="1106621"/>
            <a:ext cx="611944" cy="272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7A5E925-DB17-43BD-B84A-13A3B40E8920}"/>
              </a:ext>
            </a:extLst>
          </p:cNvPr>
          <p:cNvSpPr/>
          <p:nvPr/>
        </p:nvSpPr>
        <p:spPr>
          <a:xfrm>
            <a:off x="3573194" y="2637692"/>
            <a:ext cx="422031" cy="1716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117F5B-F026-469F-A0DD-13E6371899DC}"/>
              </a:ext>
            </a:extLst>
          </p:cNvPr>
          <p:cNvSpPr/>
          <p:nvPr/>
        </p:nvSpPr>
        <p:spPr>
          <a:xfrm>
            <a:off x="6850966" y="2637691"/>
            <a:ext cx="335280" cy="1716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47F93D-BBDC-419D-8102-8258836B54EC}"/>
              </a:ext>
            </a:extLst>
          </p:cNvPr>
          <p:cNvSpPr/>
          <p:nvPr/>
        </p:nvSpPr>
        <p:spPr>
          <a:xfrm>
            <a:off x="407963" y="2637691"/>
            <a:ext cx="335280" cy="17162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BDEA9AA-DF3F-4567-9477-011FD4AAF1D5}"/>
              </a:ext>
            </a:extLst>
          </p:cNvPr>
          <p:cNvSpPr txBox="1"/>
          <p:nvPr/>
        </p:nvSpPr>
        <p:spPr>
          <a:xfrm rot="16200000">
            <a:off x="-411877" y="3326543"/>
            <a:ext cx="1978234" cy="338554"/>
          </a:xfrm>
          <a:prstGeom prst="rect">
            <a:avLst/>
          </a:prstGeom>
          <a:noFill/>
        </p:spPr>
        <p:txBody>
          <a:bodyPr wrap="none" rtlCol="0">
            <a:spAutoFit/>
          </a:bodyPr>
          <a:lstStyle/>
          <a:p>
            <a:r>
              <a:rPr lang="en-US" sz="1600" dirty="0"/>
              <a:t>Acceleration [rad/s</a:t>
            </a:r>
            <a:r>
              <a:rPr lang="en-US" sz="1600" baseline="30000" dirty="0"/>
              <a:t>2</a:t>
            </a:r>
            <a:r>
              <a:rPr lang="en-US" sz="1600" dirty="0"/>
              <a:t>]</a:t>
            </a:r>
          </a:p>
        </p:txBody>
      </p:sp>
      <p:sp>
        <p:nvSpPr>
          <p:cNvPr id="22" name="TextBox 21">
            <a:extLst>
              <a:ext uri="{FF2B5EF4-FFF2-40B4-BE49-F238E27FC236}">
                <a16:creationId xmlns:a16="http://schemas.microsoft.com/office/drawing/2014/main" id="{F5EEDDDD-274B-476E-83AA-FF2BEB65EE37}"/>
              </a:ext>
            </a:extLst>
          </p:cNvPr>
          <p:cNvSpPr txBox="1"/>
          <p:nvPr/>
        </p:nvSpPr>
        <p:spPr>
          <a:xfrm>
            <a:off x="841151" y="6169707"/>
            <a:ext cx="4110677" cy="646331"/>
          </a:xfrm>
          <a:prstGeom prst="rect">
            <a:avLst/>
          </a:prstGeom>
          <a:noFill/>
        </p:spPr>
        <p:txBody>
          <a:bodyPr wrap="none" rtlCol="0">
            <a:spAutoFit/>
          </a:bodyPr>
          <a:lstStyle/>
          <a:p>
            <a:r>
              <a:rPr lang="en-US" dirty="0"/>
              <a:t>New Procedure vs. Typical Filtering (15Hz)</a:t>
            </a:r>
          </a:p>
          <a:p>
            <a:endParaRPr lang="en-US" dirty="0"/>
          </a:p>
        </p:txBody>
      </p:sp>
      <p:sp>
        <p:nvSpPr>
          <p:cNvPr id="23" name="TextBox 22">
            <a:extLst>
              <a:ext uri="{FF2B5EF4-FFF2-40B4-BE49-F238E27FC236}">
                <a16:creationId xmlns:a16="http://schemas.microsoft.com/office/drawing/2014/main" id="{2564FF31-C3B1-4A57-8AEE-B9AFE150D41C}"/>
              </a:ext>
            </a:extLst>
          </p:cNvPr>
          <p:cNvSpPr txBox="1"/>
          <p:nvPr/>
        </p:nvSpPr>
        <p:spPr>
          <a:xfrm>
            <a:off x="0" y="6581001"/>
            <a:ext cx="2501390" cy="553998"/>
          </a:xfrm>
          <a:prstGeom prst="rect">
            <a:avLst/>
          </a:prstGeom>
          <a:noFill/>
        </p:spPr>
        <p:txBody>
          <a:bodyPr wrap="none" rtlCol="0">
            <a:spAutoFit/>
          </a:bodyPr>
          <a:lstStyle/>
          <a:p>
            <a:r>
              <a:rPr lang="en-US" sz="1200" dirty="0"/>
              <a:t>Van den </a:t>
            </a:r>
            <a:r>
              <a:rPr lang="en-US" sz="1200" dirty="0" err="1"/>
              <a:t>Bogert</a:t>
            </a:r>
            <a:r>
              <a:rPr lang="en-US" sz="1200" dirty="0"/>
              <a:t> &amp; de </a:t>
            </a:r>
            <a:r>
              <a:rPr lang="en-US" sz="1200" dirty="0" err="1"/>
              <a:t>Koning</a:t>
            </a:r>
            <a:r>
              <a:rPr lang="en-US" sz="1200" dirty="0"/>
              <a:t> (1996)</a:t>
            </a:r>
          </a:p>
          <a:p>
            <a:endParaRPr lang="en-US" dirty="0"/>
          </a:p>
        </p:txBody>
      </p:sp>
      <p:pic>
        <p:nvPicPr>
          <p:cNvPr id="24" name="Content Placeholder 5">
            <a:extLst>
              <a:ext uri="{FF2B5EF4-FFF2-40B4-BE49-F238E27FC236}">
                <a16:creationId xmlns:a16="http://schemas.microsoft.com/office/drawing/2014/main" id="{E27B99AF-F082-4AB0-8863-4737BAFC38FA}"/>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51190" b="-2045"/>
          <a:stretch/>
        </p:blipFill>
        <p:spPr>
          <a:xfrm>
            <a:off x="10041987" y="2749411"/>
            <a:ext cx="2108646" cy="854729"/>
          </a:xfrm>
        </p:spPr>
      </p:pic>
    </p:spTree>
    <p:extLst>
      <p:ext uri="{BB962C8B-B14F-4D97-AF65-F5344CB8AC3E}">
        <p14:creationId xmlns:p14="http://schemas.microsoft.com/office/powerpoint/2010/main" val="389011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E18C-7FE6-462F-809B-63997315B371}"/>
              </a:ext>
            </a:extLst>
          </p:cNvPr>
          <p:cNvSpPr>
            <a:spLocks noGrp="1"/>
          </p:cNvSpPr>
          <p:nvPr>
            <p:ph type="title"/>
          </p:nvPr>
        </p:nvSpPr>
        <p:spPr/>
        <p:txBody>
          <a:bodyPr>
            <a:normAutofit/>
          </a:bodyPr>
          <a:lstStyle/>
          <a:p>
            <a:r>
              <a:rPr lang="en-US" sz="4000" dirty="0">
                <a:solidFill>
                  <a:schemeClr val="accent2"/>
                </a:solidFill>
              </a:rPr>
              <a:t>Linear Accelerations</a:t>
            </a:r>
          </a:p>
        </p:txBody>
      </p:sp>
      <p:pic>
        <p:nvPicPr>
          <p:cNvPr id="4" name="Content Placeholder 3">
            <a:extLst>
              <a:ext uri="{FF2B5EF4-FFF2-40B4-BE49-F238E27FC236}">
                <a16:creationId xmlns:a16="http://schemas.microsoft.com/office/drawing/2014/main" id="{14FEA40B-FFBC-4652-84B8-442469C13927}"/>
              </a:ext>
            </a:extLst>
          </p:cNvPr>
          <p:cNvPicPr>
            <a:picLocks noGrp="1" noChangeAspect="1"/>
          </p:cNvPicPr>
          <p:nvPr>
            <p:ph idx="1"/>
          </p:nvPr>
        </p:nvPicPr>
        <p:blipFill>
          <a:blip r:embed="rId2"/>
          <a:stretch>
            <a:fillRect/>
          </a:stretch>
        </p:blipFill>
        <p:spPr>
          <a:xfrm>
            <a:off x="-378974" y="1197858"/>
            <a:ext cx="11732773" cy="5178503"/>
          </a:xfrm>
          <a:prstGeom prst="rect">
            <a:avLst/>
          </a:prstGeom>
        </p:spPr>
      </p:pic>
      <p:pic>
        <p:nvPicPr>
          <p:cNvPr id="5" name="Picture 4">
            <a:extLst>
              <a:ext uri="{FF2B5EF4-FFF2-40B4-BE49-F238E27FC236}">
                <a16:creationId xmlns:a16="http://schemas.microsoft.com/office/drawing/2014/main" id="{C3BCB338-7AA1-42E1-AD76-9F6AF9DED229}"/>
              </a:ext>
            </a:extLst>
          </p:cNvPr>
          <p:cNvPicPr>
            <a:picLocks noChangeAspect="1"/>
          </p:cNvPicPr>
          <p:nvPr/>
        </p:nvPicPr>
        <p:blipFill>
          <a:blip r:embed="rId3"/>
          <a:stretch>
            <a:fillRect/>
          </a:stretch>
        </p:blipFill>
        <p:spPr>
          <a:xfrm>
            <a:off x="-378974" y="1197857"/>
            <a:ext cx="11732773" cy="5178503"/>
          </a:xfrm>
          <a:prstGeom prst="rect">
            <a:avLst/>
          </a:prstGeom>
        </p:spPr>
      </p:pic>
      <p:pic>
        <p:nvPicPr>
          <p:cNvPr id="6" name="Picture 5">
            <a:extLst>
              <a:ext uri="{FF2B5EF4-FFF2-40B4-BE49-F238E27FC236}">
                <a16:creationId xmlns:a16="http://schemas.microsoft.com/office/drawing/2014/main" id="{50EFC67B-A76D-40E1-A6B8-9CCD1410FFA3}"/>
              </a:ext>
            </a:extLst>
          </p:cNvPr>
          <p:cNvPicPr>
            <a:picLocks noChangeAspect="1"/>
          </p:cNvPicPr>
          <p:nvPr/>
        </p:nvPicPr>
        <p:blipFill>
          <a:blip r:embed="rId4"/>
          <a:stretch>
            <a:fillRect/>
          </a:stretch>
        </p:blipFill>
        <p:spPr>
          <a:xfrm>
            <a:off x="-378974" y="1197856"/>
            <a:ext cx="11732773" cy="5178503"/>
          </a:xfrm>
          <a:prstGeom prst="rect">
            <a:avLst/>
          </a:prstGeom>
        </p:spPr>
      </p:pic>
      <p:sp>
        <p:nvSpPr>
          <p:cNvPr id="7" name="TextBox 6">
            <a:extLst>
              <a:ext uri="{FF2B5EF4-FFF2-40B4-BE49-F238E27FC236}">
                <a16:creationId xmlns:a16="http://schemas.microsoft.com/office/drawing/2014/main" id="{AA053F45-CED8-485E-8B01-43465E193581}"/>
              </a:ext>
            </a:extLst>
          </p:cNvPr>
          <p:cNvSpPr txBox="1"/>
          <p:nvPr/>
        </p:nvSpPr>
        <p:spPr>
          <a:xfrm>
            <a:off x="0" y="6581001"/>
            <a:ext cx="2501390" cy="553998"/>
          </a:xfrm>
          <a:prstGeom prst="rect">
            <a:avLst/>
          </a:prstGeom>
          <a:noFill/>
        </p:spPr>
        <p:txBody>
          <a:bodyPr wrap="none" rtlCol="0">
            <a:spAutoFit/>
          </a:bodyPr>
          <a:lstStyle/>
          <a:p>
            <a:r>
              <a:rPr lang="en-US" sz="1200" dirty="0"/>
              <a:t>Van den </a:t>
            </a:r>
            <a:r>
              <a:rPr lang="en-US" sz="1200" dirty="0" err="1"/>
              <a:t>Bogert</a:t>
            </a:r>
            <a:r>
              <a:rPr lang="en-US" sz="1200" dirty="0"/>
              <a:t> &amp; de </a:t>
            </a:r>
            <a:r>
              <a:rPr lang="en-US" sz="1200" dirty="0" err="1"/>
              <a:t>Koning</a:t>
            </a:r>
            <a:r>
              <a:rPr lang="en-US" sz="1200" dirty="0"/>
              <a:t> (1996)</a:t>
            </a:r>
          </a:p>
          <a:p>
            <a:endParaRPr lang="en-US" dirty="0"/>
          </a:p>
        </p:txBody>
      </p:sp>
      <p:sp>
        <p:nvSpPr>
          <p:cNvPr id="8" name="TextBox 7">
            <a:extLst>
              <a:ext uri="{FF2B5EF4-FFF2-40B4-BE49-F238E27FC236}">
                <a16:creationId xmlns:a16="http://schemas.microsoft.com/office/drawing/2014/main" id="{67D9B4B0-68B0-4822-B7E9-835CB2454CDA}"/>
              </a:ext>
            </a:extLst>
          </p:cNvPr>
          <p:cNvSpPr txBox="1"/>
          <p:nvPr/>
        </p:nvSpPr>
        <p:spPr>
          <a:xfrm>
            <a:off x="2115500" y="2894626"/>
            <a:ext cx="1576072" cy="369332"/>
          </a:xfrm>
          <a:prstGeom prst="rect">
            <a:avLst/>
          </a:prstGeom>
          <a:noFill/>
        </p:spPr>
        <p:txBody>
          <a:bodyPr wrap="none" rtlCol="0">
            <a:spAutoFit/>
          </a:bodyPr>
          <a:lstStyle/>
          <a:p>
            <a:r>
              <a:rPr lang="en-US" dirty="0"/>
              <a:t>~59% vs. 73%</a:t>
            </a:r>
          </a:p>
        </p:txBody>
      </p:sp>
      <p:sp>
        <p:nvSpPr>
          <p:cNvPr id="9" name="TextBox 8">
            <a:extLst>
              <a:ext uri="{FF2B5EF4-FFF2-40B4-BE49-F238E27FC236}">
                <a16:creationId xmlns:a16="http://schemas.microsoft.com/office/drawing/2014/main" id="{8B0A893F-C1AE-41AB-A7E7-3EB04FABADD4}"/>
              </a:ext>
            </a:extLst>
          </p:cNvPr>
          <p:cNvSpPr txBox="1"/>
          <p:nvPr/>
        </p:nvSpPr>
        <p:spPr>
          <a:xfrm>
            <a:off x="5403524" y="2894626"/>
            <a:ext cx="1565044" cy="369332"/>
          </a:xfrm>
          <a:prstGeom prst="rect">
            <a:avLst/>
          </a:prstGeom>
          <a:noFill/>
        </p:spPr>
        <p:txBody>
          <a:bodyPr wrap="none" rtlCol="0">
            <a:spAutoFit/>
          </a:bodyPr>
          <a:lstStyle/>
          <a:p>
            <a:r>
              <a:rPr lang="en-US" dirty="0"/>
              <a:t>~31% vs. 42%</a:t>
            </a:r>
          </a:p>
        </p:txBody>
      </p:sp>
      <p:sp>
        <p:nvSpPr>
          <p:cNvPr id="10" name="TextBox 9">
            <a:extLst>
              <a:ext uri="{FF2B5EF4-FFF2-40B4-BE49-F238E27FC236}">
                <a16:creationId xmlns:a16="http://schemas.microsoft.com/office/drawing/2014/main" id="{5648F779-9388-4EF7-8DA8-273067FCFE8D}"/>
              </a:ext>
            </a:extLst>
          </p:cNvPr>
          <p:cNvSpPr txBox="1"/>
          <p:nvPr/>
        </p:nvSpPr>
        <p:spPr>
          <a:xfrm>
            <a:off x="8680520" y="2894626"/>
            <a:ext cx="1561774" cy="369332"/>
          </a:xfrm>
          <a:prstGeom prst="rect">
            <a:avLst/>
          </a:prstGeom>
          <a:noFill/>
        </p:spPr>
        <p:txBody>
          <a:bodyPr wrap="none" rtlCol="0">
            <a:spAutoFit/>
          </a:bodyPr>
          <a:lstStyle/>
          <a:p>
            <a:r>
              <a:rPr lang="en-US" dirty="0"/>
              <a:t>~15% vs. 31%</a:t>
            </a:r>
          </a:p>
        </p:txBody>
      </p:sp>
      <p:sp>
        <p:nvSpPr>
          <p:cNvPr id="11" name="TextBox 10">
            <a:extLst>
              <a:ext uri="{FF2B5EF4-FFF2-40B4-BE49-F238E27FC236}">
                <a16:creationId xmlns:a16="http://schemas.microsoft.com/office/drawing/2014/main" id="{E80DD173-3AF3-43C7-9A6F-AFBD33B4FD66}"/>
              </a:ext>
            </a:extLst>
          </p:cNvPr>
          <p:cNvSpPr txBox="1"/>
          <p:nvPr/>
        </p:nvSpPr>
        <p:spPr>
          <a:xfrm>
            <a:off x="2123386" y="4102522"/>
            <a:ext cx="1568186" cy="369332"/>
          </a:xfrm>
          <a:prstGeom prst="rect">
            <a:avLst/>
          </a:prstGeom>
          <a:noFill/>
        </p:spPr>
        <p:txBody>
          <a:bodyPr wrap="none" rtlCol="0">
            <a:spAutoFit/>
          </a:bodyPr>
          <a:lstStyle/>
          <a:p>
            <a:r>
              <a:rPr lang="en-US" dirty="0"/>
              <a:t>~16% vs. 33%</a:t>
            </a:r>
          </a:p>
        </p:txBody>
      </p:sp>
      <p:sp>
        <p:nvSpPr>
          <p:cNvPr id="12" name="TextBox 11">
            <a:extLst>
              <a:ext uri="{FF2B5EF4-FFF2-40B4-BE49-F238E27FC236}">
                <a16:creationId xmlns:a16="http://schemas.microsoft.com/office/drawing/2014/main" id="{78D44DD3-D0EB-4967-BD1E-45D0586BEEA4}"/>
              </a:ext>
            </a:extLst>
          </p:cNvPr>
          <p:cNvSpPr txBox="1"/>
          <p:nvPr/>
        </p:nvSpPr>
        <p:spPr>
          <a:xfrm>
            <a:off x="5415353" y="4102522"/>
            <a:ext cx="1557158" cy="369332"/>
          </a:xfrm>
          <a:prstGeom prst="rect">
            <a:avLst/>
          </a:prstGeom>
          <a:noFill/>
        </p:spPr>
        <p:txBody>
          <a:bodyPr wrap="none" rtlCol="0">
            <a:spAutoFit/>
          </a:bodyPr>
          <a:lstStyle/>
          <a:p>
            <a:r>
              <a:rPr lang="en-US" dirty="0"/>
              <a:t>~16% vs. 31%</a:t>
            </a:r>
          </a:p>
        </p:txBody>
      </p:sp>
      <p:sp>
        <p:nvSpPr>
          <p:cNvPr id="13" name="TextBox 12">
            <a:extLst>
              <a:ext uri="{FF2B5EF4-FFF2-40B4-BE49-F238E27FC236}">
                <a16:creationId xmlns:a16="http://schemas.microsoft.com/office/drawing/2014/main" id="{40A4F706-9482-418F-B4EB-3B5472B494FB}"/>
              </a:ext>
            </a:extLst>
          </p:cNvPr>
          <p:cNvSpPr txBox="1"/>
          <p:nvPr/>
        </p:nvSpPr>
        <p:spPr>
          <a:xfrm>
            <a:off x="8666222" y="4102522"/>
            <a:ext cx="1576072" cy="369332"/>
          </a:xfrm>
          <a:prstGeom prst="rect">
            <a:avLst/>
          </a:prstGeom>
          <a:noFill/>
        </p:spPr>
        <p:txBody>
          <a:bodyPr wrap="none" rtlCol="0">
            <a:spAutoFit/>
          </a:bodyPr>
          <a:lstStyle/>
          <a:p>
            <a:r>
              <a:rPr lang="en-US" dirty="0"/>
              <a:t>~20% vs. 30%</a:t>
            </a:r>
          </a:p>
        </p:txBody>
      </p:sp>
      <p:sp>
        <p:nvSpPr>
          <p:cNvPr id="14" name="TextBox 13">
            <a:extLst>
              <a:ext uri="{FF2B5EF4-FFF2-40B4-BE49-F238E27FC236}">
                <a16:creationId xmlns:a16="http://schemas.microsoft.com/office/drawing/2014/main" id="{0A46C155-B197-4841-A5DA-5A82555C5BE7}"/>
              </a:ext>
            </a:extLst>
          </p:cNvPr>
          <p:cNvSpPr txBox="1"/>
          <p:nvPr/>
        </p:nvSpPr>
        <p:spPr>
          <a:xfrm>
            <a:off x="785648" y="6259479"/>
            <a:ext cx="4235775" cy="646331"/>
          </a:xfrm>
          <a:prstGeom prst="rect">
            <a:avLst/>
          </a:prstGeom>
          <a:noFill/>
        </p:spPr>
        <p:txBody>
          <a:bodyPr wrap="none" rtlCol="0">
            <a:spAutoFit/>
          </a:bodyPr>
          <a:lstStyle/>
          <a:p>
            <a:r>
              <a:rPr lang="en-US" dirty="0"/>
              <a:t>New Procedure vs. Typical Filtering (15Hz)</a:t>
            </a:r>
          </a:p>
          <a:p>
            <a:endParaRPr lang="en-US" dirty="0"/>
          </a:p>
        </p:txBody>
      </p:sp>
      <p:pic>
        <p:nvPicPr>
          <p:cNvPr id="15" name="Content Placeholder 5">
            <a:extLst>
              <a:ext uri="{FF2B5EF4-FFF2-40B4-BE49-F238E27FC236}">
                <a16:creationId xmlns:a16="http://schemas.microsoft.com/office/drawing/2014/main" id="{F367BABD-E866-4B8E-8E7D-620AF09F3F7B}"/>
              </a:ext>
            </a:extLst>
          </p:cNvPr>
          <p:cNvPicPr>
            <a:picLocks noChangeAspect="1"/>
          </p:cNvPicPr>
          <p:nvPr/>
        </p:nvPicPr>
        <p:blipFill rotWithShape="1">
          <a:blip r:embed="rId5">
            <a:extLst>
              <a:ext uri="{28A0092B-C50C-407E-A947-70E740481C1C}">
                <a14:useLocalDpi xmlns:a14="http://schemas.microsoft.com/office/drawing/2010/main" val="0"/>
              </a:ext>
            </a:extLst>
          </a:blip>
          <a:srcRect r="51190" b="-2045"/>
          <a:stretch/>
        </p:blipFill>
        <p:spPr>
          <a:xfrm>
            <a:off x="10083354" y="770490"/>
            <a:ext cx="2108646" cy="854729"/>
          </a:xfrm>
          <a:prstGeom prst="rect">
            <a:avLst/>
          </a:prstGeom>
        </p:spPr>
      </p:pic>
    </p:spTree>
    <p:extLst>
      <p:ext uri="{BB962C8B-B14F-4D97-AF65-F5344CB8AC3E}">
        <p14:creationId xmlns:p14="http://schemas.microsoft.com/office/powerpoint/2010/main" val="71687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9D26B8-BA6D-47CE-8AC3-5B90CCC2275F}"/>
              </a:ext>
            </a:extLst>
          </p:cNvPr>
          <p:cNvPicPr>
            <a:picLocks noChangeAspect="1"/>
          </p:cNvPicPr>
          <p:nvPr/>
        </p:nvPicPr>
        <p:blipFill>
          <a:blip r:embed="rId2"/>
          <a:stretch>
            <a:fillRect/>
          </a:stretch>
        </p:blipFill>
        <p:spPr>
          <a:xfrm>
            <a:off x="2507902" y="1104920"/>
            <a:ext cx="7176196" cy="5387953"/>
          </a:xfrm>
          <a:prstGeom prst="rect">
            <a:avLst/>
          </a:prstGeom>
        </p:spPr>
      </p:pic>
      <p:pic>
        <p:nvPicPr>
          <p:cNvPr id="9" name="Picture 8">
            <a:extLst>
              <a:ext uri="{FF2B5EF4-FFF2-40B4-BE49-F238E27FC236}">
                <a16:creationId xmlns:a16="http://schemas.microsoft.com/office/drawing/2014/main" id="{7F560380-6F30-49EA-8125-F1BDDFA20E73}"/>
              </a:ext>
            </a:extLst>
          </p:cNvPr>
          <p:cNvPicPr>
            <a:picLocks noChangeAspect="1"/>
          </p:cNvPicPr>
          <p:nvPr/>
        </p:nvPicPr>
        <p:blipFill>
          <a:blip r:embed="rId3"/>
          <a:stretch>
            <a:fillRect/>
          </a:stretch>
        </p:blipFill>
        <p:spPr>
          <a:xfrm>
            <a:off x="2507902" y="1104920"/>
            <a:ext cx="7176196" cy="5387953"/>
          </a:xfrm>
          <a:prstGeom prst="rect">
            <a:avLst/>
          </a:prstGeom>
        </p:spPr>
      </p:pic>
      <p:pic>
        <p:nvPicPr>
          <p:cNvPr id="10" name="Picture 9">
            <a:extLst>
              <a:ext uri="{FF2B5EF4-FFF2-40B4-BE49-F238E27FC236}">
                <a16:creationId xmlns:a16="http://schemas.microsoft.com/office/drawing/2014/main" id="{8E220E23-7A7F-45AF-A4DA-E97BCAA29B96}"/>
              </a:ext>
            </a:extLst>
          </p:cNvPr>
          <p:cNvPicPr>
            <a:picLocks noChangeAspect="1"/>
          </p:cNvPicPr>
          <p:nvPr/>
        </p:nvPicPr>
        <p:blipFill>
          <a:blip r:embed="rId4"/>
          <a:stretch>
            <a:fillRect/>
          </a:stretch>
        </p:blipFill>
        <p:spPr>
          <a:xfrm>
            <a:off x="2507902" y="1104920"/>
            <a:ext cx="7176196" cy="5387953"/>
          </a:xfrm>
          <a:prstGeom prst="rect">
            <a:avLst/>
          </a:prstGeom>
        </p:spPr>
      </p:pic>
      <p:sp>
        <p:nvSpPr>
          <p:cNvPr id="11" name="Rectangle 10">
            <a:extLst>
              <a:ext uri="{FF2B5EF4-FFF2-40B4-BE49-F238E27FC236}">
                <a16:creationId xmlns:a16="http://schemas.microsoft.com/office/drawing/2014/main" id="{731C7D73-1271-4C12-9C2D-304816108761}"/>
              </a:ext>
            </a:extLst>
          </p:cNvPr>
          <p:cNvSpPr/>
          <p:nvPr/>
        </p:nvSpPr>
        <p:spPr>
          <a:xfrm>
            <a:off x="7575452" y="1519311"/>
            <a:ext cx="1420837" cy="1062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FC2471E-D37A-4A74-A2CA-A6BA70BDA498}"/>
              </a:ext>
            </a:extLst>
          </p:cNvPr>
          <p:cNvSpPr txBox="1"/>
          <p:nvPr/>
        </p:nvSpPr>
        <p:spPr>
          <a:xfrm>
            <a:off x="822959" y="489367"/>
            <a:ext cx="3330207" cy="707886"/>
          </a:xfrm>
          <a:prstGeom prst="rect">
            <a:avLst/>
          </a:prstGeom>
          <a:noFill/>
        </p:spPr>
        <p:txBody>
          <a:bodyPr wrap="none" rtlCol="0">
            <a:spAutoFit/>
          </a:bodyPr>
          <a:lstStyle/>
          <a:p>
            <a:r>
              <a:rPr lang="en-US" sz="4000" b="1" dirty="0">
                <a:solidFill>
                  <a:schemeClr val="accent2"/>
                </a:solidFill>
              </a:rPr>
              <a:t>Ground Forces</a:t>
            </a:r>
          </a:p>
        </p:txBody>
      </p:sp>
      <p:sp>
        <p:nvSpPr>
          <p:cNvPr id="14" name="TextBox 13">
            <a:extLst>
              <a:ext uri="{FF2B5EF4-FFF2-40B4-BE49-F238E27FC236}">
                <a16:creationId xmlns:a16="http://schemas.microsoft.com/office/drawing/2014/main" id="{99A43AE1-3CB6-44E0-AE52-A90591E8977D}"/>
              </a:ext>
            </a:extLst>
          </p:cNvPr>
          <p:cNvSpPr txBox="1"/>
          <p:nvPr/>
        </p:nvSpPr>
        <p:spPr>
          <a:xfrm>
            <a:off x="7217821" y="3244334"/>
            <a:ext cx="2136098" cy="369332"/>
          </a:xfrm>
          <a:prstGeom prst="rect">
            <a:avLst/>
          </a:prstGeom>
          <a:noFill/>
        </p:spPr>
        <p:txBody>
          <a:bodyPr wrap="none" rtlCol="0">
            <a:spAutoFit/>
          </a:bodyPr>
          <a:lstStyle/>
          <a:p>
            <a:r>
              <a:rPr lang="en-US" dirty="0"/>
              <a:t>RMSE: ~7% vs. 14%</a:t>
            </a:r>
          </a:p>
        </p:txBody>
      </p:sp>
      <p:pic>
        <p:nvPicPr>
          <p:cNvPr id="6" name="Content Placeholder 5">
            <a:extLst>
              <a:ext uri="{FF2B5EF4-FFF2-40B4-BE49-F238E27FC236}">
                <a16:creationId xmlns:a16="http://schemas.microsoft.com/office/drawing/2014/main" id="{81615FFB-E46F-4342-932C-4C9222997670}"/>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51190" b="-2045"/>
          <a:stretch/>
        </p:blipFill>
        <p:spPr>
          <a:xfrm>
            <a:off x="7217821" y="2058149"/>
            <a:ext cx="2108646" cy="854729"/>
          </a:xfrm>
        </p:spPr>
      </p:pic>
      <p:sp>
        <p:nvSpPr>
          <p:cNvPr id="15" name="TextBox 14">
            <a:extLst>
              <a:ext uri="{FF2B5EF4-FFF2-40B4-BE49-F238E27FC236}">
                <a16:creationId xmlns:a16="http://schemas.microsoft.com/office/drawing/2014/main" id="{46D4B725-3A5B-4090-B6E8-4E16ED1E489D}"/>
              </a:ext>
            </a:extLst>
          </p:cNvPr>
          <p:cNvSpPr txBox="1"/>
          <p:nvPr/>
        </p:nvSpPr>
        <p:spPr>
          <a:xfrm>
            <a:off x="12357" y="6581001"/>
            <a:ext cx="2501390" cy="553998"/>
          </a:xfrm>
          <a:prstGeom prst="rect">
            <a:avLst/>
          </a:prstGeom>
          <a:noFill/>
        </p:spPr>
        <p:txBody>
          <a:bodyPr wrap="none" rtlCol="0">
            <a:spAutoFit/>
          </a:bodyPr>
          <a:lstStyle/>
          <a:p>
            <a:r>
              <a:rPr lang="en-US" sz="1200" dirty="0"/>
              <a:t>Van den </a:t>
            </a:r>
            <a:r>
              <a:rPr lang="en-US" sz="1200" dirty="0" err="1"/>
              <a:t>Bogert</a:t>
            </a:r>
            <a:r>
              <a:rPr lang="en-US" sz="1200" dirty="0"/>
              <a:t> &amp; de </a:t>
            </a:r>
            <a:r>
              <a:rPr lang="en-US" sz="1200" dirty="0" err="1"/>
              <a:t>Koning</a:t>
            </a:r>
            <a:r>
              <a:rPr lang="en-US" sz="1200" dirty="0"/>
              <a:t> (1996)</a:t>
            </a:r>
          </a:p>
          <a:p>
            <a:endParaRPr lang="en-US" dirty="0"/>
          </a:p>
        </p:txBody>
      </p:sp>
      <p:sp>
        <p:nvSpPr>
          <p:cNvPr id="16" name="TextBox 15">
            <a:extLst>
              <a:ext uri="{FF2B5EF4-FFF2-40B4-BE49-F238E27FC236}">
                <a16:creationId xmlns:a16="http://schemas.microsoft.com/office/drawing/2014/main" id="{414D12CC-AFF2-45B6-B4FB-8C6826BD2727}"/>
              </a:ext>
            </a:extLst>
          </p:cNvPr>
          <p:cNvSpPr txBox="1"/>
          <p:nvPr/>
        </p:nvSpPr>
        <p:spPr>
          <a:xfrm>
            <a:off x="12357" y="6169707"/>
            <a:ext cx="4235775" cy="646331"/>
          </a:xfrm>
          <a:prstGeom prst="rect">
            <a:avLst/>
          </a:prstGeom>
          <a:noFill/>
        </p:spPr>
        <p:txBody>
          <a:bodyPr wrap="none" rtlCol="0">
            <a:spAutoFit/>
          </a:bodyPr>
          <a:lstStyle/>
          <a:p>
            <a:r>
              <a:rPr lang="en-US" dirty="0"/>
              <a:t>New Procedure vs. Typical Filtering (15Hz)</a:t>
            </a:r>
          </a:p>
          <a:p>
            <a:endParaRPr lang="en-US" dirty="0"/>
          </a:p>
        </p:txBody>
      </p:sp>
    </p:spTree>
    <p:extLst>
      <p:ext uri="{BB962C8B-B14F-4D97-AF65-F5344CB8AC3E}">
        <p14:creationId xmlns:p14="http://schemas.microsoft.com/office/powerpoint/2010/main" val="43646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327D-1435-44FE-A3D5-7AF5699207A4}"/>
              </a:ext>
            </a:extLst>
          </p:cNvPr>
          <p:cNvSpPr>
            <a:spLocks noGrp="1"/>
          </p:cNvSpPr>
          <p:nvPr>
            <p:ph type="title"/>
          </p:nvPr>
        </p:nvSpPr>
        <p:spPr/>
        <p:txBody>
          <a:bodyPr/>
          <a:lstStyle/>
          <a:p>
            <a:r>
              <a:rPr lang="en-US" sz="4000" dirty="0">
                <a:solidFill>
                  <a:schemeClr val="accent2"/>
                </a:solidFill>
              </a:rPr>
              <a:t>Summary</a:t>
            </a:r>
          </a:p>
        </p:txBody>
      </p:sp>
      <p:sp>
        <p:nvSpPr>
          <p:cNvPr id="3" name="Content Placeholder 2">
            <a:extLst>
              <a:ext uri="{FF2B5EF4-FFF2-40B4-BE49-F238E27FC236}">
                <a16:creationId xmlns:a16="http://schemas.microsoft.com/office/drawing/2014/main" id="{9A7BB608-BA78-4F38-8FE3-CA6D6A84B70E}"/>
              </a:ext>
            </a:extLst>
          </p:cNvPr>
          <p:cNvSpPr>
            <a:spLocks noGrp="1"/>
          </p:cNvSpPr>
          <p:nvPr>
            <p:ph idx="1"/>
          </p:nvPr>
        </p:nvSpPr>
        <p:spPr>
          <a:xfrm>
            <a:off x="838200" y="1251286"/>
            <a:ext cx="5026891" cy="4925679"/>
          </a:xfrm>
        </p:spPr>
        <p:txBody>
          <a:bodyPr>
            <a:normAutofit lnSpcReduction="10000"/>
          </a:bodyPr>
          <a:lstStyle/>
          <a:p>
            <a:r>
              <a:rPr lang="en-US" sz="3000" dirty="0"/>
              <a:t>Better classification of non-stationary movements</a:t>
            </a:r>
          </a:p>
          <a:p>
            <a:endParaRPr lang="en-US" dirty="0"/>
          </a:p>
          <a:p>
            <a:pPr lvl="1"/>
            <a:r>
              <a:rPr lang="en-US" sz="2800" dirty="0"/>
              <a:t>Retaining higher frequency impact signals</a:t>
            </a:r>
          </a:p>
          <a:p>
            <a:pPr lvl="1"/>
            <a:endParaRPr lang="en-US" sz="2800" dirty="0"/>
          </a:p>
          <a:p>
            <a:pPr lvl="1"/>
            <a:r>
              <a:rPr lang="en-US" sz="2800" dirty="0"/>
              <a:t>Better estimate accelerations</a:t>
            </a:r>
          </a:p>
          <a:p>
            <a:pPr lvl="1"/>
            <a:endParaRPr lang="en-US" sz="2800" dirty="0"/>
          </a:p>
          <a:p>
            <a:pPr lvl="1"/>
            <a:r>
              <a:rPr lang="en-US" sz="2800" dirty="0"/>
              <a:t>Better joint and ground reaction force estimates</a:t>
            </a:r>
            <a:br>
              <a:rPr lang="en-US" sz="2800" dirty="0"/>
            </a:br>
            <a:endParaRPr lang="en-US" dirty="0"/>
          </a:p>
          <a:p>
            <a:pPr marL="914400" lvl="2" indent="0">
              <a:buNone/>
            </a:pPr>
            <a:br>
              <a:rPr lang="en-US" dirty="0"/>
            </a:br>
            <a:endParaRPr lang="en-US" dirty="0"/>
          </a:p>
        </p:txBody>
      </p:sp>
      <p:pic>
        <p:nvPicPr>
          <p:cNvPr id="5" name="Picture 4">
            <a:extLst>
              <a:ext uri="{FF2B5EF4-FFF2-40B4-BE49-F238E27FC236}">
                <a16:creationId xmlns:a16="http://schemas.microsoft.com/office/drawing/2014/main" id="{D58F7FD1-654E-466C-9886-DBF37EAC050B}"/>
              </a:ext>
            </a:extLst>
          </p:cNvPr>
          <p:cNvPicPr>
            <a:picLocks noChangeAspect="1"/>
          </p:cNvPicPr>
          <p:nvPr/>
        </p:nvPicPr>
        <p:blipFill rotWithShape="1">
          <a:blip r:embed="rId3"/>
          <a:srcRect l="1049" t="6127" r="8038"/>
          <a:stretch/>
        </p:blipFill>
        <p:spPr>
          <a:xfrm>
            <a:off x="5686136" y="808206"/>
            <a:ext cx="5957455" cy="4602904"/>
          </a:xfrm>
          <a:prstGeom prst="rect">
            <a:avLst/>
          </a:prstGeom>
        </p:spPr>
      </p:pic>
      <p:grpSp>
        <p:nvGrpSpPr>
          <p:cNvPr id="7" name="Group 6">
            <a:extLst>
              <a:ext uri="{FF2B5EF4-FFF2-40B4-BE49-F238E27FC236}">
                <a16:creationId xmlns:a16="http://schemas.microsoft.com/office/drawing/2014/main" id="{040C49CA-833C-41CC-82E8-7E4C323D6D6F}"/>
              </a:ext>
            </a:extLst>
          </p:cNvPr>
          <p:cNvGrpSpPr/>
          <p:nvPr/>
        </p:nvGrpSpPr>
        <p:grpSpPr>
          <a:xfrm>
            <a:off x="5563216" y="493904"/>
            <a:ext cx="6509281" cy="5035301"/>
            <a:chOff x="5329577" y="684237"/>
            <a:chExt cx="6509281" cy="5035301"/>
          </a:xfrm>
        </p:grpSpPr>
        <p:grpSp>
          <p:nvGrpSpPr>
            <p:cNvPr id="8" name="Group 7">
              <a:extLst>
                <a:ext uri="{FF2B5EF4-FFF2-40B4-BE49-F238E27FC236}">
                  <a16:creationId xmlns:a16="http://schemas.microsoft.com/office/drawing/2014/main" id="{479F0F84-02E1-4697-BE35-45A44A243189}"/>
                </a:ext>
              </a:extLst>
            </p:cNvPr>
            <p:cNvGrpSpPr/>
            <p:nvPr/>
          </p:nvGrpSpPr>
          <p:grpSpPr>
            <a:xfrm>
              <a:off x="5329577" y="684237"/>
              <a:ext cx="6509281" cy="4887227"/>
              <a:chOff x="5518538" y="779664"/>
              <a:chExt cx="6509281" cy="4887227"/>
            </a:xfrm>
          </p:grpSpPr>
          <p:grpSp>
            <p:nvGrpSpPr>
              <p:cNvPr id="11" name="Group 10">
                <a:extLst>
                  <a:ext uri="{FF2B5EF4-FFF2-40B4-BE49-F238E27FC236}">
                    <a16:creationId xmlns:a16="http://schemas.microsoft.com/office/drawing/2014/main" id="{EAD75393-5295-4C59-834D-625D72AC6BD5}"/>
                  </a:ext>
                </a:extLst>
              </p:cNvPr>
              <p:cNvGrpSpPr/>
              <p:nvPr/>
            </p:nvGrpSpPr>
            <p:grpSpPr>
              <a:xfrm>
                <a:off x="5518538" y="779664"/>
                <a:ext cx="6509281" cy="4887227"/>
                <a:chOff x="5500604" y="685399"/>
                <a:chExt cx="6509281" cy="4887227"/>
              </a:xfrm>
            </p:grpSpPr>
            <p:pic>
              <p:nvPicPr>
                <p:cNvPr id="13" name="Picture 12">
                  <a:extLst>
                    <a:ext uri="{FF2B5EF4-FFF2-40B4-BE49-F238E27FC236}">
                      <a16:creationId xmlns:a16="http://schemas.microsoft.com/office/drawing/2014/main" id="{55814676-0855-4CA1-9A26-C33874A829F8}"/>
                    </a:ext>
                  </a:extLst>
                </p:cNvPr>
                <p:cNvPicPr>
                  <a:picLocks noChangeAspect="1"/>
                </p:cNvPicPr>
                <p:nvPr/>
              </p:nvPicPr>
              <p:blipFill>
                <a:blip r:embed="rId4"/>
                <a:stretch>
                  <a:fillRect/>
                </a:stretch>
              </p:blipFill>
              <p:spPr>
                <a:xfrm>
                  <a:off x="5500604" y="685399"/>
                  <a:ext cx="6509281" cy="4887227"/>
                </a:xfrm>
                <a:prstGeom prst="rect">
                  <a:avLst/>
                </a:prstGeom>
              </p:spPr>
            </p:pic>
            <p:cxnSp>
              <p:nvCxnSpPr>
                <p:cNvPr id="14" name="Straight Arrow Connector 13">
                  <a:extLst>
                    <a:ext uri="{FF2B5EF4-FFF2-40B4-BE49-F238E27FC236}">
                      <a16:creationId xmlns:a16="http://schemas.microsoft.com/office/drawing/2014/main" id="{06766C8A-2A62-4261-9963-9683A2D49B1E}"/>
                    </a:ext>
                  </a:extLst>
                </p:cNvPr>
                <p:cNvCxnSpPr/>
                <p:nvPr/>
              </p:nvCxnSpPr>
              <p:spPr>
                <a:xfrm>
                  <a:off x="7359550" y="3527431"/>
                  <a:ext cx="472440" cy="40449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450FD3BA-70A8-4D2A-A1C0-8A7300FDBAD4}"/>
                    </a:ext>
                  </a:extLst>
                </p:cNvPr>
                <p:cNvCxnSpPr>
                  <a:cxnSpLocks/>
                </p:cNvCxnSpPr>
                <p:nvPr/>
              </p:nvCxnSpPr>
              <p:spPr>
                <a:xfrm flipH="1">
                  <a:off x="8204746" y="3527427"/>
                  <a:ext cx="431488" cy="38989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12" name="TextBox 11">
                <a:extLst>
                  <a:ext uri="{FF2B5EF4-FFF2-40B4-BE49-F238E27FC236}">
                    <a16:creationId xmlns:a16="http://schemas.microsoft.com/office/drawing/2014/main" id="{FB8EB5D0-58FA-4DF5-B631-84AA3345A8A2}"/>
                  </a:ext>
                </a:extLst>
              </p:cNvPr>
              <p:cNvSpPr txBox="1"/>
              <p:nvPr/>
            </p:nvSpPr>
            <p:spPr>
              <a:xfrm>
                <a:off x="6886060" y="781751"/>
                <a:ext cx="3536215" cy="400110"/>
              </a:xfrm>
              <a:prstGeom prst="rect">
                <a:avLst/>
              </a:prstGeom>
              <a:noFill/>
            </p:spPr>
            <p:txBody>
              <a:bodyPr wrap="square" rtlCol="0">
                <a:spAutoFit/>
              </a:bodyPr>
              <a:lstStyle/>
              <a:p>
                <a:r>
                  <a:rPr lang="en-US" sz="2000" b="1" dirty="0"/>
                  <a:t>Teager Kaiser Energy Operator</a:t>
                </a:r>
              </a:p>
            </p:txBody>
          </p:sp>
        </p:grpSp>
        <p:sp>
          <p:nvSpPr>
            <p:cNvPr id="9" name="TextBox 8">
              <a:extLst>
                <a:ext uri="{FF2B5EF4-FFF2-40B4-BE49-F238E27FC236}">
                  <a16:creationId xmlns:a16="http://schemas.microsoft.com/office/drawing/2014/main" id="{480B337D-CCB4-424E-9E7B-AAD8DAFE4623}"/>
                </a:ext>
              </a:extLst>
            </p:cNvPr>
            <p:cNvSpPr txBox="1"/>
            <p:nvPr/>
          </p:nvSpPr>
          <p:spPr>
            <a:xfrm rot="16200000">
              <a:off x="5190938" y="2620062"/>
              <a:ext cx="841897" cy="369332"/>
            </a:xfrm>
            <a:prstGeom prst="rect">
              <a:avLst/>
            </a:prstGeom>
            <a:noFill/>
          </p:spPr>
          <p:txBody>
            <a:bodyPr wrap="none" rtlCol="0">
              <a:spAutoFit/>
            </a:bodyPr>
            <a:lstStyle/>
            <a:p>
              <a:r>
                <a:rPr lang="en-US" dirty="0"/>
                <a:t>Energy</a:t>
              </a:r>
            </a:p>
          </p:txBody>
        </p:sp>
        <p:sp>
          <p:nvSpPr>
            <p:cNvPr id="10" name="TextBox 9">
              <a:extLst>
                <a:ext uri="{FF2B5EF4-FFF2-40B4-BE49-F238E27FC236}">
                  <a16:creationId xmlns:a16="http://schemas.microsoft.com/office/drawing/2014/main" id="{A0655623-3D53-47B0-8359-1DA897D917BB}"/>
                </a:ext>
              </a:extLst>
            </p:cNvPr>
            <p:cNvSpPr txBox="1"/>
            <p:nvPr/>
          </p:nvSpPr>
          <p:spPr>
            <a:xfrm>
              <a:off x="8170095" y="5350206"/>
              <a:ext cx="1027397" cy="369332"/>
            </a:xfrm>
            <a:prstGeom prst="rect">
              <a:avLst/>
            </a:prstGeom>
            <a:noFill/>
          </p:spPr>
          <p:txBody>
            <a:bodyPr wrap="none" rtlCol="0">
              <a:spAutoFit/>
            </a:bodyPr>
            <a:lstStyle/>
            <a:p>
              <a:r>
                <a:rPr lang="en-US" dirty="0"/>
                <a:t>Samples</a:t>
              </a:r>
            </a:p>
          </p:txBody>
        </p:sp>
      </p:grpSp>
      <p:grpSp>
        <p:nvGrpSpPr>
          <p:cNvPr id="4" name="Group 3"/>
          <p:cNvGrpSpPr/>
          <p:nvPr/>
        </p:nvGrpSpPr>
        <p:grpSpPr>
          <a:xfrm>
            <a:off x="5618816" y="494078"/>
            <a:ext cx="6325535" cy="4749269"/>
            <a:chOff x="5618816" y="494078"/>
            <a:chExt cx="6325535" cy="4749269"/>
          </a:xfrm>
        </p:grpSpPr>
        <p:grpSp>
          <p:nvGrpSpPr>
            <p:cNvPr id="17" name="Group 16">
              <a:extLst>
                <a:ext uri="{FF2B5EF4-FFF2-40B4-BE49-F238E27FC236}">
                  <a16:creationId xmlns:a16="http://schemas.microsoft.com/office/drawing/2014/main" id="{F3A59A62-7D66-4B14-BF9A-B4D9102166F0}"/>
                </a:ext>
              </a:extLst>
            </p:cNvPr>
            <p:cNvGrpSpPr/>
            <p:nvPr/>
          </p:nvGrpSpPr>
          <p:grpSpPr>
            <a:xfrm>
              <a:off x="5618816" y="494078"/>
              <a:ext cx="6325535" cy="4749269"/>
              <a:chOff x="4376699" y="2948496"/>
              <a:chExt cx="6325535" cy="4749269"/>
            </a:xfrm>
          </p:grpSpPr>
          <p:pic>
            <p:nvPicPr>
              <p:cNvPr id="6" name="Picture 5">
                <a:extLst>
                  <a:ext uri="{FF2B5EF4-FFF2-40B4-BE49-F238E27FC236}">
                    <a16:creationId xmlns:a16="http://schemas.microsoft.com/office/drawing/2014/main" id="{E08D916F-7C6C-4ABA-BD53-D54E7E2BD88A}"/>
                  </a:ext>
                </a:extLst>
              </p:cNvPr>
              <p:cNvPicPr>
                <a:picLocks noChangeAspect="1"/>
              </p:cNvPicPr>
              <p:nvPr/>
            </p:nvPicPr>
            <p:blipFill>
              <a:blip r:embed="rId5"/>
              <a:stretch>
                <a:fillRect/>
              </a:stretch>
            </p:blipFill>
            <p:spPr>
              <a:xfrm>
                <a:off x="4376699" y="2948496"/>
                <a:ext cx="6325535" cy="4749269"/>
              </a:xfrm>
              <a:prstGeom prst="rect">
                <a:avLst/>
              </a:prstGeom>
            </p:spPr>
          </p:pic>
          <p:sp>
            <p:nvSpPr>
              <p:cNvPr id="16" name="Rectangle 15">
                <a:extLst>
                  <a:ext uri="{FF2B5EF4-FFF2-40B4-BE49-F238E27FC236}">
                    <a16:creationId xmlns:a16="http://schemas.microsoft.com/office/drawing/2014/main" id="{3FBCFB08-007E-48C9-BC9D-C6D96630B51D}"/>
                  </a:ext>
                </a:extLst>
              </p:cNvPr>
              <p:cNvSpPr/>
              <p:nvPr/>
            </p:nvSpPr>
            <p:spPr>
              <a:xfrm>
                <a:off x="8889019" y="3350519"/>
                <a:ext cx="1163781" cy="886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Content Placeholder 5">
              <a:extLst>
                <a:ext uri="{FF2B5EF4-FFF2-40B4-BE49-F238E27FC236}">
                  <a16:creationId xmlns:a16="http://schemas.microsoft.com/office/drawing/2014/main" id="{E27B99AF-F082-4AB0-8863-4737BAFC38FA}"/>
                </a:ext>
              </a:extLst>
            </p:cNvPr>
            <p:cNvPicPr>
              <a:picLocks noChangeAspect="1"/>
            </p:cNvPicPr>
            <p:nvPr/>
          </p:nvPicPr>
          <p:blipFill rotWithShape="1">
            <a:blip r:embed="rId6">
              <a:extLst>
                <a:ext uri="{28A0092B-C50C-407E-A947-70E740481C1C}">
                  <a14:useLocalDpi xmlns:a14="http://schemas.microsoft.com/office/drawing/2010/main" val="0"/>
                </a:ext>
              </a:extLst>
            </a:blip>
            <a:srcRect r="51190" b="-2045"/>
            <a:stretch/>
          </p:blipFill>
          <p:spPr>
            <a:xfrm>
              <a:off x="9300754" y="942520"/>
              <a:ext cx="2108646" cy="854729"/>
            </a:xfrm>
            <a:prstGeom prst="rect">
              <a:avLst/>
            </a:prstGeom>
          </p:spPr>
        </p:pic>
      </p:grpSp>
    </p:spTree>
    <p:extLst>
      <p:ext uri="{BB962C8B-B14F-4D97-AF65-F5344CB8AC3E}">
        <p14:creationId xmlns:p14="http://schemas.microsoft.com/office/powerpoint/2010/main" val="391318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E601-6B38-460C-B473-054A07B2E514}"/>
              </a:ext>
            </a:extLst>
          </p:cNvPr>
          <p:cNvSpPr>
            <a:spLocks noGrp="1"/>
          </p:cNvSpPr>
          <p:nvPr>
            <p:ph type="title"/>
          </p:nvPr>
        </p:nvSpPr>
        <p:spPr/>
        <p:txBody>
          <a:bodyPr>
            <a:normAutofit/>
          </a:bodyPr>
          <a:lstStyle/>
          <a:p>
            <a:r>
              <a:rPr lang="en-US" sz="4000" dirty="0">
                <a:solidFill>
                  <a:schemeClr val="accent2"/>
                </a:solidFill>
              </a:rPr>
              <a:t>Filter Selection</a:t>
            </a:r>
          </a:p>
        </p:txBody>
      </p:sp>
      <p:sp>
        <p:nvSpPr>
          <p:cNvPr id="3" name="Content Placeholder 2">
            <a:extLst>
              <a:ext uri="{FF2B5EF4-FFF2-40B4-BE49-F238E27FC236}">
                <a16:creationId xmlns:a16="http://schemas.microsoft.com/office/drawing/2014/main" id="{C33FF1F8-50C9-4414-B2D2-0FC1F6D3A94B}"/>
              </a:ext>
            </a:extLst>
          </p:cNvPr>
          <p:cNvSpPr>
            <a:spLocks noGrp="1"/>
          </p:cNvSpPr>
          <p:nvPr>
            <p:ph idx="1"/>
          </p:nvPr>
        </p:nvSpPr>
        <p:spPr/>
        <p:txBody>
          <a:bodyPr>
            <a:normAutofit/>
          </a:bodyPr>
          <a:lstStyle/>
          <a:p>
            <a:r>
              <a:rPr lang="en-US" sz="2800" dirty="0"/>
              <a:t>Different filter </a:t>
            </a:r>
            <a:r>
              <a:rPr lang="en-US" sz="2800" dirty="0">
                <a:sym typeface="Wingdings" panose="05000000000000000000" pitchFamily="2" charset="2"/>
              </a:rPr>
              <a:t> different results </a:t>
            </a:r>
            <a:r>
              <a:rPr lang="en-US" sz="1200" dirty="0" err="1">
                <a:sym typeface="Wingdings" panose="05000000000000000000" pitchFamily="2" charset="2"/>
              </a:rPr>
              <a:t>Bezodis</a:t>
            </a:r>
            <a:r>
              <a:rPr lang="en-US" sz="1200" dirty="0">
                <a:sym typeface="Wingdings" panose="05000000000000000000" pitchFamily="2" charset="2"/>
              </a:rPr>
              <a:t> et al (2013); </a:t>
            </a:r>
            <a:r>
              <a:rPr lang="en-US" sz="1200" dirty="0" err="1">
                <a:sym typeface="Wingdings" panose="05000000000000000000" pitchFamily="2" charset="2"/>
              </a:rPr>
              <a:t>Kristianslund</a:t>
            </a:r>
            <a:r>
              <a:rPr lang="en-US" sz="1200" dirty="0">
                <a:sym typeface="Wingdings" panose="05000000000000000000" pitchFamily="2" charset="2"/>
              </a:rPr>
              <a:t> et al (2012)</a:t>
            </a:r>
          </a:p>
          <a:p>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a:p>
            <a:pPr marL="457200" lvl="1" indent="0">
              <a:buNone/>
            </a:pPr>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pPr marL="0" indent="0">
              <a:buNone/>
            </a:pPr>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grpSp>
        <p:nvGrpSpPr>
          <p:cNvPr id="13" name="Group 12"/>
          <p:cNvGrpSpPr/>
          <p:nvPr/>
        </p:nvGrpSpPr>
        <p:grpSpPr>
          <a:xfrm>
            <a:off x="1511136" y="3183902"/>
            <a:ext cx="5910951" cy="2157256"/>
            <a:chOff x="1511136" y="3183902"/>
            <a:chExt cx="5910951" cy="2157256"/>
          </a:xfrm>
        </p:grpSpPr>
        <p:grpSp>
          <p:nvGrpSpPr>
            <p:cNvPr id="9" name="Group 8"/>
            <p:cNvGrpSpPr/>
            <p:nvPr/>
          </p:nvGrpSpPr>
          <p:grpSpPr>
            <a:xfrm>
              <a:off x="1511136" y="3183902"/>
              <a:ext cx="5910951" cy="2143078"/>
              <a:chOff x="1511136" y="3183902"/>
              <a:chExt cx="5910951" cy="2143078"/>
            </a:xfrm>
          </p:grpSpPr>
          <p:grpSp>
            <p:nvGrpSpPr>
              <p:cNvPr id="11" name="Group 10">
                <a:extLst>
                  <a:ext uri="{FF2B5EF4-FFF2-40B4-BE49-F238E27FC236}">
                    <a16:creationId xmlns:a16="http://schemas.microsoft.com/office/drawing/2014/main" id="{DDA994BE-67ED-4F5E-A1D9-F090B5116FE8}"/>
                  </a:ext>
                </a:extLst>
              </p:cNvPr>
              <p:cNvGrpSpPr/>
              <p:nvPr/>
            </p:nvGrpSpPr>
            <p:grpSpPr>
              <a:xfrm>
                <a:off x="1511136" y="3183902"/>
                <a:ext cx="5910951" cy="2143078"/>
                <a:chOff x="1850500" y="2514599"/>
                <a:chExt cx="5910951" cy="2143078"/>
              </a:xfrm>
            </p:grpSpPr>
            <p:pic>
              <p:nvPicPr>
                <p:cNvPr id="5" name="Picture 4">
                  <a:extLst>
                    <a:ext uri="{FF2B5EF4-FFF2-40B4-BE49-F238E27FC236}">
                      <a16:creationId xmlns:a16="http://schemas.microsoft.com/office/drawing/2014/main" id="{FBF00AFA-B278-4D85-BB10-1D3DC07FD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500" y="2514599"/>
                  <a:ext cx="2642987" cy="1936845"/>
                </a:xfrm>
                <a:prstGeom prst="rect">
                  <a:avLst/>
                </a:prstGeom>
              </p:spPr>
            </p:pic>
            <p:pic>
              <p:nvPicPr>
                <p:cNvPr id="7" name="Picture 6">
                  <a:extLst>
                    <a:ext uri="{FF2B5EF4-FFF2-40B4-BE49-F238E27FC236}">
                      <a16:creationId xmlns:a16="http://schemas.microsoft.com/office/drawing/2014/main" id="{AC987AC9-0DFC-4D47-ADD2-BF0D0E4C2B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8375" y="2514601"/>
                  <a:ext cx="2143076" cy="2143076"/>
                </a:xfrm>
                <a:prstGeom prst="rect">
                  <a:avLst/>
                </a:prstGeom>
              </p:spPr>
            </p:pic>
            <p:sp>
              <p:nvSpPr>
                <p:cNvPr id="8" name="TextBox 7">
                  <a:extLst>
                    <a:ext uri="{FF2B5EF4-FFF2-40B4-BE49-F238E27FC236}">
                      <a16:creationId xmlns:a16="http://schemas.microsoft.com/office/drawing/2014/main" id="{7C6D08F6-2786-4108-B217-4CC9106807A4}"/>
                    </a:ext>
                  </a:extLst>
                </p:cNvPr>
                <p:cNvSpPr txBox="1"/>
                <p:nvPr/>
              </p:nvSpPr>
              <p:spPr>
                <a:xfrm>
                  <a:off x="4493488" y="3739684"/>
                  <a:ext cx="686663" cy="523220"/>
                </a:xfrm>
                <a:prstGeom prst="rect">
                  <a:avLst/>
                </a:prstGeom>
                <a:noFill/>
              </p:spPr>
              <p:txBody>
                <a:bodyPr wrap="none" rtlCol="0">
                  <a:spAutoFit/>
                </a:bodyPr>
                <a:lstStyle/>
                <a:p>
                  <a:r>
                    <a:rPr lang="en-US" sz="2800" dirty="0"/>
                    <a:t>Vs. </a:t>
                  </a:r>
                </a:p>
              </p:txBody>
            </p:sp>
          </p:grpSp>
          <p:sp>
            <p:nvSpPr>
              <p:cNvPr id="6" name="TextBox 5"/>
              <p:cNvSpPr txBox="1"/>
              <p:nvPr/>
            </p:nvSpPr>
            <p:spPr>
              <a:xfrm>
                <a:off x="2336819" y="4932207"/>
                <a:ext cx="707245" cy="369332"/>
              </a:xfrm>
              <a:prstGeom prst="rect">
                <a:avLst/>
              </a:prstGeom>
              <a:noFill/>
            </p:spPr>
            <p:txBody>
              <a:bodyPr wrap="none" rtlCol="0">
                <a:spAutoFit/>
              </a:bodyPr>
              <a:lstStyle/>
              <a:p>
                <a:r>
                  <a:rPr lang="en-US" dirty="0"/>
                  <a:t>10 Hz</a:t>
                </a:r>
              </a:p>
            </p:txBody>
          </p:sp>
        </p:grpSp>
        <p:sp>
          <p:nvSpPr>
            <p:cNvPr id="12" name="TextBox 11"/>
            <p:cNvSpPr txBox="1"/>
            <p:nvPr/>
          </p:nvSpPr>
          <p:spPr>
            <a:xfrm>
              <a:off x="5996926" y="4971826"/>
              <a:ext cx="707245" cy="369332"/>
            </a:xfrm>
            <a:prstGeom prst="rect">
              <a:avLst/>
            </a:prstGeom>
            <a:noFill/>
          </p:spPr>
          <p:txBody>
            <a:bodyPr wrap="none" rtlCol="0">
              <a:spAutoFit/>
            </a:bodyPr>
            <a:lstStyle/>
            <a:p>
              <a:r>
                <a:rPr lang="en-US" dirty="0"/>
                <a:t>15 Hz</a:t>
              </a:r>
            </a:p>
          </p:txBody>
        </p:sp>
      </p:grpSp>
      <p:pic>
        <p:nvPicPr>
          <p:cNvPr id="17" name="Picture 16">
            <a:extLst>
              <a:ext uri="{FF2B5EF4-FFF2-40B4-BE49-F238E27FC236}">
                <a16:creationId xmlns:a16="http://schemas.microsoft.com/office/drawing/2014/main" id="{5D5E7B23-BD58-4A2D-8DB5-BD62ACBAC8B4}"/>
              </a:ext>
            </a:extLst>
          </p:cNvPr>
          <p:cNvPicPr>
            <a:picLocks noChangeAspect="1"/>
          </p:cNvPicPr>
          <p:nvPr/>
        </p:nvPicPr>
        <p:blipFill rotWithShape="1">
          <a:blip r:embed="rId5">
            <a:extLst>
              <a:ext uri="{28A0092B-C50C-407E-A947-70E740481C1C}">
                <a14:useLocalDpi xmlns:a14="http://schemas.microsoft.com/office/drawing/2010/main" val="0"/>
              </a:ext>
            </a:extLst>
          </a:blip>
          <a:srcRect r="22158" b="24493"/>
          <a:stretch/>
        </p:blipFill>
        <p:spPr>
          <a:xfrm>
            <a:off x="2513509" y="1642480"/>
            <a:ext cx="6987503" cy="4534485"/>
          </a:xfrm>
          <a:prstGeom prst="rect">
            <a:avLst/>
          </a:prstGeom>
        </p:spPr>
      </p:pic>
      <p:sp>
        <p:nvSpPr>
          <p:cNvPr id="10" name="Rectangle 9">
            <a:extLst>
              <a:ext uri="{FF2B5EF4-FFF2-40B4-BE49-F238E27FC236}">
                <a16:creationId xmlns:a16="http://schemas.microsoft.com/office/drawing/2014/main" id="{AEDC3E77-EA7D-4C7A-977E-C090C5F1B956}"/>
              </a:ext>
            </a:extLst>
          </p:cNvPr>
          <p:cNvSpPr/>
          <p:nvPr/>
        </p:nvSpPr>
        <p:spPr>
          <a:xfrm>
            <a:off x="4154123" y="1642480"/>
            <a:ext cx="4528059" cy="2966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FD7830-E593-41ED-B6F4-E24DBF8C843A}"/>
              </a:ext>
            </a:extLst>
          </p:cNvPr>
          <p:cNvSpPr/>
          <p:nvPr/>
        </p:nvSpPr>
        <p:spPr>
          <a:xfrm rot="16200000">
            <a:off x="637792" y="3695674"/>
            <a:ext cx="4528059" cy="4216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34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C47E-0F45-44FE-AB91-E18406032CED}"/>
              </a:ext>
            </a:extLst>
          </p:cNvPr>
          <p:cNvSpPr>
            <a:spLocks noGrp="1"/>
          </p:cNvSpPr>
          <p:nvPr>
            <p:ph type="title"/>
          </p:nvPr>
        </p:nvSpPr>
        <p:spPr/>
        <p:txBody>
          <a:bodyPr>
            <a:normAutofit/>
          </a:bodyPr>
          <a:lstStyle/>
          <a:p>
            <a:r>
              <a:rPr lang="en-US" sz="4000" dirty="0">
                <a:solidFill>
                  <a:schemeClr val="accent2"/>
                </a:solidFill>
              </a:rPr>
              <a:t>Filter Application</a:t>
            </a:r>
          </a:p>
        </p:txBody>
      </p:sp>
      <p:sp>
        <p:nvSpPr>
          <p:cNvPr id="3" name="Content Placeholder 2">
            <a:extLst>
              <a:ext uri="{FF2B5EF4-FFF2-40B4-BE49-F238E27FC236}">
                <a16:creationId xmlns:a16="http://schemas.microsoft.com/office/drawing/2014/main" id="{C2115645-0E0A-4DC0-A5FF-0751B0E7BF04}"/>
              </a:ext>
            </a:extLst>
          </p:cNvPr>
          <p:cNvSpPr>
            <a:spLocks noGrp="1"/>
          </p:cNvSpPr>
          <p:nvPr>
            <p:ph idx="1"/>
          </p:nvPr>
        </p:nvSpPr>
        <p:spPr>
          <a:xfrm>
            <a:off x="747993" y="1272391"/>
            <a:ext cx="6299921" cy="4925679"/>
          </a:xfrm>
        </p:spPr>
        <p:txBody>
          <a:bodyPr>
            <a:normAutofit/>
          </a:bodyPr>
          <a:lstStyle/>
          <a:p>
            <a:r>
              <a:rPr lang="en-US" sz="3200" dirty="0"/>
              <a:t>Inverse Dynamics-</a:t>
            </a:r>
          </a:p>
          <a:p>
            <a:pPr lvl="1"/>
            <a:r>
              <a:rPr lang="en-US" sz="2800" dirty="0"/>
              <a:t>Recommendation: filter position and force data at same frequency </a:t>
            </a:r>
            <a:r>
              <a:rPr lang="en-US" sz="1200" dirty="0"/>
              <a:t>Van den </a:t>
            </a:r>
            <a:r>
              <a:rPr lang="en-US" sz="1200" dirty="0" err="1"/>
              <a:t>Bogert</a:t>
            </a:r>
            <a:r>
              <a:rPr lang="en-US" sz="1200" dirty="0"/>
              <a:t> &amp; de Koning (1996); Bisseling and Hof (2006)</a:t>
            </a:r>
          </a:p>
          <a:p>
            <a:pPr lvl="1"/>
            <a:endParaRPr lang="en-US" sz="2400" dirty="0"/>
          </a:p>
          <a:p>
            <a:pPr marL="914400" lvl="2" indent="0">
              <a:buNone/>
            </a:pPr>
            <a:endParaRPr lang="en-US" sz="1600" dirty="0"/>
          </a:p>
          <a:p>
            <a:pPr marL="914400" lvl="2" indent="0">
              <a:buNone/>
            </a:pPr>
            <a:endParaRPr lang="en-US" sz="1800" dirty="0"/>
          </a:p>
          <a:p>
            <a:pPr lvl="1"/>
            <a:r>
              <a:rPr lang="en-US" sz="2800" dirty="0"/>
              <a:t>High frequency components </a:t>
            </a:r>
            <a:r>
              <a:rPr lang="en-US" sz="2800" dirty="0">
                <a:sym typeface="Wingdings" panose="05000000000000000000" pitchFamily="2" charset="2"/>
              </a:rPr>
              <a:t>are effectively “thrown away”</a:t>
            </a:r>
          </a:p>
          <a:p>
            <a:pPr lvl="1"/>
            <a:endParaRPr lang="en-US" sz="2400" b="1" dirty="0">
              <a:sym typeface="Wingdings" panose="05000000000000000000" pitchFamily="2" charset="2"/>
            </a:endParaRPr>
          </a:p>
          <a:p>
            <a:pPr marL="342900" lvl="1" indent="0">
              <a:buNone/>
            </a:pPr>
            <a:endParaRPr lang="en-US" sz="2400" b="1" dirty="0">
              <a:sym typeface="Wingdings" panose="05000000000000000000" pitchFamily="2" charset="2"/>
            </a:endParaRPr>
          </a:p>
        </p:txBody>
      </p:sp>
      <p:grpSp>
        <p:nvGrpSpPr>
          <p:cNvPr id="11" name="Group 10"/>
          <p:cNvGrpSpPr/>
          <p:nvPr/>
        </p:nvGrpSpPr>
        <p:grpSpPr>
          <a:xfrm>
            <a:off x="7034935" y="1810793"/>
            <a:ext cx="4583042" cy="2910957"/>
            <a:chOff x="6014617" y="4257675"/>
            <a:chExt cx="4118178" cy="2443529"/>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3535" t="168"/>
            <a:stretch/>
          </p:blipFill>
          <p:spPr>
            <a:xfrm>
              <a:off x="6014617" y="4257675"/>
              <a:ext cx="2454009" cy="2443529"/>
            </a:xfrm>
            <a:prstGeom prst="rect">
              <a:avLst/>
            </a:prstGeom>
          </p:spPr>
        </p:pic>
        <p:grpSp>
          <p:nvGrpSpPr>
            <p:cNvPr id="6" name="Group 5"/>
            <p:cNvGrpSpPr/>
            <p:nvPr/>
          </p:nvGrpSpPr>
          <p:grpSpPr>
            <a:xfrm>
              <a:off x="7953389" y="4724588"/>
              <a:ext cx="2179406" cy="542546"/>
              <a:chOff x="7971782" y="5129402"/>
              <a:chExt cx="2179406" cy="542546"/>
            </a:xfrm>
          </p:grpSpPr>
          <p:cxnSp>
            <p:nvCxnSpPr>
              <p:cNvPr id="7" name="Straight Arrow Connector 6"/>
              <p:cNvCxnSpPr/>
              <p:nvPr/>
            </p:nvCxnSpPr>
            <p:spPr>
              <a:xfrm flipH="1">
                <a:off x="7971782" y="5341448"/>
                <a:ext cx="946013" cy="592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917795" y="5129402"/>
                <a:ext cx="1233393" cy="542546"/>
              </a:xfrm>
              <a:prstGeom prst="rect">
                <a:avLst/>
              </a:prstGeom>
              <a:noFill/>
            </p:spPr>
            <p:txBody>
              <a:bodyPr wrap="none" rtlCol="0">
                <a:spAutoFit/>
              </a:bodyPr>
              <a:lstStyle/>
              <a:p>
                <a:r>
                  <a:rPr lang="en-US" dirty="0"/>
                  <a:t>Force Signal</a:t>
                </a:r>
              </a:p>
              <a:p>
                <a:endParaRPr lang="en-US" dirty="0"/>
              </a:p>
            </p:txBody>
          </p:sp>
        </p:grpSp>
      </p:gr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8299" t="1188"/>
          <a:stretch/>
        </p:blipFill>
        <p:spPr>
          <a:xfrm>
            <a:off x="7284277" y="241923"/>
            <a:ext cx="3313871" cy="5897775"/>
          </a:xfrm>
          <a:prstGeom prst="rect">
            <a:avLst/>
          </a:prstGeom>
        </p:spPr>
      </p:pic>
      <p:sp>
        <p:nvSpPr>
          <p:cNvPr id="15" name="Rectangle 14"/>
          <p:cNvSpPr/>
          <p:nvPr/>
        </p:nvSpPr>
        <p:spPr>
          <a:xfrm>
            <a:off x="7034935" y="4523874"/>
            <a:ext cx="2728411" cy="19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EC3F7E-F0D5-460C-BC16-D47AC614DEAC}"/>
              </a:ext>
            </a:extLst>
          </p:cNvPr>
          <p:cNvSpPr/>
          <p:nvPr/>
        </p:nvSpPr>
        <p:spPr>
          <a:xfrm>
            <a:off x="8546123" y="414997"/>
            <a:ext cx="513471" cy="555162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74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3241-D012-4878-BDD7-155C3AF81838}"/>
              </a:ext>
            </a:extLst>
          </p:cNvPr>
          <p:cNvSpPr>
            <a:spLocks noGrp="1"/>
          </p:cNvSpPr>
          <p:nvPr>
            <p:ph type="title"/>
          </p:nvPr>
        </p:nvSpPr>
        <p:spPr/>
        <p:txBody>
          <a:bodyPr>
            <a:normAutofit/>
          </a:bodyPr>
          <a:lstStyle/>
          <a:p>
            <a:r>
              <a:rPr lang="en-US" sz="4000" dirty="0">
                <a:solidFill>
                  <a:schemeClr val="accent2"/>
                </a:solidFill>
              </a:rPr>
              <a:t>Filter Selection – how do we decide?</a:t>
            </a:r>
          </a:p>
        </p:txBody>
      </p:sp>
      <p:sp>
        <p:nvSpPr>
          <p:cNvPr id="3" name="Content Placeholder 2">
            <a:extLst>
              <a:ext uri="{FF2B5EF4-FFF2-40B4-BE49-F238E27FC236}">
                <a16:creationId xmlns:a16="http://schemas.microsoft.com/office/drawing/2014/main" id="{4C67C106-0F41-4FF2-8B7E-93BAA1F59003}"/>
              </a:ext>
            </a:extLst>
          </p:cNvPr>
          <p:cNvSpPr>
            <a:spLocks noGrp="1"/>
          </p:cNvSpPr>
          <p:nvPr>
            <p:ph idx="1"/>
          </p:nvPr>
        </p:nvSpPr>
        <p:spPr/>
        <p:txBody>
          <a:bodyPr/>
          <a:lstStyle/>
          <a:p>
            <a:r>
              <a:rPr lang="en-US" sz="2800" dirty="0">
                <a:sym typeface="Wingdings" panose="05000000000000000000" pitchFamily="2" charset="2"/>
              </a:rPr>
              <a:t>Filter that “seems to” attenuate most of the noise?</a:t>
            </a:r>
          </a:p>
          <a:p>
            <a:endParaRPr lang="en-US" sz="2800" dirty="0">
              <a:sym typeface="Wingdings" panose="05000000000000000000" pitchFamily="2" charset="2"/>
            </a:endParaRPr>
          </a:p>
          <a:p>
            <a:r>
              <a:rPr lang="en-US" sz="2800" dirty="0">
                <a:sym typeface="Wingdings" panose="05000000000000000000" pitchFamily="2" charset="2"/>
              </a:rPr>
              <a:t>5 Hz, 10 Hz, 15 Hz?</a:t>
            </a:r>
          </a:p>
          <a:p>
            <a:pPr marL="685800" lvl="2" indent="0">
              <a:buNone/>
            </a:pPr>
            <a:endParaRPr lang="en-US" sz="2400" dirty="0">
              <a:sym typeface="Wingdings" panose="05000000000000000000" pitchFamily="2" charset="2"/>
            </a:endParaRPr>
          </a:p>
          <a:p>
            <a:r>
              <a:rPr lang="en-US" sz="2800" dirty="0">
                <a:sym typeface="Wingdings" panose="05000000000000000000" pitchFamily="2" charset="2"/>
              </a:rPr>
              <a:t>Auto determination methods</a:t>
            </a:r>
          </a:p>
          <a:p>
            <a:pPr lvl="2"/>
            <a:r>
              <a:rPr lang="en-US" sz="2400" dirty="0">
                <a:sym typeface="Wingdings" panose="05000000000000000000" pitchFamily="2" charset="2"/>
              </a:rPr>
              <a:t>Residual Analysis </a:t>
            </a:r>
            <a:r>
              <a:rPr lang="en-US" sz="1200" dirty="0">
                <a:sym typeface="Wingdings" panose="05000000000000000000" pitchFamily="2" charset="2"/>
              </a:rPr>
              <a:t>Winter (2009)</a:t>
            </a:r>
          </a:p>
          <a:p>
            <a:pPr lvl="2"/>
            <a:r>
              <a:rPr lang="en-US" sz="2400" dirty="0">
                <a:sym typeface="Wingdings" panose="05000000000000000000" pitchFamily="2" charset="2"/>
              </a:rPr>
              <a:t>Auto-correlation Based Procedure (ABP) </a:t>
            </a:r>
            <a:r>
              <a:rPr lang="en-US" sz="1200" dirty="0">
                <a:sym typeface="Wingdings" panose="05000000000000000000" pitchFamily="2" charset="2"/>
              </a:rPr>
              <a:t>Challis (1999) </a:t>
            </a:r>
            <a:endParaRPr lang="en-US" sz="1200" dirty="0"/>
          </a:p>
          <a:p>
            <a:endParaRPr lang="en-US" dirty="0"/>
          </a:p>
        </p:txBody>
      </p:sp>
    </p:spTree>
    <p:extLst>
      <p:ext uri="{BB962C8B-B14F-4D97-AF65-F5344CB8AC3E}">
        <p14:creationId xmlns:p14="http://schemas.microsoft.com/office/powerpoint/2010/main" val="300030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DF8F-597B-47C4-9FF6-0FE07BD5BDC5}"/>
              </a:ext>
            </a:extLst>
          </p:cNvPr>
          <p:cNvSpPr>
            <a:spLocks noGrp="1"/>
          </p:cNvSpPr>
          <p:nvPr>
            <p:ph type="title"/>
          </p:nvPr>
        </p:nvSpPr>
        <p:spPr>
          <a:xfrm>
            <a:off x="838200" y="153067"/>
            <a:ext cx="11058939" cy="1325563"/>
          </a:xfrm>
        </p:spPr>
        <p:txBody>
          <a:bodyPr>
            <a:normAutofit/>
          </a:bodyPr>
          <a:lstStyle/>
          <a:p>
            <a:r>
              <a:rPr lang="en-US" sz="4000" dirty="0">
                <a:solidFill>
                  <a:schemeClr val="accent2"/>
                </a:solidFill>
              </a:rPr>
              <a:t>One Filter, One Frequency?</a:t>
            </a:r>
          </a:p>
        </p:txBody>
      </p:sp>
      <p:sp>
        <p:nvSpPr>
          <p:cNvPr id="3" name="Content Placeholder 2">
            <a:extLst>
              <a:ext uri="{FF2B5EF4-FFF2-40B4-BE49-F238E27FC236}">
                <a16:creationId xmlns:a16="http://schemas.microsoft.com/office/drawing/2014/main" id="{1F480B09-BEBD-4C3D-AED6-799FCECB6039}"/>
              </a:ext>
            </a:extLst>
          </p:cNvPr>
          <p:cNvSpPr>
            <a:spLocks noGrp="1"/>
          </p:cNvSpPr>
          <p:nvPr>
            <p:ph idx="1"/>
          </p:nvPr>
        </p:nvSpPr>
        <p:spPr>
          <a:xfrm>
            <a:off x="838200" y="1355062"/>
            <a:ext cx="10711070" cy="4351338"/>
          </a:xfrm>
        </p:spPr>
        <p:txBody>
          <a:bodyPr/>
          <a:lstStyle/>
          <a:p>
            <a:r>
              <a:rPr lang="en-US" sz="2800" dirty="0"/>
              <a:t>Most signal power in walking &lt; 6 Hz, running &lt; 15 Hz  </a:t>
            </a:r>
            <a:r>
              <a:rPr lang="en-US" sz="1200" dirty="0" err="1"/>
              <a:t>Antonsson</a:t>
            </a:r>
            <a:r>
              <a:rPr lang="en-US" sz="1200" dirty="0"/>
              <a:t> &amp; Mann (1985); Winter (2009)</a:t>
            </a:r>
          </a:p>
          <a:p>
            <a:r>
              <a:rPr lang="en-US" sz="2800" dirty="0"/>
              <a:t>Impact force content during walking and running ranged from ~7 to ~50 Hz </a:t>
            </a:r>
            <a:r>
              <a:rPr lang="en-US" sz="1200" dirty="0" err="1"/>
              <a:t>Antonsson</a:t>
            </a:r>
            <a:r>
              <a:rPr lang="en-US" sz="1200" dirty="0"/>
              <a:t> &amp; Mann (1985); Boyer and </a:t>
            </a:r>
            <a:r>
              <a:rPr lang="en-US" sz="1200" dirty="0" err="1"/>
              <a:t>Nigg</a:t>
            </a:r>
            <a:r>
              <a:rPr lang="en-US" sz="1200" dirty="0"/>
              <a:t> (2004); </a:t>
            </a:r>
          </a:p>
          <a:p>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470"/>
          <a:stretch/>
        </p:blipFill>
        <p:spPr>
          <a:xfrm>
            <a:off x="1802091" y="3084944"/>
            <a:ext cx="8183602" cy="3094709"/>
          </a:xfrm>
          <a:prstGeom prst="rect">
            <a:avLst/>
          </a:prstGeom>
        </p:spPr>
      </p:pic>
      <p:sp>
        <p:nvSpPr>
          <p:cNvPr id="7" name="TextBox 6"/>
          <p:cNvSpPr txBox="1"/>
          <p:nvPr/>
        </p:nvSpPr>
        <p:spPr>
          <a:xfrm>
            <a:off x="111787" y="6581001"/>
            <a:ext cx="2553776" cy="553998"/>
          </a:xfrm>
          <a:prstGeom prst="rect">
            <a:avLst/>
          </a:prstGeom>
          <a:noFill/>
        </p:spPr>
        <p:txBody>
          <a:bodyPr wrap="none" rtlCol="0">
            <a:spAutoFit/>
          </a:bodyPr>
          <a:lstStyle/>
          <a:p>
            <a:r>
              <a:rPr lang="en-US" sz="1200" dirty="0"/>
              <a:t>Van den </a:t>
            </a:r>
            <a:r>
              <a:rPr lang="en-US" sz="1200" dirty="0" err="1"/>
              <a:t>Bogert</a:t>
            </a:r>
            <a:r>
              <a:rPr lang="en-US" sz="1200" dirty="0"/>
              <a:t> &amp; de </a:t>
            </a:r>
            <a:r>
              <a:rPr lang="en-US" sz="1200" dirty="0" err="1"/>
              <a:t>Koning</a:t>
            </a:r>
            <a:r>
              <a:rPr lang="en-US" sz="1200" dirty="0"/>
              <a:t> (1996)</a:t>
            </a:r>
          </a:p>
          <a:p>
            <a:endParaRPr lang="en-US" dirty="0"/>
          </a:p>
        </p:txBody>
      </p:sp>
      <p:sp>
        <p:nvSpPr>
          <p:cNvPr id="4" name="Rectangle 3">
            <a:extLst>
              <a:ext uri="{FF2B5EF4-FFF2-40B4-BE49-F238E27FC236}">
                <a16:creationId xmlns:a16="http://schemas.microsoft.com/office/drawing/2014/main" id="{D23BF306-FBAF-4149-AAB2-37AD1D148511}"/>
              </a:ext>
            </a:extLst>
          </p:cNvPr>
          <p:cNvSpPr/>
          <p:nvPr/>
        </p:nvSpPr>
        <p:spPr>
          <a:xfrm>
            <a:off x="4345497" y="2877424"/>
            <a:ext cx="2525086" cy="3538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992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B2BAF405-4793-49EA-BFEB-3AD502A9BA2C}"/>
              </a:ext>
            </a:extLst>
          </p:cNvPr>
          <p:cNvGrpSpPr/>
          <p:nvPr/>
        </p:nvGrpSpPr>
        <p:grpSpPr>
          <a:xfrm>
            <a:off x="5266090" y="1032755"/>
            <a:ext cx="6477791" cy="5080509"/>
            <a:chOff x="5327885" y="643391"/>
            <a:chExt cx="6477791" cy="5080509"/>
          </a:xfrm>
        </p:grpSpPr>
        <p:grpSp>
          <p:nvGrpSpPr>
            <p:cNvPr id="14" name="Group 13">
              <a:extLst>
                <a:ext uri="{FF2B5EF4-FFF2-40B4-BE49-F238E27FC236}">
                  <a16:creationId xmlns:a16="http://schemas.microsoft.com/office/drawing/2014/main" id="{6AB22E72-C0CD-4D8F-A7E1-0AE589E9CA93}"/>
                </a:ext>
              </a:extLst>
            </p:cNvPr>
            <p:cNvGrpSpPr/>
            <p:nvPr/>
          </p:nvGrpSpPr>
          <p:grpSpPr>
            <a:xfrm>
              <a:off x="5327885" y="643391"/>
              <a:ext cx="6477791" cy="5080509"/>
              <a:chOff x="5717409" y="694198"/>
              <a:chExt cx="6065837" cy="4695159"/>
            </a:xfrm>
          </p:grpSpPr>
          <p:pic>
            <p:nvPicPr>
              <p:cNvPr id="7" name="Picture 6">
                <a:extLst>
                  <a:ext uri="{FF2B5EF4-FFF2-40B4-BE49-F238E27FC236}">
                    <a16:creationId xmlns:a16="http://schemas.microsoft.com/office/drawing/2014/main" id="{F1B50A05-0B3F-4E49-BE45-A5FB2640213C}"/>
                  </a:ext>
                </a:extLst>
              </p:cNvPr>
              <p:cNvPicPr>
                <a:picLocks noChangeAspect="1"/>
              </p:cNvPicPr>
              <p:nvPr/>
            </p:nvPicPr>
            <p:blipFill>
              <a:blip r:embed="rId3"/>
              <a:stretch>
                <a:fillRect/>
              </a:stretch>
            </p:blipFill>
            <p:spPr>
              <a:xfrm>
                <a:off x="5717409" y="694198"/>
                <a:ext cx="6065837" cy="4554285"/>
              </a:xfrm>
              <a:prstGeom prst="rect">
                <a:avLst/>
              </a:prstGeom>
            </p:spPr>
          </p:pic>
          <p:grpSp>
            <p:nvGrpSpPr>
              <p:cNvPr id="46" name="Group 45"/>
              <p:cNvGrpSpPr/>
              <p:nvPr/>
            </p:nvGrpSpPr>
            <p:grpSpPr>
              <a:xfrm>
                <a:off x="6487117" y="4142522"/>
                <a:ext cx="1805254" cy="1246835"/>
                <a:chOff x="1237888" y="4518194"/>
                <a:chExt cx="1805254" cy="1246835"/>
              </a:xfrm>
            </p:grpSpPr>
            <p:grpSp>
              <p:nvGrpSpPr>
                <p:cNvPr id="19" name="Group 18"/>
                <p:cNvGrpSpPr/>
                <p:nvPr/>
              </p:nvGrpSpPr>
              <p:grpSpPr>
                <a:xfrm>
                  <a:off x="2905982" y="4518194"/>
                  <a:ext cx="137160" cy="356585"/>
                  <a:chOff x="8412480" y="2377440"/>
                  <a:chExt cx="137160" cy="356585"/>
                </a:xfrm>
              </p:grpSpPr>
              <p:cxnSp>
                <p:nvCxnSpPr>
                  <p:cNvPr id="15" name="Straight Connector 14"/>
                  <p:cNvCxnSpPr/>
                  <p:nvPr/>
                </p:nvCxnSpPr>
                <p:spPr>
                  <a:xfrm>
                    <a:off x="8412480" y="2377440"/>
                    <a:ext cx="0" cy="356585"/>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8549640" y="2377440"/>
                    <a:ext cx="0" cy="356585"/>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8412480" y="2555732"/>
                    <a:ext cx="137160" cy="0"/>
                  </a:xfrm>
                  <a:prstGeom prst="line">
                    <a:avLst/>
                  </a:prstGeom>
                </p:spPr>
                <p:style>
                  <a:lnRef idx="3">
                    <a:schemeClr val="dk1"/>
                  </a:lnRef>
                  <a:fillRef idx="0">
                    <a:schemeClr val="dk1"/>
                  </a:fillRef>
                  <a:effectRef idx="2">
                    <a:schemeClr val="dk1"/>
                  </a:effectRef>
                  <a:fontRef idx="minor">
                    <a:schemeClr val="tx1"/>
                  </a:fontRef>
                </p:style>
              </p:cxnSp>
            </p:grpSp>
            <p:cxnSp>
              <p:nvCxnSpPr>
                <p:cNvPr id="21" name="Elbow Connector 20"/>
                <p:cNvCxnSpPr/>
                <p:nvPr/>
              </p:nvCxnSpPr>
              <p:spPr>
                <a:xfrm rot="5400000" flipH="1" flipV="1">
                  <a:off x="2334825" y="4950602"/>
                  <a:ext cx="866501" cy="412971"/>
                </a:xfrm>
                <a:prstGeom prst="bentConnector3">
                  <a:avLst>
                    <a:gd name="adj1" fmla="val -565"/>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1237888" y="5395267"/>
                  <a:ext cx="1402710" cy="369762"/>
                </a:xfrm>
                <a:prstGeom prst="rect">
                  <a:avLst/>
                </a:prstGeom>
                <a:noFill/>
              </p:spPr>
              <p:txBody>
                <a:bodyPr wrap="none" rtlCol="0">
                  <a:spAutoFit/>
                </a:bodyPr>
                <a:lstStyle/>
                <a:p>
                  <a:r>
                    <a:rPr lang="en-US" sz="2000" b="1" dirty="0"/>
                    <a:t>New section</a:t>
                  </a:r>
                </a:p>
              </p:txBody>
            </p:sp>
          </p:grpSp>
        </p:grpSp>
        <p:pic>
          <p:nvPicPr>
            <p:cNvPr id="32" name="Picture 31">
              <a:extLst>
                <a:ext uri="{FF2B5EF4-FFF2-40B4-BE49-F238E27FC236}">
                  <a16:creationId xmlns:a16="http://schemas.microsoft.com/office/drawing/2014/main" id="{E70EB08E-67FF-4F69-A69E-7C485266B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2458" y="1226516"/>
              <a:ext cx="1195593" cy="505180"/>
            </a:xfrm>
            <a:prstGeom prst="rect">
              <a:avLst/>
            </a:prstGeom>
          </p:spPr>
        </p:pic>
      </p:grpSp>
      <p:pic>
        <p:nvPicPr>
          <p:cNvPr id="8" name="Picture 7"/>
          <p:cNvPicPr>
            <a:picLocks noChangeAspect="1"/>
          </p:cNvPicPr>
          <p:nvPr/>
        </p:nvPicPr>
        <p:blipFill rotWithShape="1">
          <a:blip r:embed="rId5"/>
          <a:srcRect l="7022" t="-168" r="6059" b="2996"/>
          <a:stretch/>
        </p:blipFill>
        <p:spPr>
          <a:xfrm>
            <a:off x="5841641" y="1014363"/>
            <a:ext cx="5654890" cy="4928073"/>
          </a:xfrm>
          <a:prstGeom prst="rect">
            <a:avLst/>
          </a:prstGeom>
        </p:spPr>
      </p:pic>
      <p:sp>
        <p:nvSpPr>
          <p:cNvPr id="2" name="Title 1">
            <a:extLst>
              <a:ext uri="{FF2B5EF4-FFF2-40B4-BE49-F238E27FC236}">
                <a16:creationId xmlns:a16="http://schemas.microsoft.com/office/drawing/2014/main" id="{5F3D0AD3-0C9D-4D2C-A839-46FAFA0AEF12}"/>
              </a:ext>
            </a:extLst>
          </p:cNvPr>
          <p:cNvSpPr>
            <a:spLocks noGrp="1"/>
          </p:cNvSpPr>
          <p:nvPr>
            <p:ph type="title"/>
          </p:nvPr>
        </p:nvSpPr>
        <p:spPr/>
        <p:txBody>
          <a:bodyPr>
            <a:normAutofit/>
          </a:bodyPr>
          <a:lstStyle/>
          <a:p>
            <a:r>
              <a:rPr lang="en-US" sz="4000" dirty="0">
                <a:solidFill>
                  <a:schemeClr val="accent2"/>
                </a:solidFill>
              </a:rPr>
              <a:t>Detecting Signal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62A19B-0A71-4D3B-96DA-AD8EA407964E}"/>
                  </a:ext>
                </a:extLst>
              </p:cNvPr>
              <p:cNvSpPr>
                <a:spLocks noGrp="1"/>
              </p:cNvSpPr>
              <p:nvPr>
                <p:ph idx="1"/>
              </p:nvPr>
            </p:nvSpPr>
            <p:spPr>
              <a:xfrm>
                <a:off x="386324" y="1938589"/>
                <a:ext cx="5350070" cy="4238373"/>
              </a:xfrm>
            </p:spPr>
            <p:txBody>
              <a:bodyPr/>
              <a:lstStyle/>
              <a:p>
                <a:r>
                  <a:rPr lang="en-US" sz="2800" dirty="0"/>
                  <a:t>Teager-Kaiser Energy Operator (TKEO) for time-frequency analysis </a:t>
                </a:r>
                <a:r>
                  <a:rPr lang="en-US" sz="1200" dirty="0"/>
                  <a:t>Kaiser (1990)</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𝑇𝐾𝐸𝑂</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oMath>
                  </m:oMathPara>
                </a14:m>
                <a:endParaRPr lang="en-US" sz="2400" dirty="0"/>
              </a:p>
              <a:p>
                <a:pPr lvl="1"/>
                <a:endParaRPr lang="en-US" dirty="0"/>
              </a:p>
              <a:p>
                <a:pPr marL="457200" lvl="1" indent="0">
                  <a:buNone/>
                </a:pPr>
                <a:endParaRPr lang="en-US" dirty="0"/>
              </a:p>
              <a:p>
                <a:r>
                  <a:rPr lang="en-US" sz="2800" dirty="0"/>
                  <a:t>3*(Median Absolute Deviation) for outlier detection </a:t>
                </a:r>
                <a:r>
                  <a:rPr lang="en-US" sz="1200" dirty="0"/>
                  <a:t>Leys et al (2013)</a:t>
                </a:r>
              </a:p>
            </p:txBody>
          </p:sp>
        </mc:Choice>
        <mc:Fallback xmlns="">
          <p:sp>
            <p:nvSpPr>
              <p:cNvPr id="3" name="Content Placeholder 2">
                <a:extLst>
                  <a:ext uri="{FF2B5EF4-FFF2-40B4-BE49-F238E27FC236}">
                    <a16:creationId xmlns:a16="http://schemas.microsoft.com/office/drawing/2014/main" id="{C562A19B-0A71-4D3B-96DA-AD8EA407964E}"/>
                  </a:ext>
                </a:extLst>
              </p:cNvPr>
              <p:cNvSpPr>
                <a:spLocks noGrp="1" noRot="1" noChangeAspect="1" noMove="1" noResize="1" noEditPoints="1" noAdjustHandles="1" noChangeArrowheads="1" noChangeShapeType="1" noTextEdit="1"/>
              </p:cNvSpPr>
              <p:nvPr>
                <p:ph idx="1"/>
              </p:nvPr>
            </p:nvSpPr>
            <p:spPr>
              <a:xfrm>
                <a:off x="386324" y="1938589"/>
                <a:ext cx="5350070" cy="4238373"/>
              </a:xfrm>
              <a:blipFill>
                <a:blip r:embed="rId6"/>
                <a:stretch>
                  <a:fillRect l="-2050" t="-2302"/>
                </a:stretch>
              </a:blipFill>
            </p:spPr>
            <p:txBody>
              <a:bodyPr/>
              <a:lstStyle/>
              <a:p>
                <a:r>
                  <a:rPr lang="en-US">
                    <a:noFill/>
                  </a:rPr>
                  <a:t> </a:t>
                </a:r>
              </a:p>
            </p:txBody>
          </p:sp>
        </mc:Fallback>
      </mc:AlternateContent>
      <p:sp>
        <p:nvSpPr>
          <p:cNvPr id="22" name="TextBox 21"/>
          <p:cNvSpPr txBox="1"/>
          <p:nvPr/>
        </p:nvSpPr>
        <p:spPr>
          <a:xfrm>
            <a:off x="52387" y="6550104"/>
            <a:ext cx="1136273" cy="276999"/>
          </a:xfrm>
          <a:prstGeom prst="rect">
            <a:avLst/>
          </a:prstGeom>
          <a:noFill/>
        </p:spPr>
        <p:txBody>
          <a:bodyPr wrap="none" rtlCol="0">
            <a:spAutoFit/>
          </a:bodyPr>
          <a:lstStyle/>
          <a:p>
            <a:r>
              <a:rPr lang="en-US" sz="1200" dirty="0"/>
              <a:t>Dowling (1985)</a:t>
            </a:r>
          </a:p>
        </p:txBody>
      </p:sp>
      <p:sp>
        <p:nvSpPr>
          <p:cNvPr id="23" name="TextBox 22"/>
          <p:cNvSpPr txBox="1"/>
          <p:nvPr/>
        </p:nvSpPr>
        <p:spPr>
          <a:xfrm>
            <a:off x="52387" y="6561177"/>
            <a:ext cx="2553776" cy="553998"/>
          </a:xfrm>
          <a:prstGeom prst="rect">
            <a:avLst/>
          </a:prstGeom>
          <a:noFill/>
        </p:spPr>
        <p:txBody>
          <a:bodyPr wrap="none" rtlCol="0">
            <a:spAutoFit/>
          </a:bodyPr>
          <a:lstStyle/>
          <a:p>
            <a:r>
              <a:rPr lang="en-US" sz="1200" dirty="0"/>
              <a:t>Van den </a:t>
            </a:r>
            <a:r>
              <a:rPr lang="en-US" sz="1200" dirty="0" err="1"/>
              <a:t>Bogert</a:t>
            </a:r>
            <a:r>
              <a:rPr lang="en-US" sz="1200" dirty="0"/>
              <a:t> &amp; de </a:t>
            </a:r>
            <a:r>
              <a:rPr lang="en-US" sz="1200" dirty="0" err="1"/>
              <a:t>Koning</a:t>
            </a:r>
            <a:r>
              <a:rPr lang="en-US" sz="1200" dirty="0"/>
              <a:t> (1996)</a:t>
            </a:r>
          </a:p>
          <a:p>
            <a:endParaRPr lang="en-US" dirty="0"/>
          </a:p>
        </p:txBody>
      </p:sp>
      <p:grpSp>
        <p:nvGrpSpPr>
          <p:cNvPr id="37" name="Group 36">
            <a:extLst>
              <a:ext uri="{FF2B5EF4-FFF2-40B4-BE49-F238E27FC236}">
                <a16:creationId xmlns:a16="http://schemas.microsoft.com/office/drawing/2014/main" id="{7D48C248-329E-409E-A4B7-70409897225E}"/>
              </a:ext>
            </a:extLst>
          </p:cNvPr>
          <p:cNvGrpSpPr/>
          <p:nvPr/>
        </p:nvGrpSpPr>
        <p:grpSpPr>
          <a:xfrm>
            <a:off x="5369357" y="1034787"/>
            <a:ext cx="6509281" cy="5035301"/>
            <a:chOff x="5329577" y="684237"/>
            <a:chExt cx="6509281" cy="5035301"/>
          </a:xfrm>
        </p:grpSpPr>
        <p:grpSp>
          <p:nvGrpSpPr>
            <p:cNvPr id="27" name="Group 26">
              <a:extLst>
                <a:ext uri="{FF2B5EF4-FFF2-40B4-BE49-F238E27FC236}">
                  <a16:creationId xmlns:a16="http://schemas.microsoft.com/office/drawing/2014/main" id="{891EFE85-DA2B-43A6-8675-BF613569B5ED}"/>
                </a:ext>
              </a:extLst>
            </p:cNvPr>
            <p:cNvGrpSpPr/>
            <p:nvPr/>
          </p:nvGrpSpPr>
          <p:grpSpPr>
            <a:xfrm>
              <a:off x="5329577" y="684237"/>
              <a:ext cx="6509281" cy="4887227"/>
              <a:chOff x="5518538" y="779664"/>
              <a:chExt cx="6509281" cy="4887227"/>
            </a:xfrm>
          </p:grpSpPr>
          <p:grpSp>
            <p:nvGrpSpPr>
              <p:cNvPr id="17" name="Group 16">
                <a:extLst>
                  <a:ext uri="{FF2B5EF4-FFF2-40B4-BE49-F238E27FC236}">
                    <a16:creationId xmlns:a16="http://schemas.microsoft.com/office/drawing/2014/main" id="{F0BF324F-4ED9-4CE5-B35E-E8C8345B5321}"/>
                  </a:ext>
                </a:extLst>
              </p:cNvPr>
              <p:cNvGrpSpPr/>
              <p:nvPr/>
            </p:nvGrpSpPr>
            <p:grpSpPr>
              <a:xfrm>
                <a:off x="5518538" y="779664"/>
                <a:ext cx="6509281" cy="4887227"/>
                <a:chOff x="5500604" y="685399"/>
                <a:chExt cx="6509281" cy="4887227"/>
              </a:xfrm>
            </p:grpSpPr>
            <p:pic>
              <p:nvPicPr>
                <p:cNvPr id="28" name="Picture 27">
                  <a:extLst>
                    <a:ext uri="{FF2B5EF4-FFF2-40B4-BE49-F238E27FC236}">
                      <a16:creationId xmlns:a16="http://schemas.microsoft.com/office/drawing/2014/main" id="{5432BF6F-A640-497B-90A7-D59E2C55ECC7}"/>
                    </a:ext>
                  </a:extLst>
                </p:cNvPr>
                <p:cNvPicPr>
                  <a:picLocks noChangeAspect="1"/>
                </p:cNvPicPr>
                <p:nvPr/>
              </p:nvPicPr>
              <p:blipFill>
                <a:blip r:embed="rId7"/>
                <a:stretch>
                  <a:fillRect/>
                </a:stretch>
              </p:blipFill>
              <p:spPr>
                <a:xfrm>
                  <a:off x="5500604" y="685399"/>
                  <a:ext cx="6509281" cy="4887227"/>
                </a:xfrm>
                <a:prstGeom prst="rect">
                  <a:avLst/>
                </a:prstGeom>
              </p:spPr>
            </p:pic>
            <p:cxnSp>
              <p:nvCxnSpPr>
                <p:cNvPr id="29" name="Straight Arrow Connector 28">
                  <a:extLst>
                    <a:ext uri="{FF2B5EF4-FFF2-40B4-BE49-F238E27FC236}">
                      <a16:creationId xmlns:a16="http://schemas.microsoft.com/office/drawing/2014/main" id="{9E16D336-DD66-4D89-9137-F397148560F6}"/>
                    </a:ext>
                  </a:extLst>
                </p:cNvPr>
                <p:cNvCxnSpPr/>
                <p:nvPr/>
              </p:nvCxnSpPr>
              <p:spPr>
                <a:xfrm>
                  <a:off x="7359550" y="3527431"/>
                  <a:ext cx="472440" cy="40449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BB83F05E-7F7F-4F10-B9D0-473205E0BC3F}"/>
                    </a:ext>
                  </a:extLst>
                </p:cNvPr>
                <p:cNvCxnSpPr>
                  <a:cxnSpLocks/>
                </p:cNvCxnSpPr>
                <p:nvPr/>
              </p:nvCxnSpPr>
              <p:spPr>
                <a:xfrm flipH="1">
                  <a:off x="8204746" y="3527427"/>
                  <a:ext cx="431488" cy="38989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20" name="TextBox 19">
                <a:extLst>
                  <a:ext uri="{FF2B5EF4-FFF2-40B4-BE49-F238E27FC236}">
                    <a16:creationId xmlns:a16="http://schemas.microsoft.com/office/drawing/2014/main" id="{799D691E-8134-4C5C-930E-8DA22E1F5237}"/>
                  </a:ext>
                </a:extLst>
              </p:cNvPr>
              <p:cNvSpPr txBox="1"/>
              <p:nvPr/>
            </p:nvSpPr>
            <p:spPr>
              <a:xfrm>
                <a:off x="6886060" y="781751"/>
                <a:ext cx="3536215" cy="400110"/>
              </a:xfrm>
              <a:prstGeom prst="rect">
                <a:avLst/>
              </a:prstGeom>
              <a:noFill/>
            </p:spPr>
            <p:txBody>
              <a:bodyPr wrap="square" rtlCol="0">
                <a:spAutoFit/>
              </a:bodyPr>
              <a:lstStyle/>
              <a:p>
                <a:r>
                  <a:rPr lang="en-US" sz="2000" b="1" dirty="0"/>
                  <a:t>Teager Kaiser Energy Operator</a:t>
                </a:r>
              </a:p>
            </p:txBody>
          </p:sp>
        </p:grpSp>
        <p:sp>
          <p:nvSpPr>
            <p:cNvPr id="35" name="TextBox 34">
              <a:extLst>
                <a:ext uri="{FF2B5EF4-FFF2-40B4-BE49-F238E27FC236}">
                  <a16:creationId xmlns:a16="http://schemas.microsoft.com/office/drawing/2014/main" id="{C845A855-E83B-42B0-96EF-2F400801987E}"/>
                </a:ext>
              </a:extLst>
            </p:cNvPr>
            <p:cNvSpPr txBox="1"/>
            <p:nvPr/>
          </p:nvSpPr>
          <p:spPr>
            <a:xfrm rot="16200000">
              <a:off x="5190938" y="2620062"/>
              <a:ext cx="841897" cy="369332"/>
            </a:xfrm>
            <a:prstGeom prst="rect">
              <a:avLst/>
            </a:prstGeom>
            <a:noFill/>
          </p:spPr>
          <p:txBody>
            <a:bodyPr wrap="none" rtlCol="0">
              <a:spAutoFit/>
            </a:bodyPr>
            <a:lstStyle/>
            <a:p>
              <a:r>
                <a:rPr lang="en-US" dirty="0"/>
                <a:t>Energy</a:t>
              </a:r>
            </a:p>
          </p:txBody>
        </p:sp>
        <p:sp>
          <p:nvSpPr>
            <p:cNvPr id="36" name="TextBox 35">
              <a:extLst>
                <a:ext uri="{FF2B5EF4-FFF2-40B4-BE49-F238E27FC236}">
                  <a16:creationId xmlns:a16="http://schemas.microsoft.com/office/drawing/2014/main" id="{02C1FADA-3789-4D1E-9756-610059685397}"/>
                </a:ext>
              </a:extLst>
            </p:cNvPr>
            <p:cNvSpPr txBox="1"/>
            <p:nvPr/>
          </p:nvSpPr>
          <p:spPr>
            <a:xfrm>
              <a:off x="8170095" y="5350206"/>
              <a:ext cx="1027397" cy="369332"/>
            </a:xfrm>
            <a:prstGeom prst="rect">
              <a:avLst/>
            </a:prstGeom>
            <a:noFill/>
          </p:spPr>
          <p:txBody>
            <a:bodyPr wrap="none" rtlCol="0">
              <a:spAutoFit/>
            </a:bodyPr>
            <a:lstStyle/>
            <a:p>
              <a:r>
                <a:rPr lang="en-US" dirty="0"/>
                <a:t>Samples</a:t>
              </a:r>
            </a:p>
          </p:txBody>
        </p:sp>
      </p:grpSp>
    </p:spTree>
    <p:extLst>
      <p:ext uri="{BB962C8B-B14F-4D97-AF65-F5344CB8AC3E}">
        <p14:creationId xmlns:p14="http://schemas.microsoft.com/office/powerpoint/2010/main" val="88444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1E407C"/>
                </a:solidFill>
              </a:rPr>
              <a:t>New Method for Signal Processing</a:t>
            </a:r>
          </a:p>
        </p:txBody>
      </p:sp>
      <p:sp>
        <p:nvSpPr>
          <p:cNvPr id="5" name="TextBox 4"/>
          <p:cNvSpPr txBox="1"/>
          <p:nvPr/>
        </p:nvSpPr>
        <p:spPr>
          <a:xfrm>
            <a:off x="1170995" y="1337359"/>
            <a:ext cx="9497088" cy="461665"/>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2400" dirty="0"/>
              <a:t>Filter and double-differentiate position data with ABP determined cut-off</a:t>
            </a:r>
          </a:p>
        </p:txBody>
      </p:sp>
      <p:grpSp>
        <p:nvGrpSpPr>
          <p:cNvPr id="21" name="Group 20"/>
          <p:cNvGrpSpPr/>
          <p:nvPr/>
        </p:nvGrpSpPr>
        <p:grpSpPr>
          <a:xfrm>
            <a:off x="4833567" y="1799024"/>
            <a:ext cx="2171941" cy="785103"/>
            <a:chOff x="4833567" y="1887735"/>
            <a:chExt cx="2171941" cy="785103"/>
          </a:xfrm>
        </p:grpSpPr>
        <p:sp>
          <p:nvSpPr>
            <p:cNvPr id="8" name="TextBox 7"/>
            <p:cNvSpPr txBox="1"/>
            <p:nvPr/>
          </p:nvSpPr>
          <p:spPr>
            <a:xfrm>
              <a:off x="4833567" y="2211173"/>
              <a:ext cx="2171941" cy="461665"/>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Calculate TKEO</a:t>
              </a:r>
            </a:p>
          </p:txBody>
        </p:sp>
        <p:cxnSp>
          <p:nvCxnSpPr>
            <p:cNvPr id="4" name="Straight Arrow Connector 3"/>
            <p:cNvCxnSpPr>
              <a:stCxn id="5" idx="2"/>
              <a:endCxn id="8" idx="0"/>
            </p:cNvCxnSpPr>
            <p:nvPr/>
          </p:nvCxnSpPr>
          <p:spPr>
            <a:xfrm flipH="1">
              <a:off x="5919538" y="1887735"/>
              <a:ext cx="1" cy="323438"/>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grpSp>
      <p:grpSp>
        <p:nvGrpSpPr>
          <p:cNvPr id="22" name="Group 21"/>
          <p:cNvGrpSpPr/>
          <p:nvPr/>
        </p:nvGrpSpPr>
        <p:grpSpPr>
          <a:xfrm>
            <a:off x="2188229" y="2584127"/>
            <a:ext cx="7273081" cy="851267"/>
            <a:chOff x="2188229" y="2584127"/>
            <a:chExt cx="7273081" cy="851267"/>
          </a:xfrm>
        </p:grpSpPr>
        <p:sp>
          <p:nvSpPr>
            <p:cNvPr id="9" name="TextBox 8"/>
            <p:cNvSpPr txBox="1"/>
            <p:nvPr/>
          </p:nvSpPr>
          <p:spPr>
            <a:xfrm>
              <a:off x="2188229" y="2973729"/>
              <a:ext cx="7273081" cy="461665"/>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Compute Median Absolute Deviation to define sections</a:t>
              </a:r>
            </a:p>
          </p:txBody>
        </p:sp>
        <p:cxnSp>
          <p:nvCxnSpPr>
            <p:cNvPr id="17" name="Straight Arrow Connector 16"/>
            <p:cNvCxnSpPr>
              <a:stCxn id="8" idx="2"/>
            </p:cNvCxnSpPr>
            <p:nvPr/>
          </p:nvCxnSpPr>
          <p:spPr>
            <a:xfrm>
              <a:off x="5919538" y="2584127"/>
              <a:ext cx="1" cy="386116"/>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grpSp>
      <p:grpSp>
        <p:nvGrpSpPr>
          <p:cNvPr id="23" name="Group 22"/>
          <p:cNvGrpSpPr/>
          <p:nvPr/>
        </p:nvGrpSpPr>
        <p:grpSpPr>
          <a:xfrm>
            <a:off x="1138294" y="3435394"/>
            <a:ext cx="9372950" cy="816442"/>
            <a:chOff x="1138294" y="3435394"/>
            <a:chExt cx="9372950" cy="816442"/>
          </a:xfrm>
        </p:grpSpPr>
        <p:sp>
          <p:nvSpPr>
            <p:cNvPr id="11" name="TextBox 10"/>
            <p:cNvSpPr txBox="1"/>
            <p:nvPr/>
          </p:nvSpPr>
          <p:spPr>
            <a:xfrm>
              <a:off x="1138294" y="3790171"/>
              <a:ext cx="9372950" cy="461665"/>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Conduct ABP on each individual section, produces filter cut-off for each</a:t>
              </a:r>
            </a:p>
          </p:txBody>
        </p:sp>
        <p:cxnSp>
          <p:nvCxnSpPr>
            <p:cNvPr id="18" name="Straight Arrow Connector 17"/>
            <p:cNvCxnSpPr/>
            <p:nvPr/>
          </p:nvCxnSpPr>
          <p:spPr>
            <a:xfrm>
              <a:off x="5919539" y="3435394"/>
              <a:ext cx="0" cy="354777"/>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grpSp>
      <p:grpSp>
        <p:nvGrpSpPr>
          <p:cNvPr id="24" name="Group 23"/>
          <p:cNvGrpSpPr/>
          <p:nvPr/>
        </p:nvGrpSpPr>
        <p:grpSpPr>
          <a:xfrm>
            <a:off x="2919813" y="4251836"/>
            <a:ext cx="5750164" cy="816442"/>
            <a:chOff x="2919813" y="4251836"/>
            <a:chExt cx="5750164" cy="816442"/>
          </a:xfrm>
        </p:grpSpPr>
        <p:sp>
          <p:nvSpPr>
            <p:cNvPr id="12" name="TextBox 11"/>
            <p:cNvSpPr txBox="1"/>
            <p:nvPr/>
          </p:nvSpPr>
          <p:spPr>
            <a:xfrm>
              <a:off x="2919813" y="4606613"/>
              <a:ext cx="5750164" cy="461665"/>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Filter data-set at each of these frequencies</a:t>
              </a:r>
            </a:p>
          </p:txBody>
        </p:sp>
        <p:cxnSp>
          <p:nvCxnSpPr>
            <p:cNvPr id="19" name="Straight Arrow Connector 18"/>
            <p:cNvCxnSpPr/>
            <p:nvPr/>
          </p:nvCxnSpPr>
          <p:spPr>
            <a:xfrm>
              <a:off x="5923187" y="4251836"/>
              <a:ext cx="0" cy="354777"/>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grpSp>
      <p:grpSp>
        <p:nvGrpSpPr>
          <p:cNvPr id="25" name="Group 24"/>
          <p:cNvGrpSpPr/>
          <p:nvPr/>
        </p:nvGrpSpPr>
        <p:grpSpPr>
          <a:xfrm>
            <a:off x="3915496" y="5068278"/>
            <a:ext cx="4008085" cy="816442"/>
            <a:chOff x="3915496" y="5068278"/>
            <a:chExt cx="4008085" cy="816442"/>
          </a:xfrm>
        </p:grpSpPr>
        <p:sp>
          <p:nvSpPr>
            <p:cNvPr id="13" name="TextBox 12"/>
            <p:cNvSpPr txBox="1"/>
            <p:nvPr/>
          </p:nvSpPr>
          <p:spPr>
            <a:xfrm>
              <a:off x="3915496" y="5423055"/>
              <a:ext cx="4008085" cy="461665"/>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Join sections of data together</a:t>
              </a:r>
            </a:p>
          </p:txBody>
        </p:sp>
        <p:cxnSp>
          <p:nvCxnSpPr>
            <p:cNvPr id="20" name="Straight Arrow Connector 19"/>
            <p:cNvCxnSpPr/>
            <p:nvPr/>
          </p:nvCxnSpPr>
          <p:spPr>
            <a:xfrm>
              <a:off x="5919539" y="5068278"/>
              <a:ext cx="0" cy="354777"/>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7518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F54F-B3F1-41EC-A932-14F04957934A}"/>
              </a:ext>
            </a:extLst>
          </p:cNvPr>
          <p:cNvSpPr>
            <a:spLocks noGrp="1"/>
          </p:cNvSpPr>
          <p:nvPr>
            <p:ph type="title"/>
          </p:nvPr>
        </p:nvSpPr>
        <p:spPr/>
        <p:txBody>
          <a:bodyPr>
            <a:normAutofit/>
          </a:bodyPr>
          <a:lstStyle/>
          <a:p>
            <a:r>
              <a:rPr lang="en-US" sz="4000" dirty="0">
                <a:solidFill>
                  <a:srgbClr val="1E407C"/>
                </a:solidFill>
              </a:rPr>
              <a:t>Acceleration Comparisons</a:t>
            </a:r>
          </a:p>
        </p:txBody>
      </p:sp>
      <p:graphicFrame>
        <p:nvGraphicFramePr>
          <p:cNvPr id="4" name="Table 3"/>
          <p:cNvGraphicFramePr>
            <a:graphicFrameLocks noGrp="1"/>
          </p:cNvGraphicFramePr>
          <p:nvPr>
            <p:extLst>
              <p:ext uri="{D42A27DB-BD31-4B8C-83A1-F6EECF244321}">
                <p14:modId xmlns:p14="http://schemas.microsoft.com/office/powerpoint/2010/main" val="1772806333"/>
              </p:ext>
            </p:extLst>
          </p:nvPr>
        </p:nvGraphicFramePr>
        <p:xfrm>
          <a:off x="6850749" y="2988504"/>
          <a:ext cx="5188449" cy="741680"/>
        </p:xfrm>
        <a:graphic>
          <a:graphicData uri="http://schemas.openxmlformats.org/drawingml/2006/table">
            <a:tbl>
              <a:tblPr firstRow="1" bandRow="1">
                <a:tableStyleId>{073A0DAA-6AF3-43AB-8588-CEC1D06C72B9}</a:tableStyleId>
              </a:tblPr>
              <a:tblGrid>
                <a:gridCol w="1729483">
                  <a:extLst>
                    <a:ext uri="{9D8B030D-6E8A-4147-A177-3AD203B41FA5}">
                      <a16:colId xmlns:a16="http://schemas.microsoft.com/office/drawing/2014/main" val="612497503"/>
                    </a:ext>
                  </a:extLst>
                </a:gridCol>
                <a:gridCol w="1729483">
                  <a:extLst>
                    <a:ext uri="{9D8B030D-6E8A-4147-A177-3AD203B41FA5}">
                      <a16:colId xmlns:a16="http://schemas.microsoft.com/office/drawing/2014/main" val="3149976557"/>
                    </a:ext>
                  </a:extLst>
                </a:gridCol>
                <a:gridCol w="1729483">
                  <a:extLst>
                    <a:ext uri="{9D8B030D-6E8A-4147-A177-3AD203B41FA5}">
                      <a16:colId xmlns:a16="http://schemas.microsoft.com/office/drawing/2014/main" val="905431468"/>
                    </a:ext>
                  </a:extLst>
                </a:gridCol>
              </a:tblGrid>
              <a:tr h="370840">
                <a:tc>
                  <a:txBody>
                    <a:bodyPr/>
                    <a:lstStyle/>
                    <a:p>
                      <a:pPr algn="ctr"/>
                      <a:r>
                        <a:rPr lang="en-US" dirty="0"/>
                        <a:t>RMSE</a:t>
                      </a:r>
                    </a:p>
                  </a:txBody>
                  <a:tcPr/>
                </a:tc>
                <a:tc>
                  <a:txBody>
                    <a:bodyPr/>
                    <a:lstStyle/>
                    <a:p>
                      <a:pPr algn="ctr"/>
                      <a:r>
                        <a:rPr lang="en-US" dirty="0"/>
                        <a:t>% Error for Max</a:t>
                      </a:r>
                    </a:p>
                  </a:txBody>
                  <a:tcPr/>
                </a:tc>
                <a:tc>
                  <a:txBody>
                    <a:bodyPr/>
                    <a:lstStyle/>
                    <a:p>
                      <a:pPr algn="ctr"/>
                      <a:r>
                        <a:rPr lang="en-US" dirty="0"/>
                        <a:t>% Error</a:t>
                      </a:r>
                      <a:r>
                        <a:rPr lang="en-US" baseline="0" dirty="0"/>
                        <a:t> for Min</a:t>
                      </a:r>
                      <a:endParaRPr lang="en-US" dirty="0"/>
                    </a:p>
                  </a:txBody>
                  <a:tcPr/>
                </a:tc>
                <a:extLst>
                  <a:ext uri="{0D108BD9-81ED-4DB2-BD59-A6C34878D82A}">
                    <a16:rowId xmlns:a16="http://schemas.microsoft.com/office/drawing/2014/main" val="563062583"/>
                  </a:ext>
                </a:extLst>
              </a:tr>
              <a:tr h="370840">
                <a:tc>
                  <a:txBody>
                    <a:bodyPr/>
                    <a:lstStyle/>
                    <a:p>
                      <a:pPr algn="ctr"/>
                      <a:r>
                        <a:rPr lang="en-US" dirty="0"/>
                        <a:t>41.4%</a:t>
                      </a:r>
                    </a:p>
                  </a:txBody>
                  <a:tcPr/>
                </a:tc>
                <a:tc>
                  <a:txBody>
                    <a:bodyPr/>
                    <a:lstStyle/>
                    <a:p>
                      <a:pPr algn="ctr"/>
                      <a:r>
                        <a:rPr lang="en-US" dirty="0"/>
                        <a:t>1.1%</a:t>
                      </a:r>
                    </a:p>
                  </a:txBody>
                  <a:tcPr/>
                </a:tc>
                <a:tc>
                  <a:txBody>
                    <a:bodyPr/>
                    <a:lstStyle/>
                    <a:p>
                      <a:pPr algn="ctr"/>
                      <a:r>
                        <a:rPr lang="en-US" dirty="0"/>
                        <a:t>50.8%</a:t>
                      </a:r>
                    </a:p>
                  </a:txBody>
                  <a:tcPr/>
                </a:tc>
                <a:extLst>
                  <a:ext uri="{0D108BD9-81ED-4DB2-BD59-A6C34878D82A}">
                    <a16:rowId xmlns:a16="http://schemas.microsoft.com/office/drawing/2014/main" val="323534036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50169816"/>
              </p:ext>
            </p:extLst>
          </p:nvPr>
        </p:nvGraphicFramePr>
        <p:xfrm>
          <a:off x="6850749" y="2988504"/>
          <a:ext cx="5188449" cy="1112520"/>
        </p:xfrm>
        <a:graphic>
          <a:graphicData uri="http://schemas.openxmlformats.org/drawingml/2006/table">
            <a:tbl>
              <a:tblPr firstRow="1" bandRow="1">
                <a:tableStyleId>{073A0DAA-6AF3-43AB-8588-CEC1D06C72B9}</a:tableStyleId>
              </a:tblPr>
              <a:tblGrid>
                <a:gridCol w="1729483">
                  <a:extLst>
                    <a:ext uri="{9D8B030D-6E8A-4147-A177-3AD203B41FA5}">
                      <a16:colId xmlns:a16="http://schemas.microsoft.com/office/drawing/2014/main" val="4163185526"/>
                    </a:ext>
                  </a:extLst>
                </a:gridCol>
                <a:gridCol w="1729483">
                  <a:extLst>
                    <a:ext uri="{9D8B030D-6E8A-4147-A177-3AD203B41FA5}">
                      <a16:colId xmlns:a16="http://schemas.microsoft.com/office/drawing/2014/main" val="2004669853"/>
                    </a:ext>
                  </a:extLst>
                </a:gridCol>
                <a:gridCol w="1729483">
                  <a:extLst>
                    <a:ext uri="{9D8B030D-6E8A-4147-A177-3AD203B41FA5}">
                      <a16:colId xmlns:a16="http://schemas.microsoft.com/office/drawing/2014/main" val="2827811007"/>
                    </a:ext>
                  </a:extLst>
                </a:gridCol>
              </a:tblGrid>
              <a:tr h="370840">
                <a:tc>
                  <a:txBody>
                    <a:bodyPr/>
                    <a:lstStyle/>
                    <a:p>
                      <a:pPr algn="ctr"/>
                      <a:r>
                        <a:rPr lang="en-US" dirty="0"/>
                        <a:t>RMSE</a:t>
                      </a:r>
                    </a:p>
                  </a:txBody>
                  <a:tcPr/>
                </a:tc>
                <a:tc>
                  <a:txBody>
                    <a:bodyPr/>
                    <a:lstStyle/>
                    <a:p>
                      <a:pPr algn="ctr"/>
                      <a:r>
                        <a:rPr lang="en-US" dirty="0"/>
                        <a:t>% Error for Max</a:t>
                      </a:r>
                    </a:p>
                  </a:txBody>
                  <a:tcPr/>
                </a:tc>
                <a:tc>
                  <a:txBody>
                    <a:bodyPr/>
                    <a:lstStyle/>
                    <a:p>
                      <a:pPr algn="ctr"/>
                      <a:r>
                        <a:rPr lang="en-US" dirty="0"/>
                        <a:t>% Error for Min</a:t>
                      </a:r>
                    </a:p>
                  </a:txBody>
                  <a:tcPr/>
                </a:tc>
                <a:extLst>
                  <a:ext uri="{0D108BD9-81ED-4DB2-BD59-A6C34878D82A}">
                    <a16:rowId xmlns:a16="http://schemas.microsoft.com/office/drawing/2014/main" val="2206427760"/>
                  </a:ext>
                </a:extLst>
              </a:tr>
              <a:tr h="370840">
                <a:tc>
                  <a:txBody>
                    <a:bodyPr/>
                    <a:lstStyle/>
                    <a:p>
                      <a:pPr algn="ctr"/>
                      <a:r>
                        <a:rPr lang="en-US" dirty="0"/>
                        <a:t>41.4%</a:t>
                      </a:r>
                    </a:p>
                  </a:txBody>
                  <a:tcPr/>
                </a:tc>
                <a:tc>
                  <a:txBody>
                    <a:bodyPr/>
                    <a:lstStyle/>
                    <a:p>
                      <a:pPr algn="ctr"/>
                      <a:r>
                        <a:rPr lang="en-US" dirty="0"/>
                        <a:t>1.1%</a:t>
                      </a:r>
                    </a:p>
                  </a:txBody>
                  <a:tcPr/>
                </a:tc>
                <a:tc>
                  <a:txBody>
                    <a:bodyPr/>
                    <a:lstStyle/>
                    <a:p>
                      <a:pPr algn="ctr"/>
                      <a:r>
                        <a:rPr lang="en-US" dirty="0"/>
                        <a:t>50.8%</a:t>
                      </a:r>
                    </a:p>
                  </a:txBody>
                  <a:tcPr/>
                </a:tc>
                <a:extLst>
                  <a:ext uri="{0D108BD9-81ED-4DB2-BD59-A6C34878D82A}">
                    <a16:rowId xmlns:a16="http://schemas.microsoft.com/office/drawing/2014/main" val="322128703"/>
                  </a:ext>
                </a:extLst>
              </a:tr>
              <a:tr h="370840">
                <a:tc>
                  <a:txBody>
                    <a:bodyPr/>
                    <a:lstStyle/>
                    <a:p>
                      <a:pPr algn="ctr"/>
                      <a:r>
                        <a:rPr lang="en-US" dirty="0"/>
                        <a:t>26.7%</a:t>
                      </a:r>
                    </a:p>
                  </a:txBody>
                  <a:tcPr/>
                </a:tc>
                <a:tc>
                  <a:txBody>
                    <a:bodyPr/>
                    <a:lstStyle/>
                    <a:p>
                      <a:pPr algn="ctr"/>
                      <a:r>
                        <a:rPr lang="en-US" dirty="0"/>
                        <a:t>0.7%</a:t>
                      </a:r>
                    </a:p>
                  </a:txBody>
                  <a:tcPr/>
                </a:tc>
                <a:tc>
                  <a:txBody>
                    <a:bodyPr/>
                    <a:lstStyle/>
                    <a:p>
                      <a:pPr algn="ctr"/>
                      <a:r>
                        <a:rPr lang="en-US" dirty="0"/>
                        <a:t>13.7%</a:t>
                      </a:r>
                    </a:p>
                  </a:txBody>
                  <a:tcPr/>
                </a:tc>
                <a:extLst>
                  <a:ext uri="{0D108BD9-81ED-4DB2-BD59-A6C34878D82A}">
                    <a16:rowId xmlns:a16="http://schemas.microsoft.com/office/drawing/2014/main" val="95930019"/>
                  </a:ext>
                </a:extLst>
              </a:tr>
            </a:tbl>
          </a:graphicData>
        </a:graphic>
      </p:graphicFrame>
      <p:sp>
        <p:nvSpPr>
          <p:cNvPr id="3" name="TextBox 2"/>
          <p:cNvSpPr txBox="1"/>
          <p:nvPr/>
        </p:nvSpPr>
        <p:spPr>
          <a:xfrm>
            <a:off x="125790" y="6497329"/>
            <a:ext cx="1136273" cy="276999"/>
          </a:xfrm>
          <a:prstGeom prst="rect">
            <a:avLst/>
          </a:prstGeom>
          <a:noFill/>
        </p:spPr>
        <p:txBody>
          <a:bodyPr wrap="none" rtlCol="0">
            <a:spAutoFit/>
          </a:bodyPr>
          <a:lstStyle/>
          <a:p>
            <a:r>
              <a:rPr lang="en-US" sz="1200" dirty="0"/>
              <a:t>Dowling (1985)</a:t>
            </a:r>
          </a:p>
        </p:txBody>
      </p:sp>
      <p:pic>
        <p:nvPicPr>
          <p:cNvPr id="9" name="Picture 8"/>
          <p:cNvPicPr>
            <a:picLocks noChangeAspect="1"/>
          </p:cNvPicPr>
          <p:nvPr/>
        </p:nvPicPr>
        <p:blipFill>
          <a:blip r:embed="rId3"/>
          <a:stretch>
            <a:fillRect/>
          </a:stretch>
        </p:blipFill>
        <p:spPr>
          <a:xfrm>
            <a:off x="226878" y="1251287"/>
            <a:ext cx="6552904" cy="4903328"/>
          </a:xfrm>
          <a:prstGeom prst="rect">
            <a:avLst/>
          </a:prstGeom>
        </p:spPr>
      </p:pic>
      <p:pic>
        <p:nvPicPr>
          <p:cNvPr id="10" name="Picture 9"/>
          <p:cNvPicPr>
            <a:picLocks noChangeAspect="1"/>
          </p:cNvPicPr>
          <p:nvPr/>
        </p:nvPicPr>
        <p:blipFill>
          <a:blip r:embed="rId4"/>
          <a:stretch>
            <a:fillRect/>
          </a:stretch>
        </p:blipFill>
        <p:spPr>
          <a:xfrm>
            <a:off x="226878" y="1251285"/>
            <a:ext cx="6552906" cy="4903329"/>
          </a:xfrm>
          <a:prstGeom prst="rect">
            <a:avLst/>
          </a:prstGeom>
        </p:spPr>
      </p:pic>
      <p:pic>
        <p:nvPicPr>
          <p:cNvPr id="11" name="Picture 10"/>
          <p:cNvPicPr>
            <a:picLocks noChangeAspect="1"/>
          </p:cNvPicPr>
          <p:nvPr/>
        </p:nvPicPr>
        <p:blipFill>
          <a:blip r:embed="rId5"/>
          <a:stretch>
            <a:fillRect/>
          </a:stretch>
        </p:blipFill>
        <p:spPr>
          <a:xfrm>
            <a:off x="226875" y="1251284"/>
            <a:ext cx="6552907" cy="4903330"/>
          </a:xfrm>
          <a:prstGeom prst="rect">
            <a:avLst/>
          </a:prstGeom>
        </p:spPr>
      </p:pic>
      <p:grpSp>
        <p:nvGrpSpPr>
          <p:cNvPr id="22" name="Group 21"/>
          <p:cNvGrpSpPr/>
          <p:nvPr/>
        </p:nvGrpSpPr>
        <p:grpSpPr>
          <a:xfrm>
            <a:off x="904178" y="1202292"/>
            <a:ext cx="3519121" cy="4426983"/>
            <a:chOff x="904178" y="1202292"/>
            <a:chExt cx="3519121" cy="4426983"/>
          </a:xfrm>
        </p:grpSpPr>
        <p:cxnSp>
          <p:nvCxnSpPr>
            <p:cNvPr id="7" name="Straight Connector 6"/>
            <p:cNvCxnSpPr/>
            <p:nvPr/>
          </p:nvCxnSpPr>
          <p:spPr>
            <a:xfrm flipV="1">
              <a:off x="2466975" y="1571625"/>
              <a:ext cx="0" cy="4057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867025" y="1571625"/>
              <a:ext cx="0" cy="4057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04178" y="1202293"/>
              <a:ext cx="1104790" cy="369332"/>
            </a:xfrm>
            <a:prstGeom prst="rect">
              <a:avLst/>
            </a:prstGeom>
            <a:noFill/>
          </p:spPr>
          <p:txBody>
            <a:bodyPr wrap="none" rtlCol="0">
              <a:spAutoFit/>
            </a:bodyPr>
            <a:lstStyle/>
            <a:p>
              <a:r>
                <a:rPr lang="en-US" dirty="0"/>
                <a:t>Section 1</a:t>
              </a:r>
            </a:p>
          </p:txBody>
        </p:sp>
        <p:sp>
          <p:nvSpPr>
            <p:cNvPr id="13" name="TextBox 12"/>
            <p:cNvSpPr txBox="1"/>
            <p:nvPr/>
          </p:nvSpPr>
          <p:spPr>
            <a:xfrm>
              <a:off x="2133873" y="1202292"/>
              <a:ext cx="1104790" cy="369332"/>
            </a:xfrm>
            <a:prstGeom prst="rect">
              <a:avLst/>
            </a:prstGeom>
            <a:noFill/>
          </p:spPr>
          <p:txBody>
            <a:bodyPr wrap="none" rtlCol="0">
              <a:spAutoFit/>
            </a:bodyPr>
            <a:lstStyle/>
            <a:p>
              <a:r>
                <a:rPr lang="en-US" dirty="0"/>
                <a:t>Section 2</a:t>
              </a:r>
            </a:p>
          </p:txBody>
        </p:sp>
        <p:sp>
          <p:nvSpPr>
            <p:cNvPr id="14" name="TextBox 13"/>
            <p:cNvSpPr txBox="1"/>
            <p:nvPr/>
          </p:nvSpPr>
          <p:spPr>
            <a:xfrm>
              <a:off x="3318509" y="1203658"/>
              <a:ext cx="1104790" cy="369332"/>
            </a:xfrm>
            <a:prstGeom prst="rect">
              <a:avLst/>
            </a:prstGeom>
            <a:noFill/>
          </p:spPr>
          <p:txBody>
            <a:bodyPr wrap="none" rtlCol="0">
              <a:spAutoFit/>
            </a:bodyPr>
            <a:lstStyle/>
            <a:p>
              <a:r>
                <a:rPr lang="en-US" dirty="0"/>
                <a:t>Section 3</a:t>
              </a:r>
            </a:p>
          </p:txBody>
        </p:sp>
        <p:cxnSp>
          <p:nvCxnSpPr>
            <p:cNvPr id="16" name="Straight Connector 15"/>
            <p:cNvCxnSpPr/>
            <p:nvPr/>
          </p:nvCxnSpPr>
          <p:spPr>
            <a:xfrm>
              <a:off x="1262063" y="1708484"/>
              <a:ext cx="107828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95863" y="1708484"/>
              <a:ext cx="11670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NSHLDv1_4x3-1iq7ean">
  <a:themeElements>
    <a:clrScheme name="PA Palette">
      <a:dk1>
        <a:srgbClr val="000000"/>
      </a:dk1>
      <a:lt1>
        <a:srgbClr val="FFFFFF"/>
      </a:lt1>
      <a:dk2>
        <a:srgbClr val="041E41"/>
      </a:dk2>
      <a:lt2>
        <a:srgbClr val="B8D6E6"/>
      </a:lt2>
      <a:accent1>
        <a:srgbClr val="009CDE"/>
      </a:accent1>
      <a:accent2>
        <a:srgbClr val="1E407C"/>
      </a:accent2>
      <a:accent3>
        <a:srgbClr val="A3AAAD"/>
      </a:accent3>
      <a:accent4>
        <a:srgbClr val="83B1D4"/>
      </a:accent4>
      <a:accent5>
        <a:srgbClr val="3EA39E"/>
      </a:accent5>
      <a:accent6>
        <a:srgbClr val="305470"/>
      </a:accent6>
      <a:hlink>
        <a:srgbClr val="64B8B6"/>
      </a:hlink>
      <a:folHlink>
        <a:srgbClr val="7D4C7C"/>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CRNSHLDv1_4x3-1iq7ean</Template>
  <TotalTime>4441</TotalTime>
  <Words>1608</Words>
  <Application>Microsoft Office PowerPoint</Application>
  <PresentationFormat>Widescreen</PresentationFormat>
  <Paragraphs>249</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Franklin Gothic Book</vt:lpstr>
      <vt:lpstr>Franklin Gothic Medium</vt:lpstr>
      <vt:lpstr>CRNSHLDv1_4x3-1iq7ean</vt:lpstr>
      <vt:lpstr>A filtering procedure to process non-stationary signals</vt:lpstr>
      <vt:lpstr>Importance of Filtering</vt:lpstr>
      <vt:lpstr>Filter Selection</vt:lpstr>
      <vt:lpstr>Filter Application</vt:lpstr>
      <vt:lpstr>Filter Selection – how do we decide?</vt:lpstr>
      <vt:lpstr>One Filter, One Frequency?</vt:lpstr>
      <vt:lpstr>Detecting Signal Differences</vt:lpstr>
      <vt:lpstr>New Method for Signal Processing</vt:lpstr>
      <vt:lpstr>Acceleration Comparisons</vt:lpstr>
      <vt:lpstr>Angular Accelerations</vt:lpstr>
      <vt:lpstr>Linear Accelerations</vt:lpstr>
      <vt:lpstr>Joint Forces</vt:lpstr>
      <vt:lpstr>PowerPoint Presentation</vt:lpstr>
      <vt:lpstr>Summary</vt:lpstr>
      <vt:lpstr>Questions?</vt:lpstr>
      <vt:lpstr>A filtering procedure to process non-stationary signals</vt:lpstr>
      <vt:lpstr>Signal Processing </vt:lpstr>
      <vt:lpstr>Segment Linear Accelerations</vt:lpstr>
      <vt:lpstr>Accelerations</vt:lpstr>
      <vt:lpstr>Angular Accelerations</vt:lpstr>
      <vt:lpstr>Linear Accelerations</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filtering procedure to process non-stationary signals</dc:title>
  <dc:creator>Daniel Davis</dc:creator>
  <cp:lastModifiedBy>Daniel Davis</cp:lastModifiedBy>
  <cp:revision>130</cp:revision>
  <dcterms:created xsi:type="dcterms:W3CDTF">2019-03-20T22:04:00Z</dcterms:created>
  <dcterms:modified xsi:type="dcterms:W3CDTF">2019-04-13T11:20:33Z</dcterms:modified>
</cp:coreProperties>
</file>