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7" r:id="rId2"/>
  </p:sldIdLst>
  <p:sldSz cx="40233600" cy="38404800"/>
  <p:notesSz cx="6858000" cy="9144000"/>
  <p:defaultTextStyle>
    <a:defPPr>
      <a:defRPr lang="en-US"/>
    </a:defPPr>
    <a:lvl1pPr algn="l" rtl="0" fontAlgn="base">
      <a:spcBef>
        <a:spcPct val="0"/>
      </a:spcBef>
      <a:spcAft>
        <a:spcPct val="0"/>
      </a:spcAft>
      <a:defRPr kern="1200">
        <a:solidFill>
          <a:srgbClr val="000000"/>
        </a:solidFill>
        <a:latin typeface="Arial" charset="0"/>
        <a:ea typeface="ヒラギノ角ゴ ProN W3" charset="0"/>
        <a:cs typeface="ヒラギノ角ゴ ProN W3" charset="0"/>
        <a:sym typeface="Arial" charset="0"/>
      </a:defRPr>
    </a:lvl1pPr>
    <a:lvl2pPr marL="380985" algn="l" rtl="0" fontAlgn="base">
      <a:spcBef>
        <a:spcPct val="0"/>
      </a:spcBef>
      <a:spcAft>
        <a:spcPct val="0"/>
      </a:spcAft>
      <a:defRPr kern="1200">
        <a:solidFill>
          <a:srgbClr val="000000"/>
        </a:solidFill>
        <a:latin typeface="Arial" charset="0"/>
        <a:ea typeface="ヒラギノ角ゴ ProN W3" charset="0"/>
        <a:cs typeface="ヒラギノ角ゴ ProN W3" charset="0"/>
        <a:sym typeface="Arial" charset="0"/>
      </a:defRPr>
    </a:lvl2pPr>
    <a:lvl3pPr marL="761970" algn="l" rtl="0" fontAlgn="base">
      <a:spcBef>
        <a:spcPct val="0"/>
      </a:spcBef>
      <a:spcAft>
        <a:spcPct val="0"/>
      </a:spcAft>
      <a:defRPr kern="1200">
        <a:solidFill>
          <a:srgbClr val="000000"/>
        </a:solidFill>
        <a:latin typeface="Arial" charset="0"/>
        <a:ea typeface="ヒラギノ角ゴ ProN W3" charset="0"/>
        <a:cs typeface="ヒラギノ角ゴ ProN W3" charset="0"/>
        <a:sym typeface="Arial" charset="0"/>
      </a:defRPr>
    </a:lvl3pPr>
    <a:lvl4pPr marL="1142954" algn="l" rtl="0" fontAlgn="base">
      <a:spcBef>
        <a:spcPct val="0"/>
      </a:spcBef>
      <a:spcAft>
        <a:spcPct val="0"/>
      </a:spcAft>
      <a:defRPr kern="1200">
        <a:solidFill>
          <a:srgbClr val="000000"/>
        </a:solidFill>
        <a:latin typeface="Arial" charset="0"/>
        <a:ea typeface="ヒラギノ角ゴ ProN W3" charset="0"/>
        <a:cs typeface="ヒラギノ角ゴ ProN W3" charset="0"/>
        <a:sym typeface="Arial" charset="0"/>
      </a:defRPr>
    </a:lvl4pPr>
    <a:lvl5pPr marL="1523939" algn="l" rtl="0" fontAlgn="base">
      <a:spcBef>
        <a:spcPct val="0"/>
      </a:spcBef>
      <a:spcAft>
        <a:spcPct val="0"/>
      </a:spcAft>
      <a:defRPr kern="1200">
        <a:solidFill>
          <a:srgbClr val="000000"/>
        </a:solidFill>
        <a:latin typeface="Arial" charset="0"/>
        <a:ea typeface="ヒラギノ角ゴ ProN W3" charset="0"/>
        <a:cs typeface="ヒラギノ角ゴ ProN W3" charset="0"/>
        <a:sym typeface="Arial" charset="0"/>
      </a:defRPr>
    </a:lvl5pPr>
    <a:lvl6pPr marL="1904924" algn="l" defTabSz="761970" rtl="0" eaLnBrk="1" latinLnBrk="0" hangingPunct="1">
      <a:defRPr kern="1200">
        <a:solidFill>
          <a:srgbClr val="000000"/>
        </a:solidFill>
        <a:latin typeface="Arial" charset="0"/>
        <a:ea typeface="ヒラギノ角ゴ ProN W3" charset="0"/>
        <a:cs typeface="ヒラギノ角ゴ ProN W3" charset="0"/>
        <a:sym typeface="Arial" charset="0"/>
      </a:defRPr>
    </a:lvl6pPr>
    <a:lvl7pPr marL="2285909" algn="l" defTabSz="761970" rtl="0" eaLnBrk="1" latinLnBrk="0" hangingPunct="1">
      <a:defRPr kern="1200">
        <a:solidFill>
          <a:srgbClr val="000000"/>
        </a:solidFill>
        <a:latin typeface="Arial" charset="0"/>
        <a:ea typeface="ヒラギノ角ゴ ProN W3" charset="0"/>
        <a:cs typeface="ヒラギノ角ゴ ProN W3" charset="0"/>
        <a:sym typeface="Arial" charset="0"/>
      </a:defRPr>
    </a:lvl7pPr>
    <a:lvl8pPr marL="2666893" algn="l" defTabSz="761970" rtl="0" eaLnBrk="1" latinLnBrk="0" hangingPunct="1">
      <a:defRPr kern="1200">
        <a:solidFill>
          <a:srgbClr val="000000"/>
        </a:solidFill>
        <a:latin typeface="Arial" charset="0"/>
        <a:ea typeface="ヒラギノ角ゴ ProN W3" charset="0"/>
        <a:cs typeface="ヒラギノ角ゴ ProN W3" charset="0"/>
        <a:sym typeface="Arial" charset="0"/>
      </a:defRPr>
    </a:lvl8pPr>
    <a:lvl9pPr marL="3047878" algn="l" defTabSz="761970" rtl="0" eaLnBrk="1" latinLnBrk="0" hangingPunct="1">
      <a:defRPr kern="1200">
        <a:solidFill>
          <a:srgbClr val="000000"/>
        </a:solidFill>
        <a:latin typeface="Arial" charset="0"/>
        <a:ea typeface="ヒラギノ角ゴ ProN W3" charset="0"/>
        <a:cs typeface="ヒラギノ角ゴ ProN W3" charset="0"/>
        <a:sym typeface="Arial" charset="0"/>
      </a:defRPr>
    </a:lvl9pPr>
  </p:defaultTextStyle>
  <p:extLst>
    <p:ext uri="{EFAFB233-063F-42B5-8137-9DF3F51BA10A}">
      <p15:sldGuideLst xmlns:p15="http://schemas.microsoft.com/office/powerpoint/2012/main">
        <p15:guide id="1" orient="horz" pos="12000" userDrawn="1">
          <p15:clr>
            <a:srgbClr val="A4A3A4"/>
          </p15:clr>
        </p15:guide>
        <p15:guide id="2" pos="12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TCS"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2E8B"/>
    <a:srgbClr val="FDC922"/>
    <a:srgbClr val="FEC923"/>
    <a:srgbClr val="592A8A"/>
    <a:srgbClr val="4A267E"/>
    <a:srgbClr val="FFC800"/>
    <a:srgbClr val="F0C33B"/>
    <a:srgbClr val="E4D2F2"/>
    <a:srgbClr val="B889DB"/>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701" autoAdjust="0"/>
    <p:restoredTop sz="95794" autoAdjust="0"/>
  </p:normalViewPr>
  <p:slideViewPr>
    <p:cSldViewPr>
      <p:cViewPr>
        <p:scale>
          <a:sx n="52" d="100"/>
          <a:sy n="52" d="100"/>
        </p:scale>
        <p:origin x="-6896" y="-4048"/>
      </p:cViewPr>
      <p:guideLst>
        <p:guide orient="horz" pos="12000"/>
        <p:guide pos="12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anieldavis/Downloads/Fascicle%20Length%20Ratios%20and%20Plots-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Experimental</c:v>
          </c:tx>
          <c:spPr>
            <a:ln w="19050" cap="rnd">
              <a:noFill/>
              <a:round/>
            </a:ln>
            <a:effectLst/>
          </c:spPr>
          <c:marker>
            <c:symbol val="circle"/>
            <c:size val="5"/>
            <c:spPr>
              <a:solidFill>
                <a:schemeClr val="tx1"/>
              </a:solidFill>
              <a:ln w="31750">
                <a:solidFill>
                  <a:schemeClr val="tx1"/>
                </a:solidFill>
              </a:ln>
              <a:effectLst/>
            </c:spPr>
          </c:marker>
          <c:trendline>
            <c:spPr>
              <a:ln w="19050" cap="rnd">
                <a:noFill/>
                <a:prstDash val="sysDot"/>
              </a:ln>
              <a:effectLst/>
            </c:spPr>
            <c:trendlineType val="linear"/>
            <c:dispRSqr val="0"/>
            <c:dispEq val="0"/>
          </c:trendline>
          <c:errBars>
            <c:errDir val="y"/>
            <c:errBarType val="both"/>
            <c:errValType val="cust"/>
            <c:noEndCap val="0"/>
            <c:plus>
              <c:numRef>
                <c:f>'Avg. Fascicle Lengths'!$N$2:$N$7</c:f>
                <c:numCache>
                  <c:formatCode>General</c:formatCode>
                  <c:ptCount val="6"/>
                  <c:pt idx="0">
                    <c:v>1.3026691518539659</c:v>
                  </c:pt>
                  <c:pt idx="1">
                    <c:v>1.458756741997534</c:v>
                  </c:pt>
                  <c:pt idx="2">
                    <c:v>1.0088436975372379</c:v>
                  </c:pt>
                  <c:pt idx="3">
                    <c:v>1.4954016216726</c:v>
                  </c:pt>
                  <c:pt idx="4">
                    <c:v>1.378420030434496</c:v>
                  </c:pt>
                  <c:pt idx="5">
                    <c:v>1.262765783604554</c:v>
                  </c:pt>
                </c:numCache>
              </c:numRef>
            </c:plus>
            <c:minus>
              <c:numRef>
                <c:f>'Avg. Fascicle Lengths'!$N$2:$N$7</c:f>
                <c:numCache>
                  <c:formatCode>General</c:formatCode>
                  <c:ptCount val="6"/>
                  <c:pt idx="0">
                    <c:v>1.3026691518539659</c:v>
                  </c:pt>
                  <c:pt idx="1">
                    <c:v>1.458756741997534</c:v>
                  </c:pt>
                  <c:pt idx="2">
                    <c:v>1.0088436975372379</c:v>
                  </c:pt>
                  <c:pt idx="3">
                    <c:v>1.4954016216726</c:v>
                  </c:pt>
                  <c:pt idx="4">
                    <c:v>1.378420030434496</c:v>
                  </c:pt>
                  <c:pt idx="5">
                    <c:v>1.262765783604554</c:v>
                  </c:pt>
                </c:numCache>
              </c:numRef>
            </c:minus>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noFill/>
                <a:round/>
              </a:ln>
              <a:effectLst/>
            </c:spPr>
          </c:errBars>
          <c:xVal>
            <c:numRef>
              <c:f>'Avg. Fascicle Lengths'!$A$2:$A$7</c:f>
              <c:numCache>
                <c:formatCode>General</c:formatCode>
                <c:ptCount val="6"/>
                <c:pt idx="0">
                  <c:v>15</c:v>
                </c:pt>
                <c:pt idx="1">
                  <c:v>30</c:v>
                </c:pt>
                <c:pt idx="2">
                  <c:v>45</c:v>
                </c:pt>
                <c:pt idx="3">
                  <c:v>60</c:v>
                </c:pt>
                <c:pt idx="4">
                  <c:v>75</c:v>
                </c:pt>
                <c:pt idx="5">
                  <c:v>90</c:v>
                </c:pt>
              </c:numCache>
            </c:numRef>
          </c:xVal>
          <c:yVal>
            <c:numRef>
              <c:f>'Avg. Fascicle Lengths'!$M$2:$M$7</c:f>
              <c:numCache>
                <c:formatCode>General</c:formatCode>
                <c:ptCount val="6"/>
                <c:pt idx="0">
                  <c:v>8.8181818181818201</c:v>
                </c:pt>
                <c:pt idx="1">
                  <c:v>9.8410303030303012</c:v>
                </c:pt>
                <c:pt idx="2">
                  <c:v>10.298787878787881</c:v>
                </c:pt>
                <c:pt idx="3">
                  <c:v>11.28530303030303</c:v>
                </c:pt>
                <c:pt idx="4">
                  <c:v>11.80401515151515</c:v>
                </c:pt>
                <c:pt idx="5">
                  <c:v>12.40742424242424</c:v>
                </c:pt>
              </c:numCache>
            </c:numRef>
          </c:yVal>
          <c:smooth val="0"/>
          <c:extLst>
            <c:ext xmlns:c16="http://schemas.microsoft.com/office/drawing/2014/chart" uri="{C3380CC4-5D6E-409C-BE32-E72D297353CC}">
              <c16:uniqueId val="{00000001-C8A4-CB4B-AD53-5241E2CFB77F}"/>
            </c:ext>
          </c:extLst>
        </c:ser>
        <c:ser>
          <c:idx val="2"/>
          <c:order val="1"/>
          <c:tx>
            <c:v>Scaled Model</c:v>
          </c:tx>
          <c:spPr>
            <a:ln w="25400" cap="rnd">
              <a:solidFill>
                <a:schemeClr val="tx1"/>
              </a:solidFill>
              <a:round/>
            </a:ln>
            <a:effectLst/>
          </c:spPr>
          <c:marker>
            <c:symbol val="none"/>
          </c:marker>
          <c:xVal>
            <c:numRef>
              <c:f>'Avg. Fascicle Lengths'!$A$10:$A$110</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'Avg. Fascicle Lengths'!$W$10:$W$110</c:f>
              <c:numCache>
                <c:formatCode>General</c:formatCode>
                <c:ptCount val="101"/>
                <c:pt idx="0">
                  <c:v>7.822796249999989</c:v>
                </c:pt>
                <c:pt idx="1">
                  <c:v>7.8723562499999913</c:v>
                </c:pt>
                <c:pt idx="2">
                  <c:v>7.9225587499999941</c:v>
                </c:pt>
                <c:pt idx="3">
                  <c:v>7.9738337499999998</c:v>
                </c:pt>
                <c:pt idx="4">
                  <c:v>8.026128749999998</c:v>
                </c:pt>
                <c:pt idx="5">
                  <c:v>8.0791550000000001</c:v>
                </c:pt>
                <c:pt idx="6">
                  <c:v>8.1332149999999999</c:v>
                </c:pt>
                <c:pt idx="7">
                  <c:v>8.1884262499999991</c:v>
                </c:pt>
                <c:pt idx="8">
                  <c:v>8.2442899999999977</c:v>
                </c:pt>
                <c:pt idx="9">
                  <c:v>8.3005887499999993</c:v>
                </c:pt>
                <c:pt idx="10">
                  <c:v>8.3572024999999996</c:v>
                </c:pt>
                <c:pt idx="11">
                  <c:v>8.4143050000000006</c:v>
                </c:pt>
                <c:pt idx="12">
                  <c:v>8.4719737499999983</c:v>
                </c:pt>
                <c:pt idx="13">
                  <c:v>8.5301587499999982</c:v>
                </c:pt>
                <c:pt idx="14">
                  <c:v>8.5888150000000003</c:v>
                </c:pt>
                <c:pt idx="15">
                  <c:v>8.6478937499999979</c:v>
                </c:pt>
                <c:pt idx="16">
                  <c:v>8.7073487499999978</c:v>
                </c:pt>
                <c:pt idx="17">
                  <c:v>8.7668437499999996</c:v>
                </c:pt>
                <c:pt idx="18">
                  <c:v>8.8268024999999994</c:v>
                </c:pt>
                <c:pt idx="19">
                  <c:v>8.8865400000000001</c:v>
                </c:pt>
                <c:pt idx="20">
                  <c:v>8.9462800000000016</c:v>
                </c:pt>
                <c:pt idx="21">
                  <c:v>9.0064600000000024</c:v>
                </c:pt>
                <c:pt idx="22">
                  <c:v>9.0662162500000001</c:v>
                </c:pt>
                <c:pt idx="23">
                  <c:v>9.1257562500000002</c:v>
                </c:pt>
                <c:pt idx="24">
                  <c:v>9.18553</c:v>
                </c:pt>
                <c:pt idx="25">
                  <c:v>9.245348749999998</c:v>
                </c:pt>
                <c:pt idx="26">
                  <c:v>9.3049874999999993</c:v>
                </c:pt>
                <c:pt idx="27">
                  <c:v>9.3644487499999993</c:v>
                </c:pt>
                <c:pt idx="28">
                  <c:v>9.4238099999999996</c:v>
                </c:pt>
                <c:pt idx="29">
                  <c:v>9.4830562500000006</c:v>
                </c:pt>
                <c:pt idx="30">
                  <c:v>9.5423550000000006</c:v>
                </c:pt>
                <c:pt idx="31">
                  <c:v>9.6014150000000011</c:v>
                </c:pt>
                <c:pt idx="32">
                  <c:v>9.6602262499999991</c:v>
                </c:pt>
                <c:pt idx="33">
                  <c:v>9.7185974999999996</c:v>
                </c:pt>
                <c:pt idx="34">
                  <c:v>9.7771624999999993</c:v>
                </c:pt>
                <c:pt idx="35">
                  <c:v>9.8352987500000015</c:v>
                </c:pt>
                <c:pt idx="36">
                  <c:v>9.8933350000000022</c:v>
                </c:pt>
                <c:pt idx="37">
                  <c:v>9.9508937500000005</c:v>
                </c:pt>
                <c:pt idx="38">
                  <c:v>10.007933749999999</c:v>
                </c:pt>
                <c:pt idx="39">
                  <c:v>10.064686249999999</c:v>
                </c:pt>
                <c:pt idx="40">
                  <c:v>10.121205</c:v>
                </c:pt>
                <c:pt idx="41">
                  <c:v>10.17751125</c:v>
                </c:pt>
                <c:pt idx="42">
                  <c:v>10.233207500000001</c:v>
                </c:pt>
                <c:pt idx="43">
                  <c:v>10.28817875</c:v>
                </c:pt>
                <c:pt idx="44">
                  <c:v>10.3426425</c:v>
                </c:pt>
                <c:pt idx="45">
                  <c:v>10.396387499999999</c:v>
                </c:pt>
                <c:pt idx="46">
                  <c:v>10.449562500000001</c:v>
                </c:pt>
                <c:pt idx="47">
                  <c:v>10.502101250000001</c:v>
                </c:pt>
                <c:pt idx="48">
                  <c:v>10.55411</c:v>
                </c:pt>
                <c:pt idx="49">
                  <c:v>10.6054025</c:v>
                </c:pt>
                <c:pt idx="50">
                  <c:v>10.6560825</c:v>
                </c:pt>
                <c:pt idx="51">
                  <c:v>10.70621</c:v>
                </c:pt>
                <c:pt idx="52">
                  <c:v>10.75571375</c:v>
                </c:pt>
                <c:pt idx="53">
                  <c:v>10.804583750000001</c:v>
                </c:pt>
                <c:pt idx="54">
                  <c:v>10.852886249999999</c:v>
                </c:pt>
                <c:pt idx="55">
                  <c:v>10.903578749999999</c:v>
                </c:pt>
                <c:pt idx="56">
                  <c:v>10.950363749999999</c:v>
                </c:pt>
                <c:pt idx="57">
                  <c:v>10.99667</c:v>
                </c:pt>
                <c:pt idx="58">
                  <c:v>11.042427500000001</c:v>
                </c:pt>
                <c:pt idx="59">
                  <c:v>11.0876775</c:v>
                </c:pt>
                <c:pt idx="60">
                  <c:v>11.132451250000001</c:v>
                </c:pt>
                <c:pt idx="61">
                  <c:v>11.17676125</c:v>
                </c:pt>
                <c:pt idx="62">
                  <c:v>11.2205675</c:v>
                </c:pt>
                <c:pt idx="63">
                  <c:v>11.26389</c:v>
                </c:pt>
                <c:pt idx="64">
                  <c:v>11.306715000000001</c:v>
                </c:pt>
                <c:pt idx="65">
                  <c:v>11.349097499999999</c:v>
                </c:pt>
                <c:pt idx="66">
                  <c:v>11.39101625</c:v>
                </c:pt>
                <c:pt idx="67">
                  <c:v>11.43247875</c:v>
                </c:pt>
                <c:pt idx="68">
                  <c:v>11.473475000000001</c:v>
                </c:pt>
                <c:pt idx="69">
                  <c:v>11.5140425</c:v>
                </c:pt>
                <c:pt idx="70">
                  <c:v>11.554147499999999</c:v>
                </c:pt>
                <c:pt idx="71">
                  <c:v>11.593835</c:v>
                </c:pt>
                <c:pt idx="72">
                  <c:v>11.63313</c:v>
                </c:pt>
                <c:pt idx="73">
                  <c:v>11.67198</c:v>
                </c:pt>
                <c:pt idx="74">
                  <c:v>11.71042125</c:v>
                </c:pt>
                <c:pt idx="75">
                  <c:v>11.74847875</c:v>
                </c:pt>
                <c:pt idx="76">
                  <c:v>11.786126250000001</c:v>
                </c:pt>
                <c:pt idx="77">
                  <c:v>11.823343749999999</c:v>
                </c:pt>
                <c:pt idx="78">
                  <c:v>11.860185</c:v>
                </c:pt>
                <c:pt idx="79">
                  <c:v>11.896595</c:v>
                </c:pt>
                <c:pt idx="80">
                  <c:v>11.93257625</c:v>
                </c:pt>
                <c:pt idx="81">
                  <c:v>11.968137499999999</c:v>
                </c:pt>
                <c:pt idx="82">
                  <c:v>12.003282499999999</c:v>
                </c:pt>
                <c:pt idx="83">
                  <c:v>12.038065</c:v>
                </c:pt>
                <c:pt idx="84">
                  <c:v>12.07241</c:v>
                </c:pt>
                <c:pt idx="85">
                  <c:v>12.106406249999999</c:v>
                </c:pt>
                <c:pt idx="86">
                  <c:v>12.140034999999999</c:v>
                </c:pt>
                <c:pt idx="87">
                  <c:v>12.17332</c:v>
                </c:pt>
                <c:pt idx="88">
                  <c:v>12.2062925</c:v>
                </c:pt>
                <c:pt idx="89">
                  <c:v>12.238982500000001</c:v>
                </c:pt>
                <c:pt idx="90">
                  <c:v>12.27141875</c:v>
                </c:pt>
                <c:pt idx="91">
                  <c:v>12.30365625</c:v>
                </c:pt>
                <c:pt idx="92">
                  <c:v>12.3357075</c:v>
                </c:pt>
                <c:pt idx="93">
                  <c:v>12.36758375</c:v>
                </c:pt>
                <c:pt idx="94">
                  <c:v>12.3993675</c:v>
                </c:pt>
                <c:pt idx="95">
                  <c:v>12.43102</c:v>
                </c:pt>
                <c:pt idx="96">
                  <c:v>12.46255375</c:v>
                </c:pt>
                <c:pt idx="97">
                  <c:v>12.494037499999999</c:v>
                </c:pt>
                <c:pt idx="98">
                  <c:v>12.525482500000001</c:v>
                </c:pt>
                <c:pt idx="99">
                  <c:v>12.55685375</c:v>
                </c:pt>
                <c:pt idx="100">
                  <c:v>12.588201249999999</c:v>
                </c:pt>
              </c:numCache>
            </c:numRef>
          </c:yVal>
          <c:smooth val="0"/>
          <c:extLst>
            <c:ext xmlns:c16="http://schemas.microsoft.com/office/drawing/2014/chart" uri="{C3380CC4-5D6E-409C-BE32-E72D297353CC}">
              <c16:uniqueId val="{00000002-C8A4-CB4B-AD53-5241E2CFB77F}"/>
            </c:ext>
          </c:extLst>
        </c:ser>
        <c:ser>
          <c:idx val="1"/>
          <c:order val="2"/>
          <c:tx>
            <c:v>Scaled Model +1 St. Dev.</c:v>
          </c:tx>
          <c:spPr>
            <a:ln w="25400" cap="rnd">
              <a:solidFill>
                <a:schemeClr val="tx1"/>
              </a:solidFill>
              <a:prstDash val="sysDot"/>
              <a:round/>
            </a:ln>
            <a:effectLst/>
          </c:spPr>
          <c:marker>
            <c:symbol val="none"/>
          </c:marker>
          <c:xVal>
            <c:numRef>
              <c:f>'Avg. Fascicle Lengths'!$A$10:$A$110</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'Avg. Fascicle Lengths'!$Z$10:$Z$110</c:f>
              <c:numCache>
                <c:formatCode>General</c:formatCode>
                <c:ptCount val="101"/>
                <c:pt idx="0">
                  <c:v>8.5860794211183595</c:v>
                </c:pt>
                <c:pt idx="1">
                  <c:v>8.6353680892629008</c:v>
                </c:pt>
                <c:pt idx="2">
                  <c:v>8.6853498009894832</c:v>
                </c:pt>
                <c:pt idx="3">
                  <c:v>8.7364530661717126</c:v>
                </c:pt>
                <c:pt idx="4">
                  <c:v>8.7886240563169356</c:v>
                </c:pt>
                <c:pt idx="5">
                  <c:v>8.8417021217851683</c:v>
                </c:pt>
                <c:pt idx="6">
                  <c:v>8.8954994499828892</c:v>
                </c:pt>
                <c:pt idx="7">
                  <c:v>8.9507204791331088</c:v>
                </c:pt>
                <c:pt idx="8">
                  <c:v>9.0069210104780986</c:v>
                </c:pt>
                <c:pt idx="9">
                  <c:v>9.0636879237913703</c:v>
                </c:pt>
                <c:pt idx="10">
                  <c:v>9.1206924555658873</c:v>
                </c:pt>
                <c:pt idx="11">
                  <c:v>9.1780862724109706</c:v>
                </c:pt>
                <c:pt idx="12">
                  <c:v>9.2360958325409932</c:v>
                </c:pt>
                <c:pt idx="13">
                  <c:v>9.2946721387912437</c:v>
                </c:pt>
                <c:pt idx="14">
                  <c:v>9.35376126817836</c:v>
                </c:pt>
                <c:pt idx="15">
                  <c:v>9.4133223395018462</c:v>
                </c:pt>
                <c:pt idx="16">
                  <c:v>9.4733005452649799</c:v>
                </c:pt>
                <c:pt idx="17">
                  <c:v>9.5338441591065699</c:v>
                </c:pt>
                <c:pt idx="18">
                  <c:v>9.5946012996074046</c:v>
                </c:pt>
                <c:pt idx="19">
                  <c:v>9.6554734497489711</c:v>
                </c:pt>
                <c:pt idx="20">
                  <c:v>9.7163871392623626</c:v>
                </c:pt>
                <c:pt idx="21">
                  <c:v>9.7776279301460303</c:v>
                </c:pt>
                <c:pt idx="22">
                  <c:v>9.8383510425429481</c:v>
                </c:pt>
                <c:pt idx="23">
                  <c:v>9.8988212340904607</c:v>
                </c:pt>
                <c:pt idx="24">
                  <c:v>9.9596471803323539</c:v>
                </c:pt>
                <c:pt idx="25">
                  <c:v>10.02070172523934</c:v>
                </c:pt>
                <c:pt idx="26">
                  <c:v>10.08139576058662</c:v>
                </c:pt>
                <c:pt idx="27">
                  <c:v>10.142076412159311</c:v>
                </c:pt>
                <c:pt idx="28">
                  <c:v>10.20254470547696</c:v>
                </c:pt>
                <c:pt idx="29">
                  <c:v>10.26289547269616</c:v>
                </c:pt>
                <c:pt idx="30">
                  <c:v>10.3229497791451</c:v>
                </c:pt>
                <c:pt idx="31">
                  <c:v>10.38290014240515</c:v>
                </c:pt>
                <c:pt idx="32">
                  <c:v>10.44267732626041</c:v>
                </c:pt>
                <c:pt idx="33">
                  <c:v>10.50215289506516</c:v>
                </c:pt>
                <c:pt idx="34">
                  <c:v>10.561635692399109</c:v>
                </c:pt>
                <c:pt idx="35">
                  <c:v>10.62073527860664</c:v>
                </c:pt>
                <c:pt idx="36">
                  <c:v>10.680033808929711</c:v>
                </c:pt>
                <c:pt idx="37">
                  <c:v>10.73894122507345</c:v>
                </c:pt>
                <c:pt idx="38">
                  <c:v>10.79741768565377</c:v>
                </c:pt>
                <c:pt idx="39">
                  <c:v>10.855732335815439</c:v>
                </c:pt>
                <c:pt idx="40">
                  <c:v>10.913973644633661</c:v>
                </c:pt>
                <c:pt idx="41">
                  <c:v>10.9722294584674</c:v>
                </c:pt>
                <c:pt idx="42">
                  <c:v>11.030041388868939</c:v>
                </c:pt>
                <c:pt idx="43">
                  <c:v>11.087031131490161</c:v>
                </c:pt>
                <c:pt idx="44">
                  <c:v>11.14343722477123</c:v>
                </c:pt>
                <c:pt idx="45">
                  <c:v>11.19913296986754</c:v>
                </c:pt>
                <c:pt idx="46">
                  <c:v>11.25427016357817</c:v>
                </c:pt>
                <c:pt idx="47">
                  <c:v>11.30874499620908</c:v>
                </c:pt>
                <c:pt idx="48">
                  <c:v>11.362695228938261</c:v>
                </c:pt>
                <c:pt idx="49">
                  <c:v>11.415825350417339</c:v>
                </c:pt>
                <c:pt idx="50">
                  <c:v>11.46832609579325</c:v>
                </c:pt>
                <c:pt idx="51">
                  <c:v>11.520340271165839</c:v>
                </c:pt>
                <c:pt idx="52">
                  <c:v>11.571637986730311</c:v>
                </c:pt>
                <c:pt idx="53">
                  <c:v>11.622288794253871</c:v>
                </c:pt>
                <c:pt idx="54">
                  <c:v>11.672399560846969</c:v>
                </c:pt>
                <c:pt idx="55">
                  <c:v>11.725202712274671</c:v>
                </c:pt>
                <c:pt idx="56">
                  <c:v>11.7738742532887</c:v>
                </c:pt>
                <c:pt idx="57">
                  <c:v>11.8219977698847</c:v>
                </c:pt>
                <c:pt idx="58">
                  <c:v>11.86960257540078</c:v>
                </c:pt>
                <c:pt idx="59">
                  <c:v>11.91670987778836</c:v>
                </c:pt>
                <c:pt idx="60">
                  <c:v>11.963326584527859</c:v>
                </c:pt>
                <c:pt idx="61">
                  <c:v>12.00944120490357</c:v>
                </c:pt>
                <c:pt idx="62">
                  <c:v>12.05507920805362</c:v>
                </c:pt>
                <c:pt idx="63">
                  <c:v>12.100239198019921</c:v>
                </c:pt>
                <c:pt idx="64">
                  <c:v>12.14490091342085</c:v>
                </c:pt>
                <c:pt idx="65">
                  <c:v>12.18914689483598</c:v>
                </c:pt>
                <c:pt idx="66">
                  <c:v>12.23293367928928</c:v>
                </c:pt>
                <c:pt idx="67">
                  <c:v>12.27627941282501</c:v>
                </c:pt>
                <c:pt idx="68">
                  <c:v>12.319195632917779</c:v>
                </c:pt>
                <c:pt idx="69">
                  <c:v>12.36167389928273</c:v>
                </c:pt>
                <c:pt idx="70">
                  <c:v>12.40366941016477</c:v>
                </c:pt>
                <c:pt idx="71">
                  <c:v>12.445256618320119</c:v>
                </c:pt>
                <c:pt idx="72">
                  <c:v>12.48651820203435</c:v>
                </c:pt>
                <c:pt idx="73">
                  <c:v>12.52733912168933</c:v>
                </c:pt>
                <c:pt idx="74">
                  <c:v>12.5677909877351</c:v>
                </c:pt>
                <c:pt idx="75">
                  <c:v>12.607828020177941</c:v>
                </c:pt>
                <c:pt idx="76">
                  <c:v>12.64746203076543</c:v>
                </c:pt>
                <c:pt idx="77">
                  <c:v>12.686674391195361</c:v>
                </c:pt>
                <c:pt idx="78">
                  <c:v>12.7254906353352</c:v>
                </c:pt>
                <c:pt idx="79">
                  <c:v>12.763878880300201</c:v>
                </c:pt>
                <c:pt idx="80">
                  <c:v>12.801834256478401</c:v>
                </c:pt>
                <c:pt idx="81">
                  <c:v>12.839363480128</c:v>
                </c:pt>
                <c:pt idx="82">
                  <c:v>12.87647116614184</c:v>
                </c:pt>
                <c:pt idx="83">
                  <c:v>12.91318991141061</c:v>
                </c:pt>
                <c:pt idx="84">
                  <c:v>12.94946746770502</c:v>
                </c:pt>
                <c:pt idx="85">
                  <c:v>12.9854040908707</c:v>
                </c:pt>
                <c:pt idx="86">
                  <c:v>13.02095960780056</c:v>
                </c:pt>
                <c:pt idx="87">
                  <c:v>13.0561552946372</c:v>
                </c:pt>
                <c:pt idx="88">
                  <c:v>13.09101555133544</c:v>
                </c:pt>
                <c:pt idx="89">
                  <c:v>13.1255680322649</c:v>
                </c:pt>
                <c:pt idx="90">
                  <c:v>13.159840270682899</c:v>
                </c:pt>
                <c:pt idx="91">
                  <c:v>13.193885892779839</c:v>
                </c:pt>
                <c:pt idx="92">
                  <c:v>13.227708880904601</c:v>
                </c:pt>
                <c:pt idx="93">
                  <c:v>13.26131148159771</c:v>
                </c:pt>
                <c:pt idx="94">
                  <c:v>13.2948597292516</c:v>
                </c:pt>
                <c:pt idx="95">
                  <c:v>13.32828720517676</c:v>
                </c:pt>
                <c:pt idx="96">
                  <c:v>13.36157037860734</c:v>
                </c:pt>
                <c:pt idx="97">
                  <c:v>13.39485904907538</c:v>
                </c:pt>
                <c:pt idx="98">
                  <c:v>13.428112925364029</c:v>
                </c:pt>
                <c:pt idx="99">
                  <c:v>13.4613166698581</c:v>
                </c:pt>
                <c:pt idx="100">
                  <c:v>13.4945040918555</c:v>
                </c:pt>
              </c:numCache>
            </c:numRef>
          </c:yVal>
          <c:smooth val="0"/>
          <c:extLst>
            <c:ext xmlns:c16="http://schemas.microsoft.com/office/drawing/2014/chart" uri="{C3380CC4-5D6E-409C-BE32-E72D297353CC}">
              <c16:uniqueId val="{00000003-C8A4-CB4B-AD53-5241E2CFB77F}"/>
            </c:ext>
          </c:extLst>
        </c:ser>
        <c:ser>
          <c:idx val="3"/>
          <c:order val="3"/>
          <c:tx>
            <c:v>Scaled Model -1 St. Dev.</c:v>
          </c:tx>
          <c:spPr>
            <a:ln w="25400" cap="rnd">
              <a:solidFill>
                <a:schemeClr val="tx1"/>
              </a:solidFill>
              <a:prstDash val="sysDot"/>
              <a:round/>
            </a:ln>
            <a:effectLst/>
          </c:spPr>
          <c:marker>
            <c:symbol val="none"/>
          </c:marker>
          <c:xVal>
            <c:numRef>
              <c:f>'Avg. Fascicle Lengths'!$A$10:$A$110</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'Avg. Fascicle Lengths'!$Y$10:$Y$110</c:f>
              <c:numCache>
                <c:formatCode>General</c:formatCode>
                <c:ptCount val="101"/>
                <c:pt idx="0">
                  <c:v>7.0595130788816398</c:v>
                </c:pt>
                <c:pt idx="1">
                  <c:v>7.1093444107370969</c:v>
                </c:pt>
                <c:pt idx="2">
                  <c:v>7.1597676990105148</c:v>
                </c:pt>
                <c:pt idx="3">
                  <c:v>7.2112144338282853</c:v>
                </c:pt>
                <c:pt idx="4">
                  <c:v>7.2636334436830703</c:v>
                </c:pt>
                <c:pt idx="5">
                  <c:v>7.3166078782148229</c:v>
                </c:pt>
                <c:pt idx="6">
                  <c:v>7.3709305500171052</c:v>
                </c:pt>
                <c:pt idx="7">
                  <c:v>7.4261320208668886</c:v>
                </c:pt>
                <c:pt idx="8">
                  <c:v>7.4816589895219003</c:v>
                </c:pt>
                <c:pt idx="9">
                  <c:v>7.5374895762086256</c:v>
                </c:pt>
                <c:pt idx="10">
                  <c:v>7.5937125444341129</c:v>
                </c:pt>
                <c:pt idx="11">
                  <c:v>7.6505237275890297</c:v>
                </c:pt>
                <c:pt idx="12">
                  <c:v>7.7078516674589999</c:v>
                </c:pt>
                <c:pt idx="13">
                  <c:v>7.7656453612087546</c:v>
                </c:pt>
                <c:pt idx="14">
                  <c:v>7.8238687318216398</c:v>
                </c:pt>
                <c:pt idx="15">
                  <c:v>7.8824651604981506</c:v>
                </c:pt>
                <c:pt idx="16">
                  <c:v>7.9413969547350209</c:v>
                </c:pt>
                <c:pt idx="17">
                  <c:v>7.9998433408934302</c:v>
                </c:pt>
                <c:pt idx="18">
                  <c:v>8.0590037003925907</c:v>
                </c:pt>
                <c:pt idx="19">
                  <c:v>8.1176065502510273</c:v>
                </c:pt>
                <c:pt idx="20">
                  <c:v>8.1761728607376405</c:v>
                </c:pt>
                <c:pt idx="21">
                  <c:v>8.2352920698539673</c:v>
                </c:pt>
                <c:pt idx="22">
                  <c:v>8.2940814574570414</c:v>
                </c:pt>
                <c:pt idx="23">
                  <c:v>8.3526912659095398</c:v>
                </c:pt>
                <c:pt idx="24">
                  <c:v>8.4114128196676496</c:v>
                </c:pt>
                <c:pt idx="25">
                  <c:v>8.46999577476066</c:v>
                </c:pt>
                <c:pt idx="26">
                  <c:v>8.5285792394133804</c:v>
                </c:pt>
                <c:pt idx="27">
                  <c:v>8.5868210878406899</c:v>
                </c:pt>
                <c:pt idx="28">
                  <c:v>8.6450752945230391</c:v>
                </c:pt>
                <c:pt idx="29">
                  <c:v>8.7032170273038307</c:v>
                </c:pt>
                <c:pt idx="30">
                  <c:v>8.7617602208549084</c:v>
                </c:pt>
                <c:pt idx="31">
                  <c:v>8.8199298575948504</c:v>
                </c:pt>
                <c:pt idx="32">
                  <c:v>8.8777751737395931</c:v>
                </c:pt>
                <c:pt idx="33">
                  <c:v>8.9350421049348423</c:v>
                </c:pt>
                <c:pt idx="34">
                  <c:v>8.9926893076008891</c:v>
                </c:pt>
                <c:pt idx="35">
                  <c:v>9.049862221393365</c:v>
                </c:pt>
                <c:pt idx="36">
                  <c:v>9.1066361910702867</c:v>
                </c:pt>
                <c:pt idx="37">
                  <c:v>9.1628462749265491</c:v>
                </c:pt>
                <c:pt idx="38">
                  <c:v>9.2184498143462399</c:v>
                </c:pt>
                <c:pt idx="39">
                  <c:v>9.2736401641845614</c:v>
                </c:pt>
                <c:pt idx="40">
                  <c:v>9.3284363553663407</c:v>
                </c:pt>
                <c:pt idx="41">
                  <c:v>9.3827930415325902</c:v>
                </c:pt>
                <c:pt idx="42">
                  <c:v>9.4363736111310477</c:v>
                </c:pt>
                <c:pt idx="43">
                  <c:v>9.4893263685098397</c:v>
                </c:pt>
                <c:pt idx="44">
                  <c:v>9.5418477752287671</c:v>
                </c:pt>
                <c:pt idx="45">
                  <c:v>9.5936420301324592</c:v>
                </c:pt>
                <c:pt idx="46">
                  <c:v>9.6448548364218354</c:v>
                </c:pt>
                <c:pt idx="47">
                  <c:v>9.6954575037909212</c:v>
                </c:pt>
                <c:pt idx="48">
                  <c:v>9.7455247710617385</c:v>
                </c:pt>
                <c:pt idx="49">
                  <c:v>9.7949796495826487</c:v>
                </c:pt>
                <c:pt idx="50">
                  <c:v>9.8438389042067538</c:v>
                </c:pt>
                <c:pt idx="51">
                  <c:v>9.8920797288341547</c:v>
                </c:pt>
                <c:pt idx="52">
                  <c:v>9.9397895132696998</c:v>
                </c:pt>
                <c:pt idx="53">
                  <c:v>9.9868787057461326</c:v>
                </c:pt>
                <c:pt idx="54">
                  <c:v>10.033372939153031</c:v>
                </c:pt>
                <c:pt idx="55">
                  <c:v>10.08195478772533</c:v>
                </c:pt>
                <c:pt idx="56">
                  <c:v>10.12685324671131</c:v>
                </c:pt>
                <c:pt idx="57">
                  <c:v>10.1713422301153</c:v>
                </c:pt>
                <c:pt idx="58">
                  <c:v>10.215252424599219</c:v>
                </c:pt>
                <c:pt idx="59">
                  <c:v>10.258645122211639</c:v>
                </c:pt>
                <c:pt idx="60">
                  <c:v>10.30157591547214</c:v>
                </c:pt>
                <c:pt idx="61">
                  <c:v>10.34408129509643</c:v>
                </c:pt>
                <c:pt idx="62">
                  <c:v>10.386055791946379</c:v>
                </c:pt>
                <c:pt idx="63">
                  <c:v>10.427540801980079</c:v>
                </c:pt>
                <c:pt idx="64">
                  <c:v>10.468529086579149</c:v>
                </c:pt>
                <c:pt idx="65">
                  <c:v>10.50904810516403</c:v>
                </c:pt>
                <c:pt idx="66">
                  <c:v>10.54909882071072</c:v>
                </c:pt>
                <c:pt idx="67">
                  <c:v>10.588678087174991</c:v>
                </c:pt>
                <c:pt idx="68">
                  <c:v>10.62775436708222</c:v>
                </c:pt>
                <c:pt idx="69">
                  <c:v>10.666411100717269</c:v>
                </c:pt>
                <c:pt idx="70">
                  <c:v>10.70462558983523</c:v>
                </c:pt>
                <c:pt idx="71">
                  <c:v>10.74241338167988</c:v>
                </c:pt>
                <c:pt idx="72">
                  <c:v>10.77974179796565</c:v>
                </c:pt>
                <c:pt idx="73">
                  <c:v>10.816620878310671</c:v>
                </c:pt>
                <c:pt idx="74">
                  <c:v>10.85305151226491</c:v>
                </c:pt>
                <c:pt idx="75">
                  <c:v>10.88912947982206</c:v>
                </c:pt>
                <c:pt idx="76">
                  <c:v>10.924790469234569</c:v>
                </c:pt>
                <c:pt idx="77">
                  <c:v>10.96001310880464</c:v>
                </c:pt>
                <c:pt idx="78">
                  <c:v>10.994879364664801</c:v>
                </c:pt>
                <c:pt idx="79">
                  <c:v>11.0293111196998</c:v>
                </c:pt>
                <c:pt idx="80">
                  <c:v>11.063318243521611</c:v>
                </c:pt>
                <c:pt idx="81">
                  <c:v>11.096911519872</c:v>
                </c:pt>
                <c:pt idx="82">
                  <c:v>11.13009383385816</c:v>
                </c:pt>
                <c:pt idx="83">
                  <c:v>11.1629400885894</c:v>
                </c:pt>
                <c:pt idx="84">
                  <c:v>11.195352532294979</c:v>
                </c:pt>
                <c:pt idx="85">
                  <c:v>11.2274084091293</c:v>
                </c:pt>
                <c:pt idx="86">
                  <c:v>11.259110392199441</c:v>
                </c:pt>
                <c:pt idx="87">
                  <c:v>11.290484705362809</c:v>
                </c:pt>
                <c:pt idx="88">
                  <c:v>11.32156944866456</c:v>
                </c:pt>
                <c:pt idx="89">
                  <c:v>11.35239696773511</c:v>
                </c:pt>
                <c:pt idx="90">
                  <c:v>11.382997229317111</c:v>
                </c:pt>
                <c:pt idx="91">
                  <c:v>11.41342660722016</c:v>
                </c:pt>
                <c:pt idx="92">
                  <c:v>11.443706119095401</c:v>
                </c:pt>
                <c:pt idx="93">
                  <c:v>11.4738560184023</c:v>
                </c:pt>
                <c:pt idx="94">
                  <c:v>11.5038752707484</c:v>
                </c:pt>
                <c:pt idx="95">
                  <c:v>11.53375279482324</c:v>
                </c:pt>
                <c:pt idx="96">
                  <c:v>11.56353712139267</c:v>
                </c:pt>
                <c:pt idx="97">
                  <c:v>11.59321595092462</c:v>
                </c:pt>
                <c:pt idx="98">
                  <c:v>11.62285207463597</c:v>
                </c:pt>
                <c:pt idx="99">
                  <c:v>11.652390830141909</c:v>
                </c:pt>
                <c:pt idx="100">
                  <c:v>11.6818984081445</c:v>
                </c:pt>
              </c:numCache>
            </c:numRef>
          </c:yVal>
          <c:smooth val="0"/>
          <c:extLst>
            <c:ext xmlns:c16="http://schemas.microsoft.com/office/drawing/2014/chart" uri="{C3380CC4-5D6E-409C-BE32-E72D297353CC}">
              <c16:uniqueId val="{00000004-C8A4-CB4B-AD53-5241E2CFB77F}"/>
            </c:ext>
          </c:extLst>
        </c:ser>
        <c:ser>
          <c:idx val="4"/>
          <c:order val="4"/>
          <c:tx>
            <c:v>Generic Model</c:v>
          </c:tx>
          <c:spPr>
            <a:ln w="25400" cap="rnd">
              <a:solidFill>
                <a:srgbClr val="FF0000"/>
              </a:solidFill>
              <a:round/>
            </a:ln>
            <a:effectLst/>
          </c:spPr>
          <c:marker>
            <c:symbol val="none"/>
          </c:marker>
          <c:xVal>
            <c:numRef>
              <c:f>'Avg. Fascicle Lengths'!$A$10:$A$110</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'Avg. Fascicle Lengths'!$AC$10:$AC$110</c:f>
              <c:numCache>
                <c:formatCode>General</c:formatCode>
                <c:ptCount val="101"/>
                <c:pt idx="0">
                  <c:v>7.6964999999999977</c:v>
                </c:pt>
                <c:pt idx="1">
                  <c:v>7.7385099999999998</c:v>
                </c:pt>
                <c:pt idx="2">
                  <c:v>7.7815899999999987</c:v>
                </c:pt>
                <c:pt idx="3">
                  <c:v>7.8256799999999966</c:v>
                </c:pt>
                <c:pt idx="4">
                  <c:v>7.8707399999999996</c:v>
                </c:pt>
                <c:pt idx="5">
                  <c:v>7.9171199999999997</c:v>
                </c:pt>
                <c:pt idx="6">
                  <c:v>7.9638999999999998</c:v>
                </c:pt>
                <c:pt idx="7">
                  <c:v>8.0115099999999995</c:v>
                </c:pt>
                <c:pt idx="8">
                  <c:v>8.05992</c:v>
                </c:pt>
                <c:pt idx="9">
                  <c:v>8.1090700000000009</c:v>
                </c:pt>
                <c:pt idx="10">
                  <c:v>8.1583900000000007</c:v>
                </c:pt>
                <c:pt idx="11">
                  <c:v>8.2091200000000004</c:v>
                </c:pt>
                <c:pt idx="12">
                  <c:v>8.2603800000000014</c:v>
                </c:pt>
                <c:pt idx="13">
                  <c:v>8.3125800000000005</c:v>
                </c:pt>
                <c:pt idx="14">
                  <c:v>8.3641699999999997</c:v>
                </c:pt>
                <c:pt idx="15">
                  <c:v>8.4162200000000009</c:v>
                </c:pt>
                <c:pt idx="16">
                  <c:v>8.4686800000000009</c:v>
                </c:pt>
                <c:pt idx="17">
                  <c:v>8.5215200000000006</c:v>
                </c:pt>
                <c:pt idx="18">
                  <c:v>8.5746900000000004</c:v>
                </c:pt>
                <c:pt idx="19">
                  <c:v>8.6281599999999976</c:v>
                </c:pt>
                <c:pt idx="20">
                  <c:v>8.6818799999999996</c:v>
                </c:pt>
                <c:pt idx="21">
                  <c:v>8.73583</c:v>
                </c:pt>
                <c:pt idx="22">
                  <c:v>8.7899600000000007</c:v>
                </c:pt>
                <c:pt idx="23">
                  <c:v>8.844240000000001</c:v>
                </c:pt>
                <c:pt idx="24">
                  <c:v>8.8986300000000007</c:v>
                </c:pt>
                <c:pt idx="25">
                  <c:v>8.9531100000000006</c:v>
                </c:pt>
                <c:pt idx="26">
                  <c:v>9.0066600000000001</c:v>
                </c:pt>
                <c:pt idx="27">
                  <c:v>9.0601800000000008</c:v>
                </c:pt>
                <c:pt idx="28">
                  <c:v>9.1142299999999992</c:v>
                </c:pt>
                <c:pt idx="29">
                  <c:v>9.1678899999999999</c:v>
                </c:pt>
                <c:pt idx="30">
                  <c:v>9.2214799999999997</c:v>
                </c:pt>
                <c:pt idx="31">
                  <c:v>9.2745099999999994</c:v>
                </c:pt>
                <c:pt idx="32">
                  <c:v>9.3276900000000005</c:v>
                </c:pt>
                <c:pt idx="33">
                  <c:v>9.3806899999999995</c:v>
                </c:pt>
                <c:pt idx="34">
                  <c:v>9.4334799999999994</c:v>
                </c:pt>
                <c:pt idx="35">
                  <c:v>9.4860500000000005</c:v>
                </c:pt>
                <c:pt idx="36">
                  <c:v>9.5383699999999969</c:v>
                </c:pt>
                <c:pt idx="37">
                  <c:v>9.5904100000000003</c:v>
                </c:pt>
                <c:pt idx="38">
                  <c:v>9.6418099999999978</c:v>
                </c:pt>
                <c:pt idx="39">
                  <c:v>9.6931799999999999</c:v>
                </c:pt>
                <c:pt idx="40">
                  <c:v>9.7442199999999968</c:v>
                </c:pt>
                <c:pt idx="41">
                  <c:v>9.7949099999999962</c:v>
                </c:pt>
                <c:pt idx="42">
                  <c:v>9.8454800000000002</c:v>
                </c:pt>
                <c:pt idx="43">
                  <c:v>9.8953299999999995</c:v>
                </c:pt>
                <c:pt idx="44">
                  <c:v>9.9453600000000009</c:v>
                </c:pt>
                <c:pt idx="45">
                  <c:v>9.9960699999999996</c:v>
                </c:pt>
                <c:pt idx="46">
                  <c:v>10.04618</c:v>
                </c:pt>
                <c:pt idx="47">
                  <c:v>10.09571</c:v>
                </c:pt>
                <c:pt idx="48">
                  <c:v>10.14466</c:v>
                </c:pt>
                <c:pt idx="49">
                  <c:v>10.19304</c:v>
                </c:pt>
                <c:pt idx="50">
                  <c:v>10.240790000000001</c:v>
                </c:pt>
                <c:pt idx="51">
                  <c:v>10.28797</c:v>
                </c:pt>
                <c:pt idx="52">
                  <c:v>10.334580000000001</c:v>
                </c:pt>
                <c:pt idx="53">
                  <c:v>10.380610000000001</c:v>
                </c:pt>
                <c:pt idx="54">
                  <c:v>10.42609</c:v>
                </c:pt>
                <c:pt idx="55">
                  <c:v>10.47113</c:v>
                </c:pt>
                <c:pt idx="56">
                  <c:v>10.51562</c:v>
                </c:pt>
                <c:pt idx="57">
                  <c:v>10.559609999999999</c:v>
                </c:pt>
                <c:pt idx="58">
                  <c:v>10.603109999999999</c:v>
                </c:pt>
                <c:pt idx="59">
                  <c:v>10.64612</c:v>
                </c:pt>
                <c:pt idx="60">
                  <c:v>10.68863</c:v>
                </c:pt>
                <c:pt idx="61">
                  <c:v>10.73066</c:v>
                </c:pt>
                <c:pt idx="62">
                  <c:v>10.77223</c:v>
                </c:pt>
                <c:pt idx="63">
                  <c:v>10.813330000000001</c:v>
                </c:pt>
                <c:pt idx="64">
                  <c:v>10.853999999999999</c:v>
                </c:pt>
                <c:pt idx="65">
                  <c:v>10.89424</c:v>
                </c:pt>
                <c:pt idx="66">
                  <c:v>10.93431</c:v>
                </c:pt>
                <c:pt idx="67">
                  <c:v>10.973699999999999</c:v>
                </c:pt>
                <c:pt idx="68">
                  <c:v>11.01271</c:v>
                </c:pt>
                <c:pt idx="69">
                  <c:v>11.05134</c:v>
                </c:pt>
                <c:pt idx="70">
                  <c:v>11.089589999999999</c:v>
                </c:pt>
                <c:pt idx="71">
                  <c:v>11.127470000000001</c:v>
                </c:pt>
                <c:pt idx="72">
                  <c:v>11.16499</c:v>
                </c:pt>
                <c:pt idx="73">
                  <c:v>11.20215</c:v>
                </c:pt>
                <c:pt idx="74">
                  <c:v>11.238960000000001</c:v>
                </c:pt>
                <c:pt idx="75">
                  <c:v>11.27543</c:v>
                </c:pt>
                <c:pt idx="76">
                  <c:v>11.31157</c:v>
                </c:pt>
                <c:pt idx="77">
                  <c:v>11.34735</c:v>
                </c:pt>
                <c:pt idx="78">
                  <c:v>11.38278</c:v>
                </c:pt>
                <c:pt idx="79">
                  <c:v>11.41785</c:v>
                </c:pt>
                <c:pt idx="80">
                  <c:v>11.45256</c:v>
                </c:pt>
                <c:pt idx="81">
                  <c:v>11.48691</c:v>
                </c:pt>
                <c:pt idx="82">
                  <c:v>11.520910000000001</c:v>
                </c:pt>
                <c:pt idx="83">
                  <c:v>11.55443</c:v>
                </c:pt>
                <c:pt idx="84">
                  <c:v>11.587859999999999</c:v>
                </c:pt>
                <c:pt idx="85">
                  <c:v>11.620900000000001</c:v>
                </c:pt>
                <c:pt idx="86">
                  <c:v>11.65357</c:v>
                </c:pt>
                <c:pt idx="87">
                  <c:v>11.685890000000001</c:v>
                </c:pt>
                <c:pt idx="88">
                  <c:v>11.717890000000001</c:v>
                </c:pt>
                <c:pt idx="89">
                  <c:v>11.74962</c:v>
                </c:pt>
                <c:pt idx="90">
                  <c:v>11.7811</c:v>
                </c:pt>
                <c:pt idx="91">
                  <c:v>11.81265</c:v>
                </c:pt>
                <c:pt idx="92">
                  <c:v>11.84385</c:v>
                </c:pt>
                <c:pt idx="93">
                  <c:v>11.874930000000001</c:v>
                </c:pt>
                <c:pt idx="94">
                  <c:v>11.90592</c:v>
                </c:pt>
                <c:pt idx="95">
                  <c:v>11.93684</c:v>
                </c:pt>
                <c:pt idx="96">
                  <c:v>11.96771</c:v>
                </c:pt>
                <c:pt idx="97">
                  <c:v>11.998559999999999</c:v>
                </c:pt>
                <c:pt idx="98">
                  <c:v>12.029389999999999</c:v>
                </c:pt>
                <c:pt idx="99">
                  <c:v>12.06021</c:v>
                </c:pt>
                <c:pt idx="100">
                  <c:v>12.09102</c:v>
                </c:pt>
              </c:numCache>
            </c:numRef>
          </c:yVal>
          <c:smooth val="0"/>
          <c:extLst>
            <c:ext xmlns:c16="http://schemas.microsoft.com/office/drawing/2014/chart" uri="{C3380CC4-5D6E-409C-BE32-E72D297353CC}">
              <c16:uniqueId val="{00000005-C8A4-CB4B-AD53-5241E2CFB77F}"/>
            </c:ext>
          </c:extLst>
        </c:ser>
        <c:ser>
          <c:idx val="5"/>
          <c:order val="5"/>
          <c:tx>
            <c:v>Arnold Model</c:v>
          </c:tx>
          <c:spPr>
            <a:ln w="38100" cap="rnd">
              <a:solidFill>
                <a:srgbClr val="FF0000"/>
              </a:solidFill>
              <a:prstDash val="sysDot"/>
              <a:round/>
            </a:ln>
            <a:effectLst/>
          </c:spPr>
          <c:marker>
            <c:symbol val="none"/>
          </c:marker>
          <c:xVal>
            <c:numRef>
              <c:f>'Avg. Fascicle Lengths'!$A$10:$A$110</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'Avg. Fascicle Lengths'!$AG$10:$AG$110</c:f>
              <c:numCache>
                <c:formatCode>General</c:formatCode>
                <c:ptCount val="101"/>
                <c:pt idx="0">
                  <c:v>7.7253400000000001</c:v>
                </c:pt>
                <c:pt idx="1">
                  <c:v>7.7863100000000003</c:v>
                </c:pt>
                <c:pt idx="2">
                  <c:v>7.8491500000000007</c:v>
                </c:pt>
                <c:pt idx="3">
                  <c:v>7.91364</c:v>
                </c:pt>
                <c:pt idx="4">
                  <c:v>7.9797599999999997</c:v>
                </c:pt>
                <c:pt idx="5">
                  <c:v>8.0470199999999998</c:v>
                </c:pt>
                <c:pt idx="6">
                  <c:v>8.1154799999999998</c:v>
                </c:pt>
                <c:pt idx="7">
                  <c:v>8.1848200000000002</c:v>
                </c:pt>
                <c:pt idx="8">
                  <c:v>8.2554800000000004</c:v>
                </c:pt>
                <c:pt idx="9">
                  <c:v>8.3270999999999997</c:v>
                </c:pt>
                <c:pt idx="10">
                  <c:v>8.3989400000000014</c:v>
                </c:pt>
                <c:pt idx="11">
                  <c:v>8.4715100000000003</c:v>
                </c:pt>
                <c:pt idx="12">
                  <c:v>8.5447699999999962</c:v>
                </c:pt>
                <c:pt idx="13">
                  <c:v>8.6186399999999992</c:v>
                </c:pt>
                <c:pt idx="14">
                  <c:v>8.6930700000000005</c:v>
                </c:pt>
                <c:pt idx="15">
                  <c:v>8.7680299999999995</c:v>
                </c:pt>
                <c:pt idx="16">
                  <c:v>8.8434500000000007</c:v>
                </c:pt>
                <c:pt idx="17">
                  <c:v>8.9192900000000002</c:v>
                </c:pt>
                <c:pt idx="18">
                  <c:v>8.9951000000000008</c:v>
                </c:pt>
                <c:pt idx="19">
                  <c:v>9.0709</c:v>
                </c:pt>
                <c:pt idx="20">
                  <c:v>9.1472999999999978</c:v>
                </c:pt>
                <c:pt idx="21">
                  <c:v>9.2236899999999995</c:v>
                </c:pt>
                <c:pt idx="22">
                  <c:v>9.2999700000000001</c:v>
                </c:pt>
                <c:pt idx="23">
                  <c:v>9.3765099999999997</c:v>
                </c:pt>
                <c:pt idx="24">
                  <c:v>9.4531100000000006</c:v>
                </c:pt>
                <c:pt idx="25">
                  <c:v>9.5297199999999993</c:v>
                </c:pt>
                <c:pt idx="26">
                  <c:v>9.6060999999999996</c:v>
                </c:pt>
                <c:pt idx="27">
                  <c:v>9.6824899999999996</c:v>
                </c:pt>
                <c:pt idx="28">
                  <c:v>9.7586899999999996</c:v>
                </c:pt>
                <c:pt idx="29">
                  <c:v>9.8346</c:v>
                </c:pt>
                <c:pt idx="30">
                  <c:v>9.9102099999999993</c:v>
                </c:pt>
                <c:pt idx="31">
                  <c:v>9.9861799999999992</c:v>
                </c:pt>
                <c:pt idx="32">
                  <c:v>10.061909999999999</c:v>
                </c:pt>
                <c:pt idx="33">
                  <c:v>10.13697</c:v>
                </c:pt>
                <c:pt idx="34">
                  <c:v>10.211360000000001</c:v>
                </c:pt>
                <c:pt idx="35">
                  <c:v>10.28511</c:v>
                </c:pt>
                <c:pt idx="36">
                  <c:v>10.358230000000001</c:v>
                </c:pt>
                <c:pt idx="37">
                  <c:v>10.430730000000001</c:v>
                </c:pt>
                <c:pt idx="38">
                  <c:v>10.502610000000001</c:v>
                </c:pt>
                <c:pt idx="39">
                  <c:v>10.57385</c:v>
                </c:pt>
                <c:pt idx="40">
                  <c:v>10.644450000000001</c:v>
                </c:pt>
                <c:pt idx="41">
                  <c:v>10.714399999999999</c:v>
                </c:pt>
                <c:pt idx="42">
                  <c:v>10.783709999999999</c:v>
                </c:pt>
                <c:pt idx="43">
                  <c:v>10.852460000000001</c:v>
                </c:pt>
                <c:pt idx="44">
                  <c:v>10.92046</c:v>
                </c:pt>
                <c:pt idx="45">
                  <c:v>10.98784</c:v>
                </c:pt>
                <c:pt idx="46">
                  <c:v>11.054589999999999</c:v>
                </c:pt>
                <c:pt idx="47">
                  <c:v>11.120699999999999</c:v>
                </c:pt>
                <c:pt idx="48">
                  <c:v>11.18619</c:v>
                </c:pt>
                <c:pt idx="49">
                  <c:v>11.251010000000001</c:v>
                </c:pt>
                <c:pt idx="50">
                  <c:v>11.31504</c:v>
                </c:pt>
                <c:pt idx="51">
                  <c:v>11.37856</c:v>
                </c:pt>
                <c:pt idx="52">
                  <c:v>11.44134</c:v>
                </c:pt>
                <c:pt idx="53">
                  <c:v>11.50343</c:v>
                </c:pt>
                <c:pt idx="54">
                  <c:v>11.564819999999999</c:v>
                </c:pt>
                <c:pt idx="55">
                  <c:v>11.62541</c:v>
                </c:pt>
                <c:pt idx="56">
                  <c:v>11.685359999999999</c:v>
                </c:pt>
                <c:pt idx="57">
                  <c:v>11.744590000000001</c:v>
                </c:pt>
                <c:pt idx="58">
                  <c:v>11.803089999999999</c:v>
                </c:pt>
                <c:pt idx="59">
                  <c:v>11.86087</c:v>
                </c:pt>
                <c:pt idx="60">
                  <c:v>11.917909999999999</c:v>
                </c:pt>
                <c:pt idx="61">
                  <c:v>11.974220000000001</c:v>
                </c:pt>
                <c:pt idx="62">
                  <c:v>12.029769999999999</c:v>
                </c:pt>
                <c:pt idx="63">
                  <c:v>12.084540000000001</c:v>
                </c:pt>
                <c:pt idx="64">
                  <c:v>12.13852</c:v>
                </c:pt>
                <c:pt idx="65">
                  <c:v>12.19168</c:v>
                </c:pt>
                <c:pt idx="66">
                  <c:v>12.24403</c:v>
                </c:pt>
                <c:pt idx="67">
                  <c:v>12.295529999999999</c:v>
                </c:pt>
                <c:pt idx="68">
                  <c:v>12.346170000000001</c:v>
                </c:pt>
                <c:pt idx="69">
                  <c:v>12.395949999999999</c:v>
                </c:pt>
                <c:pt idx="70">
                  <c:v>12.444850000000001</c:v>
                </c:pt>
                <c:pt idx="71">
                  <c:v>12.49286</c:v>
                </c:pt>
                <c:pt idx="72">
                  <c:v>12.53988</c:v>
                </c:pt>
                <c:pt idx="73">
                  <c:v>12.58605</c:v>
                </c:pt>
                <c:pt idx="74">
                  <c:v>12.6313</c:v>
                </c:pt>
                <c:pt idx="75">
                  <c:v>12.675599999999999</c:v>
                </c:pt>
                <c:pt idx="76">
                  <c:v>12.718959999999999</c:v>
                </c:pt>
                <c:pt idx="77">
                  <c:v>12.76136</c:v>
                </c:pt>
                <c:pt idx="78">
                  <c:v>12.8028</c:v>
                </c:pt>
                <c:pt idx="79">
                  <c:v>12.84327</c:v>
                </c:pt>
                <c:pt idx="80">
                  <c:v>12.882759999999999</c:v>
                </c:pt>
                <c:pt idx="81">
                  <c:v>12.92126</c:v>
                </c:pt>
                <c:pt idx="82">
                  <c:v>12.958769999999999</c:v>
                </c:pt>
                <c:pt idx="83">
                  <c:v>12.99531</c:v>
                </c:pt>
                <c:pt idx="84">
                  <c:v>13.030900000000001</c:v>
                </c:pt>
                <c:pt idx="85">
                  <c:v>13.06598</c:v>
                </c:pt>
                <c:pt idx="86">
                  <c:v>13.10078</c:v>
                </c:pt>
                <c:pt idx="87">
                  <c:v>13.135300000000001</c:v>
                </c:pt>
                <c:pt idx="88">
                  <c:v>13.16958</c:v>
                </c:pt>
                <c:pt idx="89">
                  <c:v>13.203620000000001</c:v>
                </c:pt>
                <c:pt idx="90">
                  <c:v>13.23746</c:v>
                </c:pt>
                <c:pt idx="91">
                  <c:v>13.27111</c:v>
                </c:pt>
                <c:pt idx="92">
                  <c:v>13.30461</c:v>
                </c:pt>
                <c:pt idx="93">
                  <c:v>13.33798</c:v>
                </c:pt>
                <c:pt idx="94">
                  <c:v>13.37125</c:v>
                </c:pt>
                <c:pt idx="95">
                  <c:v>13.40441</c:v>
                </c:pt>
                <c:pt idx="96">
                  <c:v>13.437469999999999</c:v>
                </c:pt>
                <c:pt idx="97">
                  <c:v>13.470370000000001</c:v>
                </c:pt>
                <c:pt idx="98">
                  <c:v>13.50315</c:v>
                </c:pt>
                <c:pt idx="99">
                  <c:v>13.53585</c:v>
                </c:pt>
                <c:pt idx="100">
                  <c:v>13.56846</c:v>
                </c:pt>
              </c:numCache>
            </c:numRef>
          </c:yVal>
          <c:smooth val="0"/>
          <c:extLst>
            <c:ext xmlns:c16="http://schemas.microsoft.com/office/drawing/2014/chart" uri="{C3380CC4-5D6E-409C-BE32-E72D297353CC}">
              <c16:uniqueId val="{00000006-C8A4-CB4B-AD53-5241E2CFB77F}"/>
            </c:ext>
          </c:extLst>
        </c:ser>
        <c:dLbls>
          <c:showLegendKey val="0"/>
          <c:showVal val="0"/>
          <c:showCatName val="0"/>
          <c:showSerName val="0"/>
          <c:showPercent val="0"/>
          <c:showBubbleSize val="0"/>
        </c:dLbls>
        <c:axId val="-352240048"/>
        <c:axId val="-385790768"/>
      </c:scatterChart>
      <c:valAx>
        <c:axId val="-352240048"/>
        <c:scaling>
          <c:orientation val="minMax"/>
          <c:max val="10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2000" b="1" dirty="0"/>
                  <a:t>Knee Flexion Angle</a:t>
                </a:r>
                <a:r>
                  <a:rPr lang="en-US" sz="2000" b="1" baseline="0" dirty="0"/>
                  <a:t> </a:t>
                </a:r>
                <a:r>
                  <a:rPr lang="en-US" sz="2000" b="1" baseline="0"/>
                  <a:t>(Degrees)</a:t>
                </a:r>
                <a:endParaRPr lang="en-US" sz="2000" b="1"/>
              </a:p>
            </c:rich>
          </c:tx>
          <c:overlay val="0"/>
          <c:spPr>
            <a:noFill/>
            <a:ln>
              <a:noFill/>
            </a:ln>
            <a:effectLst/>
          </c:spPr>
          <c:txPr>
            <a:bodyPr rot="0" spcFirstLastPara="1" vertOverflow="ellipsis" vert="horz" wrap="square" anchor="ctr" anchorCtr="1"/>
            <a:lstStyle/>
            <a:p>
              <a:pPr>
                <a:defRPr sz="2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85790768"/>
        <c:crosses val="autoZero"/>
        <c:crossBetween val="midCat"/>
      </c:valAx>
      <c:valAx>
        <c:axId val="-38579076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600" b="1"/>
                  <a:t>Fascicle </a:t>
                </a:r>
                <a:r>
                  <a:rPr lang="en-US" sz="1600" b="1" baseline="0"/>
                  <a:t>and </a:t>
                </a:r>
                <a:r>
                  <a:rPr lang="en-US" sz="1600" b="1" baseline="0" dirty="0"/>
                  <a:t>Modeled Fiber Length (mm)</a:t>
                </a:r>
                <a:endParaRPr lang="en-US" sz="1600" b="1" dirty="0"/>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52240048"/>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6D8F61-C65C-4B5C-A389-2C44FC814848}" type="datetimeFigureOut">
              <a:rPr lang="en-US" smtClean="0"/>
              <a:pPr/>
              <a:t>2/1/18</a:t>
            </a:fld>
            <a:endParaRPr lang="en-US" dirty="0"/>
          </a:p>
        </p:txBody>
      </p:sp>
      <p:sp>
        <p:nvSpPr>
          <p:cNvPr id="4" name="Slide Image Placeholder 3"/>
          <p:cNvSpPr>
            <a:spLocks noGrp="1" noRot="1" noChangeAspect="1"/>
          </p:cNvSpPr>
          <p:nvPr>
            <p:ph type="sldImg" idx="2"/>
          </p:nvPr>
        </p:nvSpPr>
        <p:spPr>
          <a:xfrm>
            <a:off x="1633538" y="685800"/>
            <a:ext cx="35909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0813E3-0F5D-433A-99DB-997D3D00EC69}" type="slidenum">
              <a:rPr lang="en-US" smtClean="0"/>
              <a:pPr/>
              <a:t>‹#›</a:t>
            </a:fld>
            <a:endParaRPr lang="en-US" dirty="0"/>
          </a:p>
        </p:txBody>
      </p:sp>
    </p:spTree>
    <p:extLst>
      <p:ext uri="{BB962C8B-B14F-4D97-AF65-F5344CB8AC3E}">
        <p14:creationId xmlns:p14="http://schemas.microsoft.com/office/powerpoint/2010/main" val="365509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3538" y="685800"/>
            <a:ext cx="3590925" cy="3429000"/>
          </a:xfrm>
        </p:spPr>
      </p:sp>
      <p:sp>
        <p:nvSpPr>
          <p:cNvPr id="3" name="Notes Placeholder 2"/>
          <p:cNvSpPr>
            <a:spLocks noGrp="1"/>
          </p:cNvSpPr>
          <p:nvPr>
            <p:ph type="body" idx="1"/>
          </p:nvPr>
        </p:nvSpPr>
        <p:spPr/>
        <p:txBody>
          <a:bodyPr/>
          <a:lstStyle/>
          <a:p>
            <a:endParaRPr lang="en-US" sz="1800" b="1" i="1" dirty="0">
              <a:solidFill>
                <a:srgbClr val="00B050"/>
              </a:solidFill>
            </a:endParaRPr>
          </a:p>
        </p:txBody>
      </p:sp>
      <p:sp>
        <p:nvSpPr>
          <p:cNvPr id="4" name="Slide Number Placeholder 3"/>
          <p:cNvSpPr>
            <a:spLocks noGrp="1"/>
          </p:cNvSpPr>
          <p:nvPr>
            <p:ph type="sldNum" sz="quarter" idx="10"/>
          </p:nvPr>
        </p:nvSpPr>
        <p:spPr/>
        <p:txBody>
          <a:bodyPr/>
          <a:lstStyle/>
          <a:p>
            <a:fld id="{B20813E3-0F5D-433A-99DB-997D3D00EC69}" type="slidenum">
              <a:rPr lang="en-US" smtClean="0"/>
              <a:pPr/>
              <a:t>1</a:t>
            </a:fld>
            <a:endParaRPr lang="en-US" dirty="0"/>
          </a:p>
        </p:txBody>
      </p:sp>
    </p:spTree>
    <p:extLst>
      <p:ext uri="{BB962C8B-B14F-4D97-AF65-F5344CB8AC3E}">
        <p14:creationId xmlns:p14="http://schemas.microsoft.com/office/powerpoint/2010/main" val="81938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222" y="11930069"/>
            <a:ext cx="34199168" cy="8232775"/>
          </a:xfrm>
        </p:spPr>
        <p:txBody>
          <a:bodyPr/>
          <a:lstStyle/>
          <a:p>
            <a:r>
              <a:rPr lang="en-US"/>
              <a:t>Click to edit Master title style</a:t>
            </a:r>
          </a:p>
        </p:txBody>
      </p:sp>
      <p:sp>
        <p:nvSpPr>
          <p:cNvPr id="3" name="Subtitle 2"/>
          <p:cNvSpPr>
            <a:spLocks noGrp="1"/>
          </p:cNvSpPr>
          <p:nvPr>
            <p:ph type="subTitle" idx="1"/>
          </p:nvPr>
        </p:nvSpPr>
        <p:spPr>
          <a:xfrm>
            <a:off x="6034435" y="21763043"/>
            <a:ext cx="28164735" cy="9813925"/>
          </a:xfrm>
        </p:spPr>
        <p:txBody>
          <a:bodyPr/>
          <a:lstStyle>
            <a:lvl1pPr marL="0" indent="0" algn="ctr">
              <a:buNone/>
              <a:defRPr/>
            </a:lvl1pPr>
            <a:lvl2pPr marL="380996" indent="0" algn="ctr">
              <a:buNone/>
              <a:defRPr/>
            </a:lvl2pPr>
            <a:lvl3pPr marL="761991" indent="0" algn="ctr">
              <a:buNone/>
              <a:defRPr/>
            </a:lvl3pPr>
            <a:lvl4pPr marL="1142986" indent="0" algn="ctr">
              <a:buNone/>
              <a:defRPr/>
            </a:lvl4pPr>
            <a:lvl5pPr marL="1523982" indent="0" algn="ctr">
              <a:buNone/>
              <a:defRPr/>
            </a:lvl5pPr>
            <a:lvl6pPr marL="1904978" indent="0" algn="ctr">
              <a:buNone/>
              <a:defRPr/>
            </a:lvl6pPr>
            <a:lvl7pPr marL="2285973" indent="0" algn="ctr">
              <a:buNone/>
              <a:defRPr/>
            </a:lvl7pPr>
            <a:lvl8pPr marL="2666968" indent="0" algn="ctr">
              <a:buNone/>
              <a:defRPr/>
            </a:lvl8pPr>
            <a:lvl9pPr marL="3047963"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C308EC04-15D1-42AE-AE1A-993EDE1A4A02}" type="slidenum">
              <a:rPr lang="en-US"/>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4D0FA98-1E88-43D8-B45D-AD1D7F52B224}" type="slidenum">
              <a:rPr lang="en-US"/>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8452" y="512764"/>
            <a:ext cx="9051649" cy="378920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3508" y="512764"/>
            <a:ext cx="27009173" cy="378920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444CBE-6480-49FF-A318-C10B00D33162}" type="slidenum">
              <a:rPr lang="en-US"/>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AC8A69E-CEC2-45D2-87DB-E61047DE2214}" type="slidenum">
              <a:rPr lang="en-US"/>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82" y="24679276"/>
            <a:ext cx="34199168" cy="7626350"/>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3178182" y="16278225"/>
            <a:ext cx="34199168" cy="8401050"/>
          </a:xfrm>
        </p:spPr>
        <p:txBody>
          <a:bodyPr anchor="b"/>
          <a:lstStyle>
            <a:lvl1pPr marL="0" indent="0">
              <a:buNone/>
              <a:defRPr sz="1700"/>
            </a:lvl1pPr>
            <a:lvl2pPr marL="380996" indent="0">
              <a:buNone/>
              <a:defRPr sz="1500"/>
            </a:lvl2pPr>
            <a:lvl3pPr marL="761991" indent="0">
              <a:buNone/>
              <a:defRPr sz="1300"/>
            </a:lvl3pPr>
            <a:lvl4pPr marL="1142986" indent="0">
              <a:buNone/>
              <a:defRPr sz="1200"/>
            </a:lvl4pPr>
            <a:lvl5pPr marL="1523982" indent="0">
              <a:buNone/>
              <a:defRPr sz="1200"/>
            </a:lvl5pPr>
            <a:lvl6pPr marL="1904978" indent="0">
              <a:buNone/>
              <a:defRPr sz="1200"/>
            </a:lvl6pPr>
            <a:lvl7pPr marL="2285973" indent="0">
              <a:buNone/>
              <a:defRPr sz="1200"/>
            </a:lvl7pPr>
            <a:lvl8pPr marL="2666968" indent="0">
              <a:buNone/>
              <a:defRPr sz="1200"/>
            </a:lvl8pPr>
            <a:lvl9pPr marL="3047963" indent="0">
              <a:buNone/>
              <a:defRPr sz="12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BEA3581-9D44-41E0-9065-E843624F1F4C}" type="slidenum">
              <a:rPr lang="en-US"/>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3507" y="8961442"/>
            <a:ext cx="18030411" cy="2944336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189691" y="8961442"/>
            <a:ext cx="18030411" cy="2944336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7B594729-E29B-486F-B5E1-E3ED7015FF48}" type="slidenum">
              <a:rPr lang="en-US"/>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990" y="1538287"/>
            <a:ext cx="36209632"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989" y="8596319"/>
            <a:ext cx="17776824" cy="3582987"/>
          </a:xfrm>
        </p:spPr>
        <p:txBody>
          <a:bodyPr anchor="b"/>
          <a:lstStyle>
            <a:lvl1pPr marL="0" indent="0">
              <a:buNone/>
              <a:defRPr sz="2000" b="1"/>
            </a:lvl1pPr>
            <a:lvl2pPr marL="380996" indent="0">
              <a:buNone/>
              <a:defRPr sz="1700" b="1"/>
            </a:lvl2pPr>
            <a:lvl3pPr marL="761991" indent="0">
              <a:buNone/>
              <a:defRPr sz="1500" b="1"/>
            </a:lvl3pPr>
            <a:lvl4pPr marL="1142986" indent="0">
              <a:buNone/>
              <a:defRPr sz="1300" b="1"/>
            </a:lvl4pPr>
            <a:lvl5pPr marL="1523982" indent="0">
              <a:buNone/>
              <a:defRPr sz="1300" b="1"/>
            </a:lvl5pPr>
            <a:lvl6pPr marL="1904978" indent="0">
              <a:buNone/>
              <a:defRPr sz="1300" b="1"/>
            </a:lvl6pPr>
            <a:lvl7pPr marL="2285973" indent="0">
              <a:buNone/>
              <a:defRPr sz="1300" b="1"/>
            </a:lvl7pPr>
            <a:lvl8pPr marL="2666968" indent="0">
              <a:buNone/>
              <a:defRPr sz="1300" b="1"/>
            </a:lvl8pPr>
            <a:lvl9pPr marL="3047963" indent="0">
              <a:buNone/>
              <a:defRPr sz="1300" b="1"/>
            </a:lvl9pPr>
          </a:lstStyle>
          <a:p>
            <a:pPr lvl="0"/>
            <a:r>
              <a:rPr lang="en-US"/>
              <a:t>Click to edit Master text styles</a:t>
            </a:r>
          </a:p>
        </p:txBody>
      </p:sp>
      <p:sp>
        <p:nvSpPr>
          <p:cNvPr id="4" name="Content Placeholder 3"/>
          <p:cNvSpPr>
            <a:spLocks noGrp="1"/>
          </p:cNvSpPr>
          <p:nvPr>
            <p:ph sz="half" idx="2"/>
          </p:nvPr>
        </p:nvSpPr>
        <p:spPr>
          <a:xfrm>
            <a:off x="2011989" y="12179305"/>
            <a:ext cx="17776824" cy="2212657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724" y="8596319"/>
            <a:ext cx="17782900" cy="3582987"/>
          </a:xfrm>
        </p:spPr>
        <p:txBody>
          <a:bodyPr anchor="b"/>
          <a:lstStyle>
            <a:lvl1pPr marL="0" indent="0">
              <a:buNone/>
              <a:defRPr sz="2000" b="1"/>
            </a:lvl1pPr>
            <a:lvl2pPr marL="380996" indent="0">
              <a:buNone/>
              <a:defRPr sz="1700" b="1"/>
            </a:lvl2pPr>
            <a:lvl3pPr marL="761991" indent="0">
              <a:buNone/>
              <a:defRPr sz="1500" b="1"/>
            </a:lvl3pPr>
            <a:lvl4pPr marL="1142986" indent="0">
              <a:buNone/>
              <a:defRPr sz="1300" b="1"/>
            </a:lvl4pPr>
            <a:lvl5pPr marL="1523982" indent="0">
              <a:buNone/>
              <a:defRPr sz="1300" b="1"/>
            </a:lvl5pPr>
            <a:lvl6pPr marL="1904978" indent="0">
              <a:buNone/>
              <a:defRPr sz="1300" b="1"/>
            </a:lvl6pPr>
            <a:lvl7pPr marL="2285973" indent="0">
              <a:buNone/>
              <a:defRPr sz="1300" b="1"/>
            </a:lvl7pPr>
            <a:lvl8pPr marL="2666968" indent="0">
              <a:buNone/>
              <a:defRPr sz="1300" b="1"/>
            </a:lvl8pPr>
            <a:lvl9pPr marL="3047963" indent="0">
              <a:buNone/>
              <a:defRPr sz="1300" b="1"/>
            </a:lvl9pPr>
          </a:lstStyle>
          <a:p>
            <a:pPr lvl="0"/>
            <a:r>
              <a:rPr lang="en-US"/>
              <a:t>Click to edit Master text styles</a:t>
            </a:r>
          </a:p>
        </p:txBody>
      </p:sp>
      <p:sp>
        <p:nvSpPr>
          <p:cNvPr id="6" name="Content Placeholder 5"/>
          <p:cNvSpPr>
            <a:spLocks noGrp="1"/>
          </p:cNvSpPr>
          <p:nvPr>
            <p:ph sz="quarter" idx="4"/>
          </p:nvPr>
        </p:nvSpPr>
        <p:spPr>
          <a:xfrm>
            <a:off x="20438724" y="12179305"/>
            <a:ext cx="17782900" cy="2212657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0EE387B-1FB7-4C39-8705-0B5004796C31}" type="slidenum">
              <a:rPr lang="en-US"/>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83DDCBB0-6BB5-4920-A186-DE22B07E2CE7}" type="slidenum">
              <a:rPr lang="en-US"/>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80EBB57-DC5C-4947-9583-13A54D16F607}" type="slidenum">
              <a:rPr lang="en-US"/>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989" y="1528769"/>
            <a:ext cx="13236574" cy="6507163"/>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5729917" y="1528769"/>
            <a:ext cx="22491700" cy="32777113"/>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989" y="8035925"/>
            <a:ext cx="13236574" cy="26269950"/>
          </a:xfrm>
        </p:spPr>
        <p:txBody>
          <a:bodyPr/>
          <a:lstStyle>
            <a:lvl1pPr marL="0" indent="0">
              <a:buNone/>
              <a:defRPr sz="1200"/>
            </a:lvl1pPr>
            <a:lvl2pPr marL="380996" indent="0">
              <a:buNone/>
              <a:defRPr sz="1000"/>
            </a:lvl2pPr>
            <a:lvl3pPr marL="761991" indent="0">
              <a:buNone/>
              <a:defRPr sz="800"/>
            </a:lvl3pPr>
            <a:lvl4pPr marL="1142986" indent="0">
              <a:buNone/>
              <a:defRPr sz="700"/>
            </a:lvl4pPr>
            <a:lvl5pPr marL="1523982" indent="0">
              <a:buNone/>
              <a:defRPr sz="700"/>
            </a:lvl5pPr>
            <a:lvl6pPr marL="1904978" indent="0">
              <a:buNone/>
              <a:defRPr sz="700"/>
            </a:lvl6pPr>
            <a:lvl7pPr marL="2285973" indent="0">
              <a:buNone/>
              <a:defRPr sz="700"/>
            </a:lvl7pPr>
            <a:lvl8pPr marL="2666968" indent="0">
              <a:buNone/>
              <a:defRPr sz="700"/>
            </a:lvl8pPr>
            <a:lvl9pPr marL="3047963" indent="0">
              <a:buNone/>
              <a:defRPr sz="7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17E9A32-33B6-451D-A98E-49118E64729B}" type="slidenum">
              <a:rPr lang="en-US"/>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462" y="26882731"/>
            <a:ext cx="24140768" cy="3175001"/>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885462" y="3432182"/>
            <a:ext cx="24140768" cy="23042563"/>
          </a:xfrm>
        </p:spPr>
        <p:txBody>
          <a:bodyPr/>
          <a:lstStyle>
            <a:lvl1pPr marL="0" indent="0">
              <a:buNone/>
              <a:defRPr sz="2700"/>
            </a:lvl1pPr>
            <a:lvl2pPr marL="380996" indent="0">
              <a:buNone/>
              <a:defRPr sz="2300"/>
            </a:lvl2pPr>
            <a:lvl3pPr marL="761991" indent="0">
              <a:buNone/>
              <a:defRPr sz="2000"/>
            </a:lvl3pPr>
            <a:lvl4pPr marL="1142986" indent="0">
              <a:buNone/>
              <a:defRPr sz="1700"/>
            </a:lvl4pPr>
            <a:lvl5pPr marL="1523982" indent="0">
              <a:buNone/>
              <a:defRPr sz="1700"/>
            </a:lvl5pPr>
            <a:lvl6pPr marL="1904978" indent="0">
              <a:buNone/>
              <a:defRPr sz="1700"/>
            </a:lvl6pPr>
            <a:lvl7pPr marL="2285973" indent="0">
              <a:buNone/>
              <a:defRPr sz="1700"/>
            </a:lvl7pPr>
            <a:lvl8pPr marL="2666968" indent="0">
              <a:buNone/>
              <a:defRPr sz="1700"/>
            </a:lvl8pPr>
            <a:lvl9pPr marL="3047963" indent="0">
              <a:buNone/>
              <a:defRPr sz="1700"/>
            </a:lvl9pPr>
          </a:lstStyle>
          <a:p>
            <a:endParaRPr lang="en-US" dirty="0"/>
          </a:p>
        </p:txBody>
      </p:sp>
      <p:sp>
        <p:nvSpPr>
          <p:cNvPr id="4" name="Text Placeholder 3"/>
          <p:cNvSpPr>
            <a:spLocks noGrp="1"/>
          </p:cNvSpPr>
          <p:nvPr>
            <p:ph type="body" sz="half" idx="2"/>
          </p:nvPr>
        </p:nvSpPr>
        <p:spPr>
          <a:xfrm>
            <a:off x="7885462" y="30057731"/>
            <a:ext cx="24140768" cy="4506913"/>
          </a:xfrm>
        </p:spPr>
        <p:txBody>
          <a:bodyPr/>
          <a:lstStyle>
            <a:lvl1pPr marL="0" indent="0">
              <a:buNone/>
              <a:defRPr sz="1200"/>
            </a:lvl1pPr>
            <a:lvl2pPr marL="380996" indent="0">
              <a:buNone/>
              <a:defRPr sz="1000"/>
            </a:lvl2pPr>
            <a:lvl3pPr marL="761991" indent="0">
              <a:buNone/>
              <a:defRPr sz="800"/>
            </a:lvl3pPr>
            <a:lvl4pPr marL="1142986" indent="0">
              <a:buNone/>
              <a:defRPr sz="700"/>
            </a:lvl4pPr>
            <a:lvl5pPr marL="1523982" indent="0">
              <a:buNone/>
              <a:defRPr sz="700"/>
            </a:lvl5pPr>
            <a:lvl6pPr marL="1904978" indent="0">
              <a:buNone/>
              <a:defRPr sz="700"/>
            </a:lvl6pPr>
            <a:lvl7pPr marL="2285973" indent="0">
              <a:buNone/>
              <a:defRPr sz="700"/>
            </a:lvl7pPr>
            <a:lvl8pPr marL="2666968" indent="0">
              <a:buNone/>
              <a:defRPr sz="700"/>
            </a:lvl8pPr>
            <a:lvl9pPr marL="3047963" indent="0">
              <a:buNone/>
              <a:defRPr sz="7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55C0221-0E32-4792-A312-E38AD16B2478}" type="slidenum">
              <a:rPr lang="en-US"/>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2013505" y="512765"/>
            <a:ext cx="36206596" cy="8448676"/>
          </a:xfrm>
          <a:prstGeom prst="rect">
            <a:avLst/>
          </a:prstGeom>
          <a:noFill/>
          <a:ln w="12700">
            <a:noFill/>
            <a:miter lim="800000"/>
            <a:headEnd/>
            <a:tailEnd/>
          </a:ln>
          <a:effectLst/>
        </p:spPr>
        <p:txBody>
          <a:bodyPr vert="horz" wrap="square" lIns="201075" tIns="201075" rIns="402844" bIns="201075" numCol="1" anchor="ctr" anchorCtr="0" compatLnSpc="1">
            <a:prstTxWarp prst="textNoShape">
              <a:avLst/>
            </a:prstTxWarp>
          </a:bodyPr>
          <a:lstStyle/>
          <a:p>
            <a:pPr lvl="0"/>
            <a:r>
              <a:rPr lang="en-US">
                <a:sym typeface="Arial" charset="0"/>
              </a:rPr>
              <a:t>Click to edit Master title style</a:t>
            </a:r>
          </a:p>
        </p:txBody>
      </p:sp>
      <p:sp>
        <p:nvSpPr>
          <p:cNvPr id="1026" name="Rectangle 2"/>
          <p:cNvSpPr>
            <a:spLocks noGrp="1" noChangeArrowheads="1"/>
          </p:cNvSpPr>
          <p:nvPr>
            <p:ph type="body" idx="1"/>
          </p:nvPr>
        </p:nvSpPr>
        <p:spPr bwMode="auto">
          <a:xfrm>
            <a:off x="2013505" y="8961442"/>
            <a:ext cx="36206596" cy="29443363"/>
          </a:xfrm>
          <a:prstGeom prst="rect">
            <a:avLst/>
          </a:prstGeom>
          <a:noFill/>
          <a:ln w="12700">
            <a:noFill/>
            <a:miter lim="800000"/>
            <a:headEnd/>
            <a:tailEnd/>
          </a:ln>
          <a:effectLst/>
        </p:spPr>
        <p:txBody>
          <a:bodyPr vert="horz" wrap="square" lIns="201075" tIns="201075" rIns="402844" bIns="201075"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Text Box 3"/>
          <p:cNvSpPr txBox="1">
            <a:spLocks noGrp="1" noChangeArrowheads="1"/>
          </p:cNvSpPr>
          <p:nvPr>
            <p:ph type="sldNum" sz="quarter" idx="4"/>
          </p:nvPr>
        </p:nvSpPr>
        <p:spPr bwMode="auto">
          <a:xfrm>
            <a:off x="32783948" y="34972628"/>
            <a:ext cx="1486591" cy="1549400"/>
          </a:xfrm>
          <a:prstGeom prst="rect">
            <a:avLst/>
          </a:prstGeom>
          <a:noFill/>
          <a:ln w="12700">
            <a:noFill/>
            <a:miter lim="800000"/>
            <a:headEnd/>
            <a:tailEnd/>
          </a:ln>
          <a:effectLst/>
        </p:spPr>
        <p:txBody>
          <a:bodyPr vert="horz" wrap="none" lIns="76197" tIns="38098" rIns="76197" bIns="38098" numCol="1" anchor="t" anchorCtr="0" compatLnSpc="1">
            <a:prstTxWarp prst="textNoShape">
              <a:avLst/>
            </a:prstTxWarp>
          </a:bodyPr>
          <a:lstStyle>
            <a:lvl1pPr algn="ctr">
              <a:defRPr sz="6201">
                <a:solidFill>
                  <a:schemeClr val="tx1"/>
                </a:solidFill>
                <a:cs typeface="Arial" charset="0"/>
              </a:defRPr>
            </a:lvl1pPr>
          </a:lstStyle>
          <a:p>
            <a:fld id="{8E1742EF-6E38-4016-8F37-D8104B8BBB29}"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fontAlgn="base">
        <a:spcBef>
          <a:spcPct val="0"/>
        </a:spcBef>
        <a:spcAft>
          <a:spcPct val="0"/>
        </a:spcAft>
        <a:defRPr sz="19300">
          <a:solidFill>
            <a:schemeClr val="tx1"/>
          </a:solidFill>
          <a:latin typeface="+mj-lt"/>
          <a:ea typeface="+mj-ea"/>
          <a:cs typeface="+mj-cs"/>
          <a:sym typeface="Arial" charset="0"/>
        </a:defRPr>
      </a:lvl1pPr>
      <a:lvl2pPr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2pPr>
      <a:lvl3pPr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3pPr>
      <a:lvl4pPr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4pPr>
      <a:lvl5pPr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5pPr>
      <a:lvl6pPr marL="380996"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6pPr>
      <a:lvl7pPr marL="761991"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7pPr>
      <a:lvl8pPr marL="1142986"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8pPr>
      <a:lvl9pPr marL="1523982" algn="ctr" rtl="0" fontAlgn="base">
        <a:spcBef>
          <a:spcPct val="0"/>
        </a:spcBef>
        <a:spcAft>
          <a:spcPct val="0"/>
        </a:spcAft>
        <a:defRPr sz="19300">
          <a:solidFill>
            <a:schemeClr val="tx1"/>
          </a:solidFill>
          <a:latin typeface="Arial" charset="0"/>
          <a:ea typeface="ヒラギノ角ゴ ProN W3" charset="0"/>
          <a:cs typeface="ヒラギノ角ゴ ProN W3" charset="0"/>
          <a:sym typeface="Arial" charset="0"/>
        </a:defRPr>
      </a:lvl9pPr>
    </p:titleStyle>
    <p:bodyStyle>
      <a:lvl1pPr marL="1510753" indent="-1510753" algn="l" rtl="0" fontAlgn="base">
        <a:spcBef>
          <a:spcPts val="3250"/>
        </a:spcBef>
        <a:spcAft>
          <a:spcPct val="0"/>
        </a:spcAft>
        <a:buSzPct val="100000"/>
        <a:buFont typeface="Arial" charset="0"/>
        <a:buChar char="•"/>
        <a:defRPr sz="14101">
          <a:solidFill>
            <a:schemeClr val="tx1"/>
          </a:solidFill>
          <a:latin typeface="+mn-lt"/>
          <a:ea typeface="+mn-ea"/>
          <a:cs typeface="+mn-cs"/>
          <a:sym typeface="Arial" charset="0"/>
        </a:defRPr>
      </a:lvl1pPr>
      <a:lvl2pPr marL="3272856" indent="-1259401" algn="l" rtl="0" fontAlgn="base">
        <a:spcBef>
          <a:spcPts val="2834"/>
        </a:spcBef>
        <a:spcAft>
          <a:spcPct val="0"/>
        </a:spcAft>
        <a:buSzPct val="100000"/>
        <a:buFont typeface="Arial" charset="0"/>
        <a:buChar char="–"/>
        <a:defRPr sz="12300">
          <a:solidFill>
            <a:schemeClr val="tx1"/>
          </a:solidFill>
          <a:latin typeface="+mn-lt"/>
          <a:ea typeface="+mn-ea"/>
          <a:cs typeface="+mn-cs"/>
          <a:sym typeface="Arial" charset="0"/>
        </a:defRPr>
      </a:lvl2pPr>
      <a:lvl3pPr marL="5034960" indent="-1006728" algn="l" rtl="0" fontAlgn="base">
        <a:spcBef>
          <a:spcPts val="2417"/>
        </a:spcBef>
        <a:spcAft>
          <a:spcPct val="0"/>
        </a:spcAft>
        <a:buSzPct val="100000"/>
        <a:buFont typeface="Arial" charset="0"/>
        <a:buChar char="•"/>
        <a:defRPr sz="10601">
          <a:solidFill>
            <a:schemeClr val="tx1"/>
          </a:solidFill>
          <a:latin typeface="+mn-lt"/>
          <a:ea typeface="+mn-ea"/>
          <a:cs typeface="+mn-cs"/>
          <a:sym typeface="Arial" charset="0"/>
        </a:defRPr>
      </a:lvl3pPr>
      <a:lvl4pPr marL="7049738" indent="-1006728"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4pPr>
      <a:lvl5pPr marL="9064516" indent="-1008050"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5pPr>
      <a:lvl6pPr marL="9445512" indent="-1008050"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6pPr>
      <a:lvl7pPr marL="9826507" indent="-1008050"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7pPr>
      <a:lvl8pPr marL="10207503" indent="-1008050"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8pPr>
      <a:lvl9pPr marL="10588497" indent="-1008050" algn="l" rtl="0" fontAlgn="base">
        <a:spcBef>
          <a:spcPts val="2000"/>
        </a:spcBef>
        <a:spcAft>
          <a:spcPct val="0"/>
        </a:spcAft>
        <a:buSzPct val="100000"/>
        <a:buFont typeface="Arial" charset="0"/>
        <a:buChar char="»"/>
        <a:defRPr sz="8800">
          <a:solidFill>
            <a:schemeClr val="tx1"/>
          </a:solidFill>
          <a:latin typeface="+mn-lt"/>
          <a:ea typeface="+mn-ea"/>
          <a:cs typeface="+mn-cs"/>
          <a:sym typeface="Arial" charset="0"/>
        </a:defRPr>
      </a:lvl9pPr>
    </p:bodyStyle>
    <p:otherStyle>
      <a:defPPr>
        <a:defRPr lang="en-US"/>
      </a:defPPr>
      <a:lvl1pPr marL="0" algn="l" defTabSz="761991" rtl="0" eaLnBrk="1" latinLnBrk="0" hangingPunct="1">
        <a:defRPr sz="1500" kern="1200">
          <a:solidFill>
            <a:schemeClr val="tx1"/>
          </a:solidFill>
          <a:latin typeface="+mn-lt"/>
          <a:ea typeface="+mn-ea"/>
          <a:cs typeface="+mn-cs"/>
        </a:defRPr>
      </a:lvl1pPr>
      <a:lvl2pPr marL="380996" algn="l" defTabSz="761991" rtl="0" eaLnBrk="1" latinLnBrk="0" hangingPunct="1">
        <a:defRPr sz="1500" kern="1200">
          <a:solidFill>
            <a:schemeClr val="tx1"/>
          </a:solidFill>
          <a:latin typeface="+mn-lt"/>
          <a:ea typeface="+mn-ea"/>
          <a:cs typeface="+mn-cs"/>
        </a:defRPr>
      </a:lvl2pPr>
      <a:lvl3pPr marL="761991" algn="l" defTabSz="761991" rtl="0" eaLnBrk="1" latinLnBrk="0" hangingPunct="1">
        <a:defRPr sz="1500" kern="1200">
          <a:solidFill>
            <a:schemeClr val="tx1"/>
          </a:solidFill>
          <a:latin typeface="+mn-lt"/>
          <a:ea typeface="+mn-ea"/>
          <a:cs typeface="+mn-cs"/>
        </a:defRPr>
      </a:lvl3pPr>
      <a:lvl4pPr marL="1142986" algn="l" defTabSz="761991" rtl="0" eaLnBrk="1" latinLnBrk="0" hangingPunct="1">
        <a:defRPr sz="1500" kern="1200">
          <a:solidFill>
            <a:schemeClr val="tx1"/>
          </a:solidFill>
          <a:latin typeface="+mn-lt"/>
          <a:ea typeface="+mn-ea"/>
          <a:cs typeface="+mn-cs"/>
        </a:defRPr>
      </a:lvl4pPr>
      <a:lvl5pPr marL="1523982" algn="l" defTabSz="761991" rtl="0" eaLnBrk="1" latinLnBrk="0" hangingPunct="1">
        <a:defRPr sz="1500" kern="1200">
          <a:solidFill>
            <a:schemeClr val="tx1"/>
          </a:solidFill>
          <a:latin typeface="+mn-lt"/>
          <a:ea typeface="+mn-ea"/>
          <a:cs typeface="+mn-cs"/>
        </a:defRPr>
      </a:lvl5pPr>
      <a:lvl6pPr marL="1904978" algn="l" defTabSz="761991" rtl="0" eaLnBrk="1" latinLnBrk="0" hangingPunct="1">
        <a:defRPr sz="1500" kern="1200">
          <a:solidFill>
            <a:schemeClr val="tx1"/>
          </a:solidFill>
          <a:latin typeface="+mn-lt"/>
          <a:ea typeface="+mn-ea"/>
          <a:cs typeface="+mn-cs"/>
        </a:defRPr>
      </a:lvl6pPr>
      <a:lvl7pPr marL="2285973" algn="l" defTabSz="761991" rtl="0" eaLnBrk="1" latinLnBrk="0" hangingPunct="1">
        <a:defRPr sz="1500" kern="1200">
          <a:solidFill>
            <a:schemeClr val="tx1"/>
          </a:solidFill>
          <a:latin typeface="+mn-lt"/>
          <a:ea typeface="+mn-ea"/>
          <a:cs typeface="+mn-cs"/>
        </a:defRPr>
      </a:lvl7pPr>
      <a:lvl8pPr marL="2666968" algn="l" defTabSz="761991" rtl="0" eaLnBrk="1" latinLnBrk="0" hangingPunct="1">
        <a:defRPr sz="1500" kern="1200">
          <a:solidFill>
            <a:schemeClr val="tx1"/>
          </a:solidFill>
          <a:latin typeface="+mn-lt"/>
          <a:ea typeface="+mn-ea"/>
          <a:cs typeface="+mn-cs"/>
        </a:defRPr>
      </a:lvl8pPr>
      <a:lvl9pPr marL="3047963" algn="l" defTabSz="76199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Relationship Id="rId13" Type="http://schemas.openxmlformats.org/officeDocument/2006/relationships/image" Target="../media/image11.tif"/><Relationship Id="rId18" Type="http://schemas.openxmlformats.org/officeDocument/2006/relationships/image" Target="../media/image16.tif"/><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tif"/><Relationship Id="rId17" Type="http://schemas.openxmlformats.org/officeDocument/2006/relationships/image" Target="../media/image15.tif"/><Relationship Id="rId2" Type="http://schemas.openxmlformats.org/officeDocument/2006/relationships/notesSlide" Target="../notesSlides/notesSlide1.xml"/><Relationship Id="rId16" Type="http://schemas.openxmlformats.org/officeDocument/2006/relationships/image" Target="../media/image14.tif"/><Relationship Id="rId20"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tif"/><Relationship Id="rId5" Type="http://schemas.openxmlformats.org/officeDocument/2006/relationships/image" Target="../media/image3.png"/><Relationship Id="rId15" Type="http://schemas.openxmlformats.org/officeDocument/2006/relationships/image" Target="../media/image13.tif"/><Relationship Id="rId10" Type="http://schemas.openxmlformats.org/officeDocument/2006/relationships/image" Target="../media/image8.png"/><Relationship Id="rId19" Type="http://schemas.openxmlformats.org/officeDocument/2006/relationships/image" Target="../media/image17.emf"/><Relationship Id="rId4" Type="http://schemas.openxmlformats.org/officeDocument/2006/relationships/image" Target="../media/image2.png"/><Relationship Id="rId9" Type="http://schemas.openxmlformats.org/officeDocument/2006/relationships/image" Target="../media/image7.tif"/><Relationship Id="rId14" Type="http://schemas.openxmlformats.org/officeDocument/2006/relationships/image" Target="../media/image12.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13473460" y="22902163"/>
            <a:ext cx="12991358" cy="7482188"/>
          </a:xfrm>
          <a:prstGeom prst="roundRect">
            <a:avLst>
              <a:gd name="adj" fmla="val 8296"/>
            </a:avLst>
          </a:prstGeom>
          <a:solidFill>
            <a:srgbClr val="592E8B"/>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endParaRPr>
          </a:p>
        </p:txBody>
      </p:sp>
      <p:sp>
        <p:nvSpPr>
          <p:cNvPr id="13" name="Rounded Rectangle 12"/>
          <p:cNvSpPr/>
          <p:nvPr/>
        </p:nvSpPr>
        <p:spPr bwMode="auto">
          <a:xfrm>
            <a:off x="13497542" y="7805737"/>
            <a:ext cx="13036124" cy="8542507"/>
          </a:xfrm>
          <a:prstGeom prst="roundRect">
            <a:avLst>
              <a:gd name="adj" fmla="val 6409"/>
            </a:avLst>
          </a:prstGeom>
          <a:solidFill>
            <a:srgbClr val="592E8B"/>
          </a:solidFill>
          <a:ln w="12700" cap="flat" cmpd="sng" algn="ctr">
            <a:solidFill>
              <a:srgbClr val="4A267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endParaRPr>
          </a:p>
        </p:txBody>
      </p:sp>
      <p:sp>
        <p:nvSpPr>
          <p:cNvPr id="19" name="Rounded Rectangle 18"/>
          <p:cNvSpPr/>
          <p:nvPr/>
        </p:nvSpPr>
        <p:spPr bwMode="auto">
          <a:xfrm>
            <a:off x="478952" y="28555196"/>
            <a:ext cx="12546986" cy="6123881"/>
          </a:xfrm>
          <a:prstGeom prst="roundRect">
            <a:avLst>
              <a:gd name="adj" fmla="val 6394"/>
            </a:avLst>
          </a:prstGeom>
          <a:solidFill>
            <a:srgbClr val="592E8B"/>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endParaRPr>
          </a:p>
        </p:txBody>
      </p:sp>
      <p:sp>
        <p:nvSpPr>
          <p:cNvPr id="18" name="Rounded Rectangle 17"/>
          <p:cNvSpPr/>
          <p:nvPr/>
        </p:nvSpPr>
        <p:spPr bwMode="auto">
          <a:xfrm>
            <a:off x="13473459" y="16685938"/>
            <a:ext cx="13060208" cy="5867998"/>
          </a:xfrm>
          <a:prstGeom prst="roundRect">
            <a:avLst>
              <a:gd name="adj" fmla="val 9364"/>
            </a:avLst>
          </a:prstGeom>
          <a:solidFill>
            <a:srgbClr val="FEC923"/>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endParaRPr>
          </a:p>
        </p:txBody>
      </p:sp>
      <p:grpSp>
        <p:nvGrpSpPr>
          <p:cNvPr id="110" name="Group 109"/>
          <p:cNvGrpSpPr/>
          <p:nvPr/>
        </p:nvGrpSpPr>
        <p:grpSpPr>
          <a:xfrm>
            <a:off x="0" y="-57742"/>
            <a:ext cx="40233600" cy="38473428"/>
            <a:chOff x="0" y="0"/>
            <a:chExt cx="40233600" cy="38473428"/>
          </a:xfrm>
          <a:noFill/>
        </p:grpSpPr>
        <p:sp>
          <p:nvSpPr>
            <p:cNvPr id="111" name="Rectangle 110"/>
            <p:cNvSpPr/>
            <p:nvPr/>
          </p:nvSpPr>
          <p:spPr bwMode="auto">
            <a:xfrm>
              <a:off x="0" y="0"/>
              <a:ext cx="40233600" cy="38473428"/>
            </a:xfrm>
            <a:prstGeom prst="rect">
              <a:avLst/>
            </a:prstGeom>
            <a:grpFill/>
            <a:ln w="12700" cap="flat" cmpd="sng" algn="ctr">
              <a:solidFill>
                <a:srgbClr val="592E8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charset="0"/>
              </a:endParaRPr>
            </a:p>
          </p:txBody>
        </p:sp>
        <p:sp>
          <p:nvSpPr>
            <p:cNvPr id="112" name="Rounded Rectangle 111"/>
            <p:cNvSpPr/>
            <p:nvPr/>
          </p:nvSpPr>
          <p:spPr bwMode="auto">
            <a:xfrm>
              <a:off x="350526" y="287771"/>
              <a:ext cx="39532554" cy="37736029"/>
            </a:xfrm>
            <a:prstGeom prst="roundRect">
              <a:avLst>
                <a:gd name="adj" fmla="val 2128"/>
              </a:avLst>
            </a:prstGeom>
            <a:grpFill/>
            <a:ln w="12700" cap="flat" cmpd="sng" algn="ctr">
              <a:solidFill>
                <a:srgbClr val="592E8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charset="0"/>
              </a:endParaRPr>
            </a:p>
          </p:txBody>
        </p:sp>
      </p:grpSp>
      <p:sp>
        <p:nvSpPr>
          <p:cNvPr id="113" name="Rounded Rectangle 112"/>
          <p:cNvSpPr/>
          <p:nvPr/>
        </p:nvSpPr>
        <p:spPr bwMode="auto">
          <a:xfrm>
            <a:off x="385011" y="229251"/>
            <a:ext cx="39547026" cy="5519219"/>
          </a:xfrm>
          <a:prstGeom prst="roundRect">
            <a:avLst>
              <a:gd name="adj" fmla="val 14870"/>
            </a:avLst>
          </a:prstGeom>
          <a:solidFill>
            <a:srgbClr val="592E8B"/>
          </a:solidFill>
          <a:ln w="12700" cap="flat" cmpd="sng" algn="ctr">
            <a:noFill/>
            <a:prstDash val="solid"/>
            <a:round/>
            <a:headEnd type="none" w="med" len="med"/>
            <a:tailEnd type="none" w="med" len="med"/>
          </a:ln>
          <a:effectLst/>
        </p:spPr>
        <p:txBody>
          <a:bodyPr vert="horz" wrap="square" lIns="76197" tIns="38098" rIns="76197" bIns="38098" numCol="1" rtlCol="0" anchor="t" anchorCtr="0" compatLnSpc="1">
            <a:prstTxWarp prst="textNoShape">
              <a:avLst/>
            </a:prstTxWarp>
          </a:bodyPr>
          <a:lstStyle/>
          <a:p>
            <a:pPr defTabSz="761991"/>
            <a:endParaRPr lang="en-US" sz="15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834189" y="1214800"/>
            <a:ext cx="153947" cy="353939"/>
          </a:xfrm>
          <a:prstGeom prst="rect">
            <a:avLst/>
          </a:prstGeom>
          <a:noFill/>
        </p:spPr>
        <p:txBody>
          <a:bodyPr wrap="none" lIns="76197" tIns="38098" rIns="76197" bIns="38098" rtlCol="0">
            <a:spAutoFit/>
          </a:bodyPr>
          <a:lstStyle/>
          <a:p>
            <a:endParaRPr lang="en-US" dirty="0">
              <a:latin typeface="Times New Roman" panose="02020603050405020304" pitchFamily="18" charset="0"/>
              <a:cs typeface="Times New Roman" panose="02020603050405020304" pitchFamily="18" charset="0"/>
            </a:endParaRPr>
          </a:p>
        </p:txBody>
      </p:sp>
      <p:pic>
        <p:nvPicPr>
          <p:cNvPr id="54" name="Picture 53" descr="BMESIM_Logo_Long_Alt_Color3.png"/>
          <p:cNvPicPr>
            <a:picLocks/>
          </p:cNvPicPr>
          <p:nvPr/>
        </p:nvPicPr>
        <p:blipFill>
          <a:blip r:embed="rId3" cstate="print"/>
          <a:stretch>
            <a:fillRect/>
          </a:stretch>
        </p:blipFill>
        <p:spPr>
          <a:xfrm>
            <a:off x="344068" y="34858377"/>
            <a:ext cx="12739123" cy="3146391"/>
          </a:xfrm>
          <a:prstGeom prst="rect">
            <a:avLst/>
          </a:prstGeom>
        </p:spPr>
      </p:pic>
      <p:grpSp>
        <p:nvGrpSpPr>
          <p:cNvPr id="55" name="Group 54"/>
          <p:cNvGrpSpPr/>
          <p:nvPr/>
        </p:nvGrpSpPr>
        <p:grpSpPr>
          <a:xfrm>
            <a:off x="348339" y="6087162"/>
            <a:ext cx="12838271" cy="1335089"/>
            <a:chOff x="34290000" y="21717000"/>
            <a:chExt cx="7289800" cy="1271512"/>
          </a:xfrm>
        </p:grpSpPr>
        <p:sp>
          <p:nvSpPr>
            <p:cNvPr id="56"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58"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Introduction</a:t>
              </a:r>
            </a:p>
          </p:txBody>
        </p:sp>
      </p:grpSp>
      <p:pic>
        <p:nvPicPr>
          <p:cNvPr id="66" name="Picture 65" descr="http://seidenbergnews.blogs.pace.edu/files/2015/07/nsf-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00" y="770506"/>
            <a:ext cx="4344871" cy="4573809"/>
          </a:xfrm>
          <a:prstGeom prst="rect">
            <a:avLst/>
          </a:prstGeom>
          <a:noFill/>
          <a:ln>
            <a:noFill/>
          </a:ln>
        </p:spPr>
      </p:pic>
      <p:sp>
        <p:nvSpPr>
          <p:cNvPr id="98" name="TextBox 97"/>
          <p:cNvSpPr txBox="1"/>
          <p:nvPr/>
        </p:nvSpPr>
        <p:spPr>
          <a:xfrm>
            <a:off x="3031678" y="247058"/>
            <a:ext cx="33087121" cy="7314819"/>
          </a:xfrm>
          <a:prstGeom prst="rect">
            <a:avLst/>
          </a:prstGeom>
          <a:noFill/>
        </p:spPr>
        <p:txBody>
          <a:bodyPr wrap="square" lIns="76197" tIns="38098" rIns="76197" bIns="38098" rtlCol="0">
            <a:spAutoFit/>
          </a:bodyPr>
          <a:lstStyle/>
          <a:p>
            <a:pPr algn="ctr" defTabSz="857240">
              <a:defRPr/>
            </a:pPr>
            <a:r>
              <a:rPr lang="en-US" sz="8000" b="1" dirty="0">
                <a:solidFill>
                  <a:schemeClr val="bg1"/>
                </a:solidFill>
                <a:latin typeface="Times New Roman" panose="02020603050405020304" pitchFamily="18" charset="0"/>
                <a:cs typeface="Times New Roman" panose="02020603050405020304" pitchFamily="18" charset="0"/>
              </a:rPr>
              <a:t>Development of Subject-Specific Musculoskeletal Models to Predict Quadriceps Strength</a:t>
            </a:r>
          </a:p>
          <a:p>
            <a:pPr algn="ctr" defTabSz="857240">
              <a:spcAft>
                <a:spcPts val="600"/>
              </a:spcAft>
              <a:defRPr/>
            </a:pPr>
            <a:r>
              <a:rPr lang="en-US" sz="4600" dirty="0">
                <a:solidFill>
                  <a:schemeClr val="bg1"/>
                </a:solidFill>
                <a:latin typeface="Times New Roman" panose="02020603050405020304" pitchFamily="18" charset="0"/>
                <a:cs typeface="Times New Roman" panose="02020603050405020304" pitchFamily="18" charset="0"/>
              </a:rPr>
              <a:t>Daniel J. Davis,</a:t>
            </a:r>
            <a:r>
              <a:rPr lang="en-US" sz="4600" baseline="30000" dirty="0">
                <a:solidFill>
                  <a:schemeClr val="bg1"/>
                </a:solidFill>
                <a:latin typeface="Times New Roman" panose="02020603050405020304" pitchFamily="18" charset="0"/>
                <a:cs typeface="Times New Roman" panose="02020603050405020304" pitchFamily="18" charset="0"/>
              </a:rPr>
              <a:t>1 </a:t>
            </a:r>
            <a:r>
              <a:rPr lang="en-US" sz="4600" dirty="0">
                <a:solidFill>
                  <a:schemeClr val="bg1"/>
                </a:solidFill>
                <a:latin typeface="Times New Roman" panose="02020603050405020304" pitchFamily="18" charset="0"/>
                <a:cs typeface="Times New Roman" panose="02020603050405020304" pitchFamily="18" charset="0"/>
              </a:rPr>
              <a:t>Zachary J. Domire,</a:t>
            </a:r>
            <a:r>
              <a:rPr lang="en-US" sz="4600" baseline="30000" dirty="0">
                <a:solidFill>
                  <a:schemeClr val="bg1"/>
                </a:solidFill>
                <a:latin typeface="Times New Roman" panose="02020603050405020304" pitchFamily="18" charset="0"/>
                <a:cs typeface="Times New Roman" panose="02020603050405020304" pitchFamily="18" charset="0"/>
              </a:rPr>
              <a:t>2</a:t>
            </a:r>
            <a:r>
              <a:rPr lang="en-US" sz="4600" dirty="0">
                <a:solidFill>
                  <a:schemeClr val="bg1"/>
                </a:solidFill>
                <a:latin typeface="Times New Roman" panose="02020603050405020304" pitchFamily="18" charset="0"/>
                <a:cs typeface="Times New Roman" panose="02020603050405020304" pitchFamily="18" charset="0"/>
              </a:rPr>
              <a:t> Brett A. Whorley,</a:t>
            </a:r>
            <a:r>
              <a:rPr lang="en-US" sz="4600" baseline="30000" dirty="0">
                <a:solidFill>
                  <a:schemeClr val="bg1"/>
                </a:solidFill>
                <a:latin typeface="Times New Roman" panose="02020603050405020304" pitchFamily="18" charset="0"/>
                <a:cs typeface="Times New Roman" panose="02020603050405020304" pitchFamily="18" charset="0"/>
              </a:rPr>
              <a:t>3  </a:t>
            </a:r>
            <a:r>
              <a:rPr lang="en-US" sz="4600" dirty="0">
                <a:solidFill>
                  <a:schemeClr val="bg1"/>
                </a:solidFill>
                <a:latin typeface="Times New Roman" panose="02020603050405020304" pitchFamily="18" charset="0"/>
                <a:cs typeface="Times New Roman" panose="02020603050405020304" pitchFamily="18" charset="0"/>
              </a:rPr>
              <a:t>and Anthony S. Kulas,</a:t>
            </a:r>
            <a:r>
              <a:rPr lang="en-US" sz="4600" baseline="30000" dirty="0">
                <a:solidFill>
                  <a:schemeClr val="bg1"/>
                </a:solidFill>
                <a:latin typeface="Times New Roman" panose="02020603050405020304" pitchFamily="18" charset="0"/>
                <a:cs typeface="Times New Roman" panose="02020603050405020304" pitchFamily="18" charset="0"/>
              </a:rPr>
              <a:t>4</a:t>
            </a:r>
            <a:r>
              <a:rPr lang="en-US" sz="4600" dirty="0">
                <a:solidFill>
                  <a:schemeClr val="bg1"/>
                </a:solidFill>
                <a:latin typeface="Times New Roman" panose="02020603050405020304" pitchFamily="18" charset="0"/>
                <a:cs typeface="Times New Roman" panose="02020603050405020304" pitchFamily="18" charset="0"/>
              </a:rPr>
              <a:t> </a:t>
            </a:r>
            <a:endParaRPr lang="en-US" sz="4600" baseline="30000" dirty="0">
              <a:solidFill>
                <a:schemeClr val="bg1"/>
              </a:solidFill>
              <a:latin typeface="Times New Roman" panose="02020603050405020304" pitchFamily="18" charset="0"/>
              <a:cs typeface="Times New Roman" panose="02020603050405020304" pitchFamily="18" charset="0"/>
            </a:endParaRPr>
          </a:p>
          <a:p>
            <a:pPr algn="ctr" defTabSz="857240">
              <a:spcAft>
                <a:spcPts val="600"/>
              </a:spcAft>
              <a:defRPr/>
            </a:pPr>
            <a:r>
              <a:rPr lang="en-US" sz="3400" baseline="30000" dirty="0">
                <a:solidFill>
                  <a:schemeClr val="bg1"/>
                </a:solidFill>
                <a:latin typeface="Times New Roman" panose="02020603050405020304" pitchFamily="18" charset="0"/>
                <a:cs typeface="Times New Roman" panose="02020603050405020304" pitchFamily="18" charset="0"/>
              </a:rPr>
              <a:t>1 </a:t>
            </a:r>
            <a:r>
              <a:rPr lang="en-US" sz="3400" dirty="0">
                <a:solidFill>
                  <a:schemeClr val="bg1"/>
                </a:solidFill>
                <a:latin typeface="Times New Roman" panose="02020603050405020304" pitchFamily="18" charset="0"/>
                <a:cs typeface="Times New Roman" panose="02020603050405020304" pitchFamily="18" charset="0"/>
              </a:rPr>
              <a:t>Department of Kinesiology and Health Promotion, University of Wyoming</a:t>
            </a:r>
          </a:p>
          <a:p>
            <a:pPr algn="ctr" defTabSz="857240">
              <a:spcAft>
                <a:spcPts val="600"/>
              </a:spcAft>
              <a:defRPr/>
            </a:pPr>
            <a:r>
              <a:rPr lang="en-US" sz="3400" baseline="30000" dirty="0">
                <a:solidFill>
                  <a:schemeClr val="bg1"/>
                </a:solidFill>
                <a:latin typeface="Times New Roman" panose="02020603050405020304" pitchFamily="18" charset="0"/>
                <a:cs typeface="Times New Roman" panose="02020603050405020304" pitchFamily="18" charset="0"/>
              </a:rPr>
              <a:t>2</a:t>
            </a:r>
            <a:r>
              <a:rPr lang="en-US" sz="3400" dirty="0">
                <a:solidFill>
                  <a:schemeClr val="bg1"/>
                </a:solidFill>
                <a:latin typeface="Times New Roman" panose="02020603050405020304" pitchFamily="18" charset="0"/>
                <a:cs typeface="Times New Roman" panose="02020603050405020304" pitchFamily="18" charset="0"/>
              </a:rPr>
              <a:t> Department of Kinesiology, East Carolina University</a:t>
            </a:r>
          </a:p>
          <a:p>
            <a:pPr algn="ctr" defTabSz="857240">
              <a:defRPr/>
            </a:pPr>
            <a:r>
              <a:rPr lang="en-US" sz="3400" baseline="30000" dirty="0">
                <a:solidFill>
                  <a:schemeClr val="bg1"/>
                </a:solidFill>
                <a:latin typeface="Times New Roman" panose="02020603050405020304" pitchFamily="18" charset="0"/>
                <a:cs typeface="Times New Roman" panose="02020603050405020304" pitchFamily="18" charset="0"/>
              </a:rPr>
              <a:t>3</a:t>
            </a:r>
            <a:r>
              <a:rPr lang="en-US" sz="3400" dirty="0">
                <a:solidFill>
                  <a:schemeClr val="bg1"/>
                </a:solidFill>
                <a:latin typeface="Times New Roman" panose="02020603050405020304" pitchFamily="18" charset="0"/>
                <a:cs typeface="Times New Roman" panose="02020603050405020304" pitchFamily="18" charset="0"/>
              </a:rPr>
              <a:t> Department of Biological Systems Engineering, University of Nebraska-Lincoln</a:t>
            </a:r>
          </a:p>
          <a:p>
            <a:pPr algn="ctr" defTabSz="857240">
              <a:defRPr/>
            </a:pPr>
            <a:r>
              <a:rPr lang="en-US" sz="3400" baseline="30000" dirty="0">
                <a:solidFill>
                  <a:schemeClr val="bg1"/>
                </a:solidFill>
                <a:latin typeface="Times New Roman" panose="02020603050405020304" pitchFamily="18" charset="0"/>
                <a:cs typeface="Times New Roman" panose="02020603050405020304" pitchFamily="18" charset="0"/>
              </a:rPr>
              <a:t>4 </a:t>
            </a:r>
            <a:r>
              <a:rPr lang="en-US" sz="3400" dirty="0">
                <a:solidFill>
                  <a:schemeClr val="bg1"/>
                </a:solidFill>
                <a:latin typeface="Times New Roman" panose="02020603050405020304" pitchFamily="18" charset="0"/>
                <a:cs typeface="Times New Roman" panose="02020603050405020304" pitchFamily="18" charset="0"/>
              </a:rPr>
              <a:t>Department of Health &amp; Education Promotion, East Carolina University</a:t>
            </a:r>
          </a:p>
          <a:p>
            <a:pPr algn="ctr" defTabSz="857240">
              <a:defRPr/>
            </a:pPr>
            <a:endParaRPr lang="en-US" sz="4200" dirty="0">
              <a:solidFill>
                <a:schemeClr val="bg1"/>
              </a:solidFill>
              <a:latin typeface="Times New Roman" panose="02020603050405020304" pitchFamily="18" charset="0"/>
              <a:cs typeface="Times New Roman" panose="02020603050405020304" pitchFamily="18" charset="0"/>
            </a:endParaRPr>
          </a:p>
          <a:p>
            <a:pPr algn="ctr" defTabSz="857240">
              <a:defRPr/>
            </a:pPr>
            <a:endParaRPr lang="en-US" sz="4400" baseline="30000" dirty="0">
              <a:solidFill>
                <a:schemeClr val="bg1"/>
              </a:solidFill>
              <a:latin typeface="Times New Roman" panose="02020603050405020304" pitchFamily="18" charset="0"/>
              <a:cs typeface="Times New Roman" panose="02020603050405020304" pitchFamily="18" charset="0"/>
            </a:endParaRPr>
          </a:p>
          <a:p>
            <a:pPr algn="ctr" defTabSz="857240">
              <a:defRPr/>
            </a:pPr>
            <a:endParaRPr lang="en-US" sz="4200" dirty="0">
              <a:solidFill>
                <a:schemeClr val="bg1"/>
              </a:solidFill>
              <a:latin typeface="Times New Roman" panose="02020603050405020304" pitchFamily="18" charset="0"/>
              <a:cs typeface="Times New Roman" panose="02020603050405020304" pitchFamily="18" charset="0"/>
            </a:endParaRPr>
          </a:p>
        </p:txBody>
      </p:sp>
      <p:grpSp>
        <p:nvGrpSpPr>
          <p:cNvPr id="93" name="Group 92"/>
          <p:cNvGrpSpPr/>
          <p:nvPr/>
        </p:nvGrpSpPr>
        <p:grpSpPr>
          <a:xfrm>
            <a:off x="27031779" y="27210823"/>
            <a:ext cx="12803969" cy="1335089"/>
            <a:chOff x="34290000" y="21717000"/>
            <a:chExt cx="7289800" cy="1271512"/>
          </a:xfrm>
        </p:grpSpPr>
        <p:sp>
          <p:nvSpPr>
            <p:cNvPr id="95"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96"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Acknowledgements</a:t>
              </a:r>
            </a:p>
          </p:txBody>
        </p:sp>
      </p:grpSp>
      <p:grpSp>
        <p:nvGrpSpPr>
          <p:cNvPr id="101" name="Group 100"/>
          <p:cNvGrpSpPr/>
          <p:nvPr/>
        </p:nvGrpSpPr>
        <p:grpSpPr>
          <a:xfrm>
            <a:off x="344068" y="15067253"/>
            <a:ext cx="12842542" cy="1335089"/>
            <a:chOff x="34290000" y="21717000"/>
            <a:chExt cx="7289800" cy="1271512"/>
          </a:xfrm>
        </p:grpSpPr>
        <p:sp>
          <p:nvSpPr>
            <p:cNvPr id="102"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103" name="Rectangle 4"/>
            <p:cNvSpPr>
              <a:spLocks/>
            </p:cNvSpPr>
            <p:nvPr/>
          </p:nvSpPr>
          <p:spPr bwMode="auto">
            <a:xfrm>
              <a:off x="34290001" y="21717005"/>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Objective</a:t>
              </a:r>
            </a:p>
          </p:txBody>
        </p:sp>
      </p:grpSp>
      <p:grpSp>
        <p:nvGrpSpPr>
          <p:cNvPr id="52" name="Group 51"/>
          <p:cNvGrpSpPr/>
          <p:nvPr/>
        </p:nvGrpSpPr>
        <p:grpSpPr>
          <a:xfrm>
            <a:off x="390456" y="19592185"/>
            <a:ext cx="12842542" cy="1335089"/>
            <a:chOff x="34290000" y="21717000"/>
            <a:chExt cx="7289800" cy="1271512"/>
          </a:xfrm>
        </p:grpSpPr>
        <p:sp>
          <p:nvSpPr>
            <p:cNvPr id="53"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57"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Methods</a:t>
              </a:r>
            </a:p>
          </p:txBody>
        </p:sp>
      </p:grpSp>
      <p:grpSp>
        <p:nvGrpSpPr>
          <p:cNvPr id="59" name="Group 58"/>
          <p:cNvGrpSpPr/>
          <p:nvPr/>
        </p:nvGrpSpPr>
        <p:grpSpPr>
          <a:xfrm>
            <a:off x="27088988" y="31133959"/>
            <a:ext cx="12842544" cy="1335089"/>
            <a:chOff x="34289999" y="21717000"/>
            <a:chExt cx="7289801" cy="1271512"/>
          </a:xfrm>
        </p:grpSpPr>
        <p:sp>
          <p:nvSpPr>
            <p:cNvPr id="60"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61" name="Rectangle 4"/>
            <p:cNvSpPr>
              <a:spLocks/>
            </p:cNvSpPr>
            <p:nvPr/>
          </p:nvSpPr>
          <p:spPr bwMode="auto">
            <a:xfrm>
              <a:off x="34289999" y="21717007"/>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References</a:t>
              </a:r>
            </a:p>
          </p:txBody>
        </p:sp>
      </p:grpSp>
      <p:sp>
        <p:nvSpPr>
          <p:cNvPr id="63" name="TextBox 62"/>
          <p:cNvSpPr txBox="1"/>
          <p:nvPr/>
        </p:nvSpPr>
        <p:spPr>
          <a:xfrm>
            <a:off x="27146360" y="32908932"/>
            <a:ext cx="10225087" cy="4493538"/>
          </a:xfrm>
          <a:prstGeom prst="rect">
            <a:avLst/>
          </a:prstGeom>
          <a:noFill/>
          <a:ln>
            <a:noFill/>
          </a:ln>
        </p:spPr>
        <p:txBody>
          <a:bodyPr wrap="square" rtlCol="0">
            <a:spAutoFit/>
          </a:bodyPr>
          <a:lstStyle/>
          <a:p>
            <a:r>
              <a:rPr lang="en-US" sz="3200" baseline="30000" dirty="0">
                <a:latin typeface="Times New Roman" panose="02020603050405020304" pitchFamily="18" charset="0"/>
                <a:cs typeface="Times New Roman" panose="02020603050405020304" pitchFamily="18" charset="0"/>
              </a:rPr>
              <a:t>1 </a:t>
            </a:r>
            <a:r>
              <a:rPr lang="en-US" sz="3200" dirty="0">
                <a:latin typeface="Times New Roman" panose="02020603050405020304" pitchFamily="18" charset="0"/>
                <a:cs typeface="Times New Roman" panose="02020603050405020304" pitchFamily="18" charset="0"/>
              </a:rPr>
              <a:t>Arnold, E. M., </a:t>
            </a:r>
            <a:r>
              <a:rPr lang="en-US" sz="3200" i="1" dirty="0">
                <a:latin typeface="Times New Roman" panose="02020603050405020304" pitchFamily="18" charset="0"/>
                <a:cs typeface="Times New Roman" panose="02020603050405020304" pitchFamily="18" charset="0"/>
              </a:rPr>
              <a:t>Ann Biomed </a:t>
            </a:r>
            <a:r>
              <a:rPr lang="en-US" sz="3200" i="1" dirty="0" err="1">
                <a:latin typeface="Times New Roman" panose="02020603050405020304" pitchFamily="18" charset="0"/>
                <a:cs typeface="Times New Roman" panose="02020603050405020304" pitchFamily="18" charset="0"/>
              </a:rPr>
              <a:t>Eng</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2009, 38(2), 269-279.</a:t>
            </a:r>
          </a:p>
          <a:p>
            <a:r>
              <a:rPr lang="en-US" sz="3200" baseline="30000" dirty="0">
                <a:latin typeface="Times New Roman" panose="02020603050405020304" pitchFamily="18" charset="0"/>
                <a:cs typeface="Times New Roman" panose="02020603050405020304" pitchFamily="18" charset="0"/>
              </a:rPr>
              <a:t>2 </a:t>
            </a:r>
            <a:r>
              <a:rPr lang="en-US" sz="3200" dirty="0">
                <a:latin typeface="Times New Roman" panose="02020603050405020304" pitchFamily="18" charset="0"/>
                <a:cs typeface="Times New Roman" panose="02020603050405020304" pitchFamily="18" charset="0"/>
              </a:rPr>
              <a:t>Ward, S. R., </a:t>
            </a:r>
            <a:r>
              <a:rPr lang="en-US" sz="3200" i="1" dirty="0" err="1">
                <a:latin typeface="Times New Roman" panose="02020603050405020304" pitchFamily="18" charset="0"/>
                <a:cs typeface="Times New Roman" panose="02020603050405020304" pitchFamily="18" charset="0"/>
              </a:rPr>
              <a:t>Clin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Orthop</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Relat</a:t>
            </a:r>
            <a:r>
              <a:rPr lang="en-US" sz="3200" i="1" dirty="0">
                <a:latin typeface="Times New Roman" panose="02020603050405020304" pitchFamily="18" charset="0"/>
                <a:cs typeface="Times New Roman" panose="02020603050405020304" pitchFamily="18" charset="0"/>
              </a:rPr>
              <a:t> Res, </a:t>
            </a:r>
            <a:r>
              <a:rPr lang="en-US" sz="3200" dirty="0">
                <a:latin typeface="Times New Roman" panose="02020603050405020304" pitchFamily="18" charset="0"/>
                <a:cs typeface="Times New Roman" panose="02020603050405020304" pitchFamily="18" charset="0"/>
              </a:rPr>
              <a:t>2009, 467, 1074-1082.</a:t>
            </a:r>
          </a:p>
          <a:p>
            <a:r>
              <a:rPr lang="en-US" sz="3200" baseline="30000" dirty="0">
                <a:latin typeface="Times New Roman" panose="02020603050405020304" pitchFamily="18" charset="0"/>
                <a:cs typeface="Times New Roman" panose="02020603050405020304" pitchFamily="18" charset="0"/>
              </a:rPr>
              <a:t>3 </a:t>
            </a:r>
            <a:r>
              <a:rPr lang="en-US" sz="3200" dirty="0">
                <a:latin typeface="Times New Roman" panose="02020603050405020304" pitchFamily="18" charset="0"/>
                <a:cs typeface="Times New Roman" panose="02020603050405020304" pitchFamily="18" charset="0"/>
              </a:rPr>
              <a:t>Walker, P., </a:t>
            </a:r>
            <a:r>
              <a:rPr lang="en-US" sz="3200" i="1" dirty="0" err="1">
                <a:latin typeface="Times New Roman" panose="02020603050405020304" pitchFamily="18" charset="0"/>
                <a:cs typeface="Times New Roman" panose="02020603050405020304" pitchFamily="18" charset="0"/>
              </a:rPr>
              <a:t>Journ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Biomech</a:t>
            </a:r>
            <a:r>
              <a:rPr lang="en-US" sz="3200" i="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1988, 21(11), 965-974.</a:t>
            </a:r>
          </a:p>
          <a:p>
            <a:r>
              <a:rPr lang="en-US" sz="3200" baseline="30000" dirty="0">
                <a:latin typeface="Times New Roman" panose="02020603050405020304" pitchFamily="18" charset="0"/>
                <a:cs typeface="Times New Roman" panose="02020603050405020304" pitchFamily="18" charset="0"/>
              </a:rPr>
              <a:t>4 </a:t>
            </a:r>
            <a:r>
              <a:rPr lang="en-US" sz="3200" dirty="0">
                <a:latin typeface="Times New Roman" panose="02020603050405020304" pitchFamily="18" charset="0"/>
                <a:cs typeface="Times New Roman" panose="02020603050405020304" pitchFamily="18" charset="0"/>
              </a:rPr>
              <a:t>Li, G., </a:t>
            </a:r>
            <a:r>
              <a:rPr lang="en-US" sz="3200" i="1" dirty="0" err="1">
                <a:latin typeface="Times New Roman" panose="02020603050405020304" pitchFamily="18" charset="0"/>
                <a:cs typeface="Times New Roman" panose="02020603050405020304" pitchFamily="18" charset="0"/>
              </a:rPr>
              <a:t>Journ</a:t>
            </a:r>
            <a:r>
              <a:rPr lang="en-US" sz="3200" i="1" dirty="0">
                <a:latin typeface="Times New Roman" panose="02020603050405020304" pitchFamily="18" charset="0"/>
                <a:cs typeface="Times New Roman" panose="02020603050405020304" pitchFamily="18" charset="0"/>
              </a:rPr>
              <a:t> Biomed </a:t>
            </a:r>
            <a:r>
              <a:rPr lang="en-US" sz="3200" i="1" dirty="0" err="1">
                <a:latin typeface="Times New Roman" panose="02020603050405020304" pitchFamily="18" charset="0"/>
                <a:cs typeface="Times New Roman" panose="02020603050405020304" pitchFamily="18" charset="0"/>
              </a:rPr>
              <a:t>Eng</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2007, 129(6), 937.</a:t>
            </a:r>
          </a:p>
          <a:p>
            <a:r>
              <a:rPr lang="en-US" sz="3200" baseline="30000" dirty="0">
                <a:latin typeface="Times New Roman" panose="02020603050405020304" pitchFamily="18" charset="0"/>
                <a:cs typeface="Times New Roman" panose="02020603050405020304" pitchFamily="18" charset="0"/>
              </a:rPr>
              <a:t>5 </a:t>
            </a:r>
            <a:r>
              <a:rPr lang="en-US" sz="3200" dirty="0">
                <a:latin typeface="Times New Roman" panose="02020603050405020304" pitchFamily="18" charset="0"/>
                <a:cs typeface="Times New Roman" panose="02020603050405020304" pitchFamily="18" charset="0"/>
              </a:rPr>
              <a:t>Becker, I., </a:t>
            </a:r>
            <a:r>
              <a:rPr lang="en-US" sz="3200" i="1" dirty="0" err="1">
                <a:latin typeface="Times New Roman" panose="02020603050405020304" pitchFamily="18" charset="0"/>
                <a:cs typeface="Times New Roman" panose="02020603050405020304" pitchFamily="18" charset="0"/>
              </a:rPr>
              <a:t>Clin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Anat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2010, 23, 575-585.</a:t>
            </a:r>
          </a:p>
          <a:p>
            <a:r>
              <a:rPr lang="en-US" sz="3200" baseline="30000" dirty="0">
                <a:latin typeface="Times New Roman" panose="02020603050405020304" pitchFamily="18" charset="0"/>
                <a:cs typeface="Times New Roman" panose="02020603050405020304" pitchFamily="18" charset="0"/>
              </a:rPr>
              <a:t>6 </a:t>
            </a:r>
            <a:r>
              <a:rPr lang="en-US" sz="3200" dirty="0">
                <a:latin typeface="Times New Roman" panose="02020603050405020304" pitchFamily="18" charset="0"/>
                <a:cs typeface="Times New Roman" panose="02020603050405020304" pitchFamily="18" charset="0"/>
              </a:rPr>
              <a:t>Buford, W., </a:t>
            </a:r>
            <a:r>
              <a:rPr lang="en-US" sz="3200" i="1" dirty="0">
                <a:latin typeface="Times New Roman" panose="02020603050405020304" pitchFamily="18" charset="0"/>
                <a:cs typeface="Times New Roman" panose="02020603050405020304" pitchFamily="18" charset="0"/>
              </a:rPr>
              <a:t>IEEE Trans Rehab </a:t>
            </a:r>
            <a:r>
              <a:rPr lang="en-US" sz="3200" i="1" dirty="0" err="1">
                <a:latin typeface="Times New Roman" panose="02020603050405020304" pitchFamily="18" charset="0"/>
                <a:cs typeface="Times New Roman" panose="02020603050405020304" pitchFamily="18" charset="0"/>
              </a:rPr>
              <a:t>Eng</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1997, 5(4), 367-379.</a:t>
            </a:r>
          </a:p>
          <a:p>
            <a:r>
              <a:rPr lang="en-US" sz="3200" baseline="30000" dirty="0">
                <a:latin typeface="Times New Roman" panose="02020603050405020304" pitchFamily="18" charset="0"/>
                <a:cs typeface="Times New Roman" panose="02020603050405020304" pitchFamily="18" charset="0"/>
              </a:rPr>
              <a:t>7 </a:t>
            </a:r>
            <a:r>
              <a:rPr lang="en-US" sz="3200" dirty="0" err="1">
                <a:latin typeface="Times New Roman" panose="02020603050405020304" pitchFamily="18" charset="0"/>
                <a:cs typeface="Times New Roman" panose="02020603050405020304" pitchFamily="18" charset="0"/>
              </a:rPr>
              <a:t>Blemker</a:t>
            </a:r>
            <a:r>
              <a:rPr lang="en-US" sz="3200" dirty="0">
                <a:latin typeface="Times New Roman" panose="02020603050405020304" pitchFamily="18" charset="0"/>
                <a:cs typeface="Times New Roman" panose="02020603050405020304" pitchFamily="18" charset="0"/>
              </a:rPr>
              <a:t>, S. S., </a:t>
            </a:r>
            <a:r>
              <a:rPr lang="en-US" sz="3200" i="1" dirty="0" err="1">
                <a:latin typeface="Times New Roman" panose="02020603050405020304" pitchFamily="18" charset="0"/>
                <a:cs typeface="Times New Roman" panose="02020603050405020304" pitchFamily="18" charset="0"/>
              </a:rPr>
              <a:t>Journ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Biomech</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2006, 39(8), 1383-1391.</a:t>
            </a:r>
          </a:p>
          <a:p>
            <a:r>
              <a:rPr lang="en-US" sz="3200" baseline="30000" dirty="0">
                <a:latin typeface="Times New Roman" panose="02020603050405020304" pitchFamily="18" charset="0"/>
                <a:cs typeface="Times New Roman" panose="02020603050405020304" pitchFamily="18" charset="0"/>
              </a:rPr>
              <a:t>8 </a:t>
            </a:r>
            <a:r>
              <a:rPr lang="en-US" sz="3200" dirty="0">
                <a:latin typeface="Times New Roman" panose="02020603050405020304" pitchFamily="18" charset="0"/>
                <a:cs typeface="Times New Roman" panose="02020603050405020304" pitchFamily="18" charset="0"/>
              </a:rPr>
              <a:t>Ichinose, Y., </a:t>
            </a:r>
            <a:r>
              <a:rPr lang="en-US" sz="3200" i="1" dirty="0" err="1">
                <a:latin typeface="Times New Roman" panose="02020603050405020304" pitchFamily="18" charset="0"/>
                <a:cs typeface="Times New Roman" panose="02020603050405020304" pitchFamily="18" charset="0"/>
              </a:rPr>
              <a:t>Acta</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Anat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1997, 159, 78-83.</a:t>
            </a:r>
          </a:p>
          <a:p>
            <a:endParaRPr lang="en-US" sz="3000" dirty="0">
              <a:latin typeface="Times New Roman" panose="02020603050405020304" pitchFamily="18" charset="0"/>
              <a:cs typeface="Times New Roman" panose="02020603050405020304" pitchFamily="18" charset="0"/>
            </a:endParaRPr>
          </a:p>
        </p:txBody>
      </p:sp>
      <p:sp>
        <p:nvSpPr>
          <p:cNvPr id="62" name="Rectangle 61"/>
          <p:cNvSpPr/>
          <p:nvPr/>
        </p:nvSpPr>
        <p:spPr bwMode="auto">
          <a:xfrm>
            <a:off x="350526" y="4808377"/>
            <a:ext cx="792474" cy="936929"/>
          </a:xfrm>
          <a:prstGeom prst="rect">
            <a:avLst/>
          </a:prstGeom>
          <a:solidFill>
            <a:srgbClr val="592A8A"/>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charset="0"/>
            </a:endParaRPr>
          </a:p>
        </p:txBody>
      </p:sp>
      <p:sp>
        <p:nvSpPr>
          <p:cNvPr id="65" name="Rectangle 64"/>
          <p:cNvSpPr/>
          <p:nvPr/>
        </p:nvSpPr>
        <p:spPr bwMode="auto">
          <a:xfrm>
            <a:off x="39092611" y="4808377"/>
            <a:ext cx="804941" cy="936929"/>
          </a:xfrm>
          <a:prstGeom prst="rect">
            <a:avLst/>
          </a:prstGeom>
          <a:solidFill>
            <a:srgbClr val="592A8A"/>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charset="0"/>
            </a:endParaRPr>
          </a:p>
        </p:txBody>
      </p:sp>
      <p:pic>
        <p:nvPicPr>
          <p:cNvPr id="69" name="Picture 68" descr="http://www.ncssm.edu/uploads/files/494336680705298056-ecu-logo.one-half.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90325" y="35746252"/>
            <a:ext cx="6127541" cy="1883610"/>
          </a:xfrm>
          <a:prstGeom prst="rect">
            <a:avLst/>
          </a:prstGeom>
          <a:noFill/>
          <a:ln>
            <a:noFill/>
          </a:ln>
        </p:spPr>
      </p:pic>
      <p:grpSp>
        <p:nvGrpSpPr>
          <p:cNvPr id="78" name="Group 77"/>
          <p:cNvGrpSpPr/>
          <p:nvPr/>
        </p:nvGrpSpPr>
        <p:grpSpPr>
          <a:xfrm>
            <a:off x="37206223" y="34927594"/>
            <a:ext cx="2937996" cy="2509998"/>
            <a:chOff x="3309280" y="16793585"/>
            <a:chExt cx="7840093" cy="6705688"/>
          </a:xfrm>
          <a:noFill/>
        </p:grpSpPr>
        <p:pic>
          <p:nvPicPr>
            <p:cNvPr id="79" name="Picture 78"/>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6888" y="16793585"/>
              <a:ext cx="6304881" cy="6304881"/>
            </a:xfrm>
            <a:prstGeom prst="rect">
              <a:avLst/>
            </a:prstGeom>
            <a:grpFill/>
          </p:spPr>
        </p:pic>
        <p:sp>
          <p:nvSpPr>
            <p:cNvPr id="80" name="Rectangle 79"/>
            <p:cNvSpPr/>
            <p:nvPr/>
          </p:nvSpPr>
          <p:spPr>
            <a:xfrm>
              <a:off x="3309280" y="22625899"/>
              <a:ext cx="7840093" cy="873374"/>
            </a:xfrm>
            <a:prstGeom prst="rect">
              <a:avLst/>
            </a:prstGeom>
            <a:grpFill/>
          </p:spPr>
          <p:txBody>
            <a:bodyPr wrap="square" lIns="91440" tIns="45720" rIns="91440" bIns="45720">
              <a:spAutoFit/>
            </a:bodyPr>
            <a:lstStyle/>
            <a:p>
              <a:pPr algn="ctr"/>
              <a:r>
                <a:rPr lang="en-US" b="1" cap="none" spc="0" dirty="0">
                  <a:ln w="0"/>
                  <a:solidFill>
                    <a:schemeClr val="tx1"/>
                  </a:solidFill>
                  <a:latin typeface="Times New Roman" panose="02020603050405020304" pitchFamily="18" charset="0"/>
                  <a:cs typeface="Times New Roman" panose="02020603050405020304" pitchFamily="18" charset="0"/>
                </a:rPr>
                <a:t>ECU REU BME-SIM</a:t>
              </a:r>
            </a:p>
          </p:txBody>
        </p:sp>
      </p:grpSp>
      <p:sp>
        <p:nvSpPr>
          <p:cNvPr id="3" name="Rectangle 2"/>
          <p:cNvSpPr/>
          <p:nvPr/>
        </p:nvSpPr>
        <p:spPr bwMode="auto">
          <a:xfrm>
            <a:off x="385012" y="27983858"/>
            <a:ext cx="12804151" cy="5994400"/>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3000" dirty="0">
                <a:latin typeface="Times New Roman" panose="02020603050405020304" pitchFamily="18" charset="0"/>
                <a:cs typeface="Times New Roman" panose="02020603050405020304" pitchFamily="18" charset="0"/>
              </a:rPr>
              <a:t>. </a:t>
            </a:r>
          </a:p>
        </p:txBody>
      </p:sp>
      <p:sp>
        <p:nvSpPr>
          <p:cNvPr id="82" name="Rectangle 81"/>
          <p:cNvSpPr/>
          <p:nvPr/>
        </p:nvSpPr>
        <p:spPr bwMode="auto">
          <a:xfrm>
            <a:off x="478952" y="16744198"/>
            <a:ext cx="12515000" cy="2392724"/>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3200" dirty="0">
                <a:latin typeface="Times New Roman" panose="02020603050405020304" pitchFamily="18" charset="0"/>
                <a:cs typeface="Times New Roman" panose="02020603050405020304" pitchFamily="18" charset="0"/>
              </a:rPr>
              <a:t>	The purpose of this investigation was to (1) refine the previous model</a:t>
            </a:r>
            <a:r>
              <a:rPr lang="en-US" sz="3200" baseline="30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to reflect </a:t>
            </a:r>
            <a:r>
              <a:rPr lang="en-US" sz="3200" i="1" dirty="0">
                <a:latin typeface="Times New Roman" panose="02020603050405020304" pitchFamily="18" charset="0"/>
                <a:cs typeface="Times New Roman" panose="02020603050405020304" pitchFamily="18" charset="0"/>
              </a:rPr>
              <a:t>in vivo </a:t>
            </a:r>
            <a:r>
              <a:rPr lang="en-US" sz="3200" dirty="0">
                <a:latin typeface="Times New Roman" panose="02020603050405020304" pitchFamily="18" charset="0"/>
                <a:cs typeface="Times New Roman" panose="02020603050405020304" pitchFamily="18" charset="0"/>
              </a:rPr>
              <a:t>knee joint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kinematics</a:t>
            </a:r>
            <a:r>
              <a:rPr lang="en-US" sz="3200" baseline="30000"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 and more realistic quadriceps muscle attachments</a:t>
            </a:r>
            <a:r>
              <a:rPr lang="en-US" sz="3200" baseline="30000" dirty="0">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 and paths while (2) incorporating subject-specific muscle force-producing parameters to predict quadriceps strength profiles representative of a young healthy population.</a:t>
            </a:r>
          </a:p>
        </p:txBody>
      </p:sp>
      <p:sp>
        <p:nvSpPr>
          <p:cNvPr id="5" name="Rectangle 4"/>
          <p:cNvSpPr/>
          <p:nvPr/>
        </p:nvSpPr>
        <p:spPr bwMode="auto">
          <a:xfrm>
            <a:off x="13683341" y="25088258"/>
            <a:ext cx="12934524" cy="10242486"/>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en-US" sz="3000" dirty="0">
              <a:latin typeface="Times New Roman" panose="02020603050405020304" pitchFamily="18" charset="0"/>
              <a:cs typeface="Times New Roman" panose="02020603050405020304" pitchFamily="18" charset="0"/>
            </a:endParaRPr>
          </a:p>
        </p:txBody>
      </p:sp>
      <p:grpSp>
        <p:nvGrpSpPr>
          <p:cNvPr id="125" name="Group 124"/>
          <p:cNvGrpSpPr/>
          <p:nvPr/>
        </p:nvGrpSpPr>
        <p:grpSpPr>
          <a:xfrm>
            <a:off x="27031779" y="22613253"/>
            <a:ext cx="12825037" cy="1335089"/>
            <a:chOff x="34289999" y="21717004"/>
            <a:chExt cx="7289801" cy="1271512"/>
          </a:xfrm>
        </p:grpSpPr>
        <p:sp>
          <p:nvSpPr>
            <p:cNvPr id="126" name="Rectangle 3"/>
            <p:cNvSpPr>
              <a:spLocks/>
            </p:cNvSpPr>
            <p:nvPr/>
          </p:nvSpPr>
          <p:spPr bwMode="auto">
            <a:xfrm>
              <a:off x="34290000" y="21717004"/>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150" name="Rectangle 4"/>
            <p:cNvSpPr>
              <a:spLocks/>
            </p:cNvSpPr>
            <p:nvPr/>
          </p:nvSpPr>
          <p:spPr bwMode="auto">
            <a:xfrm>
              <a:off x="34289999" y="21717007"/>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Conclusion</a:t>
              </a:r>
            </a:p>
          </p:txBody>
        </p:sp>
      </p:grpSp>
      <p:grpSp>
        <p:nvGrpSpPr>
          <p:cNvPr id="155" name="Group 154"/>
          <p:cNvGrpSpPr/>
          <p:nvPr/>
        </p:nvGrpSpPr>
        <p:grpSpPr>
          <a:xfrm>
            <a:off x="37298871" y="32645658"/>
            <a:ext cx="2721449" cy="2448308"/>
            <a:chOff x="18175121" y="17440275"/>
            <a:chExt cx="3017130" cy="2799698"/>
          </a:xfrm>
        </p:grpSpPr>
        <p:pic>
          <p:nvPicPr>
            <p:cNvPr id="156" name="Picture 155"/>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354675" y="17440275"/>
              <a:ext cx="2670048" cy="2670048"/>
            </a:xfrm>
            <a:prstGeom prst="rect">
              <a:avLst/>
            </a:prstGeom>
          </p:spPr>
        </p:pic>
        <p:sp>
          <p:nvSpPr>
            <p:cNvPr id="157" name="Rectangle 156"/>
            <p:cNvSpPr/>
            <p:nvPr/>
          </p:nvSpPr>
          <p:spPr>
            <a:xfrm>
              <a:off x="18175121" y="19870641"/>
              <a:ext cx="3017130" cy="369332"/>
            </a:xfrm>
            <a:prstGeom prst="rect">
              <a:avLst/>
            </a:prstGeom>
            <a:noFill/>
          </p:spPr>
          <p:txBody>
            <a:bodyPr wrap="square" lIns="91440" tIns="45720" rIns="91440" bIns="45720">
              <a:spAutoFit/>
            </a:bodyP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ECU Biomechanics Lab</a:t>
              </a:r>
              <a:endPar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5748" y="28955750"/>
            <a:ext cx="4199730" cy="5330855"/>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31678" y="28955750"/>
            <a:ext cx="5322288" cy="3953182"/>
          </a:xfrm>
          <a:prstGeom prst="rect">
            <a:avLst/>
          </a:prstGeom>
        </p:spPr>
      </p:pic>
      <p:sp>
        <p:nvSpPr>
          <p:cNvPr id="71" name="TextBox 70"/>
          <p:cNvSpPr txBox="1"/>
          <p:nvPr/>
        </p:nvSpPr>
        <p:spPr>
          <a:xfrm>
            <a:off x="14997201" y="7783016"/>
            <a:ext cx="9514711" cy="615553"/>
          </a:xfrm>
          <a:prstGeom prst="rect">
            <a:avLst/>
          </a:prstGeom>
          <a:noFill/>
        </p:spPr>
        <p:txBody>
          <a:bodyPr wrap="square" rtlCol="0">
            <a:spAutoFit/>
          </a:bodyPr>
          <a:lstStyle/>
          <a:p>
            <a:pPr algn="ctr"/>
            <a:r>
              <a:rPr lang="en-US" sz="3400" b="1" dirty="0">
                <a:solidFill>
                  <a:schemeClr val="bg1"/>
                </a:solidFill>
                <a:latin typeface="Times New Roman" panose="02020603050405020304" pitchFamily="18" charset="0"/>
                <a:cs typeface="Times New Roman" panose="02020603050405020304" pitchFamily="18" charset="0"/>
              </a:rPr>
              <a:t>Quadriceps Moment Arms</a:t>
            </a:r>
          </a:p>
        </p:txBody>
      </p:sp>
      <p:sp>
        <p:nvSpPr>
          <p:cNvPr id="8" name="TextBox 7"/>
          <p:cNvSpPr txBox="1"/>
          <p:nvPr/>
        </p:nvSpPr>
        <p:spPr>
          <a:xfrm>
            <a:off x="549804" y="7792954"/>
            <a:ext cx="12550277" cy="69865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Computational musculoskeletal models assist in the visualization and measurement of human movements. Clinicians and researchers can better understand pathological strength losses or strength gain mechanisms utilizing these musculoskeletal models. Therefore, the ability to make accurate subject-specific predictions is critical.</a:t>
            </a:r>
          </a:p>
          <a:p>
            <a:r>
              <a:rPr lang="en-US" sz="3200" dirty="0">
                <a:latin typeface="Times New Roman" panose="02020603050405020304" pitchFamily="18" charset="0"/>
                <a:cs typeface="Times New Roman" panose="02020603050405020304" pitchFamily="18" charset="0"/>
              </a:rPr>
              <a:t>	Arnold et al</a:t>
            </a:r>
            <a:r>
              <a:rPr lang="en-US" sz="3200" baseline="30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utilized a lower extremity musculoskeletal model</a:t>
            </a:r>
            <a:r>
              <a:rPr lang="en-US" sz="3200" baseline="30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 study muscle force-producing properties using cadaveric muscle measurements</a:t>
            </a:r>
            <a:r>
              <a:rPr lang="en-US" sz="3200" baseline="30000" dirty="0">
                <a:latin typeface="Times New Roman" panose="02020603050405020304" pitchFamily="18" charset="0"/>
                <a:cs typeface="Times New Roman" panose="02020603050405020304" pitchFamily="18" charset="0"/>
              </a:rPr>
              <a:t>2 </a:t>
            </a:r>
            <a:r>
              <a:rPr lang="en-US" sz="3200" dirty="0">
                <a:latin typeface="Times New Roman" panose="02020603050405020304" pitchFamily="18" charset="0"/>
                <a:cs typeface="Times New Roman" panose="02020603050405020304" pitchFamily="18" charset="0"/>
              </a:rPr>
              <a:t>and cadaver derived knee joint kinematics.</a:t>
            </a:r>
            <a:r>
              <a:rPr lang="en-US" sz="3200" baseline="30000"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 Knee flexor moment arms and moments accurately resembled experimental data, however knee extensor predictions appeared unrealistic due to higher moment arms and optimal fiber lengths reaching respective peaks early in the range of motion. </a:t>
            </a:r>
            <a:r>
              <a:rPr lang="en-US" sz="3200" i="1" dirty="0">
                <a:latin typeface="Times New Roman" panose="02020603050405020304" pitchFamily="18" charset="0"/>
                <a:cs typeface="Times New Roman" panose="02020603050405020304" pitchFamily="18" charset="0"/>
              </a:rPr>
              <a:t>In vivo</a:t>
            </a:r>
            <a:r>
              <a:rPr lang="en-US" sz="3200" dirty="0">
                <a:latin typeface="Times New Roman" panose="02020603050405020304" pitchFamily="18" charset="0"/>
                <a:cs typeface="Times New Roman" panose="02020603050405020304" pitchFamily="18" charset="0"/>
              </a:rPr>
              <a:t> kinematics,</a:t>
            </a:r>
            <a:r>
              <a:rPr lang="en-US" sz="3200" baseline="30000"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 as well as anatomically accurate quadriceps attachments</a:t>
            </a:r>
            <a:r>
              <a:rPr lang="en-US" sz="3200" baseline="30000" dirty="0">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 and paths may produce knee extensor moment arms and moments that better align with experimental data.</a:t>
            </a:r>
            <a:r>
              <a:rPr lang="en-US" sz="3200" baseline="30000"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478952" y="21260321"/>
            <a:ext cx="12665550" cy="69865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Kinematics and axes based on </a:t>
            </a:r>
            <a:r>
              <a:rPr lang="en-US" sz="3200" i="1" dirty="0">
                <a:latin typeface="Times New Roman" panose="02020603050405020304" pitchFamily="18" charset="0"/>
                <a:cs typeface="Times New Roman" panose="02020603050405020304" pitchFamily="18" charset="0"/>
              </a:rPr>
              <a:t>in-vivo</a:t>
            </a:r>
            <a:r>
              <a:rPr lang="en-US" sz="3200" dirty="0">
                <a:latin typeface="Times New Roman" panose="02020603050405020304" pitchFamily="18" charset="0"/>
                <a:cs typeface="Times New Roman" panose="02020603050405020304" pitchFamily="18" charset="0"/>
              </a:rPr>
              <a:t> motion (Figure 1),</a:t>
            </a:r>
            <a:r>
              <a:rPr lang="en-US" sz="3200" baseline="30000"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 more realistic attachments for the quadriceps muscles,</a:t>
            </a:r>
            <a:r>
              <a:rPr lang="en-US" sz="3200" baseline="30000" dirty="0">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 and via points to reflect more realistic muscle paths were implemented to develop a new generic model (Figure 2). Model moment arms were compared to literature experimental data.</a:t>
            </a:r>
            <a:r>
              <a:rPr lang="en-US" sz="3200" baseline="30000" dirty="0">
                <a:latin typeface="Times New Roman" panose="02020603050405020304" pitchFamily="18" charset="0"/>
                <a:cs typeface="Times New Roman" panose="02020603050405020304" pitchFamily="18" charset="0"/>
              </a:rPr>
              <a:t>6</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Scaled subject-specific models were created with participant data (four male and four female, 21.7 </a:t>
            </a:r>
            <a:r>
              <a:rPr lang="en-US" sz="3200" u="sng"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1.04 years, 1.7 </a:t>
            </a:r>
            <a:r>
              <a:rPr lang="en-US" sz="3200" u="sng"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.095 meters, and 70.2 </a:t>
            </a:r>
            <a:r>
              <a:rPr lang="en-US" sz="3200" u="sng"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9.61 kilograms). Passive fascicle lengths were measured at the vastus </a:t>
            </a:r>
            <a:r>
              <a:rPr lang="en-US" sz="3200" dirty="0" err="1">
                <a:latin typeface="Times New Roman" panose="02020603050405020304" pitchFamily="18" charset="0"/>
                <a:cs typeface="Times New Roman" panose="02020603050405020304" pitchFamily="18" charset="0"/>
              </a:rPr>
              <a:t>lateralis</a:t>
            </a:r>
            <a:r>
              <a:rPr lang="en-US" sz="3200" dirty="0">
                <a:latin typeface="Times New Roman" panose="02020603050405020304" pitchFamily="18" charset="0"/>
                <a:cs typeface="Times New Roman" panose="02020603050405020304" pitchFamily="18" charset="0"/>
              </a:rPr>
              <a:t> longitudinal midpoint using ultrasound, and isometric knee extensor torques were recorded using a dynamometer. Passive fascicle lengths were compared to model predicted passive fiber lengths, while isometric knee extensor moments were compared to the accompanying model predicted values to validate the scaling of the model. The study was approved by the East Carolina University Institutional Review Board.</a:t>
            </a:r>
          </a:p>
        </p:txBody>
      </p:sp>
      <p:sp>
        <p:nvSpPr>
          <p:cNvPr id="15" name="TextBox 14"/>
          <p:cNvSpPr txBox="1"/>
          <p:nvPr/>
        </p:nvSpPr>
        <p:spPr>
          <a:xfrm>
            <a:off x="26920438" y="24319951"/>
            <a:ext cx="12728250"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While the current generic model quadriceps moment arm and fiber length predictions were closely aligned with experimental data,</a:t>
            </a:r>
            <a:r>
              <a:rPr lang="en-US" sz="3200" baseline="30000"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subject-specific isometric knee extensor moment profiles remained only moderately accurate. Further investigation should focus on force-producing properties and fiber behavior not captured within the current lumped-parameter model.</a:t>
            </a:r>
          </a:p>
          <a:p>
            <a:endParaRPr lang="en-US" sz="3200" dirty="0"/>
          </a:p>
        </p:txBody>
      </p:sp>
      <p:sp>
        <p:nvSpPr>
          <p:cNvPr id="16" name="TextBox 15"/>
          <p:cNvSpPr txBox="1"/>
          <p:nvPr/>
        </p:nvSpPr>
        <p:spPr>
          <a:xfrm>
            <a:off x="27017161" y="7800209"/>
            <a:ext cx="12766617" cy="797141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Peak total isometric knee extensor torque peaked later in the current generic model than in the previous model,</a:t>
            </a:r>
            <a:r>
              <a:rPr lang="en-US" sz="3200" baseline="30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leading to less passive force development (Figure 5). Mean total isometric knee extensor moments normalized to mass from the subject-specific scaled models still peaked much earlier in the knee flexion range of motion compared to dynamometer based measurements (Figure 6).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With reasonable moment arms, the poorly predicted moment profiles may be due to model muscle force-producing properties. The </a:t>
            </a:r>
            <a:r>
              <a:rPr lang="en-US" sz="3200" dirty="0" err="1">
                <a:latin typeface="Times New Roman" panose="02020603050405020304" pitchFamily="18" charset="0"/>
                <a:cs typeface="Times New Roman" panose="02020603050405020304" pitchFamily="18" charset="0"/>
              </a:rPr>
              <a:t>vasti</a:t>
            </a:r>
            <a:r>
              <a:rPr lang="en-US" sz="3200" dirty="0">
                <a:latin typeface="Times New Roman" panose="02020603050405020304" pitchFamily="18" charset="0"/>
                <a:cs typeface="Times New Roman" panose="02020603050405020304" pitchFamily="18" charset="0"/>
              </a:rPr>
              <a:t> were originally measured with slack in the fibers,</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which potentially lead to inaccuracies in normalized fiber lengths and excursions (0.74 – 1.29FL, 0.55). Setting operating ranges towards the ascending and plateau portions (0.62 – 1.08FL, .46) of the force-length </a:t>
            </a:r>
            <a:r>
              <a:rPr lang="en-US" sz="3200">
                <a:latin typeface="Times New Roman" panose="02020603050405020304" pitchFamily="18" charset="0"/>
                <a:cs typeface="Times New Roman" panose="02020603050405020304" pitchFamily="18" charset="0"/>
              </a:rPr>
              <a:t>curve</a:t>
            </a:r>
            <a:r>
              <a:rPr lang="en-US" sz="3200" baseline="30000">
                <a:latin typeface="Times New Roman" panose="02020603050405020304" pitchFamily="18" charset="0"/>
                <a:cs typeface="Times New Roman" panose="02020603050405020304" pitchFamily="18" charset="0"/>
              </a:rPr>
              <a:t>8</a:t>
            </a:r>
            <a:r>
              <a:rPr lang="en-US" sz="3200">
                <a:latin typeface="Times New Roman" panose="02020603050405020304" pitchFamily="18" charset="0"/>
                <a:cs typeface="Times New Roman" panose="02020603050405020304" pitchFamily="18" charset="0"/>
              </a:rPr>
              <a:t> altered </a:t>
            </a:r>
            <a:r>
              <a:rPr lang="en-US" sz="3200" dirty="0">
                <a:latin typeface="Times New Roman" panose="02020603050405020304" pitchFamily="18" charset="0"/>
                <a:cs typeface="Times New Roman" panose="02020603050405020304" pitchFamily="18" charset="0"/>
              </a:rPr>
              <a:t>the shape of the moment curve, but failed to enhance the comparison to dynamometer based data (Figure 7). Future study should focus on fiber behavior not captured within the current lumped-parameter model.</a:t>
            </a:r>
          </a:p>
        </p:txBody>
      </p:sp>
      <p:sp>
        <p:nvSpPr>
          <p:cNvPr id="20" name="TextBox 19"/>
          <p:cNvSpPr txBox="1"/>
          <p:nvPr/>
        </p:nvSpPr>
        <p:spPr>
          <a:xfrm>
            <a:off x="651987" y="33049522"/>
            <a:ext cx="8062708" cy="1338828"/>
          </a:xfrm>
          <a:prstGeom prst="rect">
            <a:avLst/>
          </a:prstGeom>
          <a:noFill/>
        </p:spPr>
        <p:txBody>
          <a:bodyPr wrap="square" rtlCol="0">
            <a:spAutoFit/>
          </a:bodyPr>
          <a:lstStyle/>
          <a:p>
            <a:r>
              <a:rPr lang="en-US" sz="2700" b="1" dirty="0">
                <a:solidFill>
                  <a:schemeClr val="bg1"/>
                </a:solidFill>
                <a:latin typeface="Times New Roman" panose="02020603050405020304" pitchFamily="18" charset="0"/>
                <a:cs typeface="Times New Roman" panose="02020603050405020304" pitchFamily="18" charset="0"/>
              </a:rPr>
              <a:t>Figure 2- </a:t>
            </a:r>
            <a:r>
              <a:rPr lang="en-US" sz="2700" dirty="0">
                <a:solidFill>
                  <a:schemeClr val="bg1"/>
                </a:solidFill>
                <a:latin typeface="Times New Roman" panose="02020603050405020304" pitchFamily="18" charset="0"/>
                <a:cs typeface="Times New Roman" panose="02020603050405020304" pitchFamily="18" charset="0"/>
              </a:rPr>
              <a:t>new quadriceps attachments and paths (a) along with new femur, patella, and tibia position at full knee flexion (b).</a:t>
            </a:r>
          </a:p>
        </p:txBody>
      </p:sp>
      <p:sp>
        <p:nvSpPr>
          <p:cNvPr id="21" name="TextBox 20"/>
          <p:cNvSpPr txBox="1"/>
          <p:nvPr/>
        </p:nvSpPr>
        <p:spPr>
          <a:xfrm>
            <a:off x="3233959" y="29039315"/>
            <a:ext cx="458780" cy="461665"/>
          </a:xfrm>
          <a:prstGeom prst="rect">
            <a:avLst/>
          </a:prstGeom>
          <a:noFill/>
        </p:spPr>
        <p:txBody>
          <a:bodyPr wrap="none" rtlCol="0">
            <a:spAutoFit/>
          </a:bodyPr>
          <a:lstStyle/>
          <a:p>
            <a:r>
              <a:rPr lang="en-US" sz="2400" dirty="0">
                <a:solidFill>
                  <a:schemeClr val="bg1"/>
                </a:solidFill>
              </a:rPr>
              <a:t>a)</a:t>
            </a:r>
          </a:p>
        </p:txBody>
      </p:sp>
      <p:sp>
        <p:nvSpPr>
          <p:cNvPr id="23" name="TextBox 22"/>
          <p:cNvSpPr txBox="1"/>
          <p:nvPr/>
        </p:nvSpPr>
        <p:spPr>
          <a:xfrm>
            <a:off x="6020184" y="29014147"/>
            <a:ext cx="134050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24" name="TextBox 23"/>
          <p:cNvSpPr txBox="1"/>
          <p:nvPr/>
        </p:nvSpPr>
        <p:spPr>
          <a:xfrm>
            <a:off x="8574438" y="29014147"/>
            <a:ext cx="1603681" cy="461665"/>
          </a:xfrm>
          <a:prstGeom prst="rect">
            <a:avLst/>
          </a:prstGeom>
          <a:noFill/>
        </p:spPr>
        <p:txBody>
          <a:bodyPr wrap="square" rtlCol="0">
            <a:spAutoFit/>
          </a:bodyPr>
          <a:lstStyle/>
          <a:p>
            <a:r>
              <a:rPr lang="en-US" sz="2400" dirty="0">
                <a:solidFill>
                  <a:schemeClr val="bg1"/>
                </a:solidFill>
              </a:rPr>
              <a:t>a)</a:t>
            </a:r>
          </a:p>
        </p:txBody>
      </p:sp>
      <p:sp>
        <p:nvSpPr>
          <p:cNvPr id="27" name="TextBox 26"/>
          <p:cNvSpPr txBox="1"/>
          <p:nvPr/>
        </p:nvSpPr>
        <p:spPr>
          <a:xfrm>
            <a:off x="10178119" y="31339838"/>
            <a:ext cx="1213428" cy="461665"/>
          </a:xfrm>
          <a:prstGeom prst="rect">
            <a:avLst/>
          </a:prstGeom>
          <a:noFill/>
        </p:spPr>
        <p:txBody>
          <a:bodyPr wrap="square" rtlCol="0">
            <a:spAutoFit/>
          </a:bodyPr>
          <a:lstStyle/>
          <a:p>
            <a:r>
              <a:rPr lang="en-US" sz="2400" dirty="0">
                <a:solidFill>
                  <a:schemeClr val="bg1"/>
                </a:solidFill>
              </a:rPr>
              <a:t>b)</a:t>
            </a:r>
          </a:p>
        </p:txBody>
      </p:sp>
      <p:grpSp>
        <p:nvGrpSpPr>
          <p:cNvPr id="75" name="Group 74"/>
          <p:cNvGrpSpPr/>
          <p:nvPr/>
        </p:nvGrpSpPr>
        <p:grpSpPr>
          <a:xfrm>
            <a:off x="13497542" y="6110056"/>
            <a:ext cx="13120323" cy="1335089"/>
            <a:chOff x="34290000" y="21717000"/>
            <a:chExt cx="7289800" cy="1271512"/>
          </a:xfrm>
        </p:grpSpPr>
        <p:sp>
          <p:nvSpPr>
            <p:cNvPr id="77"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81"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Results and Figures</a:t>
              </a:r>
            </a:p>
          </p:txBody>
        </p:sp>
      </p:grpSp>
      <p:grpSp>
        <p:nvGrpSpPr>
          <p:cNvPr id="83" name="Group 82"/>
          <p:cNvGrpSpPr/>
          <p:nvPr/>
        </p:nvGrpSpPr>
        <p:grpSpPr>
          <a:xfrm>
            <a:off x="13463643" y="30799859"/>
            <a:ext cx="13180546" cy="1335089"/>
            <a:chOff x="34290000" y="21717000"/>
            <a:chExt cx="7289800" cy="1271512"/>
          </a:xfrm>
        </p:grpSpPr>
        <p:sp>
          <p:nvSpPr>
            <p:cNvPr id="85"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86"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Discussion</a:t>
              </a:r>
            </a:p>
          </p:txBody>
        </p:sp>
      </p:grpSp>
      <p:sp>
        <p:nvSpPr>
          <p:cNvPr id="9" name="TextBox 8"/>
          <p:cNvSpPr txBox="1"/>
          <p:nvPr/>
        </p:nvSpPr>
        <p:spPr>
          <a:xfrm>
            <a:off x="23528859" y="17220234"/>
            <a:ext cx="2956188" cy="5601533"/>
          </a:xfrm>
          <a:prstGeom prst="rect">
            <a:avLst/>
          </a:prstGeom>
          <a:noFill/>
        </p:spPr>
        <p:txBody>
          <a:bodyPr wrap="square" rtlCol="0">
            <a:spAutoFit/>
          </a:bodyPr>
          <a:lstStyle/>
          <a:p>
            <a:pPr>
              <a:spcAft>
                <a:spcPts val="600"/>
              </a:spcAft>
            </a:pPr>
            <a:r>
              <a:rPr lang="en-US" sz="2700" b="1" dirty="0">
                <a:latin typeface="Times New Roman" panose="02020603050405020304" pitchFamily="18" charset="0"/>
                <a:cs typeface="Times New Roman" panose="02020603050405020304" pitchFamily="18" charset="0"/>
              </a:rPr>
              <a:t>Figure 4- </a:t>
            </a:r>
            <a:r>
              <a:rPr lang="en-US" sz="2700" dirty="0">
                <a:latin typeface="Times New Roman" panose="02020603050405020304" pitchFamily="18" charset="0"/>
                <a:cs typeface="Times New Roman" panose="02020603050405020304" pitchFamily="18" charset="0"/>
              </a:rPr>
              <a:t>Ultrasound based fascicle length mean (</a:t>
            </a:r>
            <a:r>
              <a:rPr lang="en-US" sz="2700" b="1"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and SD compared to fiber lengths from the generic model (</a:t>
            </a:r>
            <a:r>
              <a:rPr lang="en-US" sz="2800" dirty="0">
                <a:solidFill>
                  <a:srgbClr val="FF0000"/>
                </a:solidFill>
                <a:latin typeface="+mj-lt"/>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Arnold et al</a:t>
            </a:r>
            <a:r>
              <a:rPr lang="en-US" sz="2700" baseline="30000" dirty="0">
                <a:latin typeface="Times New Roman" panose="02020603050405020304" pitchFamily="18" charset="0"/>
                <a:cs typeface="Times New Roman" panose="02020603050405020304" pitchFamily="18" charset="0"/>
              </a:rPr>
              <a:t>1 </a:t>
            </a:r>
            <a:r>
              <a:rPr lang="en-US" sz="2700" dirty="0">
                <a:latin typeface="Times New Roman" panose="02020603050405020304" pitchFamily="18" charset="0"/>
                <a:cs typeface="Times New Roman" panose="02020603050405020304" pitchFamily="18" charset="0"/>
              </a:rPr>
              <a:t>(</a:t>
            </a:r>
            <a:r>
              <a:rPr lang="en-US" sz="2700" dirty="0">
                <a:solidFill>
                  <a:srgbClr val="FF0000"/>
                </a:solidFill>
                <a:latin typeface="Times New Roman" panose="02020603050405020304" pitchFamily="18" charset="0"/>
                <a:cs typeface="Times New Roman" panose="02020603050405020304" pitchFamily="18" charset="0"/>
              </a:rPr>
              <a:t>- -</a:t>
            </a:r>
            <a:r>
              <a:rPr lang="en-US" sz="2700" dirty="0">
                <a:solidFill>
                  <a:schemeClr val="tx1"/>
                </a:solidFill>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and subject-specific scaled model</a:t>
            </a:r>
          </a:p>
          <a:p>
            <a:pPr>
              <a:spcAft>
                <a:spcPts val="0"/>
              </a:spcAft>
            </a:pPr>
            <a:r>
              <a:rPr lang="en-US" sz="2700" dirty="0">
                <a:latin typeface="Times New Roman" panose="02020603050405020304" pitchFamily="18" charset="0"/>
                <a:cs typeface="Times New Roman" panose="02020603050405020304" pitchFamily="18" charset="0"/>
              </a:rPr>
              <a:t>mean (</a:t>
            </a:r>
            <a:r>
              <a:rPr lang="en-US" sz="2800" dirty="0"/>
              <a:t>—</a:t>
            </a:r>
            <a:r>
              <a:rPr lang="en-US" sz="2700" dirty="0">
                <a:latin typeface="Times New Roman" panose="02020603050405020304" pitchFamily="18" charset="0"/>
                <a:cs typeface="Times New Roman" panose="02020603050405020304" pitchFamily="18" charset="0"/>
              </a:rPr>
              <a:t>) and SD (- -).</a:t>
            </a:r>
          </a:p>
          <a:p>
            <a:pPr>
              <a:spcAft>
                <a:spcPts val="0"/>
              </a:spcAft>
            </a:pPr>
            <a:r>
              <a:rPr lang="en-US" sz="2700" dirty="0">
                <a:latin typeface="Times New Roman" panose="02020603050405020304" pitchFamily="18" charset="0"/>
                <a:cs typeface="Times New Roman" panose="02020603050405020304" pitchFamily="18" charset="0"/>
              </a:rPr>
              <a:t> </a:t>
            </a:r>
          </a:p>
        </p:txBody>
      </p:sp>
      <p:sp>
        <p:nvSpPr>
          <p:cNvPr id="14" name="TextBox 13"/>
          <p:cNvSpPr txBox="1"/>
          <p:nvPr/>
        </p:nvSpPr>
        <p:spPr>
          <a:xfrm>
            <a:off x="14036894" y="14712690"/>
            <a:ext cx="11978095" cy="1369606"/>
          </a:xfrm>
          <a:prstGeom prst="rect">
            <a:avLst/>
          </a:prstGeom>
          <a:noFill/>
          <a:effectLst>
            <a:softEdge rad="0"/>
          </a:effectLst>
        </p:spPr>
        <p:txBody>
          <a:bodyPr wrap="square" rtlCol="0">
            <a:spAutoFit/>
          </a:bodyPr>
          <a:lstStyle/>
          <a:p>
            <a:pPr algn="just"/>
            <a:r>
              <a:rPr lang="en-US" sz="2700" b="1" dirty="0">
                <a:solidFill>
                  <a:schemeClr val="bg1"/>
                </a:solidFill>
                <a:latin typeface="Times New Roman" panose="02020603050405020304" pitchFamily="18" charset="0"/>
                <a:cs typeface="Times New Roman" panose="02020603050405020304" pitchFamily="18" charset="0"/>
              </a:rPr>
              <a:t>Figure 3</a:t>
            </a:r>
            <a:r>
              <a:rPr lang="en-US" sz="2700" dirty="0">
                <a:solidFill>
                  <a:schemeClr val="bg1"/>
                </a:solidFill>
                <a:latin typeface="Times New Roman" panose="02020603050405020304" pitchFamily="18" charset="0"/>
                <a:cs typeface="Times New Roman" panose="02020603050405020304" pitchFamily="18" charset="0"/>
              </a:rPr>
              <a:t>- Quadriceps muscles moment arms from models by Arnold et al</a:t>
            </a:r>
            <a:r>
              <a:rPr lang="en-US" sz="2700" baseline="30000" dirty="0">
                <a:solidFill>
                  <a:schemeClr val="bg1"/>
                </a:solidFill>
                <a:latin typeface="Times New Roman" panose="02020603050405020304" pitchFamily="18" charset="0"/>
                <a:cs typeface="Times New Roman" panose="02020603050405020304" pitchFamily="18" charset="0"/>
              </a:rPr>
              <a:t>1 </a:t>
            </a:r>
            <a:r>
              <a:rPr lang="en-US" sz="2700" dirty="0">
                <a:solidFill>
                  <a:schemeClr val="bg1"/>
                </a:solidFill>
                <a:latin typeface="Times New Roman" panose="02020603050405020304" pitchFamily="18" charset="0"/>
                <a:cs typeface="Times New Roman" panose="02020603050405020304" pitchFamily="18" charset="0"/>
              </a:rPr>
              <a:t>(</a:t>
            </a:r>
            <a:r>
              <a:rPr lang="en-US" sz="2800" dirty="0">
                <a:solidFill>
                  <a:srgbClr val="0070C0"/>
                </a:solidFill>
              </a:rPr>
              <a:t>—</a:t>
            </a:r>
            <a:r>
              <a:rPr lang="en-US" sz="2700" dirty="0">
                <a:solidFill>
                  <a:schemeClr val="bg1"/>
                </a:solidFill>
                <a:latin typeface="Times New Roman" panose="02020603050405020304" pitchFamily="18" charset="0"/>
                <a:cs typeface="Times New Roman" panose="02020603050405020304" pitchFamily="18" charset="0"/>
              </a:rPr>
              <a:t>), Blemker et al</a:t>
            </a:r>
            <a:r>
              <a:rPr lang="en-US" sz="2700" baseline="30000" dirty="0">
                <a:solidFill>
                  <a:schemeClr val="bg1"/>
                </a:solidFill>
                <a:latin typeface="Times New Roman" panose="02020603050405020304" pitchFamily="18" charset="0"/>
                <a:cs typeface="Times New Roman" panose="02020603050405020304" pitchFamily="18" charset="0"/>
              </a:rPr>
              <a:t>7</a:t>
            </a:r>
            <a:r>
              <a:rPr lang="en-US" sz="2700" dirty="0">
                <a:solidFill>
                  <a:schemeClr val="bg1"/>
                </a:solidFill>
                <a:latin typeface="Times New Roman" panose="02020603050405020304" pitchFamily="18" charset="0"/>
                <a:cs typeface="Times New Roman" panose="02020603050405020304" pitchFamily="18" charset="0"/>
              </a:rPr>
              <a:t> (</a:t>
            </a:r>
            <a:r>
              <a:rPr lang="en-US" sz="2800" dirty="0">
                <a:solidFill>
                  <a:srgbClr val="00B050"/>
                </a:solidFill>
              </a:rPr>
              <a:t>—</a:t>
            </a:r>
            <a:r>
              <a:rPr lang="en-US" sz="2700" dirty="0">
                <a:solidFill>
                  <a:schemeClr val="bg1"/>
                </a:solidFill>
                <a:latin typeface="Times New Roman" panose="02020603050405020304" pitchFamily="18" charset="0"/>
                <a:cs typeface="Times New Roman" panose="02020603050405020304" pitchFamily="18" charset="0"/>
              </a:rPr>
              <a:t>), and the current model (</a:t>
            </a:r>
            <a:r>
              <a:rPr lang="en-US" sz="2800" dirty="0">
                <a:solidFill>
                  <a:srgbClr val="FF0000"/>
                </a:solidFill>
              </a:rPr>
              <a:t>—</a:t>
            </a:r>
            <a:r>
              <a:rPr lang="en-US" sz="2700" dirty="0">
                <a:solidFill>
                  <a:schemeClr val="bg1"/>
                </a:solidFill>
                <a:latin typeface="Times New Roman" panose="02020603050405020304" pitchFamily="18" charset="0"/>
                <a:cs typeface="Times New Roman" panose="02020603050405020304" pitchFamily="18" charset="0"/>
              </a:rPr>
              <a:t>) compared to mean (</a:t>
            </a:r>
            <a:r>
              <a:rPr lang="en-US" sz="2800" dirty="0"/>
              <a:t>—</a:t>
            </a:r>
            <a:r>
              <a:rPr lang="en-US" sz="2700" dirty="0">
                <a:solidFill>
                  <a:schemeClr val="bg1"/>
                </a:solidFill>
                <a:latin typeface="Times New Roman" panose="02020603050405020304" pitchFamily="18" charset="0"/>
                <a:cs typeface="Times New Roman" panose="02020603050405020304" pitchFamily="18" charset="0"/>
              </a:rPr>
              <a:t>) and SD (</a:t>
            </a:r>
            <a:r>
              <a:rPr lang="en-US" sz="2700" dirty="0">
                <a:solidFill>
                  <a:schemeClr val="tx1"/>
                </a:solidFill>
                <a:latin typeface="Times New Roman" panose="02020603050405020304" pitchFamily="18" charset="0"/>
                <a:cs typeface="Times New Roman" panose="02020603050405020304" pitchFamily="18" charset="0"/>
              </a:rPr>
              <a:t>- - -</a:t>
            </a:r>
            <a:r>
              <a:rPr lang="en-US" sz="2700" dirty="0">
                <a:solidFill>
                  <a:schemeClr val="bg1"/>
                </a:solidFill>
                <a:latin typeface="Times New Roman" panose="02020603050405020304" pitchFamily="18" charset="0"/>
                <a:cs typeface="Times New Roman" panose="02020603050405020304" pitchFamily="18" charset="0"/>
              </a:rPr>
              <a:t>) of experimental data from Buford et al.</a:t>
            </a:r>
            <a:r>
              <a:rPr lang="en-US" sz="2700" baseline="30000" dirty="0">
                <a:solidFill>
                  <a:schemeClr val="bg1"/>
                </a:solidFill>
                <a:latin typeface="Times New Roman" panose="02020603050405020304" pitchFamily="18" charset="0"/>
                <a:cs typeface="Times New Roman" panose="02020603050405020304" pitchFamily="18" charset="0"/>
              </a:rPr>
              <a:t>6</a:t>
            </a:r>
            <a:endParaRPr lang="en-US" sz="2700"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5240000" y="16636228"/>
            <a:ext cx="7112262" cy="615553"/>
          </a:xfrm>
          <a:prstGeom prst="rect">
            <a:avLst/>
          </a:prstGeom>
          <a:noFill/>
        </p:spPr>
        <p:txBody>
          <a:bodyPr wrap="square" rtlCol="0">
            <a:spAutoFit/>
          </a:bodyPr>
          <a:lstStyle/>
          <a:p>
            <a:r>
              <a:rPr lang="en-US" sz="3400" b="1" dirty="0">
                <a:solidFill>
                  <a:schemeClr val="tx1"/>
                </a:solidFill>
                <a:latin typeface="Times New Roman" panose="02020603050405020304" pitchFamily="18" charset="0"/>
                <a:cs typeface="Times New Roman" panose="02020603050405020304" pitchFamily="18" charset="0"/>
              </a:rPr>
              <a:t>Fascicle and Modeled Fiber Lengths</a:t>
            </a:r>
          </a:p>
        </p:txBody>
      </p:sp>
      <p:pic>
        <p:nvPicPr>
          <p:cNvPr id="35" name="Picture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473459" y="35746252"/>
            <a:ext cx="5835002" cy="1868035"/>
          </a:xfrm>
          <a:prstGeom prst="rect">
            <a:avLst/>
          </a:prstGeom>
        </p:spPr>
      </p:pic>
      <p:sp>
        <p:nvSpPr>
          <p:cNvPr id="43" name="TextBox 42"/>
          <p:cNvSpPr txBox="1"/>
          <p:nvPr/>
        </p:nvSpPr>
        <p:spPr>
          <a:xfrm>
            <a:off x="27111761" y="28844646"/>
            <a:ext cx="12745055"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Funding from the National Science Foundation, Division of Engineering Education and Centers (EEC), EEC-1659796 – Research Experience for Undergraduates Biomedical Engineering in Simulations, Imaging and Modeling (BME-SIM). </a:t>
            </a:r>
          </a:p>
          <a:p>
            <a:endParaRPr lang="en-US" sz="3200" dirty="0">
              <a:latin typeface="Times New Roman" panose="02020603050405020304" pitchFamily="18" charset="0"/>
              <a:cs typeface="Times New Roman" panose="02020603050405020304" pitchFamily="18" charset="0"/>
            </a:endParaRPr>
          </a:p>
        </p:txBody>
      </p:sp>
      <p:pic>
        <p:nvPicPr>
          <p:cNvPr id="47" name="Picture 46"/>
          <p:cNvPicPr>
            <a:picLocks noChangeAspect="1"/>
          </p:cNvPicPr>
          <p:nvPr/>
        </p:nvPicPr>
        <p:blipFill rotWithShape="1">
          <a:blip r:embed="rId11">
            <a:extLst>
              <a:ext uri="{28A0092B-C50C-407E-A947-70E740481C1C}">
                <a14:useLocalDpi xmlns:a14="http://schemas.microsoft.com/office/drawing/2010/main" val="0"/>
              </a:ext>
            </a:extLst>
          </a:blip>
          <a:srcRect t="396" b="-114"/>
          <a:stretch/>
        </p:blipFill>
        <p:spPr>
          <a:xfrm>
            <a:off x="14038830" y="11567160"/>
            <a:ext cx="5998772" cy="3182257"/>
          </a:xfrm>
          <a:prstGeom prst="rect">
            <a:avLst/>
          </a:prstGeom>
          <a:ln>
            <a:solidFill>
              <a:srgbClr val="592A8A"/>
            </a:solidFill>
          </a:ln>
          <a:effectLst>
            <a:softEdge rad="12700"/>
          </a:effectLst>
        </p:spPr>
      </p:pic>
      <p:pic>
        <p:nvPicPr>
          <p:cNvPr id="51" name="Picture 50"/>
          <p:cNvPicPr>
            <a:picLocks noChangeAspect="1"/>
          </p:cNvPicPr>
          <p:nvPr/>
        </p:nvPicPr>
        <p:blipFill rotWithShape="1">
          <a:blip r:embed="rId12">
            <a:extLst>
              <a:ext uri="{28A0092B-C50C-407E-A947-70E740481C1C}">
                <a14:useLocalDpi xmlns:a14="http://schemas.microsoft.com/office/drawing/2010/main" val="0"/>
              </a:ext>
            </a:extLst>
          </a:blip>
          <a:srcRect t="156" b="156"/>
          <a:stretch/>
        </p:blipFill>
        <p:spPr>
          <a:xfrm>
            <a:off x="14038830" y="8357616"/>
            <a:ext cx="5998772" cy="3236029"/>
          </a:xfrm>
          <a:prstGeom prst="rect">
            <a:avLst/>
          </a:prstGeom>
        </p:spPr>
      </p:pic>
      <p:pic>
        <p:nvPicPr>
          <p:cNvPr id="67" name="Picture 6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16541" y="11504629"/>
            <a:ext cx="5998449" cy="3244622"/>
          </a:xfrm>
          <a:prstGeom prst="rect">
            <a:avLst/>
          </a:prstGeom>
        </p:spPr>
      </p:pic>
      <p:cxnSp>
        <p:nvCxnSpPr>
          <p:cNvPr id="87" name="Straight Connector 86"/>
          <p:cNvCxnSpPr/>
          <p:nvPr/>
        </p:nvCxnSpPr>
        <p:spPr>
          <a:xfrm>
            <a:off x="21116925" y="20764500"/>
            <a:ext cx="13335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076677" y="22557728"/>
            <a:ext cx="553076" cy="461665"/>
          </a:xfrm>
          <a:prstGeom prst="rect">
            <a:avLst/>
          </a:prstGeom>
          <a:noFill/>
        </p:spPr>
        <p:txBody>
          <a:bodyPr wrap="square" rtlCol="0">
            <a:spAutoFit/>
          </a:body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6" name="Picture 45"/>
          <p:cNvPicPr>
            <a:picLocks noChangeAspect="1"/>
          </p:cNvPicPr>
          <p:nvPr/>
        </p:nvPicPr>
        <p:blipFill rotWithShape="1">
          <a:blip r:embed="rId14">
            <a:extLst>
              <a:ext uri="{28A0092B-C50C-407E-A947-70E740481C1C}">
                <a14:useLocalDpi xmlns:a14="http://schemas.microsoft.com/office/drawing/2010/main" val="0"/>
              </a:ext>
            </a:extLst>
          </a:blip>
          <a:srcRect t="-118" b="118"/>
          <a:stretch/>
        </p:blipFill>
        <p:spPr>
          <a:xfrm>
            <a:off x="19977444" y="8357616"/>
            <a:ext cx="6037546" cy="3244485"/>
          </a:xfrm>
          <a:prstGeom prst="rect">
            <a:avLst/>
          </a:prstGeom>
        </p:spPr>
      </p:pic>
      <p:sp>
        <p:nvSpPr>
          <p:cNvPr id="50" name="TextBox 49"/>
          <p:cNvSpPr txBox="1"/>
          <p:nvPr/>
        </p:nvSpPr>
        <p:spPr>
          <a:xfrm>
            <a:off x="651987" y="28892132"/>
            <a:ext cx="2582025" cy="3416320"/>
          </a:xfrm>
          <a:prstGeom prst="rect">
            <a:avLst/>
          </a:prstGeom>
          <a:noFill/>
        </p:spPr>
        <p:txBody>
          <a:bodyPr wrap="square" rtlCol="0">
            <a:spAutoFit/>
          </a:bodyPr>
          <a:lstStyle/>
          <a:p>
            <a:r>
              <a:rPr lang="en-US" sz="2700" b="1" dirty="0">
                <a:solidFill>
                  <a:schemeClr val="bg1"/>
                </a:solidFill>
                <a:latin typeface="Times New Roman" panose="02020603050405020304" pitchFamily="18" charset="0"/>
                <a:cs typeface="Times New Roman" panose="02020603050405020304" pitchFamily="18" charset="0"/>
              </a:rPr>
              <a:t>Figure 1- </a:t>
            </a:r>
            <a:r>
              <a:rPr lang="en-US" sz="2700" dirty="0">
                <a:solidFill>
                  <a:schemeClr val="bg1"/>
                </a:solidFill>
                <a:latin typeface="Times New Roman" panose="02020603050405020304" pitchFamily="18" charset="0"/>
                <a:cs typeface="Times New Roman" panose="02020603050405020304" pitchFamily="18" charset="0"/>
              </a:rPr>
              <a:t>axes of rotation are shown in the new generic model (a) compared to those from Li et al</a:t>
            </a:r>
            <a:r>
              <a:rPr lang="en-US" sz="2700" baseline="30000" dirty="0">
                <a:solidFill>
                  <a:schemeClr val="bg1"/>
                </a:solidFill>
                <a:latin typeface="Times New Roman" panose="02020603050405020304" pitchFamily="18" charset="0"/>
                <a:cs typeface="Times New Roman" panose="02020603050405020304" pitchFamily="18" charset="0"/>
              </a:rPr>
              <a:t>4</a:t>
            </a:r>
            <a:r>
              <a:rPr lang="en-US" sz="2700" dirty="0">
                <a:solidFill>
                  <a:schemeClr val="bg1"/>
                </a:solidFill>
                <a:latin typeface="Times New Roman" panose="02020603050405020304" pitchFamily="18" charset="0"/>
                <a:cs typeface="Times New Roman" panose="02020603050405020304" pitchFamily="18" charset="0"/>
              </a:rPr>
              <a:t> (b).</a:t>
            </a:r>
          </a:p>
        </p:txBody>
      </p:sp>
      <p:sp>
        <p:nvSpPr>
          <p:cNvPr id="64" name="TextBox 63"/>
          <p:cNvSpPr txBox="1"/>
          <p:nvPr/>
        </p:nvSpPr>
        <p:spPr>
          <a:xfrm>
            <a:off x="13450301" y="32469048"/>
            <a:ext cx="13034745"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Quadriceps moment arms of the current generic model were qualitatively better matched to experimental data</a:t>
            </a:r>
            <a:r>
              <a:rPr lang="en-US" sz="3200" baseline="30000" dirty="0">
                <a:latin typeface="Times New Roman" panose="02020603050405020304" pitchFamily="18" charset="0"/>
                <a:cs typeface="Times New Roman" panose="02020603050405020304" pitchFamily="18" charset="0"/>
              </a:rPr>
              <a:t>6</a:t>
            </a:r>
            <a:r>
              <a:rPr lang="en-US" sz="3200" dirty="0">
                <a:latin typeface="Times New Roman" panose="02020603050405020304" pitchFamily="18" charset="0"/>
                <a:cs typeface="Times New Roman" panose="02020603050405020304" pitchFamily="18" charset="0"/>
              </a:rPr>
              <a:t> than those from the previous model</a:t>
            </a:r>
            <a:r>
              <a:rPr lang="en-US" sz="3200" baseline="30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(Figure 3). Passive fiber lengths from the current generic model and subject-specific scaled models matched well with ultrasound based measurements of fascicle lengths (Figure 4). These results indicate the geometry of the knee extensors were reasonably accurate. </a:t>
            </a:r>
          </a:p>
        </p:txBody>
      </p:sp>
      <p:grpSp>
        <p:nvGrpSpPr>
          <p:cNvPr id="99" name="Group 98"/>
          <p:cNvGrpSpPr/>
          <p:nvPr/>
        </p:nvGrpSpPr>
        <p:grpSpPr>
          <a:xfrm>
            <a:off x="26910826" y="6084667"/>
            <a:ext cx="12986726" cy="1335089"/>
            <a:chOff x="34290000" y="21717000"/>
            <a:chExt cx="7289800" cy="1271512"/>
          </a:xfrm>
        </p:grpSpPr>
        <p:sp>
          <p:nvSpPr>
            <p:cNvPr id="100" name="Rectangle 3"/>
            <p:cNvSpPr>
              <a:spLocks/>
            </p:cNvSpPr>
            <p:nvPr/>
          </p:nvSpPr>
          <p:spPr bwMode="auto">
            <a:xfrm>
              <a:off x="34290000" y="21717000"/>
              <a:ext cx="7289800" cy="1271512"/>
            </a:xfrm>
            <a:prstGeom prst="rect">
              <a:avLst/>
            </a:prstGeom>
            <a:solidFill>
              <a:srgbClr val="FEC923"/>
            </a:solidFill>
            <a:ln w="12700">
              <a:solidFill>
                <a:srgbClr val="F0C33B"/>
              </a:solidFill>
              <a:prstDash val="solid"/>
              <a:miter lim="800000"/>
              <a:headEnd type="none" w="med" len="med"/>
              <a:tailEnd type="none" w="med" len="med"/>
            </a:ln>
          </p:spPr>
          <p:txBody>
            <a:bodyPr lIns="0" tIns="0" rIns="0" bIns="0"/>
            <a:lstStyle/>
            <a:p>
              <a:endParaRPr lang="en-US" dirty="0">
                <a:latin typeface="Times New Roman" panose="02020603050405020304" pitchFamily="18" charset="0"/>
                <a:cs typeface="Times New Roman" panose="02020603050405020304" pitchFamily="18" charset="0"/>
              </a:endParaRPr>
            </a:p>
          </p:txBody>
        </p:sp>
        <p:sp>
          <p:nvSpPr>
            <p:cNvPr id="104" name="Rectangle 4"/>
            <p:cNvSpPr>
              <a:spLocks/>
            </p:cNvSpPr>
            <p:nvPr/>
          </p:nvSpPr>
          <p:spPr bwMode="auto">
            <a:xfrm>
              <a:off x="34290000" y="21717000"/>
              <a:ext cx="7204765" cy="920326"/>
            </a:xfrm>
            <a:prstGeom prst="rect">
              <a:avLst/>
            </a:prstGeom>
            <a:gradFill flip="none" rotWithShape="1">
              <a:gsLst>
                <a:gs pos="0">
                  <a:srgbClr val="592A8A"/>
                </a:gs>
                <a:gs pos="100000">
                  <a:schemeClr val="tx1"/>
                </a:gs>
              </a:gsLst>
              <a:lin ang="0" scaled="1"/>
              <a:tileRect/>
            </a:gradFill>
            <a:ln w="12700">
              <a:noFill/>
              <a:miter lim="800000"/>
              <a:headEnd type="none" w="med" len="med"/>
              <a:tailEnd type="none" w="med" len="med"/>
            </a:ln>
          </p:spPr>
          <p:txBody>
            <a:bodyPr lIns="0" tIns="0" rIns="45756" bIns="0"/>
            <a:lstStyle/>
            <a:p>
              <a:pPr marL="37041">
                <a:spcBef>
                  <a:spcPts val="2917"/>
                </a:spcBef>
              </a:pPr>
              <a:r>
                <a:rPr lang="en-US" sz="5101" dirty="0">
                  <a:solidFill>
                    <a:srgbClr val="FFFFFF"/>
                  </a:solidFill>
                  <a:latin typeface="Times New Roman" panose="02020603050405020304" pitchFamily="18" charset="0"/>
                  <a:cs typeface="Times New Roman" panose="02020603050405020304" pitchFamily="18" charset="0"/>
                  <a:sym typeface="Arial Bold" charset="0"/>
                </a:rPr>
                <a:t>Discussion cont’d</a:t>
              </a:r>
            </a:p>
          </p:txBody>
        </p:sp>
      </p:grpSp>
      <p:sp>
        <p:nvSpPr>
          <p:cNvPr id="68" name="TextBox 67"/>
          <p:cNvSpPr txBox="1"/>
          <p:nvPr/>
        </p:nvSpPr>
        <p:spPr>
          <a:xfrm>
            <a:off x="13863097" y="28289397"/>
            <a:ext cx="12257907" cy="1892826"/>
          </a:xfrm>
          <a:prstGeom prst="rect">
            <a:avLst/>
          </a:prstGeom>
          <a:noFill/>
        </p:spPr>
        <p:txBody>
          <a:bodyPr wrap="square" rtlCol="0">
            <a:spAutoFit/>
          </a:bodyPr>
          <a:lstStyle/>
          <a:p>
            <a:pPr>
              <a:spcAft>
                <a:spcPts val="600"/>
              </a:spcAft>
            </a:pPr>
            <a:r>
              <a:rPr lang="en-US" sz="2700" b="1" dirty="0">
                <a:solidFill>
                  <a:schemeClr val="bg1"/>
                </a:solidFill>
                <a:latin typeface="Times New Roman" panose="02020603050405020304" pitchFamily="18" charset="0"/>
                <a:cs typeface="Times New Roman" panose="02020603050405020304" pitchFamily="18" charset="0"/>
              </a:rPr>
              <a:t>Figure 5 (left)- </a:t>
            </a:r>
            <a:r>
              <a:rPr lang="en-US" sz="2700" dirty="0">
                <a:solidFill>
                  <a:schemeClr val="bg1"/>
                </a:solidFill>
                <a:latin typeface="Times New Roman" panose="02020603050405020304" pitchFamily="18" charset="0"/>
                <a:cs typeface="Times New Roman" panose="02020603050405020304" pitchFamily="18" charset="0"/>
              </a:rPr>
              <a:t>Arnold et al</a:t>
            </a:r>
            <a:r>
              <a:rPr lang="en-US" sz="2700" baseline="30000" dirty="0">
                <a:solidFill>
                  <a:schemeClr val="bg1"/>
                </a:solidFill>
                <a:latin typeface="Times New Roman" panose="02020603050405020304" pitchFamily="18" charset="0"/>
                <a:cs typeface="Times New Roman" panose="02020603050405020304" pitchFamily="18" charset="0"/>
              </a:rPr>
              <a:t>1</a:t>
            </a:r>
            <a:r>
              <a:rPr lang="en-US" sz="2700" dirty="0">
                <a:solidFill>
                  <a:schemeClr val="bg1"/>
                </a:solidFill>
                <a:latin typeface="Times New Roman" panose="02020603050405020304" pitchFamily="18" charset="0"/>
                <a:cs typeface="Times New Roman" panose="02020603050405020304" pitchFamily="18" charset="0"/>
              </a:rPr>
              <a:t> total (</a:t>
            </a:r>
            <a:r>
              <a:rPr lang="en-US" sz="2800" dirty="0">
                <a:solidFill>
                  <a:schemeClr val="tx1"/>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active (</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a:solidFill>
                  <a:schemeClr val="bg1"/>
                </a:solidFill>
                <a:latin typeface="Times New Roman" panose="02020603050405020304" pitchFamily="18" charset="0"/>
                <a:cs typeface="Times New Roman" panose="02020603050405020304" pitchFamily="18" charset="0"/>
              </a:rPr>
              <a:t>), and passive (</a:t>
            </a:r>
            <a:r>
              <a:rPr lang="en-US" sz="2800" dirty="0">
                <a:solidFill>
                  <a:schemeClr val="tx1"/>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current generic model: total (</a:t>
            </a:r>
            <a:r>
              <a:rPr lang="en-US" sz="2800" dirty="0">
                <a:solidFill>
                  <a:srgbClr val="FF0000"/>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active (</a:t>
            </a:r>
            <a:r>
              <a:rPr lang="en-US" sz="2700" dirty="0">
                <a:solidFill>
                  <a:srgbClr val="FF0000"/>
                </a:solidFill>
                <a:latin typeface="Times New Roman" panose="02020603050405020304" pitchFamily="18" charset="0"/>
                <a:cs typeface="Times New Roman" panose="02020603050405020304" pitchFamily="18" charset="0"/>
              </a:rPr>
              <a:t>- -</a:t>
            </a:r>
            <a:r>
              <a:rPr lang="en-US" sz="2700" dirty="0">
                <a:solidFill>
                  <a:schemeClr val="bg1"/>
                </a:solidFill>
                <a:latin typeface="Times New Roman" panose="02020603050405020304" pitchFamily="18" charset="0"/>
                <a:cs typeface="Times New Roman" panose="02020603050405020304" pitchFamily="18" charset="0"/>
              </a:rPr>
              <a:t>), and passive (</a:t>
            </a:r>
            <a:r>
              <a:rPr lang="en-US" sz="2800" dirty="0">
                <a:solidFill>
                  <a:srgbClr val="FF0000"/>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Passive = right y-axis.</a:t>
            </a:r>
          </a:p>
          <a:p>
            <a:pPr>
              <a:spcAft>
                <a:spcPts val="600"/>
              </a:spcAft>
            </a:pPr>
            <a:r>
              <a:rPr lang="en-US" sz="2700" b="1" dirty="0">
                <a:solidFill>
                  <a:schemeClr val="bg1"/>
                </a:solidFill>
                <a:latin typeface="Times New Roman" panose="02020603050405020304" pitchFamily="18" charset="0"/>
                <a:cs typeface="Times New Roman" panose="02020603050405020304" pitchFamily="18" charset="0"/>
              </a:rPr>
              <a:t>Figure 6 (right)- </a:t>
            </a:r>
            <a:r>
              <a:rPr lang="en-US" sz="2700" dirty="0">
                <a:solidFill>
                  <a:schemeClr val="bg1"/>
                </a:solidFill>
                <a:latin typeface="Times New Roman" panose="02020603050405020304" pitchFamily="18" charset="0"/>
                <a:cs typeface="Times New Roman" panose="02020603050405020304" pitchFamily="18" charset="0"/>
              </a:rPr>
              <a:t>Total knee extensor moments from dynamometer based mean (</a:t>
            </a:r>
            <a:r>
              <a:rPr lang="en-US" sz="2800" dirty="0">
                <a:solidFill>
                  <a:schemeClr val="tx1"/>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and SD (</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a:solidFill>
                  <a:schemeClr val="bg1"/>
                </a:solidFill>
                <a:latin typeface="Times New Roman" panose="02020603050405020304" pitchFamily="18" charset="0"/>
                <a:cs typeface="Times New Roman" panose="02020603050405020304" pitchFamily="18" charset="0"/>
              </a:rPr>
              <a:t>);</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a:solidFill>
                  <a:schemeClr val="bg1"/>
                </a:solidFill>
                <a:latin typeface="Times New Roman" panose="02020603050405020304" pitchFamily="18" charset="0"/>
                <a:cs typeface="Times New Roman" panose="02020603050405020304" pitchFamily="18" charset="0"/>
              </a:rPr>
              <a:t>subject-specific scaled model predicted mean (</a:t>
            </a:r>
            <a:r>
              <a:rPr lang="en-US" sz="2800" dirty="0">
                <a:solidFill>
                  <a:srgbClr val="FF0000"/>
                </a:solidFill>
                <a:latin typeface="+mj-lt"/>
                <a:cs typeface="Times New Roman" panose="02020603050405020304" pitchFamily="18" charset="0"/>
              </a:rPr>
              <a:t>—</a:t>
            </a:r>
            <a:r>
              <a:rPr lang="en-US" sz="2700" dirty="0">
                <a:solidFill>
                  <a:schemeClr val="bg1"/>
                </a:solidFill>
                <a:latin typeface="Times New Roman" panose="02020603050405020304" pitchFamily="18" charset="0"/>
                <a:cs typeface="Times New Roman" panose="02020603050405020304" pitchFamily="18" charset="0"/>
              </a:rPr>
              <a:t>) and SD (</a:t>
            </a:r>
            <a:r>
              <a:rPr lang="en-US" sz="2700" dirty="0">
                <a:solidFill>
                  <a:srgbClr val="FF0000"/>
                </a:solidFill>
                <a:latin typeface="Times New Roman" panose="02020603050405020304" pitchFamily="18" charset="0"/>
                <a:cs typeface="Times New Roman" panose="02020603050405020304" pitchFamily="18" charset="0"/>
              </a:rPr>
              <a:t>- -</a:t>
            </a:r>
            <a:r>
              <a:rPr lang="en-US" sz="2700" dirty="0">
                <a:solidFill>
                  <a:schemeClr val="bg1"/>
                </a:solidFill>
                <a:latin typeface="Times New Roman" panose="02020603050405020304" pitchFamily="18" charset="0"/>
                <a:cs typeface="Times New Roman" panose="02020603050405020304" pitchFamily="18" charset="0"/>
              </a:rPr>
              <a:t>).</a:t>
            </a:r>
            <a:endParaRPr lang="en-US" sz="2700" b="1" dirty="0">
              <a:solidFill>
                <a:schemeClr val="bg1"/>
              </a:solidFill>
              <a:latin typeface="Times New Roman" panose="02020603050405020304" pitchFamily="18" charset="0"/>
              <a:cs typeface="Times New Roman" panose="02020603050405020304" pitchFamily="18" charset="0"/>
            </a:endParaRPr>
          </a:p>
        </p:txBody>
      </p:sp>
      <p:sp>
        <p:nvSpPr>
          <p:cNvPr id="70" name="Rounded Rectangle 69"/>
          <p:cNvSpPr/>
          <p:nvPr/>
        </p:nvSpPr>
        <p:spPr bwMode="auto">
          <a:xfrm>
            <a:off x="27078873" y="16033602"/>
            <a:ext cx="12560423" cy="6107060"/>
          </a:xfrm>
          <a:prstGeom prst="roundRect">
            <a:avLst>
              <a:gd name="adj" fmla="val 13095"/>
            </a:avLst>
          </a:prstGeom>
          <a:solidFill>
            <a:srgbClr val="592E8B"/>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ヒラギノ角ゴ ProN W3" charset="0"/>
              <a:cs typeface="ヒラギノ角ゴ ProN W3" charset="0"/>
              <a:sym typeface="Arial" charset="0"/>
            </a:endParaRPr>
          </a:p>
        </p:txBody>
      </p:sp>
      <p:sp>
        <p:nvSpPr>
          <p:cNvPr id="73" name="TextBox 72"/>
          <p:cNvSpPr txBox="1"/>
          <p:nvPr/>
        </p:nvSpPr>
        <p:spPr>
          <a:xfrm>
            <a:off x="36699598" y="16511974"/>
            <a:ext cx="2795483" cy="5524589"/>
          </a:xfrm>
          <a:prstGeom prst="rect">
            <a:avLst/>
          </a:prstGeom>
          <a:noFill/>
        </p:spPr>
        <p:txBody>
          <a:bodyPr wrap="square" rtlCol="0">
            <a:spAutoFit/>
          </a:bodyPr>
          <a:lstStyle/>
          <a:p>
            <a:r>
              <a:rPr lang="en-US" sz="2700" b="1" dirty="0">
                <a:solidFill>
                  <a:schemeClr val="bg1"/>
                </a:solidFill>
                <a:latin typeface="Times New Roman" charset="0"/>
                <a:ea typeface="Times New Roman" charset="0"/>
                <a:cs typeface="Times New Roman" charset="0"/>
              </a:rPr>
              <a:t>Figure 7- </a:t>
            </a:r>
            <a:r>
              <a:rPr lang="en-US" sz="2700" dirty="0">
                <a:solidFill>
                  <a:schemeClr val="bg1"/>
                </a:solidFill>
                <a:latin typeface="Times New Roman" charset="0"/>
                <a:ea typeface="Times New Roman" charset="0"/>
                <a:cs typeface="Times New Roman" charset="0"/>
              </a:rPr>
              <a:t>Total knee extensor moments from dynamometer mean (</a:t>
            </a:r>
            <a:r>
              <a:rPr lang="en-US" sz="2800" dirty="0">
                <a:solidFill>
                  <a:schemeClr val="tx1"/>
                </a:solidFill>
                <a:latin typeface="Times New Roman" charset="0"/>
                <a:ea typeface="Times New Roman" charset="0"/>
                <a:cs typeface="Times New Roman" charset="0"/>
              </a:rPr>
              <a:t>—</a:t>
            </a:r>
            <a:r>
              <a:rPr lang="en-US" sz="2700" dirty="0">
                <a:solidFill>
                  <a:schemeClr val="bg1"/>
                </a:solidFill>
                <a:latin typeface="Times New Roman" charset="0"/>
                <a:ea typeface="Times New Roman" charset="0"/>
                <a:cs typeface="Times New Roman" charset="0"/>
              </a:rPr>
              <a:t>) and SD (</a:t>
            </a:r>
            <a:r>
              <a:rPr lang="en-US" sz="2700" dirty="0">
                <a:solidFill>
                  <a:schemeClr val="tx1"/>
                </a:solidFill>
                <a:latin typeface="Times New Roman" charset="0"/>
                <a:ea typeface="Times New Roman" charset="0"/>
                <a:cs typeface="Times New Roman" charset="0"/>
              </a:rPr>
              <a:t>- -</a:t>
            </a:r>
            <a:r>
              <a:rPr lang="en-US" sz="2700" dirty="0">
                <a:solidFill>
                  <a:schemeClr val="bg1"/>
                </a:solidFill>
                <a:latin typeface="Times New Roman" charset="0"/>
                <a:ea typeface="Times New Roman" charset="0"/>
                <a:cs typeface="Times New Roman" charset="0"/>
              </a:rPr>
              <a:t>);</a:t>
            </a:r>
            <a:r>
              <a:rPr lang="en-US" sz="2700" dirty="0">
                <a:solidFill>
                  <a:schemeClr val="tx1"/>
                </a:solidFill>
                <a:latin typeface="Times New Roman" charset="0"/>
                <a:ea typeface="Times New Roman" charset="0"/>
                <a:cs typeface="Times New Roman" charset="0"/>
              </a:rPr>
              <a:t> </a:t>
            </a:r>
            <a:r>
              <a:rPr lang="en-US" sz="2700" dirty="0">
                <a:solidFill>
                  <a:schemeClr val="bg1"/>
                </a:solidFill>
                <a:latin typeface="Times New Roman" charset="0"/>
                <a:ea typeface="Times New Roman" charset="0"/>
                <a:cs typeface="Times New Roman" charset="0"/>
              </a:rPr>
              <a:t>subject-specific scaled model predicted mean (</a:t>
            </a:r>
            <a:r>
              <a:rPr lang="en-US" sz="2800" dirty="0">
                <a:solidFill>
                  <a:srgbClr val="FF0000"/>
                </a:solidFill>
                <a:latin typeface="Times New Roman" charset="0"/>
                <a:ea typeface="Times New Roman" charset="0"/>
                <a:cs typeface="Times New Roman" charset="0"/>
              </a:rPr>
              <a:t>—</a:t>
            </a:r>
            <a:r>
              <a:rPr lang="en-US" sz="2700" dirty="0">
                <a:solidFill>
                  <a:schemeClr val="bg1"/>
                </a:solidFill>
                <a:latin typeface="Times New Roman" charset="0"/>
                <a:ea typeface="Times New Roman" charset="0"/>
                <a:cs typeface="Times New Roman" charset="0"/>
              </a:rPr>
              <a:t>) and SD (</a:t>
            </a:r>
            <a:r>
              <a:rPr lang="en-US" sz="2700" dirty="0">
                <a:solidFill>
                  <a:srgbClr val="FF0000"/>
                </a:solidFill>
                <a:latin typeface="Times New Roman" charset="0"/>
                <a:ea typeface="Times New Roman" charset="0"/>
                <a:cs typeface="Times New Roman" charset="0"/>
              </a:rPr>
              <a:t>- -</a:t>
            </a:r>
            <a:r>
              <a:rPr lang="en-US" sz="2700" dirty="0">
                <a:solidFill>
                  <a:schemeClr val="bg1"/>
                </a:solidFill>
                <a:latin typeface="Times New Roman" charset="0"/>
                <a:ea typeface="Times New Roman" charset="0"/>
                <a:cs typeface="Times New Roman" charset="0"/>
              </a:rPr>
              <a:t>) with newly calculated operating ranges.</a:t>
            </a:r>
            <a:endParaRPr lang="en-US" sz="2700" b="1" dirty="0">
              <a:solidFill>
                <a:schemeClr val="bg1"/>
              </a:solidFill>
              <a:latin typeface="Times New Roman" charset="0"/>
              <a:ea typeface="Times New Roman" charset="0"/>
              <a:cs typeface="Times New Roman" charset="0"/>
            </a:endParaRPr>
          </a:p>
          <a:p>
            <a:r>
              <a:rPr lang="en-US" sz="2700" b="1" dirty="0">
                <a:solidFill>
                  <a:schemeClr val="bg1"/>
                </a:solidFill>
                <a:latin typeface="Times New Roman" panose="02020603050405020304" pitchFamily="18" charset="0"/>
                <a:cs typeface="Times New Roman" panose="02020603050405020304" pitchFamily="18" charset="0"/>
              </a:rPr>
              <a:t> </a:t>
            </a:r>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894261" y="23554944"/>
            <a:ext cx="5959371" cy="4675632"/>
          </a:xfrm>
          <a:prstGeom prst="rect">
            <a:avLst/>
          </a:prstGeom>
          <a:solidFill>
            <a:schemeClr val="bg1"/>
          </a:solidFill>
        </p:spPr>
      </p:pic>
      <p:pic>
        <p:nvPicPr>
          <p:cNvPr id="76" name="Picture 75"/>
          <p:cNvPicPr>
            <a:picLocks noChangeAspect="1"/>
          </p:cNvPicPr>
          <p:nvPr/>
        </p:nvPicPr>
        <p:blipFill rotWithShape="1">
          <a:blip r:embed="rId16">
            <a:extLst>
              <a:ext uri="{28A0092B-C50C-407E-A947-70E740481C1C}">
                <a14:useLocalDpi xmlns:a14="http://schemas.microsoft.com/office/drawing/2010/main" val="0"/>
              </a:ext>
            </a:extLst>
          </a:blip>
          <a:srcRect/>
          <a:stretch/>
        </p:blipFill>
        <p:spPr>
          <a:xfrm>
            <a:off x="20187176" y="23554944"/>
            <a:ext cx="5902664" cy="4675632"/>
          </a:xfrm>
          <a:prstGeom prst="rect">
            <a:avLst/>
          </a:prstGeom>
          <a:solidFill>
            <a:schemeClr val="bg1"/>
          </a:solidFill>
        </p:spPr>
      </p:pic>
      <p:sp>
        <p:nvSpPr>
          <p:cNvPr id="88" name="TextBox 87"/>
          <p:cNvSpPr txBox="1"/>
          <p:nvPr/>
        </p:nvSpPr>
        <p:spPr>
          <a:xfrm>
            <a:off x="13863097" y="22988682"/>
            <a:ext cx="6471293" cy="615553"/>
          </a:xfrm>
          <a:prstGeom prst="rect">
            <a:avLst/>
          </a:prstGeom>
          <a:noFill/>
        </p:spPr>
        <p:txBody>
          <a:bodyPr wrap="square" rtlCol="0">
            <a:spAutoFit/>
          </a:bodyPr>
          <a:lstStyle/>
          <a:p>
            <a:r>
              <a:rPr lang="en-US" sz="3400" b="1" dirty="0">
                <a:solidFill>
                  <a:schemeClr val="bg1"/>
                </a:solidFill>
                <a:latin typeface="Times New Roman" panose="02020603050405020304" pitchFamily="18" charset="0"/>
                <a:cs typeface="Times New Roman" panose="02020603050405020304" pitchFamily="18" charset="0"/>
              </a:rPr>
              <a:t>Arnold et al</a:t>
            </a:r>
            <a:r>
              <a:rPr lang="en-US" sz="3400" b="1" baseline="30000" dirty="0">
                <a:solidFill>
                  <a:schemeClr val="bg1"/>
                </a:solidFill>
                <a:latin typeface="Times New Roman" panose="02020603050405020304" pitchFamily="18" charset="0"/>
                <a:cs typeface="Times New Roman" panose="02020603050405020304" pitchFamily="18" charset="0"/>
              </a:rPr>
              <a:t>1 </a:t>
            </a:r>
            <a:r>
              <a:rPr lang="en-US" sz="3400" b="1" dirty="0">
                <a:solidFill>
                  <a:schemeClr val="bg1"/>
                </a:solidFill>
                <a:latin typeface="Times New Roman" panose="02020603050405020304" pitchFamily="18" charset="0"/>
                <a:cs typeface="Times New Roman" panose="02020603050405020304" pitchFamily="18" charset="0"/>
              </a:rPr>
              <a:t>vs. Current Model </a:t>
            </a:r>
          </a:p>
        </p:txBody>
      </p:sp>
      <p:sp>
        <p:nvSpPr>
          <p:cNvPr id="89" name="TextBox 88"/>
          <p:cNvSpPr txBox="1"/>
          <p:nvPr/>
        </p:nvSpPr>
        <p:spPr>
          <a:xfrm>
            <a:off x="20187175" y="22988682"/>
            <a:ext cx="5933829" cy="1138773"/>
          </a:xfrm>
          <a:prstGeom prst="rect">
            <a:avLst/>
          </a:prstGeom>
          <a:noFill/>
        </p:spPr>
        <p:txBody>
          <a:bodyPr wrap="square" rtlCol="0">
            <a:spAutoFit/>
          </a:bodyPr>
          <a:lstStyle/>
          <a:p>
            <a:r>
              <a:rPr lang="en-US" sz="3400" b="1" dirty="0">
                <a:solidFill>
                  <a:schemeClr val="bg1"/>
                </a:solidFill>
                <a:latin typeface="Times New Roman" panose="02020603050405020304" pitchFamily="18" charset="0"/>
                <a:cs typeface="Times New Roman" panose="02020603050405020304" pitchFamily="18" charset="0"/>
              </a:rPr>
              <a:t>Experimental vs. Scaled Model</a:t>
            </a:r>
          </a:p>
          <a:p>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90" name="TextBox 89"/>
          <p:cNvSpPr txBox="1"/>
          <p:nvPr/>
        </p:nvSpPr>
        <p:spPr>
          <a:xfrm>
            <a:off x="28945215" y="16166987"/>
            <a:ext cx="6537670" cy="1138773"/>
          </a:xfrm>
          <a:prstGeom prst="rect">
            <a:avLst/>
          </a:prstGeom>
          <a:noFill/>
        </p:spPr>
        <p:txBody>
          <a:bodyPr wrap="square" rtlCol="0">
            <a:spAutoFit/>
          </a:bodyPr>
          <a:lstStyle/>
          <a:p>
            <a:pPr algn="ctr"/>
            <a:r>
              <a:rPr lang="en-US" sz="3400" b="1" dirty="0">
                <a:solidFill>
                  <a:schemeClr val="bg1"/>
                </a:solidFill>
                <a:latin typeface="Times New Roman" panose="02020603050405020304" pitchFamily="18" charset="0"/>
                <a:cs typeface="Times New Roman" panose="02020603050405020304" pitchFamily="18" charset="0"/>
              </a:rPr>
              <a:t>Experimental vs. Adjusted Model</a:t>
            </a:r>
          </a:p>
          <a:p>
            <a:endParaRPr lang="en-US" sz="3400"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768618" y="16685938"/>
            <a:ext cx="8890864" cy="4939369"/>
          </a:xfrm>
          <a:prstGeom prst="rect">
            <a:avLst/>
          </a:prstGeom>
          <a:solidFill>
            <a:schemeClr val="bg1"/>
          </a:solidFill>
        </p:spPr>
      </p:pic>
      <p:pic>
        <p:nvPicPr>
          <p:cNvPr id="30" name="Picture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87978" y="17220234"/>
            <a:ext cx="9238483" cy="4822487"/>
          </a:xfrm>
          <a:prstGeom prst="rect">
            <a:avLst/>
          </a:prstGeom>
          <a:solidFill>
            <a:schemeClr val="bg1"/>
          </a:solidFill>
        </p:spPr>
      </p:pic>
      <p:pic>
        <p:nvPicPr>
          <p:cNvPr id="4" name="Picture 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05885" y="2674122"/>
            <a:ext cx="6968121" cy="2283172"/>
          </a:xfrm>
          <a:prstGeom prst="rect">
            <a:avLst/>
          </a:prstGeom>
        </p:spPr>
      </p:pic>
      <p:graphicFrame>
        <p:nvGraphicFramePr>
          <p:cNvPr id="91" name="Content Placeholder 3"/>
          <p:cNvGraphicFramePr>
            <a:graphicFrameLocks/>
          </p:cNvGraphicFramePr>
          <p:nvPr>
            <p:extLst>
              <p:ext uri="{D42A27DB-BD31-4B8C-83A1-F6EECF244321}">
                <p14:modId xmlns:p14="http://schemas.microsoft.com/office/powerpoint/2010/main" val="1615986780"/>
              </p:ext>
            </p:extLst>
          </p:nvPr>
        </p:nvGraphicFramePr>
        <p:xfrm>
          <a:off x="14019339" y="17220234"/>
          <a:ext cx="9398316" cy="5135367"/>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679209809"/>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19304</TotalTime>
  <Pages>0</Pages>
  <Words>484</Words>
  <Characters>0</Characters>
  <Application>Microsoft Macintosh PowerPoint</Application>
  <PresentationFormat>Custom</PresentationFormat>
  <Lines>0</Lines>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ヒラギノ角ゴ ProN W3</vt:lpstr>
      <vt:lpstr>Arial</vt:lpstr>
      <vt:lpstr>Arial Bold</vt:lpstr>
      <vt:lpstr>Calibri</vt:lpstr>
      <vt:lpstr>Times New Roman</vt:lpstr>
      <vt:lpstr>Title &amp; Bullets</vt:lpstr>
      <vt:lpstr>PowerPoint Presentation</vt:lpstr>
    </vt:vector>
  </TitlesOfParts>
  <Manager/>
  <Company/>
  <LinksUpToDate>false</LinksUpToDate>
  <SharedDoc>false</SharedDoc>
  <HyperlinkBase/>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Joseph L. Helseth</dc:creator>
  <cp:keywords/>
  <dc:description/>
  <cp:lastModifiedBy>Daniel James Davis</cp:lastModifiedBy>
  <cp:revision>686</cp:revision>
  <cp:lastPrinted>2012-05-24T17:15:21Z</cp:lastPrinted>
  <dcterms:created xsi:type="dcterms:W3CDTF">2014-02-15T14:56:57Z</dcterms:created>
  <dcterms:modified xsi:type="dcterms:W3CDTF">2018-02-01T20:03:18Z</dcterms:modified>
  <cp:category/>
</cp:coreProperties>
</file>