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83" r:id="rId9"/>
    <p:sldId id="284" r:id="rId10"/>
    <p:sldId id="285" r:id="rId11"/>
    <p:sldId id="288" r:id="rId12"/>
    <p:sldId id="293" r:id="rId13"/>
    <p:sldId id="289" r:id="rId14"/>
    <p:sldId id="269" r:id="rId15"/>
    <p:sldId id="262" r:id="rId16"/>
    <p:sldId id="271" r:id="rId17"/>
    <p:sldId id="299" r:id="rId18"/>
    <p:sldId id="297" r:id="rId19"/>
    <p:sldId id="298" r:id="rId20"/>
    <p:sldId id="275" r:id="rId21"/>
    <p:sldId id="276" r:id="rId22"/>
    <p:sldId id="278" r:id="rId23"/>
    <p:sldId id="286" r:id="rId24"/>
    <p:sldId id="300" r:id="rId25"/>
    <p:sldId id="280" r:id="rId26"/>
    <p:sldId id="267" r:id="rId27"/>
    <p:sldId id="287" r:id="rId28"/>
    <p:sldId id="268" r:id="rId29"/>
    <p:sldId id="270" r:id="rId30"/>
    <p:sldId id="273" r:id="rId31"/>
    <p:sldId id="274" r:id="rId32"/>
    <p:sldId id="272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davis/Desktop/Research/Single-Leg/Data/Sig_data_thru_26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Hip Abduction/Adduction</a:t>
            </a:r>
            <a:r>
              <a:rPr lang="en-US" sz="2000" b="1" baseline="0" dirty="0"/>
              <a:t> Angle at Initial Foot Contact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839-F74A-8AE1-A89D7418DF2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39-F74A-8AE1-A89D7418DF25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39-F74A-8AE1-A89D7418DF2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39-F74A-8AE1-A89D7418DF2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839-F74A-8AE1-A89D7418DF25}"/>
              </c:ext>
            </c:extLst>
          </c:dPt>
          <c:errBars>
            <c:errBarType val="both"/>
            <c:errValType val="cust"/>
            <c:noEndCap val="0"/>
            <c:plus>
              <c:numRef>
                <c:f>IniHVF!$B$31:$F$31</c:f>
                <c:numCache>
                  <c:formatCode>General</c:formatCode>
                  <c:ptCount val="5"/>
                  <c:pt idx="0">
                    <c:v>3.9364891707952325</c:v>
                  </c:pt>
                  <c:pt idx="1">
                    <c:v>4.1209334050515141</c:v>
                  </c:pt>
                  <c:pt idx="2">
                    <c:v>4.2716372791972059</c:v>
                  </c:pt>
                  <c:pt idx="3">
                    <c:v>3.108401374780847</c:v>
                  </c:pt>
                  <c:pt idx="4">
                    <c:v>4.0061391146946299</c:v>
                  </c:pt>
                </c:numCache>
              </c:numRef>
            </c:plus>
            <c:minus>
              <c:numRef>
                <c:f>IniHVF!$B$31:$F$31</c:f>
                <c:numCache>
                  <c:formatCode>General</c:formatCode>
                  <c:ptCount val="5"/>
                  <c:pt idx="0">
                    <c:v>3.9364891707952325</c:v>
                  </c:pt>
                  <c:pt idx="1">
                    <c:v>4.1209334050515141</c:v>
                  </c:pt>
                  <c:pt idx="2">
                    <c:v>4.2716372791972059</c:v>
                  </c:pt>
                  <c:pt idx="3">
                    <c:v>3.108401374780847</c:v>
                  </c:pt>
                  <c:pt idx="4">
                    <c:v>4.0061391146946299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IniHVF!$B$2:$F$2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IniHVF!$B$30:$F$30</c:f>
              <c:numCache>
                <c:formatCode>General</c:formatCode>
                <c:ptCount val="5"/>
                <c:pt idx="0">
                  <c:v>-3.9992786781257887</c:v>
                </c:pt>
                <c:pt idx="1">
                  <c:v>-0.31032499380033812</c:v>
                </c:pt>
                <c:pt idx="2">
                  <c:v>2.282378327455036</c:v>
                </c:pt>
                <c:pt idx="3">
                  <c:v>-10.83095642389771</c:v>
                </c:pt>
                <c:pt idx="4">
                  <c:v>-13.739790142466703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5-754F-80A4-EBC813D6D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920576"/>
        <c:axId val="1332367744"/>
      </c:barChart>
      <c:catAx>
        <c:axId val="133192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67744"/>
        <c:crosses val="autoZero"/>
        <c:auto val="1"/>
        <c:lblAlgn val="ctr"/>
        <c:lblOffset val="100"/>
        <c:noMultiLvlLbl val="0"/>
      </c:catAx>
      <c:valAx>
        <c:axId val="133236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2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Knee Flexion Angle at Initial Foot Contact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E82-F04B-A22A-0AEB4DDC9F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82-F04B-A22A-0AEB4DDC9F9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82-F04B-A22A-0AEB4DDC9F9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82-F04B-A22A-0AEB4DDC9F9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82-F04B-A22A-0AEB4DDC9F92}"/>
              </c:ext>
            </c:extLst>
          </c:dPt>
          <c:errBars>
            <c:errBarType val="both"/>
            <c:errValType val="cust"/>
            <c:noEndCap val="0"/>
            <c:plus>
              <c:numRef>
                <c:f>IniKFF!$B$31:$F$31</c:f>
                <c:numCache>
                  <c:formatCode>General</c:formatCode>
                  <c:ptCount val="5"/>
                  <c:pt idx="0">
                    <c:v>5.6668475578568653</c:v>
                  </c:pt>
                  <c:pt idx="1">
                    <c:v>5.8583364756915692</c:v>
                  </c:pt>
                  <c:pt idx="2">
                    <c:v>5.1215749901462084</c:v>
                  </c:pt>
                  <c:pt idx="3">
                    <c:v>5.6789538875867072</c:v>
                  </c:pt>
                  <c:pt idx="4">
                    <c:v>5.7359108711152249</c:v>
                  </c:pt>
                </c:numCache>
              </c:numRef>
            </c:plus>
            <c:minus>
              <c:numRef>
                <c:f>IniKFF!$B$31:$F$31</c:f>
                <c:numCache>
                  <c:formatCode>General</c:formatCode>
                  <c:ptCount val="5"/>
                  <c:pt idx="0">
                    <c:v>5.6668475578568653</c:v>
                  </c:pt>
                  <c:pt idx="1">
                    <c:v>5.8583364756915692</c:v>
                  </c:pt>
                  <c:pt idx="2">
                    <c:v>5.1215749901462084</c:v>
                  </c:pt>
                  <c:pt idx="3">
                    <c:v>5.6789538875867072</c:v>
                  </c:pt>
                  <c:pt idx="4">
                    <c:v>5.7359108711152249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IniKFF!$B$2:$F$2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IniKFF!$B$30:$F$30</c:f>
              <c:numCache>
                <c:formatCode>General</c:formatCode>
                <c:ptCount val="5"/>
                <c:pt idx="0">
                  <c:v>11.788729513028231</c:v>
                </c:pt>
                <c:pt idx="1">
                  <c:v>12.566494793408999</c:v>
                </c:pt>
                <c:pt idx="2">
                  <c:v>12.457398611579272</c:v>
                </c:pt>
                <c:pt idx="3">
                  <c:v>12.944156656704834</c:v>
                </c:pt>
                <c:pt idx="4">
                  <c:v>14.008029909770137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2-C942-86F9-3137A4CB4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9303728"/>
        <c:axId val="1370705504"/>
      </c:barChart>
      <c:catAx>
        <c:axId val="136930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705504"/>
        <c:crosses val="autoZero"/>
        <c:auto val="1"/>
        <c:lblAlgn val="ctr"/>
        <c:lblOffset val="100"/>
        <c:noMultiLvlLbl val="0"/>
      </c:catAx>
      <c:valAx>
        <c:axId val="1370705504"/>
        <c:scaling>
          <c:orientation val="minMax"/>
          <c:max val="21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Knee Flexion 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3037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Knee Valgus</a:t>
            </a:r>
            <a:r>
              <a:rPr lang="en-US" sz="2000" b="1" baseline="0" dirty="0"/>
              <a:t> Angle at Initial Foot Contact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139-634C-955C-FDECF7204D8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9-634C-955C-FDECF7204D8C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39-634C-955C-FDECF7204D8C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39-634C-955C-FDECF7204D8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39-634C-955C-FDECF7204D8C}"/>
              </c:ext>
            </c:extLst>
          </c:dPt>
          <c:errBars>
            <c:errBarType val="both"/>
            <c:errValType val="cust"/>
            <c:noEndCap val="0"/>
            <c:plus>
              <c:numRef>
                <c:f>IniKVF!$B$31:$F$31</c:f>
                <c:numCache>
                  <c:formatCode>General</c:formatCode>
                  <c:ptCount val="5"/>
                  <c:pt idx="0">
                    <c:v>2.038449316894245</c:v>
                  </c:pt>
                  <c:pt idx="1">
                    <c:v>2.1978724266629301</c:v>
                  </c:pt>
                  <c:pt idx="2">
                    <c:v>2.5076367731775973</c:v>
                  </c:pt>
                  <c:pt idx="3">
                    <c:v>2.1773301212266492</c:v>
                  </c:pt>
                  <c:pt idx="4">
                    <c:v>2.3696384489439235</c:v>
                  </c:pt>
                </c:numCache>
              </c:numRef>
            </c:plus>
            <c:minus>
              <c:numRef>
                <c:f>IniKVF!$B$31:$F$31</c:f>
                <c:numCache>
                  <c:formatCode>General</c:formatCode>
                  <c:ptCount val="5"/>
                  <c:pt idx="0">
                    <c:v>2.038449316894245</c:v>
                  </c:pt>
                  <c:pt idx="1">
                    <c:v>2.1978724266629301</c:v>
                  </c:pt>
                  <c:pt idx="2">
                    <c:v>2.5076367731775973</c:v>
                  </c:pt>
                  <c:pt idx="3">
                    <c:v>2.1773301212266492</c:v>
                  </c:pt>
                  <c:pt idx="4">
                    <c:v>2.3696384489439235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IniKVF!$B$2:$F$2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IniKVF!$B$30:$F$30</c:f>
              <c:numCache>
                <c:formatCode>General</c:formatCode>
                <c:ptCount val="5"/>
                <c:pt idx="0">
                  <c:v>-1.3889946736900394</c:v>
                </c:pt>
                <c:pt idx="1">
                  <c:v>-0.69802816033096071</c:v>
                </c:pt>
                <c:pt idx="2">
                  <c:v>-0.34612150842781619</c:v>
                </c:pt>
                <c:pt idx="3">
                  <c:v>-2.9409031226087801</c:v>
                </c:pt>
                <c:pt idx="4">
                  <c:v>-3.393732700873219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8-B649-9387-CE39FC9F9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2043280"/>
        <c:axId val="1331156256"/>
      </c:barChart>
      <c:catAx>
        <c:axId val="133204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56256"/>
        <c:crosses val="autoZero"/>
        <c:auto val="1"/>
        <c:lblAlgn val="ctr"/>
        <c:lblOffset val="100"/>
        <c:noMultiLvlLbl val="0"/>
      </c:catAx>
      <c:valAx>
        <c:axId val="1331156256"/>
        <c:scaling>
          <c:orientation val="minMax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Knee Valgus 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04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83-1A4A-9243-DDCE48DF6DF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83-1A4A-9243-DDCE48DF6DF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83-1A4A-9243-DDCE48DF6DFA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83-1A4A-9243-DDCE48DF6DF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383-1A4A-9243-DDCE48DF6DFA}"/>
              </c:ext>
            </c:extLst>
          </c:dPt>
          <c:errBars>
            <c:errBarType val="both"/>
            <c:errValType val="cust"/>
            <c:noEndCap val="0"/>
            <c:plus>
              <c:numRef>
                <c:f>PforceF!$B$31:$F$31</c:f>
                <c:numCache>
                  <c:formatCode>General</c:formatCode>
                  <c:ptCount val="5"/>
                  <c:pt idx="0">
                    <c:v>0.62727982975233509</c:v>
                  </c:pt>
                  <c:pt idx="1">
                    <c:v>0.58673377965478557</c:v>
                  </c:pt>
                  <c:pt idx="2">
                    <c:v>0.42275182361015512</c:v>
                  </c:pt>
                  <c:pt idx="3">
                    <c:v>0.79805120738738244</c:v>
                  </c:pt>
                  <c:pt idx="4">
                    <c:v>0.61419566418542249</c:v>
                  </c:pt>
                </c:numCache>
              </c:numRef>
            </c:plus>
            <c:minus>
              <c:numRef>
                <c:f>PforceF!$B$31:$F$31</c:f>
                <c:numCache>
                  <c:formatCode>General</c:formatCode>
                  <c:ptCount val="5"/>
                  <c:pt idx="0">
                    <c:v>0.62727982975233509</c:v>
                  </c:pt>
                  <c:pt idx="1">
                    <c:v>0.58673377965478557</c:v>
                  </c:pt>
                  <c:pt idx="2">
                    <c:v>0.42275182361015512</c:v>
                  </c:pt>
                  <c:pt idx="3">
                    <c:v>0.79805120738738244</c:v>
                  </c:pt>
                  <c:pt idx="4">
                    <c:v>0.61419566418542249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PforceF!$B$2:$F$2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PforceF!$B$30:$F$30</c:f>
              <c:numCache>
                <c:formatCode>General</c:formatCode>
                <c:ptCount val="5"/>
                <c:pt idx="0">
                  <c:v>3.8797995667491674</c:v>
                </c:pt>
                <c:pt idx="1">
                  <c:v>3.7564993689840125</c:v>
                </c:pt>
                <c:pt idx="2">
                  <c:v>3.5229768724370643</c:v>
                </c:pt>
                <c:pt idx="3">
                  <c:v>4.0170305669808526</c:v>
                </c:pt>
                <c:pt idx="4">
                  <c:v>3.9223391760243733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83-1A4A-9243-DDCE48DF6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720368"/>
        <c:axId val="1368543936"/>
      </c:barChart>
      <c:catAx>
        <c:axId val="136872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3936"/>
        <c:crosses val="autoZero"/>
        <c:auto val="1"/>
        <c:lblAlgn val="ctr"/>
        <c:lblOffset val="100"/>
        <c:noMultiLvlLbl val="0"/>
      </c:catAx>
      <c:valAx>
        <c:axId val="1368543936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72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Jump Height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F9-4D48-AC5F-34FC0DA8802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F9-4D48-AC5F-34FC0DA88026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F9-4D48-AC5F-34FC0DA88026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F9-4D48-AC5F-34FC0DA8802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F9-4D48-AC5F-34FC0DA88026}"/>
              </c:ext>
            </c:extLst>
          </c:dPt>
          <c:errBars>
            <c:errBarType val="both"/>
            <c:errValType val="cust"/>
            <c:noEndCap val="0"/>
            <c:plus>
              <c:numRef>
                <c:f>jheightF!$B$31:$F$31</c:f>
                <c:numCache>
                  <c:formatCode>General</c:formatCode>
                  <c:ptCount val="5"/>
                  <c:pt idx="0">
                    <c:v>7.5373203823383583E-2</c:v>
                  </c:pt>
                  <c:pt idx="1">
                    <c:v>7.8650420517583808E-2</c:v>
                  </c:pt>
                  <c:pt idx="2">
                    <c:v>7.928837423081489E-2</c:v>
                  </c:pt>
                  <c:pt idx="3">
                    <c:v>7.2690704224200917E-2</c:v>
                  </c:pt>
                  <c:pt idx="4">
                    <c:v>7.4576960006364282E-2</c:v>
                  </c:pt>
                </c:numCache>
              </c:numRef>
            </c:plus>
            <c:minus>
              <c:numRef>
                <c:f>jheightF!$B$31:$F$31</c:f>
                <c:numCache>
                  <c:formatCode>General</c:formatCode>
                  <c:ptCount val="5"/>
                  <c:pt idx="0">
                    <c:v>7.5373203823383583E-2</c:v>
                  </c:pt>
                  <c:pt idx="1">
                    <c:v>7.8650420517583808E-2</c:v>
                  </c:pt>
                  <c:pt idx="2">
                    <c:v>7.928837423081489E-2</c:v>
                  </c:pt>
                  <c:pt idx="3">
                    <c:v>7.2690704224200917E-2</c:v>
                  </c:pt>
                  <c:pt idx="4">
                    <c:v>7.4576960006364282E-2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jheightF!$B$2:$F$2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jheightF!$B$30:$F$30</c:f>
              <c:numCache>
                <c:formatCode>General</c:formatCode>
                <c:ptCount val="5"/>
                <c:pt idx="0">
                  <c:v>0.28726085826204578</c:v>
                </c:pt>
                <c:pt idx="1">
                  <c:v>0.28983794256588996</c:v>
                </c:pt>
                <c:pt idx="2">
                  <c:v>0.2896584689151645</c:v>
                </c:pt>
                <c:pt idx="3">
                  <c:v>0.28053700374541046</c:v>
                </c:pt>
                <c:pt idx="4">
                  <c:v>0.27340663165935131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F9-4D48-AC5F-34FC0DA88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4154544"/>
        <c:axId val="1284156240"/>
      </c:barChart>
      <c:catAx>
        <c:axId val="128415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156240"/>
        <c:crosses val="autoZero"/>
        <c:auto val="1"/>
        <c:lblAlgn val="ctr"/>
        <c:lblOffset val="100"/>
        <c:noMultiLvlLbl val="0"/>
      </c:catAx>
      <c:valAx>
        <c:axId val="1284156240"/>
        <c:scaling>
          <c:orientation val="minMax"/>
          <c:max val="0.4"/>
          <c:min val="0.18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Jump Height (m)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154544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Stance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756-4B4D-9948-47CFC13EF09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56-4B4D-9948-47CFC13EF09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56-4B4D-9948-47CFC13EF09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56-4B4D-9948-47CFC13EF09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756-4B4D-9948-47CFC13EF09B}"/>
              </c:ext>
            </c:extLst>
          </c:dPt>
          <c:errBars>
            <c:errBarType val="both"/>
            <c:errValType val="cust"/>
            <c:noEndCap val="0"/>
            <c:plus>
              <c:numRef>
                <c:f>STF!$B$31:$F$31</c:f>
                <c:numCache>
                  <c:formatCode>General</c:formatCode>
                  <c:ptCount val="5"/>
                  <c:pt idx="0">
                    <c:v>147.57500344744068</c:v>
                  </c:pt>
                  <c:pt idx="1">
                    <c:v>144.29169186402339</c:v>
                  </c:pt>
                  <c:pt idx="2">
                    <c:v>141.66464081920418</c:v>
                  </c:pt>
                  <c:pt idx="3">
                    <c:v>146.75109657962614</c:v>
                  </c:pt>
                  <c:pt idx="4">
                    <c:v>164.50467835561938</c:v>
                  </c:pt>
                </c:numCache>
              </c:numRef>
            </c:plus>
            <c:minus>
              <c:numRef>
                <c:f>STF!$B$31:$F$31</c:f>
                <c:numCache>
                  <c:formatCode>General</c:formatCode>
                  <c:ptCount val="5"/>
                  <c:pt idx="0">
                    <c:v>147.57500344744068</c:v>
                  </c:pt>
                  <c:pt idx="1">
                    <c:v>144.29169186402339</c:v>
                  </c:pt>
                  <c:pt idx="2">
                    <c:v>141.66464081920418</c:v>
                  </c:pt>
                  <c:pt idx="3">
                    <c:v>146.75109657962614</c:v>
                  </c:pt>
                  <c:pt idx="4">
                    <c:v>164.50467835561938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STF!$B$2:$F$2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STF!$B$30:$F$30</c:f>
              <c:numCache>
                <c:formatCode>General</c:formatCode>
                <c:ptCount val="5"/>
                <c:pt idx="0">
                  <c:v>525</c:v>
                </c:pt>
                <c:pt idx="1">
                  <c:v>525.17361111111109</c:v>
                </c:pt>
                <c:pt idx="2">
                  <c:v>563.1076388888888</c:v>
                </c:pt>
                <c:pt idx="3">
                  <c:v>527.69097222222229</c:v>
                </c:pt>
                <c:pt idx="4">
                  <c:v>590.79861111111097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0F48-B23F-78089E8F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8401008"/>
        <c:axId val="1368181472"/>
      </c:barChart>
      <c:catAx>
        <c:axId val="132840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181472"/>
        <c:crosses val="autoZero"/>
        <c:auto val="1"/>
        <c:lblAlgn val="ctr"/>
        <c:lblOffset val="100"/>
        <c:noMultiLvlLbl val="0"/>
      </c:catAx>
      <c:valAx>
        <c:axId val="1368181472"/>
        <c:scaling>
          <c:orientation val="minMax"/>
          <c:min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Stance Time (</a:t>
                </a:r>
                <a:r>
                  <a:rPr lang="en-US" sz="1400" b="1" dirty="0" err="1"/>
                  <a:t>ms</a:t>
                </a:r>
                <a:r>
                  <a:rPr lang="en-US" sz="1400" b="1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40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Peak</a:t>
            </a:r>
            <a:r>
              <a:rPr lang="en-US" sz="2000" b="1" baseline="0" dirty="0"/>
              <a:t> </a:t>
            </a:r>
            <a:r>
              <a:rPr lang="en-US" sz="2000" b="1" dirty="0"/>
              <a:t>Ground</a:t>
            </a:r>
            <a:r>
              <a:rPr lang="en-US" sz="2000" b="1" baseline="0" dirty="0"/>
              <a:t> Reaction Force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487-124D-8D35-FDADCB2CB93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87-124D-8D35-FDADCB2CB939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487-124D-8D35-FDADCB2CB939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87-124D-8D35-FDADCB2CB939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487-124D-8D35-FDADCB2CB939}"/>
              </c:ext>
            </c:extLst>
          </c:dPt>
          <c:errBars>
            <c:errBarType val="both"/>
            <c:errValType val="cust"/>
            <c:noEndCap val="0"/>
            <c:plus>
              <c:numRef>
                <c:f>PforceF!$B$31:$F$31</c:f>
                <c:numCache>
                  <c:formatCode>General</c:formatCode>
                  <c:ptCount val="5"/>
                  <c:pt idx="0">
                    <c:v>0.62727982975233509</c:v>
                  </c:pt>
                  <c:pt idx="1">
                    <c:v>0.58673377965478557</c:v>
                  </c:pt>
                  <c:pt idx="2">
                    <c:v>0.42275182361015512</c:v>
                  </c:pt>
                  <c:pt idx="3">
                    <c:v>0.79805120738738244</c:v>
                  </c:pt>
                  <c:pt idx="4">
                    <c:v>0.61419566418542249</c:v>
                  </c:pt>
                </c:numCache>
              </c:numRef>
            </c:plus>
            <c:minus>
              <c:numRef>
                <c:f>PforceF!$B$31:$F$31</c:f>
                <c:numCache>
                  <c:formatCode>General</c:formatCode>
                  <c:ptCount val="5"/>
                  <c:pt idx="0">
                    <c:v>0.62727982975233509</c:v>
                  </c:pt>
                  <c:pt idx="1">
                    <c:v>0.58673377965478557</c:v>
                  </c:pt>
                  <c:pt idx="2">
                    <c:v>0.42275182361015512</c:v>
                  </c:pt>
                  <c:pt idx="3">
                    <c:v>0.79805120738738244</c:v>
                  </c:pt>
                  <c:pt idx="4">
                    <c:v>0.61419566418542249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PforceF!$B$2:$F$2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PforceF!$B$30:$F$30</c:f>
              <c:numCache>
                <c:formatCode>General</c:formatCode>
                <c:ptCount val="5"/>
                <c:pt idx="0">
                  <c:v>3.8797995667491674</c:v>
                </c:pt>
                <c:pt idx="1">
                  <c:v>3.7564993689840125</c:v>
                </c:pt>
                <c:pt idx="2">
                  <c:v>3.5229768724370643</c:v>
                </c:pt>
                <c:pt idx="3">
                  <c:v>4.0170305669808526</c:v>
                </c:pt>
                <c:pt idx="4">
                  <c:v>3.9223391760243733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D-2B42-838E-F6041B2D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720368"/>
        <c:axId val="1368543936"/>
      </c:barChart>
      <c:catAx>
        <c:axId val="136872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3936"/>
        <c:crosses val="autoZero"/>
        <c:auto val="1"/>
        <c:lblAlgn val="ctr"/>
        <c:lblOffset val="100"/>
        <c:noMultiLvlLbl val="0"/>
      </c:catAx>
      <c:valAx>
        <c:axId val="1368543936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Force/</a:t>
                </a:r>
                <a:r>
                  <a:rPr lang="en-US" sz="1400" b="1" baseline="0" dirty="0"/>
                  <a:t> Body Weight (N/kg) </a:t>
                </a:r>
                <a:endParaRPr 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72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Hip</a:t>
            </a:r>
            <a:r>
              <a:rPr lang="en-US" sz="2000" b="1" baseline="0" dirty="0"/>
              <a:t> Flexion Angle and Initial Foot Contact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F5-4348-B40F-FB9866E87521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5-4348-B40F-FB9866E87521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8F5-4348-B40F-FB9866E87521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5-4348-B40F-FB9866E87521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8F5-4348-B40F-FB9866E87521}"/>
              </c:ext>
            </c:extLst>
          </c:dPt>
          <c:errBars>
            <c:errBarType val="both"/>
            <c:errValType val="cust"/>
            <c:noEndCap val="0"/>
            <c:plus>
              <c:numRef>
                <c:f>IniHFF!$B$31:$F$31</c:f>
                <c:numCache>
                  <c:formatCode>General</c:formatCode>
                  <c:ptCount val="5"/>
                  <c:pt idx="0">
                    <c:v>5.973380294551494</c:v>
                  </c:pt>
                  <c:pt idx="1">
                    <c:v>6.316344616893323</c:v>
                  </c:pt>
                  <c:pt idx="2">
                    <c:v>6.2968523888360242</c:v>
                  </c:pt>
                  <c:pt idx="3">
                    <c:v>7.0195211849480286</c:v>
                  </c:pt>
                  <c:pt idx="4">
                    <c:v>7.4269360511020466</c:v>
                  </c:pt>
                </c:numCache>
              </c:numRef>
            </c:plus>
            <c:minus>
              <c:numRef>
                <c:f>IniHFF!$B$31:$F$31</c:f>
                <c:numCache>
                  <c:formatCode>General</c:formatCode>
                  <c:ptCount val="5"/>
                  <c:pt idx="0">
                    <c:v>5.973380294551494</c:v>
                  </c:pt>
                  <c:pt idx="1">
                    <c:v>6.316344616893323</c:v>
                  </c:pt>
                  <c:pt idx="2">
                    <c:v>6.2968523888360242</c:v>
                  </c:pt>
                  <c:pt idx="3">
                    <c:v>7.0195211849480286</c:v>
                  </c:pt>
                  <c:pt idx="4">
                    <c:v>7.4269360511020466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IniHFF!$B$2:$F$2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IniHFF!$B$30:$F$30</c:f>
              <c:numCache>
                <c:formatCode>General</c:formatCode>
                <c:ptCount val="5"/>
                <c:pt idx="0">
                  <c:v>-27.7616836732564</c:v>
                </c:pt>
                <c:pt idx="1">
                  <c:v>-26.086693849074454</c:v>
                </c:pt>
                <c:pt idx="2">
                  <c:v>-22.460842270338787</c:v>
                </c:pt>
                <c:pt idx="3">
                  <c:v>-26.59321939441072</c:v>
                </c:pt>
                <c:pt idx="4">
                  <c:v>-23.130331551324101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7-D14F-9AC2-B35598EBB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9094064"/>
        <c:axId val="1369095760"/>
      </c:barChart>
      <c:catAx>
        <c:axId val="136909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095760"/>
        <c:crosses val="autoZero"/>
        <c:auto val="1"/>
        <c:lblAlgn val="ctr"/>
        <c:lblOffset val="100"/>
        <c:noMultiLvlLbl val="0"/>
      </c:catAx>
      <c:valAx>
        <c:axId val="1369095760"/>
        <c:scaling>
          <c:orientation val="minMax"/>
          <c:max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Hip Flexion 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09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Knee Valgus 100 </a:t>
            </a:r>
            <a:r>
              <a:rPr lang="en-US" sz="2000" b="1" dirty="0" err="1"/>
              <a:t>ms</a:t>
            </a:r>
            <a:r>
              <a:rPr lang="en-US" sz="2000" b="1" dirty="0"/>
              <a:t> After</a:t>
            </a:r>
            <a:r>
              <a:rPr lang="en-US" sz="2000" b="1" baseline="0" dirty="0"/>
              <a:t> Landing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16F-9B41-A2D4-AC689E1A225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6F-9B41-A2D4-AC689E1A2255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16F-9B41-A2D4-AC689E1A225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6F-9B41-A2D4-AC689E1A225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16F-9B41-A2D4-AC689E1A2255}"/>
              </c:ext>
            </c:extLst>
          </c:dPt>
          <c:errBars>
            <c:errBarType val="both"/>
            <c:errValType val="cust"/>
            <c:noEndCap val="0"/>
            <c:plus>
              <c:numRef>
                <c:f>KV_100F!$B$31:$F$31</c:f>
                <c:numCache>
                  <c:formatCode>General</c:formatCode>
                  <c:ptCount val="5"/>
                  <c:pt idx="0">
                    <c:v>3.7589871753989801</c:v>
                  </c:pt>
                  <c:pt idx="1">
                    <c:v>4.8114750110655997</c:v>
                  </c:pt>
                  <c:pt idx="2">
                    <c:v>4.9415230871597968</c:v>
                  </c:pt>
                  <c:pt idx="3">
                    <c:v>4.1150409433945114</c:v>
                  </c:pt>
                  <c:pt idx="4">
                    <c:v>3.6060283546054985</c:v>
                  </c:pt>
                </c:numCache>
              </c:numRef>
            </c:plus>
            <c:minus>
              <c:numRef>
                <c:f>KV_100F!$B$31:$F$31</c:f>
                <c:numCache>
                  <c:formatCode>General</c:formatCode>
                  <c:ptCount val="5"/>
                  <c:pt idx="0">
                    <c:v>3.7589871753989801</c:v>
                  </c:pt>
                  <c:pt idx="1">
                    <c:v>4.8114750110655997</c:v>
                  </c:pt>
                  <c:pt idx="2">
                    <c:v>4.9415230871597968</c:v>
                  </c:pt>
                  <c:pt idx="3">
                    <c:v>4.1150409433945114</c:v>
                  </c:pt>
                  <c:pt idx="4">
                    <c:v>3.6060283546054985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KV_100F!$B$2:$F$2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KV_100F!$B$30:$F$30</c:f>
              <c:numCache>
                <c:formatCode>General</c:formatCode>
                <c:ptCount val="5"/>
                <c:pt idx="0">
                  <c:v>-2.8610729931543535</c:v>
                </c:pt>
                <c:pt idx="1">
                  <c:v>-2.7969138547494476</c:v>
                </c:pt>
                <c:pt idx="2">
                  <c:v>-3.2119661016370209</c:v>
                </c:pt>
                <c:pt idx="3">
                  <c:v>-4.6100141313788354</c:v>
                </c:pt>
                <c:pt idx="4">
                  <c:v>-4.7000569365756188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F-0B4B-92F7-9D65356E7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8611728"/>
        <c:axId val="1332629584"/>
      </c:barChart>
      <c:catAx>
        <c:axId val="13286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629584"/>
        <c:crosses val="autoZero"/>
        <c:auto val="1"/>
        <c:lblAlgn val="ctr"/>
        <c:lblOffset val="100"/>
        <c:noMultiLvlLbl val="0"/>
      </c:catAx>
      <c:valAx>
        <c:axId val="133262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Knee </a:t>
                </a:r>
                <a:r>
                  <a:rPr lang="en-US" sz="1400" b="1" dirty="0" err="1"/>
                  <a:t>Valugs</a:t>
                </a:r>
                <a:r>
                  <a:rPr lang="en-US" sz="1400" b="1" dirty="0"/>
                  <a:t> 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61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Knee Flexion 100 </a:t>
            </a:r>
            <a:r>
              <a:rPr lang="en-US" sz="2000" b="1" dirty="0" err="1"/>
              <a:t>ms</a:t>
            </a:r>
            <a:r>
              <a:rPr lang="en-US" sz="2000" b="1" dirty="0"/>
              <a:t> After Landing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234-2349-9D0E-06023D07021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34-2349-9D0E-06023D070215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34-2349-9D0E-06023D07021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34-2349-9D0E-06023D07021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34-2349-9D0E-06023D070215}"/>
              </c:ext>
            </c:extLst>
          </c:dPt>
          <c:errBars>
            <c:errBarType val="both"/>
            <c:errValType val="cust"/>
            <c:noEndCap val="0"/>
            <c:plus>
              <c:numRef>
                <c:f>KF_100F!$B$31:$F$31</c:f>
                <c:numCache>
                  <c:formatCode>General</c:formatCode>
                  <c:ptCount val="5"/>
                  <c:pt idx="0">
                    <c:v>6.1216090163450598</c:v>
                  </c:pt>
                  <c:pt idx="1">
                    <c:v>5.72229992720826</c:v>
                  </c:pt>
                  <c:pt idx="2">
                    <c:v>5.7014764729609739</c:v>
                  </c:pt>
                  <c:pt idx="3">
                    <c:v>6.3797149264355113</c:v>
                  </c:pt>
                  <c:pt idx="4">
                    <c:v>5.6698048581855041</c:v>
                  </c:pt>
                </c:numCache>
              </c:numRef>
            </c:plus>
            <c:minus>
              <c:numRef>
                <c:f>KF_100F!$B$31:$F$31</c:f>
                <c:numCache>
                  <c:formatCode>General</c:formatCode>
                  <c:ptCount val="5"/>
                  <c:pt idx="0">
                    <c:v>6.1216090163450598</c:v>
                  </c:pt>
                  <c:pt idx="1">
                    <c:v>5.72229992720826</c:v>
                  </c:pt>
                  <c:pt idx="2">
                    <c:v>5.7014764729609739</c:v>
                  </c:pt>
                  <c:pt idx="3">
                    <c:v>6.3797149264355113</c:v>
                  </c:pt>
                  <c:pt idx="4">
                    <c:v>5.6698048581855041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KF_100F!$B$2:$F$2</c:f>
              <c:strCache>
                <c:ptCount val="5"/>
                <c:pt idx="0">
                  <c:v>forward</c:v>
                </c:pt>
                <c:pt idx="1">
                  <c:v>medial45</c:v>
                </c:pt>
                <c:pt idx="2">
                  <c:v>medial</c:v>
                </c:pt>
                <c:pt idx="3">
                  <c:v>lateral45</c:v>
                </c:pt>
                <c:pt idx="4">
                  <c:v>lateral</c:v>
                </c:pt>
              </c:strCache>
            </c:strRef>
          </c:cat>
          <c:val>
            <c:numRef>
              <c:f>KF_100F!$B$30:$F$30</c:f>
              <c:numCache>
                <c:formatCode>General</c:formatCode>
                <c:ptCount val="5"/>
                <c:pt idx="0">
                  <c:v>56.079069932040817</c:v>
                </c:pt>
                <c:pt idx="1">
                  <c:v>56.251862057112497</c:v>
                </c:pt>
                <c:pt idx="2">
                  <c:v>56.602692994378998</c:v>
                </c:pt>
                <c:pt idx="3">
                  <c:v>57.211432679307585</c:v>
                </c:pt>
                <c:pt idx="4">
                  <c:v>56.941612174167254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F-3B49-8620-38D4F2E4F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2673232"/>
        <c:axId val="1329274080"/>
      </c:barChart>
      <c:catAx>
        <c:axId val="133267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Jump Direction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274080"/>
        <c:crosses val="autoZero"/>
        <c:auto val="1"/>
        <c:lblAlgn val="ctr"/>
        <c:lblOffset val="100"/>
        <c:noMultiLvlLbl val="0"/>
      </c:catAx>
      <c:valAx>
        <c:axId val="1329274080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Knee Angle (degrees)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67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0.69334</cdr:x>
      <cdr:y>0.87026</cdr:y>
    </cdr:from>
    <cdr:to>
      <cdr:x>0.72905</cdr:x>
      <cdr:y>0.9504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B34ED816-95B3-E94E-A0FB-31F4ADDBB33E}"/>
            </a:ext>
          </a:extLst>
        </cdr:cNvPr>
        <cdr:cNvSpPr txBox="1"/>
      </cdr:nvSpPr>
      <cdr:spPr>
        <a:xfrm xmlns:a="http://schemas.openxmlformats.org/drawingml/2006/main">
          <a:off x="5483985" y="4010644"/>
          <a:ext cx="28245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a</a:t>
          </a:r>
        </a:p>
      </cdr:txBody>
    </cdr:sp>
  </cdr:relSizeAnchor>
  <cdr:relSizeAnchor xmlns:cdr="http://schemas.openxmlformats.org/drawingml/2006/chartDrawing">
    <cdr:from>
      <cdr:x>0.15776</cdr:x>
      <cdr:y>0.72724</cdr:y>
    </cdr:from>
    <cdr:to>
      <cdr:x>0.20653</cdr:x>
      <cdr:y>0.80785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D0BBE4F9-AE12-F240-8002-AE7BD82C9224}"/>
            </a:ext>
          </a:extLst>
        </cdr:cNvPr>
        <cdr:cNvSpPr txBox="1"/>
      </cdr:nvSpPr>
      <cdr:spPr>
        <a:xfrm xmlns:a="http://schemas.openxmlformats.org/drawingml/2006/main">
          <a:off x="1247775" y="3351562"/>
          <a:ext cx="385763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b</a:t>
          </a:r>
        </a:p>
      </cdr:txBody>
    </cdr:sp>
  </cdr:relSizeAnchor>
  <cdr:relSizeAnchor xmlns:cdr="http://schemas.openxmlformats.org/drawingml/2006/chartDrawing">
    <cdr:from>
      <cdr:x>0.34562</cdr:x>
      <cdr:y>0.70685</cdr:y>
    </cdr:from>
    <cdr:to>
      <cdr:x>0.46122</cdr:x>
      <cdr:y>0.90526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832D0F89-19F2-8D43-8DEC-4302CDEC07A6}"/>
            </a:ext>
          </a:extLst>
        </cdr:cNvPr>
        <cdr:cNvSpPr txBox="1"/>
      </cdr:nvSpPr>
      <cdr:spPr>
        <a:xfrm xmlns:a="http://schemas.openxmlformats.org/drawingml/2006/main">
          <a:off x="2733675" y="32575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0.51421</cdr:x>
      <cdr:y>0.68478</cdr:y>
    </cdr:from>
    <cdr:to>
      <cdr:x>0.62982</cdr:x>
      <cdr:y>0.8832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9BC635D5-1E1F-E141-BAC5-F2972364C375}"/>
            </a:ext>
          </a:extLst>
        </cdr:cNvPr>
        <cdr:cNvSpPr txBox="1"/>
      </cdr:nvSpPr>
      <cdr:spPr>
        <a:xfrm xmlns:a="http://schemas.openxmlformats.org/drawingml/2006/main">
          <a:off x="4067180" y="31558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c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93AB3-DC64-0B4B-AB86-6707A7E9D58B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393B8-D960-5945-B678-07D391BE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393B8-D960-5945-B678-07D391BE8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Abduction = negative, logical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393B8-D960-5945-B678-07D391BE80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 from lateral to medial (lateral = most dangerous)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393B8-D960-5945-B678-07D391BE80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leg laterally/medially, not as much hip flexion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393B8-D960-5945-B678-07D391BE80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Trend from lateral to medial (lateral = most dangerous)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393B8-D960-5945-B678-07D391BE80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CF1-0208-8940-858E-EADCCEFB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CE3D-B755-EB4E-A031-7FC2B010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5332-84B0-4245-B111-CBF5AF45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A205-C1C7-2E4D-9B22-5149FCA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F63F-B0C0-1943-9CC2-B2D96070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3C1A-9CC1-C648-B296-E91E440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BF6D-E290-9642-9DE3-487B0DEA4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6315-34BD-E74B-8020-C20655A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7D95-623F-C941-AA94-0FD76446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8569-E7B5-2D4E-AB84-4CBD4D07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34EC6-98BF-2E43-82BE-78145E1D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52E1-DC8B-4046-ABE9-2DB5698C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8115-CFC8-0644-996E-AAEBA67D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4BFA-B393-DC4D-A2CB-6E4A76B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91C5-0096-B648-80A4-318AD92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B91-4AA0-7547-8823-0B32C148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63A-3D08-894D-90FB-1D1B0279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A1D1-A8E9-F948-A00C-36466E28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488-E6D6-4A49-A1E1-E79541F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44C9-C8FF-B74B-A01A-8649774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944E-BAE2-B34A-8FAA-59931E6B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FBC-6164-CF43-A9FE-EB94FBE9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10C3-D4D3-8345-83C4-CA46A66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36E2-6392-0948-8BE8-E7157348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2213-6587-A44D-B40E-E23E9D16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98A-DFEA-9542-B7FE-1402AA1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4585-9332-AB45-BCF0-116ACF95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5EFF-940A-EE4C-98AB-BA14AE88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A7377-F24D-0346-80FA-FB212D6E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2752-D9E7-5F40-962A-D0D57476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E478-EBC2-B346-B666-BE9619D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3AD7-A8CA-CA4C-9D79-A888CBE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AC0C-DC1E-134E-B8F9-575C3999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F178-6D87-DB40-8309-08AEF821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7B103-D2E6-0740-8268-C8EE525D1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445F5-2A95-2A44-9730-DA530766D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8B035-318B-554D-AA86-A37FE044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75409-4572-FF42-83C2-0A62855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7BB61-A1B4-CC4D-AB85-CB83715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74D9-4CCD-D546-9CE0-F5BDCFAA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A7E41-243C-814B-A587-F9F0733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5D8B-88F8-D846-A52D-D2EAF37F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AD79-81F0-1045-9149-D48E621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C8FD4-DEB4-5D49-B6A5-5E6432E9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413E5-FB01-DD4C-A7BC-E931CA7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54B08-3453-FC42-A913-555A0A74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1E77-74DE-8E47-AA93-13B2A9DE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6A9-CE69-0E47-9C1A-10E0BA4A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97F56-FB64-8347-AF5B-368AC3B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230D-70ED-534D-B875-6FE9D0F0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8D84-ED5D-F54E-BD89-ED83D14D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0964-EB7E-B74C-9DBC-60073851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2AA3-5094-E943-AA43-BAB6BDA2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68F2-5E89-BD41-9921-4A03BDE0C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60CE-6C04-0848-82D6-F2488715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0DFA-2E77-684A-AB0F-9753DDCA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1EC58-168B-7549-8398-CCE3EC7A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7ED6-D1FD-AF4B-87F0-7C0A1B3E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0C103-F7F4-374E-B2D3-5A3AAEE4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92D8-5834-9941-B789-1CB88D55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D5AB-AA11-B549-80F0-0C0CBAAE7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8A51-E78B-2A4A-AB63-3D8F229D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A7-A847-2442-98D6-CD6BAFCA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28D-836C-6547-A811-F7850CCA8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Altered joint biomechanics elucidated by single-leg landings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5E58-B276-9E4F-A1EA-F6D0A28D2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Daniel Davis</a:t>
            </a:r>
          </a:p>
          <a:p>
            <a:r>
              <a:rPr lang="en-US" dirty="0"/>
              <a:t>Faculty Mentor: </a:t>
            </a:r>
            <a:r>
              <a:rPr lang="en-US" b="1" dirty="0"/>
              <a:t>Dr. </a:t>
            </a:r>
            <a:r>
              <a:rPr lang="en-US" b="1" dirty="0" err="1"/>
              <a:t>Boyi</a:t>
            </a:r>
            <a:r>
              <a:rPr lang="en-US" b="1" dirty="0"/>
              <a:t> Dai</a:t>
            </a:r>
          </a:p>
          <a:p>
            <a:r>
              <a:rPr lang="en-US" b="1" dirty="0"/>
              <a:t>Department of Kinesiology and Health Promotion</a:t>
            </a:r>
          </a:p>
        </p:txBody>
      </p:sp>
    </p:spTree>
    <p:extLst>
      <p:ext uri="{BB962C8B-B14F-4D97-AF65-F5344CB8AC3E}">
        <p14:creationId xmlns:p14="http://schemas.microsoft.com/office/powerpoint/2010/main" val="391552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medial">
            <a:hlinkClick r:id="" action="ppaction://media"/>
            <a:extLst>
              <a:ext uri="{FF2B5EF4-FFF2-40B4-BE49-F238E27FC236}">
                <a16:creationId xmlns:a16="http://schemas.microsoft.com/office/drawing/2014/main" id="{3C8A5C1E-09E2-DA47-92BE-46358586EE5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482" y="18210"/>
            <a:ext cx="11400817" cy="6839790"/>
          </a:xfrm>
        </p:spPr>
      </p:pic>
    </p:spTree>
    <p:extLst>
      <p:ext uri="{BB962C8B-B14F-4D97-AF65-F5344CB8AC3E}">
        <p14:creationId xmlns:p14="http://schemas.microsoft.com/office/powerpoint/2010/main" val="40190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F29F-9C6B-F640-9D9F-E975F9D3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86" y="299673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28AD-451E-0F4D-9CDD-D8C45E6C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86" y="1740269"/>
            <a:ext cx="9872194" cy="3995512"/>
          </a:xfrm>
        </p:spPr>
        <p:txBody>
          <a:bodyPr>
            <a:normAutofit/>
          </a:bodyPr>
          <a:lstStyle/>
          <a:p>
            <a:r>
              <a:rPr lang="en-US" sz="2800" b="1" dirty="0"/>
              <a:t>Jump Height: </a:t>
            </a:r>
            <a:r>
              <a:rPr lang="en-US" sz="2800" dirty="0"/>
              <a:t>lateral condition displayed lowest</a:t>
            </a:r>
          </a:p>
          <a:p>
            <a:endParaRPr lang="en-US" sz="2800" u="sng" dirty="0"/>
          </a:p>
          <a:p>
            <a:r>
              <a:rPr lang="en-US" sz="2800" b="1" dirty="0"/>
              <a:t>Stance Time: </a:t>
            </a:r>
            <a:r>
              <a:rPr lang="en-US" sz="2800" dirty="0"/>
              <a:t>greater in medial and lateral conditions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10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F29F-9C6B-F640-9D9F-E975F9D3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86" y="299673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28AD-451E-0F4D-9CDD-D8C45E6C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86" y="1740269"/>
            <a:ext cx="11822914" cy="3995512"/>
          </a:xfrm>
        </p:spPr>
        <p:txBody>
          <a:bodyPr>
            <a:normAutofit/>
          </a:bodyPr>
          <a:lstStyle/>
          <a:p>
            <a:r>
              <a:rPr lang="en-US" sz="2800" b="1" dirty="0"/>
              <a:t>Hip </a:t>
            </a:r>
          </a:p>
          <a:p>
            <a:pPr lvl="1"/>
            <a:r>
              <a:rPr lang="en-US" sz="3200" b="1" u="sng" dirty="0"/>
              <a:t>Flexion: </a:t>
            </a:r>
            <a:r>
              <a:rPr lang="en-US" sz="3200" u="sng" dirty="0"/>
              <a:t>forward greatest, medial and lateral displayed lowest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sz="2800" b="1" dirty="0"/>
              <a:t>Abduction: </a:t>
            </a:r>
            <a:r>
              <a:rPr lang="en-US" sz="2800" dirty="0"/>
              <a:t>lateral &gt; lateral 45 &gt;  forward &gt; medial 45 &gt; medial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1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F29F-9C6B-F640-9D9F-E975F9D3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86" y="299673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28AD-451E-0F4D-9CDD-D8C45E6C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86" y="1740269"/>
            <a:ext cx="11822914" cy="3995512"/>
          </a:xfrm>
        </p:spPr>
        <p:txBody>
          <a:bodyPr>
            <a:normAutofit/>
          </a:bodyPr>
          <a:lstStyle/>
          <a:p>
            <a:r>
              <a:rPr lang="en-US" sz="2800" b="1" dirty="0"/>
              <a:t>Hip</a:t>
            </a:r>
            <a:endParaRPr lang="en-US" sz="2800" u="sng" dirty="0"/>
          </a:p>
          <a:p>
            <a:pPr lvl="1"/>
            <a:r>
              <a:rPr lang="en-US" sz="2800" b="1" dirty="0"/>
              <a:t>Flexion: </a:t>
            </a:r>
            <a:r>
              <a:rPr lang="en-US" sz="2800" dirty="0"/>
              <a:t>forward greatest, medial &gt; lateral</a:t>
            </a:r>
          </a:p>
          <a:p>
            <a:pPr lvl="1"/>
            <a:endParaRPr lang="en-US" sz="2800" dirty="0"/>
          </a:p>
          <a:p>
            <a:pPr lvl="1"/>
            <a:r>
              <a:rPr lang="en-US" sz="3200" b="1" u="sng" dirty="0"/>
              <a:t>Abduction:  </a:t>
            </a:r>
            <a:r>
              <a:rPr lang="en-US" sz="3200" u="sng" dirty="0"/>
              <a:t>lateral &gt; lateral 45 &gt;  forward &gt; medial 45 &gt; medial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A6F279-30FE-5C4A-89C7-6C46E1C9061E}"/>
              </a:ext>
            </a:extLst>
          </p:cNvPr>
          <p:cNvGrpSpPr/>
          <p:nvPr/>
        </p:nvGrpSpPr>
        <p:grpSpPr>
          <a:xfrm>
            <a:off x="2308761" y="1536626"/>
            <a:ext cx="7909560" cy="4608576"/>
            <a:chOff x="2341418" y="2001982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3D22BE2-15D1-2143-9A4E-D5A9BF33D1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40937060"/>
                </p:ext>
              </p:extLst>
            </p:nvPr>
          </p:nvGraphicFramePr>
          <p:xfrm>
            <a:off x="2341418" y="2001982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B37984-A711-474E-BDD2-0A65D10E2C71}"/>
                </a:ext>
              </a:extLst>
            </p:cNvPr>
            <p:cNvSpPr txBox="1"/>
            <p:nvPr/>
          </p:nvSpPr>
          <p:spPr>
            <a:xfrm>
              <a:off x="9258301" y="618193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BC08A-E712-B54C-9F84-DCA52768A49A}"/>
                </a:ext>
              </a:extLst>
            </p:cNvPr>
            <p:cNvSpPr txBox="1"/>
            <p:nvPr/>
          </p:nvSpPr>
          <p:spPr>
            <a:xfrm>
              <a:off x="7831710" y="56983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251C18-3D45-E949-9117-21C59E53B020}"/>
                </a:ext>
              </a:extLst>
            </p:cNvPr>
            <p:cNvSpPr txBox="1"/>
            <p:nvPr/>
          </p:nvSpPr>
          <p:spPr>
            <a:xfrm>
              <a:off x="5037364" y="452556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9F742-A0AB-E145-9721-A40AF53FAC72}"/>
                </a:ext>
              </a:extLst>
            </p:cNvPr>
            <p:cNvSpPr txBox="1"/>
            <p:nvPr/>
          </p:nvSpPr>
          <p:spPr>
            <a:xfrm>
              <a:off x="3624943" y="49192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67AA4C-A355-FD48-A561-00F581D1D5AB}"/>
                </a:ext>
              </a:extLst>
            </p:cNvPr>
            <p:cNvSpPr txBox="1"/>
            <p:nvPr/>
          </p:nvSpPr>
          <p:spPr>
            <a:xfrm>
              <a:off x="6429375" y="26860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43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1" y="1792916"/>
            <a:ext cx="11140909" cy="4428980"/>
          </a:xfrm>
        </p:spPr>
        <p:txBody>
          <a:bodyPr>
            <a:normAutofit/>
          </a:bodyPr>
          <a:lstStyle/>
          <a:p>
            <a:r>
              <a:rPr lang="en-US" sz="2800" b="1" dirty="0"/>
              <a:t>Knee </a:t>
            </a:r>
          </a:p>
          <a:p>
            <a:pPr lvl="1"/>
            <a:r>
              <a:rPr lang="en-US" sz="3200" b="1" u="sng" dirty="0"/>
              <a:t>Initial Valgus angle </a:t>
            </a:r>
            <a:r>
              <a:rPr lang="en-US" sz="3200" u="sng" dirty="0"/>
              <a:t>: lateral conditions &gt; forward &gt; medial conditions</a:t>
            </a:r>
          </a:p>
          <a:p>
            <a:pPr lvl="1"/>
            <a:endParaRPr lang="en-US" sz="2800" u="sng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Valgus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Initial Flexion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Flexion angle</a:t>
            </a:r>
            <a:r>
              <a:rPr lang="en-US" sz="2800" dirty="0"/>
              <a:t>: No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1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ED816-95B3-E94E-A0FB-31F4ADDBB33E}"/>
              </a:ext>
            </a:extLst>
          </p:cNvPr>
          <p:cNvSpPr txBox="1"/>
          <p:nvPr/>
        </p:nvSpPr>
        <p:spPr>
          <a:xfrm>
            <a:off x="9099097" y="57645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1E2A3-C48D-B443-BE7E-9CA43E479CD6}"/>
              </a:ext>
            </a:extLst>
          </p:cNvPr>
          <p:cNvGrpSpPr/>
          <p:nvPr/>
        </p:nvGrpSpPr>
        <p:grpSpPr>
          <a:xfrm>
            <a:off x="2174115" y="1340599"/>
            <a:ext cx="7909560" cy="4608576"/>
            <a:chOff x="3117090" y="2057400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8EAEAA8-19C2-8548-8BCC-609FFA2547C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1671944"/>
                </p:ext>
              </p:extLst>
            </p:nvPr>
          </p:nvGraphicFramePr>
          <p:xfrm>
            <a:off x="3117090" y="2057400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338A-3F45-4A4F-85F9-8BC57A40DCAB}"/>
                </a:ext>
              </a:extLst>
            </p:cNvPr>
            <p:cNvSpPr txBox="1"/>
            <p:nvPr/>
          </p:nvSpPr>
          <p:spPr>
            <a:xfrm>
              <a:off x="5772150" y="521327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35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1" y="1792916"/>
            <a:ext cx="11439083" cy="4727154"/>
          </a:xfrm>
        </p:spPr>
        <p:txBody>
          <a:bodyPr/>
          <a:lstStyle/>
          <a:p>
            <a:r>
              <a:rPr lang="en-US" sz="2800" b="1" dirty="0"/>
              <a:t>Knee </a:t>
            </a:r>
          </a:p>
          <a:p>
            <a:pPr lvl="1"/>
            <a:r>
              <a:rPr lang="en-US" sz="2800" b="1" dirty="0"/>
              <a:t>Initial Valgus angle</a:t>
            </a:r>
            <a:r>
              <a:rPr lang="en-US" sz="2800" dirty="0"/>
              <a:t>: lateral conditions &gt; forward &gt; medial conditions</a:t>
            </a:r>
          </a:p>
          <a:p>
            <a:pPr lvl="1"/>
            <a:endParaRPr lang="en-US" sz="2800" dirty="0"/>
          </a:p>
          <a:p>
            <a:pPr lvl="1"/>
            <a:r>
              <a:rPr lang="en-US" sz="3200" b="1" u="sng" dirty="0"/>
              <a:t>100 </a:t>
            </a:r>
            <a:r>
              <a:rPr lang="en-US" sz="3200" b="1" u="sng" dirty="0" err="1"/>
              <a:t>ms</a:t>
            </a:r>
            <a:r>
              <a:rPr lang="en-US" sz="3200" b="1" u="sng" dirty="0"/>
              <a:t> Valgus angle</a:t>
            </a:r>
            <a:r>
              <a:rPr lang="en-US" sz="3200" u="sng" dirty="0"/>
              <a:t>: lateral condition displayed the greatest</a:t>
            </a:r>
          </a:p>
          <a:p>
            <a:pPr lvl="1"/>
            <a:endParaRPr lang="en-US" sz="2800" u="sng" dirty="0"/>
          </a:p>
          <a:p>
            <a:pPr lvl="1"/>
            <a:r>
              <a:rPr lang="en-US" sz="2800" b="1" dirty="0"/>
              <a:t>Initial Flexion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Flexion angle</a:t>
            </a:r>
            <a:r>
              <a:rPr lang="en-US" sz="2800" dirty="0"/>
              <a:t>: No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0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11339692" cy="4866301"/>
          </a:xfrm>
        </p:spPr>
        <p:txBody>
          <a:bodyPr/>
          <a:lstStyle/>
          <a:p>
            <a:r>
              <a:rPr lang="en-US" sz="2800" b="1" dirty="0"/>
              <a:t>Knee </a:t>
            </a:r>
          </a:p>
          <a:p>
            <a:pPr lvl="1"/>
            <a:r>
              <a:rPr lang="en-US" sz="2800" b="1" dirty="0"/>
              <a:t>Initial Valgus angle</a:t>
            </a:r>
            <a:r>
              <a:rPr lang="en-US" sz="2800" dirty="0"/>
              <a:t>: lateral conditions &gt; forward &gt; medial conditions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Valgus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3200" b="1" u="sng" dirty="0"/>
              <a:t>Initial Flexion angle</a:t>
            </a:r>
            <a:r>
              <a:rPr lang="en-US" sz="3200" u="sng" dirty="0"/>
              <a:t>: lateral condition displayed the greatest</a:t>
            </a:r>
          </a:p>
          <a:p>
            <a:pPr lvl="1"/>
            <a:endParaRPr lang="en-US" sz="2800" u="sng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Flexion angle</a:t>
            </a:r>
            <a:r>
              <a:rPr lang="en-US" sz="2800" dirty="0"/>
              <a:t>: No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1" y="1792916"/>
            <a:ext cx="11439083" cy="4667519"/>
          </a:xfrm>
        </p:spPr>
        <p:txBody>
          <a:bodyPr/>
          <a:lstStyle/>
          <a:p>
            <a:r>
              <a:rPr lang="en-US" sz="2800" b="1" dirty="0"/>
              <a:t>Knee </a:t>
            </a:r>
          </a:p>
          <a:p>
            <a:pPr lvl="1"/>
            <a:r>
              <a:rPr lang="en-US" sz="2800" b="1" dirty="0"/>
              <a:t>Initial Valgus angle</a:t>
            </a:r>
            <a:r>
              <a:rPr lang="en-US" sz="2800" dirty="0"/>
              <a:t>: lateral conditions &gt; forward &gt; medial conditions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100 </a:t>
            </a:r>
            <a:r>
              <a:rPr lang="en-US" sz="2800" b="1" dirty="0" err="1"/>
              <a:t>ms</a:t>
            </a:r>
            <a:r>
              <a:rPr lang="en-US" sz="2800" b="1" dirty="0"/>
              <a:t> Valgus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Initial Flexion angle</a:t>
            </a:r>
            <a:r>
              <a:rPr lang="en-US" sz="2800" dirty="0"/>
              <a:t>: lateral condition displayed the greatest</a:t>
            </a:r>
          </a:p>
          <a:p>
            <a:pPr lvl="1"/>
            <a:endParaRPr lang="en-US" sz="2800" dirty="0"/>
          </a:p>
          <a:p>
            <a:pPr lvl="1"/>
            <a:r>
              <a:rPr lang="en-US" sz="3200" b="1" u="sng" dirty="0"/>
              <a:t>100 </a:t>
            </a:r>
            <a:r>
              <a:rPr lang="en-US" sz="3200" b="1" u="sng" dirty="0" err="1"/>
              <a:t>ms</a:t>
            </a:r>
            <a:r>
              <a:rPr lang="en-US" sz="3200" b="1" u="sng" dirty="0"/>
              <a:t> Flexion angle</a:t>
            </a:r>
            <a:r>
              <a:rPr lang="en-US" sz="3200" u="sng" dirty="0"/>
              <a:t>: No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r>
              <a:rPr lang="en-US" sz="2800" b="1" dirty="0"/>
              <a:t>Anterior Cruciate Ligament (ACL) </a:t>
            </a:r>
          </a:p>
          <a:p>
            <a:pPr lvl="1"/>
            <a:r>
              <a:rPr lang="en-US" sz="2400" dirty="0"/>
              <a:t>Prevents anterior translation and internal rotation of tibia </a:t>
            </a:r>
            <a:r>
              <a:rPr lang="en-US" sz="1400" dirty="0"/>
              <a:t>(Ganapathy et al., 2018)</a:t>
            </a:r>
          </a:p>
          <a:p>
            <a:pPr lvl="1"/>
            <a:r>
              <a:rPr lang="en-US" sz="2400" dirty="0"/>
              <a:t>Injured often in sport </a:t>
            </a:r>
            <a:r>
              <a:rPr lang="en-US" sz="1400" dirty="0"/>
              <a:t>(Kay </a:t>
            </a:r>
            <a:r>
              <a:rPr lang="en-US" sz="1400" i="1" dirty="0"/>
              <a:t>et al., </a:t>
            </a:r>
            <a:r>
              <a:rPr lang="en-US" sz="1400" dirty="0"/>
              <a:t>2017; </a:t>
            </a:r>
            <a:r>
              <a:rPr lang="en-US" sz="1400" dirty="0" err="1"/>
              <a:t>Hootman</a:t>
            </a:r>
            <a:r>
              <a:rPr lang="en-US" sz="1400" dirty="0"/>
              <a:t>, Dick, &amp; </a:t>
            </a:r>
            <a:r>
              <a:rPr lang="en-US" sz="1400" dirty="0" err="1"/>
              <a:t>Agel</a:t>
            </a:r>
            <a:r>
              <a:rPr lang="en-US" sz="1400" dirty="0"/>
              <a:t>, 2007)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524F9-9005-9745-93A2-34787389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15" y="1473793"/>
            <a:ext cx="4197927" cy="494422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3ECCD15-8CC3-0640-AE63-7DB3611F5723}"/>
              </a:ext>
            </a:extLst>
          </p:cNvPr>
          <p:cNvSpPr/>
          <p:nvPr/>
        </p:nvSpPr>
        <p:spPr>
          <a:xfrm>
            <a:off x="7660756" y="3899954"/>
            <a:ext cx="1191491" cy="38792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C9BF3-C169-B34A-9E7D-9853418E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" y="2925518"/>
            <a:ext cx="2324100" cy="349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049F0-B29B-414B-9980-1EAB375E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97" y="4589218"/>
            <a:ext cx="32131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E7D9-DD4B-374F-B15C-5CB73547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89" y="4093918"/>
            <a:ext cx="3505200" cy="232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C96CD0-2A17-134B-8689-AC5185858E5B}"/>
              </a:ext>
            </a:extLst>
          </p:cNvPr>
          <p:cNvSpPr txBox="1"/>
          <p:nvPr/>
        </p:nvSpPr>
        <p:spPr>
          <a:xfrm>
            <a:off x="3775615" y="6418018"/>
            <a:ext cx="160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from google</a:t>
            </a:r>
          </a:p>
        </p:txBody>
      </p:sp>
    </p:spTree>
    <p:extLst>
      <p:ext uri="{BB962C8B-B14F-4D97-AF65-F5344CB8AC3E}">
        <p14:creationId xmlns:p14="http://schemas.microsoft.com/office/powerpoint/2010/main" val="41761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9232596" cy="3101983"/>
          </a:xfrm>
        </p:spPr>
        <p:txBody>
          <a:bodyPr/>
          <a:lstStyle/>
          <a:p>
            <a:r>
              <a:rPr lang="en-US" sz="2800" b="1" dirty="0"/>
              <a:t>Lateral condition is “riskiest”  </a:t>
            </a:r>
          </a:p>
          <a:p>
            <a:pPr lvl="1"/>
            <a:r>
              <a:rPr lang="en-US" sz="2400" dirty="0"/>
              <a:t>More hip abduction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greater knee valgus</a:t>
            </a:r>
          </a:p>
          <a:p>
            <a:pPr lvl="2"/>
            <a:r>
              <a:rPr lang="en-US" sz="1800" dirty="0"/>
              <a:t>Center of Mass 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F076D-507D-D64A-8BEC-FDC7358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13" y="3066099"/>
            <a:ext cx="32131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52645-3B2D-6047-A6B7-C816E6E6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2" y="3066099"/>
            <a:ext cx="4079777" cy="3055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35405-B358-0C43-BB05-C3AFFA5D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467" y="3184347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11327268" cy="4479297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Differences in performance variables along with kinematics at the hip and knee joints</a:t>
            </a:r>
            <a:r>
              <a:rPr lang="en-US" b="1" dirty="0"/>
              <a:t> due to different landing directions.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Recommendations:</a:t>
            </a:r>
          </a:p>
          <a:p>
            <a:pPr lvl="1"/>
            <a:r>
              <a:rPr lang="en-US" sz="2400" dirty="0"/>
              <a:t>Understanding of different landing conditions effects</a:t>
            </a:r>
          </a:p>
          <a:p>
            <a:pPr lvl="1"/>
            <a:r>
              <a:rPr lang="en-US" sz="2400" dirty="0"/>
              <a:t>Landing training</a:t>
            </a:r>
          </a:p>
          <a:p>
            <a:pPr lvl="2"/>
            <a:r>
              <a:rPr lang="en-US" sz="2400" dirty="0"/>
              <a:t>Increased knee, hip, and trunk flexion angles </a:t>
            </a:r>
          </a:p>
          <a:p>
            <a:pPr lvl="2"/>
            <a:r>
              <a:rPr lang="en-US" sz="2400" dirty="0"/>
              <a:t>Increased hamstring activation/strength </a:t>
            </a:r>
            <a:r>
              <a:rPr lang="en-US" sz="1400" dirty="0"/>
              <a:t>(Griffin et al., 2006; Hewett et al., 2010; Ganapathy et al, 2018)</a:t>
            </a:r>
            <a:endParaRPr lang="en-US" sz="2400" dirty="0"/>
          </a:p>
          <a:p>
            <a:pPr lvl="2"/>
            <a:r>
              <a:rPr lang="en-US" sz="2400" dirty="0"/>
              <a:t>Fall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4841883"/>
          </a:xfrm>
        </p:spPr>
        <p:txBody>
          <a:bodyPr>
            <a:normAutofit/>
          </a:bodyPr>
          <a:lstStyle/>
          <a:p>
            <a:r>
              <a:rPr lang="en-US" sz="2800" b="1" dirty="0"/>
              <a:t>Wyoming INBRE</a:t>
            </a:r>
          </a:p>
          <a:p>
            <a:endParaRPr lang="en-US" sz="2800" b="1" dirty="0"/>
          </a:p>
          <a:p>
            <a:r>
              <a:rPr lang="en-US" sz="2800" b="1" dirty="0"/>
              <a:t>Dr. </a:t>
            </a:r>
            <a:r>
              <a:rPr lang="en-US" b="1" dirty="0" err="1"/>
              <a:t>Boyi</a:t>
            </a:r>
            <a:r>
              <a:rPr lang="en-US" b="1" dirty="0"/>
              <a:t> </a:t>
            </a:r>
            <a:r>
              <a:rPr lang="en-US" sz="2800" b="1" dirty="0"/>
              <a:t>Dai</a:t>
            </a:r>
          </a:p>
          <a:p>
            <a:endParaRPr lang="en-US" sz="2800" b="1" dirty="0"/>
          </a:p>
          <a:p>
            <a:r>
              <a:rPr lang="en-US" sz="2800" b="1" dirty="0"/>
              <a:t>Meghan Critchley </a:t>
            </a:r>
          </a:p>
          <a:p>
            <a:endParaRPr lang="en-US" sz="2800" b="1" dirty="0"/>
          </a:p>
          <a:p>
            <a:r>
              <a:rPr lang="en-US" sz="2800" b="1" dirty="0" err="1"/>
              <a:t>Cormick</a:t>
            </a:r>
            <a:r>
              <a:rPr lang="en-US" sz="2800" b="1" dirty="0"/>
              <a:t> Eaton &amp; Cameron Olson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BAB19-3A20-4B40-8454-BB8BC3C1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28" y="4894899"/>
            <a:ext cx="45212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8D80B-1551-A745-89AC-36939883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67" y="1792916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474539"/>
            <a:ext cx="11547704" cy="538346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Boden, B. P., Sheehan, F. T., </a:t>
            </a:r>
            <a:r>
              <a:rPr lang="en-US" sz="1600" dirty="0" err="1"/>
              <a:t>Torg</a:t>
            </a:r>
            <a:r>
              <a:rPr lang="en-US" sz="1600" dirty="0"/>
              <a:t>, J. S., &amp; Hewett, T. E. (2010). Non-contact ACL injuries: mechanisms and risk factors. </a:t>
            </a:r>
            <a:r>
              <a:rPr lang="en-US" sz="1600" i="1" dirty="0"/>
              <a:t>The Journal of the American Academy of </a:t>
            </a:r>
            <a:r>
              <a:rPr lang="en-US" sz="1600" i="1" dirty="0" err="1"/>
              <a:t>Orthopaedic</a:t>
            </a:r>
            <a:r>
              <a:rPr lang="en-US" sz="1600" i="1" dirty="0"/>
              <a:t> Surgeons</a:t>
            </a:r>
            <a:r>
              <a:rPr lang="en-US" sz="1600" dirty="0"/>
              <a:t>, </a:t>
            </a:r>
            <a:r>
              <a:rPr lang="en-US" sz="1600" i="1" dirty="0"/>
              <a:t>18</a:t>
            </a:r>
            <a:r>
              <a:rPr lang="en-US" sz="1600" dirty="0"/>
              <a:t>(9), 520.</a:t>
            </a:r>
          </a:p>
          <a:p>
            <a:r>
              <a:rPr lang="en-US" sz="1600" dirty="0" err="1"/>
              <a:t>Devita</a:t>
            </a:r>
            <a:r>
              <a:rPr lang="en-US" sz="1600" dirty="0"/>
              <a:t>, P., &amp; Skelly, W. A. (1992). Effect of landing stiffness on joint kinetics and energetics in the lower extremity. </a:t>
            </a:r>
            <a:r>
              <a:rPr lang="en-US" sz="1600" i="1" dirty="0"/>
              <a:t>Med Sci Sports </a:t>
            </a:r>
            <a:r>
              <a:rPr lang="en-US" sz="1600" i="1" dirty="0" err="1"/>
              <a:t>Exerc</a:t>
            </a:r>
            <a:r>
              <a:rPr lang="en-US" sz="1600" dirty="0"/>
              <a:t>, </a:t>
            </a:r>
            <a:r>
              <a:rPr lang="en-US" sz="1600" i="1" dirty="0"/>
              <a:t>24</a:t>
            </a:r>
            <a:r>
              <a:rPr lang="en-US" sz="1600" dirty="0"/>
              <a:t>(1), 108-115.</a:t>
            </a:r>
          </a:p>
          <a:p>
            <a:r>
              <a:rPr lang="en-US" sz="1600" dirty="0" err="1"/>
              <a:t>DiCesare</a:t>
            </a:r>
            <a:r>
              <a:rPr lang="en-US" sz="1600" dirty="0"/>
              <a:t>, C. A., Bates, N. A., Barber Foss, K. D., Thomas, S. M., </a:t>
            </a:r>
            <a:r>
              <a:rPr lang="en-US" sz="1600" dirty="0" err="1"/>
              <a:t>Wordeman</a:t>
            </a:r>
            <a:r>
              <a:rPr lang="en-US" sz="1600" dirty="0"/>
              <a:t>, S. C., Sugimoto, D., ... &amp; Ford, K. R. (2015). Reliability of 3-Dimensional Measures of Single-Leg Cross Drop Landing Across 3 Different Institutions: Implications for Multicenter Biomechanical and Epidemiological Research on ACL Injury Prevention. </a:t>
            </a:r>
            <a:r>
              <a:rPr lang="en-US" sz="1600" i="1" dirty="0" err="1"/>
              <a:t>Orthopaedic</a:t>
            </a:r>
            <a:r>
              <a:rPr lang="en-US" sz="1600" i="1" dirty="0"/>
              <a:t> journal of sports medicine</a:t>
            </a:r>
            <a:r>
              <a:rPr lang="en-US" sz="1600" dirty="0"/>
              <a:t>, </a:t>
            </a:r>
            <a:r>
              <a:rPr lang="en-US" sz="1600" i="1" dirty="0"/>
              <a:t>3</a:t>
            </a:r>
            <a:r>
              <a:rPr lang="en-US" sz="1600" dirty="0"/>
              <a:t>(12), 2325967115617905.</a:t>
            </a:r>
          </a:p>
          <a:p>
            <a:r>
              <a:rPr lang="en-US" sz="1600" dirty="0"/>
              <a:t>Ganapathy, P.K., Collins, A.T., Garrett, W.E.,(2017). Mechanisms of Noncontact Anterior Cruciate Ligament Injuries. In </a:t>
            </a:r>
            <a:r>
              <a:rPr lang="en-US" sz="1600" i="1" dirty="0"/>
              <a:t>The Anterior Cruciate Ligament: Reconstruction and Basic Science (</a:t>
            </a:r>
            <a:r>
              <a:rPr lang="en-US" sz="1600" dirty="0"/>
              <a:t>pp.</a:t>
            </a:r>
            <a:r>
              <a:rPr lang="en-US" sz="1600" i="1" dirty="0"/>
              <a:t> </a:t>
            </a:r>
            <a:r>
              <a:rPr lang="en-US" sz="1600" dirty="0"/>
              <a:t>16-18). Elsevier Science Health Science</a:t>
            </a:r>
          </a:p>
          <a:p>
            <a:r>
              <a:rPr lang="en-US" sz="1600" dirty="0"/>
              <a:t>Griffin LY, </a:t>
            </a:r>
            <a:r>
              <a:rPr lang="en-US" sz="1600" dirty="0" err="1"/>
              <a:t>Albohm</a:t>
            </a:r>
            <a:r>
              <a:rPr lang="en-US" sz="1600" dirty="0"/>
              <a:t> MJ, Arendt EA, et al. Update on ACL Prevention: Theoretical and Practical Guidelines. Am J Sports Med. 2006;34(9):1512–1532.</a:t>
            </a:r>
          </a:p>
          <a:p>
            <a:r>
              <a:rPr lang="en-US" sz="1600" dirty="0"/>
              <a:t>Hewett, T. E., Ford, K. R., </a:t>
            </a:r>
            <a:r>
              <a:rPr lang="en-US" sz="1600" dirty="0" err="1"/>
              <a:t>Hoogenboom</a:t>
            </a:r>
            <a:r>
              <a:rPr lang="en-US" sz="1600" dirty="0"/>
              <a:t>, B. J., &amp; Myer, G. D. (2010). Understanding and preventing </a:t>
            </a:r>
            <a:r>
              <a:rPr lang="en-US" sz="1600" dirty="0" err="1"/>
              <a:t>acl</a:t>
            </a:r>
            <a:r>
              <a:rPr lang="en-US" sz="1600" dirty="0"/>
              <a:t> injuries: current biomechanical and epidemiologic considerations-update 2010. </a:t>
            </a:r>
            <a:r>
              <a:rPr lang="en-US" sz="1600" i="1" dirty="0"/>
              <a:t>North American journal of sports physical therapy: NAJSPT</a:t>
            </a:r>
            <a:r>
              <a:rPr lang="en-US" sz="1600" dirty="0"/>
              <a:t>, </a:t>
            </a:r>
            <a:r>
              <a:rPr lang="en-US" sz="1600" i="1" dirty="0"/>
              <a:t>5</a:t>
            </a:r>
            <a:r>
              <a:rPr lang="en-US" sz="1600" dirty="0"/>
              <a:t>(4), 234.</a:t>
            </a:r>
          </a:p>
          <a:p>
            <a:r>
              <a:rPr lang="en-US" sz="1600" b="1" dirty="0"/>
              <a:t>Images </a:t>
            </a:r>
            <a:r>
              <a:rPr lang="en-US" sz="1600" dirty="0"/>
              <a:t>from </a:t>
            </a:r>
            <a:r>
              <a:rPr lang="en-US" sz="1600" dirty="0" err="1"/>
              <a:t>Google.com</a:t>
            </a:r>
            <a:endParaRPr lang="en-US" sz="1600" b="1" dirty="0"/>
          </a:p>
          <a:p>
            <a:r>
              <a:rPr lang="en-US" sz="1600" dirty="0" err="1"/>
              <a:t>Sinsurin</a:t>
            </a:r>
            <a:r>
              <a:rPr lang="en-US" sz="1600" dirty="0"/>
              <a:t>, K., </a:t>
            </a:r>
            <a:r>
              <a:rPr lang="en-US" sz="1600" dirty="0" err="1"/>
              <a:t>Srisangboriboon</a:t>
            </a:r>
            <a:r>
              <a:rPr lang="en-US" sz="1600" dirty="0"/>
              <a:t>, S., &amp; </a:t>
            </a:r>
            <a:r>
              <a:rPr lang="en-US" sz="1600" dirty="0" err="1"/>
              <a:t>Vachalathiti</a:t>
            </a:r>
            <a:r>
              <a:rPr lang="en-US" sz="1600" dirty="0"/>
              <a:t>, R. (2017). Side-to-side differences in lower extremity biomechanics during multi-directional jump landing in volleyball athletes. </a:t>
            </a:r>
            <a:r>
              <a:rPr lang="en-US" sz="1600" i="1" dirty="0"/>
              <a:t>European journal of sport science</a:t>
            </a:r>
            <a:r>
              <a:rPr lang="en-US" sz="1600" dirty="0"/>
              <a:t>, </a:t>
            </a:r>
            <a:r>
              <a:rPr lang="en-US" sz="1600" i="1" dirty="0"/>
              <a:t>17</a:t>
            </a:r>
            <a:r>
              <a:rPr lang="en-US" sz="1600" dirty="0"/>
              <a:t>(6), 699-709.</a:t>
            </a:r>
          </a:p>
          <a:p>
            <a:r>
              <a:rPr lang="en-US" sz="1600" dirty="0"/>
              <a:t>Taylor, K. A., Terry, M. E., </a:t>
            </a:r>
            <a:r>
              <a:rPr lang="en-US" sz="1600" dirty="0" err="1"/>
              <a:t>Utturkar</a:t>
            </a:r>
            <a:r>
              <a:rPr lang="en-US" sz="1600" dirty="0"/>
              <a:t>, G. M., Spritzer, C. E., Queen, R. M., </a:t>
            </a:r>
            <a:r>
              <a:rPr lang="en-US" sz="1600" dirty="0" err="1"/>
              <a:t>Irribarra</a:t>
            </a:r>
            <a:r>
              <a:rPr lang="en-US" sz="1600" dirty="0"/>
              <a:t>, L. A., ... &amp; </a:t>
            </a:r>
            <a:r>
              <a:rPr lang="en-US" sz="1600" dirty="0" err="1"/>
              <a:t>DeFrate</a:t>
            </a:r>
            <a:r>
              <a:rPr lang="en-US" sz="1600" dirty="0"/>
              <a:t>, L. E. (2011). Measurement of in vivo anterior cruciate ligament strain during dynamic jump landing. </a:t>
            </a:r>
            <a:r>
              <a:rPr lang="en-US" sz="1600" i="1" dirty="0"/>
              <a:t>Journal of biomechanics</a:t>
            </a:r>
            <a:r>
              <a:rPr lang="en-US" sz="1600" dirty="0"/>
              <a:t>, </a:t>
            </a:r>
            <a:r>
              <a:rPr lang="en-US" sz="1600" i="1" dirty="0"/>
              <a:t>44</a:t>
            </a:r>
            <a:r>
              <a:rPr lang="en-US" sz="1600" dirty="0"/>
              <a:t>(3), 365-371.</a:t>
            </a:r>
          </a:p>
          <a:p>
            <a:r>
              <a:rPr lang="en-US" sz="1600" dirty="0"/>
              <a:t>Yu, B., &amp; Garrett, W. E. (2007). Mechanisms of non-contact ACL injuries. </a:t>
            </a:r>
            <a:r>
              <a:rPr lang="en-US" sz="1600" i="1" dirty="0"/>
              <a:t>British journal of sports medicine</a:t>
            </a:r>
            <a:r>
              <a:rPr lang="en-US" sz="1600" dirty="0"/>
              <a:t>, </a:t>
            </a:r>
            <a:r>
              <a:rPr lang="en-US" sz="1600" i="1" dirty="0"/>
              <a:t>41</a:t>
            </a:r>
            <a:r>
              <a:rPr lang="en-US" sz="1600" dirty="0"/>
              <a:t>(</a:t>
            </a:r>
            <a:r>
              <a:rPr lang="en-US" sz="1600" dirty="0" err="1"/>
              <a:t>suppl</a:t>
            </a:r>
            <a:r>
              <a:rPr lang="en-US" sz="1600" dirty="0"/>
              <a:t> 1), i47-i51.</a:t>
            </a:r>
          </a:p>
        </p:txBody>
      </p:sp>
    </p:spTree>
    <p:extLst>
      <p:ext uri="{BB962C8B-B14F-4D97-AF65-F5344CB8AC3E}">
        <p14:creationId xmlns:p14="http://schemas.microsoft.com/office/powerpoint/2010/main" val="136716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28D-836C-6547-A811-F7850CCA8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Altered joint biomechanics elucidated by single-leg landings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5E58-B276-9E4F-A1EA-F6D0A28D2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Daniel Davis</a:t>
            </a:r>
          </a:p>
          <a:p>
            <a:r>
              <a:rPr lang="en-US" dirty="0"/>
              <a:t>Faculty Mentor: </a:t>
            </a:r>
            <a:r>
              <a:rPr lang="en-US" b="1" dirty="0"/>
              <a:t>Dr. </a:t>
            </a:r>
            <a:r>
              <a:rPr lang="en-US" b="1" dirty="0" err="1"/>
              <a:t>Boyi</a:t>
            </a:r>
            <a:r>
              <a:rPr lang="en-US" b="1" dirty="0"/>
              <a:t> Dai</a:t>
            </a:r>
          </a:p>
          <a:p>
            <a:r>
              <a:rPr lang="en-US" b="1" dirty="0"/>
              <a:t>Department of Kinesiology and Health Promotion</a:t>
            </a:r>
          </a:p>
        </p:txBody>
      </p:sp>
    </p:spTree>
    <p:extLst>
      <p:ext uri="{BB962C8B-B14F-4D97-AF65-F5344CB8AC3E}">
        <p14:creationId xmlns:p14="http://schemas.microsoft.com/office/powerpoint/2010/main" val="397133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4647641"/>
          </a:xfrm>
        </p:spPr>
        <p:txBody>
          <a:bodyPr>
            <a:normAutofit/>
          </a:bodyPr>
          <a:lstStyle/>
          <a:p>
            <a:r>
              <a:rPr lang="en-US" sz="2800" b="1" dirty="0"/>
              <a:t>Forward</a:t>
            </a:r>
          </a:p>
          <a:p>
            <a:endParaRPr lang="en-US" sz="2800" b="1" dirty="0"/>
          </a:p>
          <a:p>
            <a:r>
              <a:rPr lang="en-US" sz="2800" b="1" dirty="0"/>
              <a:t>Medial 45</a:t>
            </a:r>
          </a:p>
          <a:p>
            <a:endParaRPr lang="en-US" sz="2800" b="1" dirty="0"/>
          </a:p>
          <a:p>
            <a:r>
              <a:rPr lang="en-US" sz="2800" b="1" dirty="0"/>
              <a:t>Medial </a:t>
            </a:r>
          </a:p>
          <a:p>
            <a:endParaRPr lang="en-US" sz="2800" b="1" dirty="0"/>
          </a:p>
          <a:p>
            <a:r>
              <a:rPr lang="en-US" sz="2800" b="1" dirty="0"/>
              <a:t>Lateral 45</a:t>
            </a:r>
          </a:p>
          <a:p>
            <a:endParaRPr lang="en-US" sz="2800" b="1" dirty="0"/>
          </a:p>
          <a:p>
            <a:r>
              <a:rPr lang="en-US" sz="2800" b="1" dirty="0"/>
              <a:t>Lateral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44F72-389C-E14C-968D-41717F8A722A}"/>
              </a:ext>
            </a:extLst>
          </p:cNvPr>
          <p:cNvSpPr/>
          <p:nvPr/>
        </p:nvSpPr>
        <p:spPr>
          <a:xfrm>
            <a:off x="2544418" y="1792916"/>
            <a:ext cx="516834" cy="4174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0B05A-90AB-C847-BF17-DBD4C9FC4295}"/>
              </a:ext>
            </a:extLst>
          </p:cNvPr>
          <p:cNvSpPr/>
          <p:nvPr/>
        </p:nvSpPr>
        <p:spPr>
          <a:xfrm>
            <a:off x="2544418" y="2806289"/>
            <a:ext cx="516834" cy="4174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71B27-A5D6-6544-A952-F981DE4EEC5A}"/>
              </a:ext>
            </a:extLst>
          </p:cNvPr>
          <p:cNvSpPr/>
          <p:nvPr/>
        </p:nvSpPr>
        <p:spPr>
          <a:xfrm>
            <a:off x="2544418" y="3834890"/>
            <a:ext cx="516834" cy="417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0A7B7-D5E8-3243-A144-3D3C3FA825CC}"/>
              </a:ext>
            </a:extLst>
          </p:cNvPr>
          <p:cNvSpPr/>
          <p:nvPr/>
        </p:nvSpPr>
        <p:spPr>
          <a:xfrm>
            <a:off x="2544418" y="4887149"/>
            <a:ext cx="516834" cy="4174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0AA93-3A3E-E94D-B464-CBAC62177FFF}"/>
              </a:ext>
            </a:extLst>
          </p:cNvPr>
          <p:cNvSpPr/>
          <p:nvPr/>
        </p:nvSpPr>
        <p:spPr>
          <a:xfrm>
            <a:off x="2544418" y="5909173"/>
            <a:ext cx="516834" cy="4174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57E8-C5C8-9A4C-81BA-3B6ADDEE63E0}"/>
              </a:ext>
            </a:extLst>
          </p:cNvPr>
          <p:cNvSpPr/>
          <p:nvPr/>
        </p:nvSpPr>
        <p:spPr>
          <a:xfrm>
            <a:off x="4253346" y="1792916"/>
            <a:ext cx="763385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A&gt;b&gt;c&gt;d&gt;e at a significance level of p &lt; 0.05</a:t>
            </a:r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E7DAE33-A93D-3A4F-8C5C-2B8F38C72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233490"/>
              </p:ext>
            </p:extLst>
          </p:nvPr>
        </p:nvGraphicFramePr>
        <p:xfrm>
          <a:off x="5355771" y="3069321"/>
          <a:ext cx="5305953" cy="35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98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3D2F4D-5F61-964E-B7BB-11C0C1783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792044"/>
              </p:ext>
            </p:extLst>
          </p:nvPr>
        </p:nvGraphicFramePr>
        <p:xfrm>
          <a:off x="2294965" y="1792916"/>
          <a:ext cx="7906870" cy="460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FB8E31AD-E5DA-874E-B002-D7C20C0A1B48}"/>
              </a:ext>
            </a:extLst>
          </p:cNvPr>
          <p:cNvSpPr/>
          <p:nvPr/>
        </p:nvSpPr>
        <p:spPr>
          <a:xfrm>
            <a:off x="3614738" y="2814638"/>
            <a:ext cx="328612" cy="457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24CE94-CB52-0344-BF20-64DDAEEE9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399798"/>
              </p:ext>
            </p:extLst>
          </p:nvPr>
        </p:nvGraphicFramePr>
        <p:xfrm>
          <a:off x="2166524" y="1792916"/>
          <a:ext cx="7909560" cy="460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99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E76B4B-F633-D84C-AA2F-8A953A4A5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95621"/>
              </p:ext>
            </p:extLst>
          </p:nvPr>
        </p:nvGraphicFramePr>
        <p:xfrm>
          <a:off x="2752165" y="2021541"/>
          <a:ext cx="7909560" cy="460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59C376-EB33-324E-8934-670C14AD6DB1}"/>
              </a:ext>
            </a:extLst>
          </p:cNvPr>
          <p:cNvSpPr txBox="1"/>
          <p:nvPr/>
        </p:nvSpPr>
        <p:spPr>
          <a:xfrm>
            <a:off x="3999502" y="30658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C60EB-0E76-8646-801A-A6BC65365615}"/>
              </a:ext>
            </a:extLst>
          </p:cNvPr>
          <p:cNvSpPr txBox="1"/>
          <p:nvPr/>
        </p:nvSpPr>
        <p:spPr>
          <a:xfrm>
            <a:off x="5463793" y="334453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5F502-5A3D-3947-AFC8-C8D5CD5D2887}"/>
              </a:ext>
            </a:extLst>
          </p:cNvPr>
          <p:cNvSpPr txBox="1"/>
          <p:nvPr/>
        </p:nvSpPr>
        <p:spPr>
          <a:xfrm>
            <a:off x="8293596" y="2484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638CD-FCA2-E84A-96AB-4C76E53C2024}"/>
              </a:ext>
            </a:extLst>
          </p:cNvPr>
          <p:cNvSpPr txBox="1"/>
          <p:nvPr/>
        </p:nvSpPr>
        <p:spPr>
          <a:xfrm>
            <a:off x="9697579" y="292651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EAA9D-461F-B844-B449-984EFA2DC54F}"/>
              </a:ext>
            </a:extLst>
          </p:cNvPr>
          <p:cNvSpPr txBox="1"/>
          <p:nvPr/>
        </p:nvSpPr>
        <p:spPr>
          <a:xfrm>
            <a:off x="6843979" y="39564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9509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4DAAF2-F07F-C04D-970F-AACBBCEABACF}"/>
              </a:ext>
            </a:extLst>
          </p:cNvPr>
          <p:cNvGrpSpPr/>
          <p:nvPr/>
        </p:nvGrpSpPr>
        <p:grpSpPr>
          <a:xfrm>
            <a:off x="2176599" y="1474539"/>
            <a:ext cx="7909560" cy="4608576"/>
            <a:chOff x="2617470" y="1944995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06B6999-9093-A043-A55F-131686EA029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2250272"/>
                </p:ext>
              </p:extLst>
            </p:nvPr>
          </p:nvGraphicFramePr>
          <p:xfrm>
            <a:off x="2617470" y="1944995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F0E07E-80AA-AE4E-8EFE-979D65EC9610}"/>
                </a:ext>
              </a:extLst>
            </p:cNvPr>
            <p:cNvSpPr txBox="1"/>
            <p:nvPr/>
          </p:nvSpPr>
          <p:spPr>
            <a:xfrm>
              <a:off x="3964063" y="614137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425E60-F427-2744-8A54-4475745898DD}"/>
                </a:ext>
              </a:extLst>
            </p:cNvPr>
            <p:cNvSpPr txBox="1"/>
            <p:nvPr/>
          </p:nvSpPr>
          <p:spPr>
            <a:xfrm>
              <a:off x="5400675" y="59810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934A9-4778-4240-9F68-055199109513}"/>
                </a:ext>
              </a:extLst>
            </p:cNvPr>
            <p:cNvSpPr txBox="1"/>
            <p:nvPr/>
          </p:nvSpPr>
          <p:spPr>
            <a:xfrm>
              <a:off x="6721039" y="5180689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78529C-2AB9-084E-BD2D-D9C32E42682C}"/>
                </a:ext>
              </a:extLst>
            </p:cNvPr>
            <p:cNvSpPr txBox="1"/>
            <p:nvPr/>
          </p:nvSpPr>
          <p:spPr>
            <a:xfrm>
              <a:off x="9553575" y="5560989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77C4D0-E0E3-0F4B-A2A8-F2BC6D77075E}"/>
                </a:ext>
              </a:extLst>
            </p:cNvPr>
            <p:cNvSpPr txBox="1"/>
            <p:nvPr/>
          </p:nvSpPr>
          <p:spPr>
            <a:xfrm>
              <a:off x="8118210" y="6165666"/>
              <a:ext cx="59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3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4025993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Knee Valgus </a:t>
            </a:r>
            <a:r>
              <a:rPr lang="en-US" sz="1400" dirty="0"/>
              <a:t>(Hewett et al., 2010; Boden et al., 2010; Ganapathy et al, 2018)</a:t>
            </a:r>
            <a:endParaRPr lang="en-US" sz="1400" b="1" dirty="0"/>
          </a:p>
          <a:p>
            <a:pPr lvl="1"/>
            <a:r>
              <a:rPr lang="en-US" sz="2800" b="1" dirty="0"/>
              <a:t>Knee flexion angle </a:t>
            </a:r>
            <a:r>
              <a:rPr lang="en-US" sz="1400" dirty="0"/>
              <a:t>(Yu &amp; Garrett, 2007; </a:t>
            </a:r>
            <a:r>
              <a:rPr lang="en-US" sz="1400" dirty="0" err="1"/>
              <a:t>Devita</a:t>
            </a:r>
            <a:r>
              <a:rPr lang="en-US" sz="1400" dirty="0"/>
              <a:t> &amp; Skelly; 1992; </a:t>
            </a:r>
            <a:r>
              <a:rPr lang="en-US" sz="1400" dirty="0" err="1"/>
              <a:t>Podraza</a:t>
            </a:r>
            <a:r>
              <a:rPr lang="en-US" sz="1400" dirty="0"/>
              <a:t> &amp; White, 2010; Ganapathy et al, 2018)</a:t>
            </a:r>
          </a:p>
          <a:p>
            <a:pPr lvl="1"/>
            <a:r>
              <a:rPr lang="en-US" sz="2800" b="1" dirty="0"/>
              <a:t>Hip flexion angle </a:t>
            </a:r>
            <a:r>
              <a:rPr lang="en-US" sz="1400" dirty="0"/>
              <a:t>(Ganapathy et al., 2018)</a:t>
            </a:r>
          </a:p>
          <a:p>
            <a:pPr lvl="1"/>
            <a:r>
              <a:rPr lang="en-US" sz="2800" b="1" dirty="0"/>
              <a:t>Asymmetrical loading </a:t>
            </a:r>
            <a:r>
              <a:rPr lang="en-US" sz="1400" dirty="0"/>
              <a:t>(Hewett et al., 2010)</a:t>
            </a:r>
          </a:p>
          <a:p>
            <a:pPr lvl="1"/>
            <a:endParaRPr lang="en-US" sz="1400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BC816-0828-B249-B2DC-982D5FC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24" y="1617436"/>
            <a:ext cx="4191308" cy="2840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45AAE-4A56-014D-A6BE-C2C43EFD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24" y="1650019"/>
            <a:ext cx="2968890" cy="4868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5019-D403-FC4F-96A3-7C27AD7D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19" y="463318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13664-2B59-EA48-9BFB-C79AD953D4B5}"/>
              </a:ext>
            </a:extLst>
          </p:cNvPr>
          <p:cNvGrpSpPr/>
          <p:nvPr/>
        </p:nvGrpSpPr>
        <p:grpSpPr>
          <a:xfrm>
            <a:off x="2109788" y="1474539"/>
            <a:ext cx="7909560" cy="4608576"/>
            <a:chOff x="3810000" y="2057400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0D4C98E-BACC-344D-89A1-0783AC0692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9490563"/>
                </p:ext>
              </p:extLst>
            </p:nvPr>
          </p:nvGraphicFramePr>
          <p:xfrm>
            <a:off x="3810000" y="2057400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C561D-939C-D14D-8CF1-0BD0E9F5093C}"/>
                </a:ext>
              </a:extLst>
            </p:cNvPr>
            <p:cNvSpPr txBox="1"/>
            <p:nvPr/>
          </p:nvSpPr>
          <p:spPr>
            <a:xfrm>
              <a:off x="10753454" y="612826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44171E-2159-EA4B-8DC4-DE61FC5483E6}"/>
                </a:ext>
              </a:extLst>
            </p:cNvPr>
            <p:cNvSpPr txBox="1"/>
            <p:nvPr/>
          </p:nvSpPr>
          <p:spPr>
            <a:xfrm>
              <a:off x="9351698" y="621506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E04F0E-D9F4-CD4A-8D77-F8304D196449}"/>
                </a:ext>
              </a:extLst>
            </p:cNvPr>
            <p:cNvSpPr txBox="1"/>
            <p:nvPr/>
          </p:nvSpPr>
          <p:spPr>
            <a:xfrm>
              <a:off x="7948179" y="60303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EDAD3D-445C-6A44-ABA8-74F5D05B8357}"/>
                </a:ext>
              </a:extLst>
            </p:cNvPr>
            <p:cNvSpPr txBox="1"/>
            <p:nvPr/>
          </p:nvSpPr>
          <p:spPr>
            <a:xfrm>
              <a:off x="6544660" y="5943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99495-453A-3C40-B872-CC8C0610C80B}"/>
                </a:ext>
              </a:extLst>
            </p:cNvPr>
            <p:cNvSpPr txBox="1"/>
            <p:nvPr/>
          </p:nvSpPr>
          <p:spPr>
            <a:xfrm>
              <a:off x="5055372" y="56028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41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EC8E7-3EB9-7149-A4A3-CD2E1463E0D4}"/>
              </a:ext>
            </a:extLst>
          </p:cNvPr>
          <p:cNvGrpSpPr/>
          <p:nvPr/>
        </p:nvGrpSpPr>
        <p:grpSpPr>
          <a:xfrm>
            <a:off x="2168979" y="1474539"/>
            <a:ext cx="7909560" cy="4608576"/>
            <a:chOff x="3810000" y="2057400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010F5A-86E7-4149-B38B-3B3B0A6DD0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133649"/>
                </p:ext>
              </p:extLst>
            </p:nvPr>
          </p:nvGraphicFramePr>
          <p:xfrm>
            <a:off x="3810000" y="2057400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AA28C-14D0-7E45-A864-E24237ADE2DA}"/>
                </a:ext>
              </a:extLst>
            </p:cNvPr>
            <p:cNvSpPr txBox="1"/>
            <p:nvPr/>
          </p:nvSpPr>
          <p:spPr>
            <a:xfrm>
              <a:off x="5086351" y="271569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420601-BE92-FF44-AB1F-F27864530FB7}"/>
                </a:ext>
              </a:extLst>
            </p:cNvPr>
            <p:cNvSpPr txBox="1"/>
            <p:nvPr/>
          </p:nvSpPr>
          <p:spPr>
            <a:xfrm>
              <a:off x="6487980" y="271569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C073A4-D152-4048-BDA7-DD3BA443B140}"/>
                </a:ext>
              </a:extLst>
            </p:cNvPr>
            <p:cNvSpPr txBox="1"/>
            <p:nvPr/>
          </p:nvSpPr>
          <p:spPr>
            <a:xfrm>
              <a:off x="7905353" y="271569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74D39-1E6E-0C4F-A53C-8D612B3719B5}"/>
                </a:ext>
              </a:extLst>
            </p:cNvPr>
            <p:cNvSpPr txBox="1"/>
            <p:nvPr/>
          </p:nvSpPr>
          <p:spPr>
            <a:xfrm>
              <a:off x="9298058" y="247388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E09122-90D3-7646-ABB8-6A2D002BF39E}"/>
                </a:ext>
              </a:extLst>
            </p:cNvPr>
            <p:cNvSpPr txBox="1"/>
            <p:nvPr/>
          </p:nvSpPr>
          <p:spPr>
            <a:xfrm>
              <a:off x="10690763" y="265854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63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310198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5639CD-EC07-4445-9922-E48AEF31ACD6}"/>
              </a:ext>
            </a:extLst>
          </p:cNvPr>
          <p:cNvGrpSpPr/>
          <p:nvPr/>
        </p:nvGrpSpPr>
        <p:grpSpPr>
          <a:xfrm>
            <a:off x="2238375" y="1474539"/>
            <a:ext cx="7909560" cy="4608576"/>
            <a:chOff x="3810000" y="2057400"/>
            <a:chExt cx="7909560" cy="460857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529CD0-5E8F-BF4E-BFAA-BF66950531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2867786"/>
                </p:ext>
              </p:extLst>
            </p:nvPr>
          </p:nvGraphicFramePr>
          <p:xfrm>
            <a:off x="3810000" y="2057400"/>
            <a:ext cx="7909560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247C7E-06EE-B843-9904-0FAEB8141145}"/>
                </a:ext>
              </a:extLst>
            </p:cNvPr>
            <p:cNvSpPr txBox="1"/>
            <p:nvPr/>
          </p:nvSpPr>
          <p:spPr>
            <a:xfrm>
              <a:off x="5053215" y="29888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2BB9-CB52-A340-9F5B-93736D0FD472}"/>
                </a:ext>
              </a:extLst>
            </p:cNvPr>
            <p:cNvSpPr txBox="1"/>
            <p:nvPr/>
          </p:nvSpPr>
          <p:spPr>
            <a:xfrm>
              <a:off x="6485700" y="28041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3AEF94-9634-634C-B3A7-49CF1E5DD9F0}"/>
                </a:ext>
              </a:extLst>
            </p:cNvPr>
            <p:cNvSpPr txBox="1"/>
            <p:nvPr/>
          </p:nvSpPr>
          <p:spPr>
            <a:xfrm>
              <a:off x="7870140" y="29745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878887-4A28-A141-AEE5-767CB8897770}"/>
                </a:ext>
              </a:extLst>
            </p:cNvPr>
            <p:cNvSpPr txBox="1"/>
            <p:nvPr/>
          </p:nvSpPr>
          <p:spPr>
            <a:xfrm>
              <a:off x="9302625" y="27421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170DCB-C830-F844-BF7D-0280A2066882}"/>
                </a:ext>
              </a:extLst>
            </p:cNvPr>
            <p:cNvSpPr txBox="1"/>
            <p:nvPr/>
          </p:nvSpPr>
          <p:spPr>
            <a:xfrm>
              <a:off x="10715032" y="255746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743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729728" cy="477117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Considerations</a:t>
            </a:r>
          </a:p>
          <a:p>
            <a:pPr lvl="1"/>
            <a:r>
              <a:rPr lang="en-US" sz="2600" b="1" dirty="0"/>
              <a:t>Controlled laboratory task</a:t>
            </a:r>
          </a:p>
          <a:p>
            <a:pPr lvl="1"/>
            <a:endParaRPr lang="en-US" sz="2600" b="1" dirty="0"/>
          </a:p>
          <a:p>
            <a:pPr lvl="1"/>
            <a:r>
              <a:rPr lang="en-US" sz="2600" b="1" dirty="0"/>
              <a:t>Didn’t control center of mass location</a:t>
            </a:r>
          </a:p>
          <a:p>
            <a:pPr lvl="1"/>
            <a:endParaRPr lang="en-US" sz="2600" b="1" dirty="0"/>
          </a:p>
          <a:p>
            <a:pPr lvl="1"/>
            <a:r>
              <a:rPr lang="en-US" sz="2600" b="1" dirty="0"/>
              <a:t>Didn’t control jump height</a:t>
            </a:r>
          </a:p>
          <a:p>
            <a:pPr lvl="1"/>
            <a:endParaRPr lang="en-US" sz="2600" b="1" dirty="0"/>
          </a:p>
          <a:p>
            <a:pPr marL="228600" lvl="1" indent="0">
              <a:buNone/>
            </a:pPr>
            <a:endParaRPr lang="en-US" sz="2600" b="1" dirty="0"/>
          </a:p>
          <a:p>
            <a:r>
              <a:rPr lang="en-US" sz="2800" b="1" dirty="0"/>
              <a:t>Future Work</a:t>
            </a:r>
          </a:p>
          <a:p>
            <a:pPr lvl="1"/>
            <a:r>
              <a:rPr lang="en-US" sz="2600" b="1" dirty="0"/>
              <a:t>Introduce reactive component</a:t>
            </a:r>
          </a:p>
          <a:p>
            <a:pPr lvl="1"/>
            <a:endParaRPr lang="en-US" sz="2600" b="1" dirty="0"/>
          </a:p>
          <a:p>
            <a:pPr lvl="1"/>
            <a:r>
              <a:rPr lang="en-US" sz="2600" b="1" dirty="0"/>
              <a:t>Covariant analysis</a:t>
            </a:r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674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1" y="1792916"/>
            <a:ext cx="8494261" cy="4425004"/>
          </a:xfrm>
        </p:spPr>
        <p:txBody>
          <a:bodyPr>
            <a:normAutofit/>
          </a:bodyPr>
          <a:lstStyle/>
          <a:p>
            <a:r>
              <a:rPr lang="en-US" sz="2800" b="1" dirty="0"/>
              <a:t>Single-leg landings at various angles </a:t>
            </a:r>
            <a:r>
              <a:rPr lang="en-US" sz="1400" dirty="0"/>
              <a:t>(</a:t>
            </a:r>
            <a:r>
              <a:rPr lang="en-US" sz="1400" dirty="0" err="1"/>
              <a:t>Sinsurin</a:t>
            </a:r>
            <a:r>
              <a:rPr lang="en-US" sz="1400" dirty="0"/>
              <a:t> et al., 2017) </a:t>
            </a:r>
          </a:p>
          <a:p>
            <a:pPr lvl="2"/>
            <a:r>
              <a:rPr lang="en-US" sz="2400" dirty="0"/>
              <a:t>Directional effects on: </a:t>
            </a:r>
          </a:p>
          <a:p>
            <a:pPr lvl="3"/>
            <a:r>
              <a:rPr lang="en-US" sz="2000" dirty="0"/>
              <a:t>Hip flexion</a:t>
            </a:r>
          </a:p>
          <a:p>
            <a:pPr lvl="3"/>
            <a:r>
              <a:rPr lang="en-US" sz="2000" dirty="0"/>
              <a:t>Knee flexion</a:t>
            </a:r>
          </a:p>
          <a:p>
            <a:pPr lvl="3"/>
            <a:r>
              <a:rPr lang="en-US" sz="2000" dirty="0"/>
              <a:t>Hip abduction/adduction</a:t>
            </a:r>
          </a:p>
          <a:p>
            <a:pPr lvl="3"/>
            <a:endParaRPr lang="en-US" sz="2000" dirty="0"/>
          </a:p>
          <a:p>
            <a:pPr lvl="3"/>
            <a:endParaRPr lang="en-US" sz="2000" dirty="0"/>
          </a:p>
          <a:p>
            <a:pPr lvl="3"/>
            <a:endParaRPr lang="en-US" sz="2000" dirty="0"/>
          </a:p>
          <a:p>
            <a:pPr lvl="3"/>
            <a:endParaRPr lang="en-US" sz="2000" dirty="0"/>
          </a:p>
          <a:p>
            <a:pPr lvl="3"/>
            <a:endParaRPr lang="en-US" sz="2000" dirty="0"/>
          </a:p>
          <a:p>
            <a:pPr lvl="2"/>
            <a:r>
              <a:rPr lang="en-US" sz="2400" dirty="0"/>
              <a:t>Only tested lateral direction</a:t>
            </a:r>
          </a:p>
          <a:p>
            <a:pPr lvl="2"/>
            <a:r>
              <a:rPr lang="en-US" sz="2400" dirty="0"/>
              <a:t>Participants “stuck” their landing</a:t>
            </a:r>
          </a:p>
          <a:p>
            <a:pPr lvl="3"/>
            <a:endParaRPr lang="en-US" sz="2200" dirty="0"/>
          </a:p>
          <a:p>
            <a:pPr marL="685800" lvl="3" indent="0">
              <a:buNone/>
            </a:pPr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8FE76C-0DAA-594F-BD21-007ABD72C396}"/>
              </a:ext>
            </a:extLst>
          </p:cNvPr>
          <p:cNvGrpSpPr/>
          <p:nvPr/>
        </p:nvGrpSpPr>
        <p:grpSpPr>
          <a:xfrm>
            <a:off x="5252356" y="2345872"/>
            <a:ext cx="5066930" cy="3145257"/>
            <a:chOff x="5252356" y="2345872"/>
            <a:chExt cx="5066930" cy="31452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CBB01B-6274-2548-B1B2-70E3CFFFF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2356" y="2345872"/>
              <a:ext cx="5066930" cy="28374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B5FB50-8E8D-C341-988D-AEF5B4D38283}"/>
                </a:ext>
              </a:extLst>
            </p:cNvPr>
            <p:cNvSpPr txBox="1"/>
            <p:nvPr/>
          </p:nvSpPr>
          <p:spPr>
            <a:xfrm>
              <a:off x="6896335" y="5183352"/>
              <a:ext cx="179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DiCesare</a:t>
              </a:r>
              <a:r>
                <a:rPr lang="en-US" sz="1400" dirty="0"/>
                <a:t> et al., 2015)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51BA46-A2EB-4940-9069-E11DD980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56" y="2297131"/>
            <a:ext cx="5510112" cy="3193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8845A1-4625-9F4B-94F9-FA3065C5EC13}"/>
              </a:ext>
            </a:extLst>
          </p:cNvPr>
          <p:cNvSpPr/>
          <p:nvPr/>
        </p:nvSpPr>
        <p:spPr>
          <a:xfrm>
            <a:off x="5833872" y="4404552"/>
            <a:ext cx="1062463" cy="62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1EEA6-2195-4F43-A1DD-08B6E7234041}"/>
              </a:ext>
            </a:extLst>
          </p:cNvPr>
          <p:cNvCxnSpPr/>
          <p:nvPr/>
        </p:nvCxnSpPr>
        <p:spPr>
          <a:xfrm>
            <a:off x="5998464" y="4404552"/>
            <a:ext cx="897871" cy="3503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0F1A-08FC-A049-906B-DC3B8978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848335"/>
            <a:ext cx="11270118" cy="3101983"/>
          </a:xfrm>
        </p:spPr>
        <p:txBody>
          <a:bodyPr>
            <a:normAutofit/>
          </a:bodyPr>
          <a:lstStyle/>
          <a:p>
            <a:r>
              <a:rPr lang="en-US" sz="2800" b="1" dirty="0"/>
              <a:t>Purpose</a:t>
            </a:r>
          </a:p>
          <a:p>
            <a:pPr lvl="1"/>
            <a:r>
              <a:rPr lang="en-US" sz="2600" dirty="0"/>
              <a:t>To understand how the lower extremity deals with single-leg landings from various medial and lateral angles</a:t>
            </a:r>
          </a:p>
        </p:txBody>
      </p:sp>
    </p:spTree>
    <p:extLst>
      <p:ext uri="{BB962C8B-B14F-4D97-AF65-F5344CB8AC3E}">
        <p14:creationId xmlns:p14="http://schemas.microsoft.com/office/powerpoint/2010/main" val="427821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5"/>
            <a:ext cx="7729728" cy="4575227"/>
          </a:xfrm>
        </p:spPr>
        <p:txBody>
          <a:bodyPr>
            <a:normAutofit/>
          </a:bodyPr>
          <a:lstStyle/>
          <a:p>
            <a:r>
              <a:rPr lang="en-US" sz="2400" b="1" dirty="0"/>
              <a:t>24 Recreational Athletes</a:t>
            </a:r>
          </a:p>
          <a:p>
            <a:pPr lvl="1"/>
            <a:r>
              <a:rPr lang="en-US" sz="2000" dirty="0"/>
              <a:t>10 Males, 14 Females</a:t>
            </a:r>
          </a:p>
          <a:p>
            <a:pPr lvl="1"/>
            <a:r>
              <a:rPr lang="en-US" sz="2000" dirty="0"/>
              <a:t>Age: 21.27 ± 1.11 years</a:t>
            </a:r>
          </a:p>
          <a:p>
            <a:pPr lvl="1"/>
            <a:r>
              <a:rPr lang="en-US" sz="2000" dirty="0"/>
              <a:t>Height:  1.75 ± 0.09 meters</a:t>
            </a:r>
          </a:p>
          <a:p>
            <a:pPr lvl="1"/>
            <a:r>
              <a:rPr lang="en-US" sz="2000" dirty="0"/>
              <a:t>Mass: 72.89 ± 10.44 kilograms</a:t>
            </a:r>
          </a:p>
          <a:p>
            <a:r>
              <a:rPr lang="en-US" sz="2400" dirty="0"/>
              <a:t>23 Retro-Reflective Markers</a:t>
            </a:r>
          </a:p>
          <a:p>
            <a:r>
              <a:rPr lang="en-US" sz="2400" dirty="0" err="1"/>
              <a:t>Bertec</a:t>
            </a:r>
            <a:r>
              <a:rPr lang="en-US" sz="2400" dirty="0"/>
              <a:t> Force Place (1600 Hz)</a:t>
            </a:r>
          </a:p>
          <a:p>
            <a:r>
              <a:rPr lang="en-US" sz="2400" dirty="0"/>
              <a:t>8 Vicon 3D Cameras (1000 Hz)</a:t>
            </a:r>
          </a:p>
          <a:p>
            <a:r>
              <a:rPr lang="en-US" sz="2400" dirty="0"/>
              <a:t>30 cm box</a:t>
            </a:r>
          </a:p>
        </p:txBody>
      </p:sp>
      <p:pic>
        <p:nvPicPr>
          <p:cNvPr id="4" name="Picture 2" descr="/var/folders/mg/4c1p3vw17dd744ckd8286d_w0000gn/T/com.microsoft.Powerpoint/WebArchiveCopyPasteTempFiles/QCbzTZPkrDFUwAAAABJRU5ErkJggg==">
            <a:extLst>
              <a:ext uri="{FF2B5EF4-FFF2-40B4-BE49-F238E27FC236}">
                <a16:creationId xmlns:a16="http://schemas.microsoft.com/office/drawing/2014/main" id="{DE29D010-AF18-154A-81F6-7D2EE54E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1714045"/>
            <a:ext cx="3048989" cy="416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BAF0-2E1C-8841-937D-9BF4B821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82" y="1792916"/>
            <a:ext cx="7417555" cy="4356872"/>
          </a:xfrm>
        </p:spPr>
        <p:txBody>
          <a:bodyPr/>
          <a:lstStyle/>
          <a:p>
            <a:r>
              <a:rPr lang="en-US" sz="2400" dirty="0"/>
              <a:t>Box placed ½ participant’s height from force plate</a:t>
            </a:r>
          </a:p>
          <a:p>
            <a:r>
              <a:rPr lang="en-US" sz="2400" dirty="0"/>
              <a:t>Hopped off box with both feet, landed with dominant leg on force plate, jumped vertically for highest distance, landed again on single leg</a:t>
            </a:r>
          </a:p>
          <a:p>
            <a:r>
              <a:rPr lang="en-US" sz="2400" dirty="0"/>
              <a:t>5 conditions, 3 trials per condition, order randomized </a:t>
            </a:r>
          </a:p>
          <a:p>
            <a:pPr lvl="1"/>
            <a:r>
              <a:rPr lang="en-US" sz="2000" dirty="0"/>
              <a:t>Lateral, lateral 45, forward, medial 45, medial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  <p:pic>
        <p:nvPicPr>
          <p:cNvPr id="3074" name="Picture 2" descr="/var/folders/mg/4c1p3vw17dd744ckd8286d_w0000gn/T/com.microsoft.Powerpoint/WebArchiveCopyPasteTempFiles/dffv3698v8Bl4S8paxv8IYAAAAASUVORK5CYII=">
            <a:extLst>
              <a:ext uri="{FF2B5EF4-FFF2-40B4-BE49-F238E27FC236}">
                <a16:creationId xmlns:a16="http://schemas.microsoft.com/office/drawing/2014/main" id="{511CB685-AD78-AB44-AFFB-C1340DC4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57" y="4586474"/>
            <a:ext cx="6184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2FDEA-D2F3-F942-92BA-DE70D72BFE05}"/>
              </a:ext>
            </a:extLst>
          </p:cNvPr>
          <p:cNvSpPr/>
          <p:nvPr/>
        </p:nvSpPr>
        <p:spPr>
          <a:xfrm>
            <a:off x="8338406" y="2872189"/>
            <a:ext cx="55220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04D0F-AA65-F74F-8B7C-45EF5908ABAE}"/>
              </a:ext>
            </a:extLst>
          </p:cNvPr>
          <p:cNvSpPr/>
          <p:nvPr/>
        </p:nvSpPr>
        <p:spPr>
          <a:xfrm>
            <a:off x="9639998" y="3572507"/>
            <a:ext cx="55220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80274-7D8E-4D4E-BA74-54FA873DC024}"/>
              </a:ext>
            </a:extLst>
          </p:cNvPr>
          <p:cNvSpPr/>
          <p:nvPr/>
        </p:nvSpPr>
        <p:spPr>
          <a:xfrm>
            <a:off x="10836704" y="2872189"/>
            <a:ext cx="552203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DCE5E-60A4-A54A-98F8-0E69980A8230}"/>
              </a:ext>
            </a:extLst>
          </p:cNvPr>
          <p:cNvSpPr/>
          <p:nvPr/>
        </p:nvSpPr>
        <p:spPr>
          <a:xfrm>
            <a:off x="11493797" y="1792916"/>
            <a:ext cx="56218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F2386F-7231-CA4B-AC43-C96A1300325E}"/>
              </a:ext>
            </a:extLst>
          </p:cNvPr>
          <p:cNvCxnSpPr/>
          <p:nvPr/>
        </p:nvCxnSpPr>
        <p:spPr>
          <a:xfrm>
            <a:off x="8062304" y="2005217"/>
            <a:ext cx="18537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A8615-CE1D-E946-8289-05123FF9B302}"/>
              </a:ext>
            </a:extLst>
          </p:cNvPr>
          <p:cNvCxnSpPr>
            <a:cxnSpLocks/>
          </p:cNvCxnSpPr>
          <p:nvPr/>
        </p:nvCxnSpPr>
        <p:spPr>
          <a:xfrm flipH="1" flipV="1">
            <a:off x="9916100" y="2005217"/>
            <a:ext cx="1858788" cy="1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CE3391-52DC-F14C-8F06-A8039D75425D}"/>
              </a:ext>
            </a:extLst>
          </p:cNvPr>
          <p:cNvCxnSpPr/>
          <p:nvPr/>
        </p:nvCxnSpPr>
        <p:spPr>
          <a:xfrm flipV="1">
            <a:off x="8614507" y="2021516"/>
            <a:ext cx="1301593" cy="107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C9C97E-BF34-D648-8EBC-E582A0704060}"/>
              </a:ext>
            </a:extLst>
          </p:cNvPr>
          <p:cNvCxnSpPr>
            <a:cxnSpLocks/>
          </p:cNvCxnSpPr>
          <p:nvPr/>
        </p:nvCxnSpPr>
        <p:spPr>
          <a:xfrm flipV="1">
            <a:off x="9916099" y="2021517"/>
            <a:ext cx="1" cy="177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EAEDC3-1BEC-5249-80E5-698A3732E9EF}"/>
              </a:ext>
            </a:extLst>
          </p:cNvPr>
          <p:cNvCxnSpPr/>
          <p:nvPr/>
        </p:nvCxnSpPr>
        <p:spPr>
          <a:xfrm flipH="1" flipV="1">
            <a:off x="9916099" y="2005216"/>
            <a:ext cx="1196706" cy="109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78C727-81B3-B747-94E0-5033F8F48AAA}"/>
              </a:ext>
            </a:extLst>
          </p:cNvPr>
          <p:cNvGrpSpPr/>
          <p:nvPr/>
        </p:nvGrpSpPr>
        <p:grpSpPr>
          <a:xfrm>
            <a:off x="7786203" y="1474539"/>
            <a:ext cx="2461129" cy="1061357"/>
            <a:chOff x="7786203" y="1474539"/>
            <a:chExt cx="2461129" cy="10613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96C713-010E-5C44-97C5-67BCE3609657}"/>
                </a:ext>
              </a:extLst>
            </p:cNvPr>
            <p:cNvSpPr/>
            <p:nvPr/>
          </p:nvSpPr>
          <p:spPr>
            <a:xfrm>
              <a:off x="9584871" y="1474539"/>
              <a:ext cx="662461" cy="1061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CD7A7-31BA-B84A-9939-F3A126068EDB}"/>
                </a:ext>
              </a:extLst>
            </p:cNvPr>
            <p:cNvSpPr/>
            <p:nvPr/>
          </p:nvSpPr>
          <p:spPr>
            <a:xfrm>
              <a:off x="7786203" y="1796314"/>
              <a:ext cx="552203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D55305-8B26-974F-A2DA-4DE4E78FD428}"/>
                </a:ext>
              </a:extLst>
            </p:cNvPr>
            <p:cNvSpPr txBox="1"/>
            <p:nvPr/>
          </p:nvSpPr>
          <p:spPr>
            <a:xfrm>
              <a:off x="8446367" y="1635885"/>
              <a:ext cx="1085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½ height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72FC42-AD55-2D45-8866-7F1B15543573}"/>
              </a:ext>
            </a:extLst>
          </p:cNvPr>
          <p:cNvSpPr txBox="1"/>
          <p:nvPr/>
        </p:nvSpPr>
        <p:spPr>
          <a:xfrm>
            <a:off x="10371586" y="1638171"/>
            <a:ext cx="10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½ height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30FA8-72E1-8640-A5FE-B8332D4A2174}"/>
              </a:ext>
            </a:extLst>
          </p:cNvPr>
          <p:cNvSpPr txBox="1"/>
          <p:nvPr/>
        </p:nvSpPr>
        <p:spPr>
          <a:xfrm rot="16200000">
            <a:off x="9225503" y="2835104"/>
            <a:ext cx="10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½ height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D9F7F-0D9E-FB4E-B782-39839517CF9C}"/>
              </a:ext>
            </a:extLst>
          </p:cNvPr>
          <p:cNvSpPr txBox="1"/>
          <p:nvPr/>
        </p:nvSpPr>
        <p:spPr>
          <a:xfrm rot="19235341">
            <a:off x="8588480" y="2268920"/>
            <a:ext cx="10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½ height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C7E98-24E6-CD4D-BE52-D0888667B864}"/>
              </a:ext>
            </a:extLst>
          </p:cNvPr>
          <p:cNvSpPr txBox="1"/>
          <p:nvPr/>
        </p:nvSpPr>
        <p:spPr>
          <a:xfrm rot="2512592">
            <a:off x="10180566" y="2275315"/>
            <a:ext cx="10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½ height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82A0C-F81E-4447-9CBF-D8A39FFB556C}"/>
              </a:ext>
            </a:extLst>
          </p:cNvPr>
          <p:cNvSpPr txBox="1"/>
          <p:nvPr/>
        </p:nvSpPr>
        <p:spPr>
          <a:xfrm>
            <a:off x="9265303" y="1154543"/>
            <a:ext cx="13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8624A-B27F-B64A-A9D3-919E49C2CD79}"/>
              </a:ext>
            </a:extLst>
          </p:cNvPr>
          <p:cNvSpPr txBox="1"/>
          <p:nvPr/>
        </p:nvSpPr>
        <p:spPr>
          <a:xfrm>
            <a:off x="7749661" y="1451219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3955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f">
            <a:hlinkClick r:id="" action="ppaction://media"/>
            <a:extLst>
              <a:ext uri="{FF2B5EF4-FFF2-40B4-BE49-F238E27FC236}">
                <a16:creationId xmlns:a16="http://schemas.microsoft.com/office/drawing/2014/main" id="{9DA12569-DF5C-7643-BD27-FDBD87B254F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8482" y="29881"/>
            <a:ext cx="11381362" cy="6828119"/>
          </a:xfrm>
        </p:spPr>
      </p:pic>
    </p:spTree>
    <p:extLst>
      <p:ext uri="{BB962C8B-B14F-4D97-AF65-F5344CB8AC3E}">
        <p14:creationId xmlns:p14="http://schemas.microsoft.com/office/powerpoint/2010/main" val="261253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61F-7F4B-5641-99AA-5AD11FF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2" y="285819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lateral">
            <a:hlinkClick r:id="" action="ppaction://media"/>
            <a:extLst>
              <a:ext uri="{FF2B5EF4-FFF2-40B4-BE49-F238E27FC236}">
                <a16:creationId xmlns:a16="http://schemas.microsoft.com/office/drawing/2014/main" id="{08385FF5-358F-6241-B20A-AE8898EEEB2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482" y="0"/>
            <a:ext cx="11431169" cy="6858000"/>
          </a:xfrm>
        </p:spPr>
      </p:pic>
    </p:spTree>
    <p:extLst>
      <p:ext uri="{BB962C8B-B14F-4D97-AF65-F5344CB8AC3E}">
        <p14:creationId xmlns:p14="http://schemas.microsoft.com/office/powerpoint/2010/main" val="28392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941</Words>
  <Application>Microsoft Macintosh PowerPoint</Application>
  <PresentationFormat>Widescreen</PresentationFormat>
  <Paragraphs>243</Paragraphs>
  <Slides>33</Slides>
  <Notes>5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Altered joint biomechanics elucidated by single-leg landings</vt:lpstr>
      <vt:lpstr>Introduction</vt:lpstr>
      <vt:lpstr>Introduction</vt:lpstr>
      <vt:lpstr>Introduction</vt:lpstr>
      <vt:lpstr>Introduction</vt:lpstr>
      <vt:lpstr>Methodology</vt:lpstr>
      <vt:lpstr>Methodology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Acknowledgments</vt:lpstr>
      <vt:lpstr>References</vt:lpstr>
      <vt:lpstr>Altered joint biomechanics elucidated by single-leg landings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James Davis</dc:creator>
  <cp:lastModifiedBy>Daniel James Davis</cp:lastModifiedBy>
  <cp:revision>54</cp:revision>
  <dcterms:created xsi:type="dcterms:W3CDTF">2018-04-24T01:29:41Z</dcterms:created>
  <dcterms:modified xsi:type="dcterms:W3CDTF">2018-04-27T23:49:25Z</dcterms:modified>
</cp:coreProperties>
</file>