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61" r:id="rId3"/>
    <p:sldId id="263" r:id="rId4"/>
    <p:sldId id="264" r:id="rId5"/>
    <p:sldId id="265" r:id="rId6"/>
    <p:sldId id="266" r:id="rId7"/>
    <p:sldId id="272" r:id="rId8"/>
    <p:sldId id="274" r:id="rId9"/>
    <p:sldId id="267" r:id="rId10"/>
    <p:sldId id="273" r:id="rId11"/>
    <p:sldId id="275" r:id="rId12"/>
    <p:sldId id="268" r:id="rId13"/>
    <p:sldId id="276" r:id="rId14"/>
    <p:sldId id="277" r:id="rId15"/>
    <p:sldId id="278" r:id="rId16"/>
    <p:sldId id="279" r:id="rId17"/>
    <p:sldId id="269" r:id="rId18"/>
    <p:sldId id="270" r:id="rId19"/>
    <p:sldId id="271"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8" autoAdjust="0"/>
    <p:restoredTop sz="94660"/>
  </p:normalViewPr>
  <p:slideViewPr>
    <p:cSldViewPr snapToGrid="0">
      <p:cViewPr varScale="1">
        <p:scale>
          <a:sx n="76" d="100"/>
          <a:sy n="76" d="100"/>
        </p:scale>
        <p:origin x="91" y="2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CB078F-8EE6-487D-8395-29BECFAD6B68}"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n-US"/>
        </a:p>
      </dgm:t>
    </dgm:pt>
    <dgm:pt modelId="{4D8659DB-80B3-4DB3-B284-E0DED455D6C5}">
      <dgm:prSet/>
      <dgm:spPr/>
      <dgm:t>
        <a:bodyPr/>
        <a:lstStyle/>
        <a:p>
          <a:r>
            <a:rPr lang="en-IN" dirty="0"/>
            <a:t>Total 7 original schedule contains approx. 150 flights each, Made 5 intervals for disruption window of 324 mins (assumed 1 day is of 27hrs)</a:t>
          </a:r>
          <a:endParaRPr lang="en-US" dirty="0"/>
        </a:p>
      </dgm:t>
    </dgm:pt>
    <dgm:pt modelId="{2943089A-E1AD-4C57-AF7C-2E4FE2F48E7B}" type="parTrans" cxnId="{9D1FEC28-527F-4B34-A5FB-459741589E8B}">
      <dgm:prSet/>
      <dgm:spPr/>
      <dgm:t>
        <a:bodyPr/>
        <a:lstStyle/>
        <a:p>
          <a:endParaRPr lang="en-US"/>
        </a:p>
      </dgm:t>
    </dgm:pt>
    <dgm:pt modelId="{D47A141D-DC35-4BCC-B5C2-8C58D7B83960}" type="sibTrans" cxnId="{9D1FEC28-527F-4B34-A5FB-459741589E8B}">
      <dgm:prSet/>
      <dgm:spPr/>
      <dgm:t>
        <a:bodyPr/>
        <a:lstStyle/>
        <a:p>
          <a:endParaRPr lang="en-US"/>
        </a:p>
      </dgm:t>
    </dgm:pt>
    <dgm:pt modelId="{E3CA0C6E-0474-4596-A287-8FB90E88672F}">
      <dgm:prSet/>
      <dgm:spPr/>
      <dgm:t>
        <a:bodyPr/>
        <a:lstStyle/>
        <a:p>
          <a:r>
            <a:rPr lang="en-IN" dirty="0"/>
            <a:t>Total 1800 optimal schedule after disruption of aircrafts</a:t>
          </a:r>
          <a:endParaRPr lang="en-US" dirty="0"/>
        </a:p>
      </dgm:t>
    </dgm:pt>
    <dgm:pt modelId="{4B2B84CA-04E6-4C21-999C-B3BFAD7E1521}" type="parTrans" cxnId="{465F825B-29B0-48C3-8167-A609644C757C}">
      <dgm:prSet/>
      <dgm:spPr/>
      <dgm:t>
        <a:bodyPr/>
        <a:lstStyle/>
        <a:p>
          <a:endParaRPr lang="en-US"/>
        </a:p>
      </dgm:t>
    </dgm:pt>
    <dgm:pt modelId="{BA92AB42-57D7-4ABD-A44C-2DA72AA49002}" type="sibTrans" cxnId="{465F825B-29B0-48C3-8167-A609644C757C}">
      <dgm:prSet/>
      <dgm:spPr/>
      <dgm:t>
        <a:bodyPr/>
        <a:lstStyle/>
        <a:p>
          <a:endParaRPr lang="en-US"/>
        </a:p>
      </dgm:t>
    </dgm:pt>
    <dgm:pt modelId="{0ED53D28-C50A-4288-A301-6C58242F7C26}">
      <dgm:prSet/>
      <dgm:spPr/>
      <dgm:t>
        <a:bodyPr/>
        <a:lstStyle/>
        <a:p>
          <a:r>
            <a:rPr lang="en-IN"/>
            <a:t>Features of Schedule</a:t>
          </a:r>
          <a:endParaRPr lang="en-US"/>
        </a:p>
      </dgm:t>
    </dgm:pt>
    <dgm:pt modelId="{CC52560D-B2C4-43E3-A69D-AAC5CF3B9875}" type="parTrans" cxnId="{D4B9D089-632F-4B26-AC65-9D471FA267C3}">
      <dgm:prSet/>
      <dgm:spPr/>
      <dgm:t>
        <a:bodyPr/>
        <a:lstStyle/>
        <a:p>
          <a:endParaRPr lang="en-US"/>
        </a:p>
      </dgm:t>
    </dgm:pt>
    <dgm:pt modelId="{01ED20B4-8CA5-4E05-AC9D-B152DB853BE7}" type="sibTrans" cxnId="{D4B9D089-632F-4B26-AC65-9D471FA267C3}">
      <dgm:prSet/>
      <dgm:spPr/>
      <dgm:t>
        <a:bodyPr/>
        <a:lstStyle/>
        <a:p>
          <a:endParaRPr lang="en-US"/>
        </a:p>
      </dgm:t>
    </dgm:pt>
    <dgm:pt modelId="{716F21B8-DA47-4543-B4A6-F1A4FC2CEC4B}">
      <dgm:prSet/>
      <dgm:spPr/>
      <dgm:t>
        <a:bodyPr/>
        <a:lstStyle/>
        <a:p>
          <a:r>
            <a:rPr lang="en-IN" dirty="0"/>
            <a:t>Flight id</a:t>
          </a:r>
          <a:endParaRPr lang="en-US" dirty="0"/>
        </a:p>
      </dgm:t>
    </dgm:pt>
    <dgm:pt modelId="{8BA51AF7-69FE-40C8-A2D4-FF1BBBD61356}" type="parTrans" cxnId="{3F0A9473-FEA6-49C3-A14C-EC186AED4E40}">
      <dgm:prSet/>
      <dgm:spPr/>
      <dgm:t>
        <a:bodyPr/>
        <a:lstStyle/>
        <a:p>
          <a:endParaRPr lang="en-US"/>
        </a:p>
      </dgm:t>
    </dgm:pt>
    <dgm:pt modelId="{E541DF4F-684A-455A-851A-9EB06D7353C9}" type="sibTrans" cxnId="{3F0A9473-FEA6-49C3-A14C-EC186AED4E40}">
      <dgm:prSet/>
      <dgm:spPr/>
      <dgm:t>
        <a:bodyPr/>
        <a:lstStyle/>
        <a:p>
          <a:endParaRPr lang="en-US"/>
        </a:p>
      </dgm:t>
    </dgm:pt>
    <dgm:pt modelId="{3DD56D2D-7071-43A3-936B-28D828F5D208}">
      <dgm:prSet/>
      <dgm:spPr/>
      <dgm:t>
        <a:bodyPr/>
        <a:lstStyle/>
        <a:p>
          <a:r>
            <a:rPr lang="en-IN"/>
            <a:t>Aircraft Name</a:t>
          </a:r>
          <a:endParaRPr lang="en-US"/>
        </a:p>
      </dgm:t>
    </dgm:pt>
    <dgm:pt modelId="{ECE926F0-55B3-470A-BF18-883517081A02}" type="parTrans" cxnId="{F7D062E5-3DF8-4C89-84DE-E302447F4274}">
      <dgm:prSet/>
      <dgm:spPr/>
      <dgm:t>
        <a:bodyPr/>
        <a:lstStyle/>
        <a:p>
          <a:endParaRPr lang="en-US"/>
        </a:p>
      </dgm:t>
    </dgm:pt>
    <dgm:pt modelId="{9C3EB69F-00C1-4306-B7BC-BCB41A5E9C44}" type="sibTrans" cxnId="{F7D062E5-3DF8-4C89-84DE-E302447F4274}">
      <dgm:prSet/>
      <dgm:spPr/>
      <dgm:t>
        <a:bodyPr/>
        <a:lstStyle/>
        <a:p>
          <a:endParaRPr lang="en-US"/>
        </a:p>
      </dgm:t>
    </dgm:pt>
    <dgm:pt modelId="{C7FEFC09-241F-467E-B64C-4274E15538C3}">
      <dgm:prSet/>
      <dgm:spPr/>
      <dgm:t>
        <a:bodyPr/>
        <a:lstStyle/>
        <a:p>
          <a:r>
            <a:rPr lang="en-IN"/>
            <a:t>Departure Airport</a:t>
          </a:r>
          <a:endParaRPr lang="en-US"/>
        </a:p>
      </dgm:t>
    </dgm:pt>
    <dgm:pt modelId="{DF5B3AC1-3B58-47CD-89F7-9D123407DDEB}" type="parTrans" cxnId="{270C5E32-9FBA-4BDF-A4F3-DDFC1DD10F3B}">
      <dgm:prSet/>
      <dgm:spPr/>
      <dgm:t>
        <a:bodyPr/>
        <a:lstStyle/>
        <a:p>
          <a:endParaRPr lang="en-US"/>
        </a:p>
      </dgm:t>
    </dgm:pt>
    <dgm:pt modelId="{08D9ABEA-444A-47F6-A6AD-FCB94B32B2A8}" type="sibTrans" cxnId="{270C5E32-9FBA-4BDF-A4F3-DDFC1DD10F3B}">
      <dgm:prSet/>
      <dgm:spPr/>
      <dgm:t>
        <a:bodyPr/>
        <a:lstStyle/>
        <a:p>
          <a:endParaRPr lang="en-US"/>
        </a:p>
      </dgm:t>
    </dgm:pt>
    <dgm:pt modelId="{E17F2859-60A3-44E7-B3A0-B6699EDC7A70}">
      <dgm:prSet/>
      <dgm:spPr/>
      <dgm:t>
        <a:bodyPr/>
        <a:lstStyle/>
        <a:p>
          <a:r>
            <a:rPr lang="en-IN" dirty="0"/>
            <a:t>Departure Time</a:t>
          </a:r>
          <a:endParaRPr lang="en-US" dirty="0"/>
        </a:p>
      </dgm:t>
    </dgm:pt>
    <dgm:pt modelId="{8BC45CD9-1F17-4E2A-8D32-A34CCFBB3DEE}" type="parTrans" cxnId="{E3F10E01-FB47-40BC-9321-3A2AC2247B84}">
      <dgm:prSet/>
      <dgm:spPr/>
      <dgm:t>
        <a:bodyPr/>
        <a:lstStyle/>
        <a:p>
          <a:endParaRPr lang="en-US"/>
        </a:p>
      </dgm:t>
    </dgm:pt>
    <dgm:pt modelId="{2BFC1A32-6198-417A-946E-2575F2515B05}" type="sibTrans" cxnId="{E3F10E01-FB47-40BC-9321-3A2AC2247B84}">
      <dgm:prSet/>
      <dgm:spPr/>
      <dgm:t>
        <a:bodyPr/>
        <a:lstStyle/>
        <a:p>
          <a:endParaRPr lang="en-US"/>
        </a:p>
      </dgm:t>
    </dgm:pt>
    <dgm:pt modelId="{7ADBFA53-CB0F-44B2-BBB2-0112C48D847D}">
      <dgm:prSet/>
      <dgm:spPr/>
      <dgm:t>
        <a:bodyPr/>
        <a:lstStyle/>
        <a:p>
          <a:r>
            <a:rPr lang="en-IN"/>
            <a:t>Arrival Airport</a:t>
          </a:r>
          <a:endParaRPr lang="en-US"/>
        </a:p>
      </dgm:t>
    </dgm:pt>
    <dgm:pt modelId="{DCBD640D-5837-4C24-BF41-7B8BE6EA167A}" type="parTrans" cxnId="{0831B95B-9F45-4E44-88A7-27C8F4E80570}">
      <dgm:prSet/>
      <dgm:spPr/>
      <dgm:t>
        <a:bodyPr/>
        <a:lstStyle/>
        <a:p>
          <a:endParaRPr lang="en-US"/>
        </a:p>
      </dgm:t>
    </dgm:pt>
    <dgm:pt modelId="{6B796D11-9862-45A2-A0A6-2E601C30E002}" type="sibTrans" cxnId="{0831B95B-9F45-4E44-88A7-27C8F4E80570}">
      <dgm:prSet/>
      <dgm:spPr/>
      <dgm:t>
        <a:bodyPr/>
        <a:lstStyle/>
        <a:p>
          <a:endParaRPr lang="en-US"/>
        </a:p>
      </dgm:t>
    </dgm:pt>
    <dgm:pt modelId="{640B2662-5870-4926-88E2-C239FA894D66}">
      <dgm:prSet/>
      <dgm:spPr/>
      <dgm:t>
        <a:bodyPr/>
        <a:lstStyle/>
        <a:p>
          <a:r>
            <a:rPr lang="en-IN"/>
            <a:t>Arrival Time</a:t>
          </a:r>
          <a:endParaRPr lang="en-US"/>
        </a:p>
      </dgm:t>
    </dgm:pt>
    <dgm:pt modelId="{4F185D2D-839D-49DD-A58E-FEB3088DE7B7}" type="parTrans" cxnId="{A747F32F-E775-4D12-9AB1-07D6E206960C}">
      <dgm:prSet/>
      <dgm:spPr/>
      <dgm:t>
        <a:bodyPr/>
        <a:lstStyle/>
        <a:p>
          <a:endParaRPr lang="en-US"/>
        </a:p>
      </dgm:t>
    </dgm:pt>
    <dgm:pt modelId="{035ADA30-C189-4508-B6F3-88B93A09C198}" type="sibTrans" cxnId="{A747F32F-E775-4D12-9AB1-07D6E206960C}">
      <dgm:prSet/>
      <dgm:spPr/>
      <dgm:t>
        <a:bodyPr/>
        <a:lstStyle/>
        <a:p>
          <a:endParaRPr lang="en-US"/>
        </a:p>
      </dgm:t>
    </dgm:pt>
    <dgm:pt modelId="{255868C9-4F58-4EFB-9CE5-8D26B2EC48F7}" type="pres">
      <dgm:prSet presAssocID="{87CB078F-8EE6-487D-8395-29BECFAD6B68}" presName="Name0" presStyleCnt="0">
        <dgm:presLayoutVars>
          <dgm:dir/>
          <dgm:resizeHandles val="exact"/>
        </dgm:presLayoutVars>
      </dgm:prSet>
      <dgm:spPr/>
    </dgm:pt>
    <dgm:pt modelId="{CA6FE04D-F119-4D0B-A467-704403705E19}" type="pres">
      <dgm:prSet presAssocID="{4D8659DB-80B3-4DB3-B284-E0DED455D6C5}" presName="parAndChTx" presStyleLbl="node1" presStyleIdx="0" presStyleCnt="3">
        <dgm:presLayoutVars>
          <dgm:bulletEnabled val="1"/>
        </dgm:presLayoutVars>
      </dgm:prSet>
      <dgm:spPr/>
    </dgm:pt>
    <dgm:pt modelId="{BD47F9EC-B192-4A9F-A522-F8B1940D0313}" type="pres">
      <dgm:prSet presAssocID="{D47A141D-DC35-4BCC-B5C2-8C58D7B83960}" presName="parAndChSpace" presStyleCnt="0"/>
      <dgm:spPr/>
    </dgm:pt>
    <dgm:pt modelId="{1A69DE3E-06BB-45A5-8378-AD5C8F74A5FD}" type="pres">
      <dgm:prSet presAssocID="{E3CA0C6E-0474-4596-A287-8FB90E88672F}" presName="parAndChTx" presStyleLbl="node1" presStyleIdx="1" presStyleCnt="3">
        <dgm:presLayoutVars>
          <dgm:bulletEnabled val="1"/>
        </dgm:presLayoutVars>
      </dgm:prSet>
      <dgm:spPr/>
    </dgm:pt>
    <dgm:pt modelId="{D0B6426D-4982-4BFC-9212-3101D033A812}" type="pres">
      <dgm:prSet presAssocID="{BA92AB42-57D7-4ABD-A44C-2DA72AA49002}" presName="parAndChSpace" presStyleCnt="0"/>
      <dgm:spPr/>
    </dgm:pt>
    <dgm:pt modelId="{CB3A3CE4-253A-4D16-9885-FB10E9920119}" type="pres">
      <dgm:prSet presAssocID="{0ED53D28-C50A-4288-A301-6C58242F7C26}" presName="parAndChTx" presStyleLbl="node1" presStyleIdx="2" presStyleCnt="3">
        <dgm:presLayoutVars>
          <dgm:bulletEnabled val="1"/>
        </dgm:presLayoutVars>
      </dgm:prSet>
      <dgm:spPr/>
    </dgm:pt>
  </dgm:ptLst>
  <dgm:cxnLst>
    <dgm:cxn modelId="{E3F10E01-FB47-40BC-9321-3A2AC2247B84}" srcId="{0ED53D28-C50A-4288-A301-6C58242F7C26}" destId="{E17F2859-60A3-44E7-B3A0-B6699EDC7A70}" srcOrd="3" destOrd="0" parTransId="{8BC45CD9-1F17-4E2A-8D32-A34CCFBB3DEE}" sibTransId="{2BFC1A32-6198-417A-946E-2575F2515B05}"/>
    <dgm:cxn modelId="{C961E205-70A6-47AB-979A-FF59F3D3B88B}" type="presOf" srcId="{4D8659DB-80B3-4DB3-B284-E0DED455D6C5}" destId="{CA6FE04D-F119-4D0B-A467-704403705E19}" srcOrd="0" destOrd="0" presId="urn:microsoft.com/office/officeart/2005/8/layout/hChevron3"/>
    <dgm:cxn modelId="{69E3FB05-CE18-4F6D-B2D1-C4607A649F85}" type="presOf" srcId="{0ED53D28-C50A-4288-A301-6C58242F7C26}" destId="{CB3A3CE4-253A-4D16-9885-FB10E9920119}" srcOrd="0" destOrd="0" presId="urn:microsoft.com/office/officeart/2005/8/layout/hChevron3"/>
    <dgm:cxn modelId="{9D1FEC28-527F-4B34-A5FB-459741589E8B}" srcId="{87CB078F-8EE6-487D-8395-29BECFAD6B68}" destId="{4D8659DB-80B3-4DB3-B284-E0DED455D6C5}" srcOrd="0" destOrd="0" parTransId="{2943089A-E1AD-4C57-AF7C-2E4FE2F48E7B}" sibTransId="{D47A141D-DC35-4BCC-B5C2-8C58D7B83960}"/>
    <dgm:cxn modelId="{A747F32F-E775-4D12-9AB1-07D6E206960C}" srcId="{0ED53D28-C50A-4288-A301-6C58242F7C26}" destId="{640B2662-5870-4926-88E2-C239FA894D66}" srcOrd="5" destOrd="0" parTransId="{4F185D2D-839D-49DD-A58E-FEB3088DE7B7}" sibTransId="{035ADA30-C189-4508-B6F3-88B93A09C198}"/>
    <dgm:cxn modelId="{270C5E32-9FBA-4BDF-A4F3-DDFC1DD10F3B}" srcId="{0ED53D28-C50A-4288-A301-6C58242F7C26}" destId="{C7FEFC09-241F-467E-B64C-4274E15538C3}" srcOrd="2" destOrd="0" parTransId="{DF5B3AC1-3B58-47CD-89F7-9D123407DDEB}" sibTransId="{08D9ABEA-444A-47F6-A6AD-FCB94B32B2A8}"/>
    <dgm:cxn modelId="{373D4C39-AE0C-48A9-B21B-3D9EBD02FDE4}" type="presOf" srcId="{E3CA0C6E-0474-4596-A287-8FB90E88672F}" destId="{1A69DE3E-06BB-45A5-8378-AD5C8F74A5FD}" srcOrd="0" destOrd="0" presId="urn:microsoft.com/office/officeart/2005/8/layout/hChevron3"/>
    <dgm:cxn modelId="{465F825B-29B0-48C3-8167-A609644C757C}" srcId="{87CB078F-8EE6-487D-8395-29BECFAD6B68}" destId="{E3CA0C6E-0474-4596-A287-8FB90E88672F}" srcOrd="1" destOrd="0" parTransId="{4B2B84CA-04E6-4C21-999C-B3BFAD7E1521}" sibTransId="{BA92AB42-57D7-4ABD-A44C-2DA72AA49002}"/>
    <dgm:cxn modelId="{9C69835B-A9EC-4A5A-8349-08FE9817592E}" type="presOf" srcId="{640B2662-5870-4926-88E2-C239FA894D66}" destId="{CB3A3CE4-253A-4D16-9885-FB10E9920119}" srcOrd="0" destOrd="6" presId="urn:microsoft.com/office/officeart/2005/8/layout/hChevron3"/>
    <dgm:cxn modelId="{0831B95B-9F45-4E44-88A7-27C8F4E80570}" srcId="{0ED53D28-C50A-4288-A301-6C58242F7C26}" destId="{7ADBFA53-CB0F-44B2-BBB2-0112C48D847D}" srcOrd="4" destOrd="0" parTransId="{DCBD640D-5837-4C24-BF41-7B8BE6EA167A}" sibTransId="{6B796D11-9862-45A2-A0A6-2E601C30E002}"/>
    <dgm:cxn modelId="{2CD7C766-FDD7-4A76-B0F5-6503AD836B25}" type="presOf" srcId="{3DD56D2D-7071-43A3-936B-28D828F5D208}" destId="{CB3A3CE4-253A-4D16-9885-FB10E9920119}" srcOrd="0" destOrd="2" presId="urn:microsoft.com/office/officeart/2005/8/layout/hChevron3"/>
    <dgm:cxn modelId="{3F0A9473-FEA6-49C3-A14C-EC186AED4E40}" srcId="{0ED53D28-C50A-4288-A301-6C58242F7C26}" destId="{716F21B8-DA47-4543-B4A6-F1A4FC2CEC4B}" srcOrd="0" destOrd="0" parTransId="{8BA51AF7-69FE-40C8-A2D4-FF1BBBD61356}" sibTransId="{E541DF4F-684A-455A-851A-9EB06D7353C9}"/>
    <dgm:cxn modelId="{FDA5A989-9D55-45D8-ABBD-A5332377358C}" type="presOf" srcId="{7ADBFA53-CB0F-44B2-BBB2-0112C48D847D}" destId="{CB3A3CE4-253A-4D16-9885-FB10E9920119}" srcOrd="0" destOrd="5" presId="urn:microsoft.com/office/officeart/2005/8/layout/hChevron3"/>
    <dgm:cxn modelId="{D4B9D089-632F-4B26-AC65-9D471FA267C3}" srcId="{87CB078F-8EE6-487D-8395-29BECFAD6B68}" destId="{0ED53D28-C50A-4288-A301-6C58242F7C26}" srcOrd="2" destOrd="0" parTransId="{CC52560D-B2C4-43E3-A69D-AAC5CF3B9875}" sibTransId="{01ED20B4-8CA5-4E05-AC9D-B152DB853BE7}"/>
    <dgm:cxn modelId="{3ED0779F-0450-403C-8188-04628A524D88}" type="presOf" srcId="{716F21B8-DA47-4543-B4A6-F1A4FC2CEC4B}" destId="{CB3A3CE4-253A-4D16-9885-FB10E9920119}" srcOrd="0" destOrd="1" presId="urn:microsoft.com/office/officeart/2005/8/layout/hChevron3"/>
    <dgm:cxn modelId="{3366B2CB-1341-4857-9D42-D36EC913B7F5}" type="presOf" srcId="{C7FEFC09-241F-467E-B64C-4274E15538C3}" destId="{CB3A3CE4-253A-4D16-9885-FB10E9920119}" srcOrd="0" destOrd="3" presId="urn:microsoft.com/office/officeart/2005/8/layout/hChevron3"/>
    <dgm:cxn modelId="{383AD8D2-B98D-40EE-B026-5E3E28D9EE04}" type="presOf" srcId="{87CB078F-8EE6-487D-8395-29BECFAD6B68}" destId="{255868C9-4F58-4EFB-9CE5-8D26B2EC48F7}" srcOrd="0" destOrd="0" presId="urn:microsoft.com/office/officeart/2005/8/layout/hChevron3"/>
    <dgm:cxn modelId="{F7D062E5-3DF8-4C89-84DE-E302447F4274}" srcId="{0ED53D28-C50A-4288-A301-6C58242F7C26}" destId="{3DD56D2D-7071-43A3-936B-28D828F5D208}" srcOrd="1" destOrd="0" parTransId="{ECE926F0-55B3-470A-BF18-883517081A02}" sibTransId="{9C3EB69F-00C1-4306-B7BC-BCB41A5E9C44}"/>
    <dgm:cxn modelId="{49CC94F9-8837-45FA-9F3E-250D350DA198}" type="presOf" srcId="{E17F2859-60A3-44E7-B3A0-B6699EDC7A70}" destId="{CB3A3CE4-253A-4D16-9885-FB10E9920119}" srcOrd="0" destOrd="4" presId="urn:microsoft.com/office/officeart/2005/8/layout/hChevron3"/>
    <dgm:cxn modelId="{E7EF38CD-F16B-432B-B7D2-83B093285661}" type="presParOf" srcId="{255868C9-4F58-4EFB-9CE5-8D26B2EC48F7}" destId="{CA6FE04D-F119-4D0B-A467-704403705E19}" srcOrd="0" destOrd="0" presId="urn:microsoft.com/office/officeart/2005/8/layout/hChevron3"/>
    <dgm:cxn modelId="{6BDAED82-03C7-49D9-AFD6-617BF5D791A4}" type="presParOf" srcId="{255868C9-4F58-4EFB-9CE5-8D26B2EC48F7}" destId="{BD47F9EC-B192-4A9F-A522-F8B1940D0313}" srcOrd="1" destOrd="0" presId="urn:microsoft.com/office/officeart/2005/8/layout/hChevron3"/>
    <dgm:cxn modelId="{7C0183B5-A64D-4935-8A04-C690C96CF316}" type="presParOf" srcId="{255868C9-4F58-4EFB-9CE5-8D26B2EC48F7}" destId="{1A69DE3E-06BB-45A5-8378-AD5C8F74A5FD}" srcOrd="2" destOrd="0" presId="urn:microsoft.com/office/officeart/2005/8/layout/hChevron3"/>
    <dgm:cxn modelId="{8371AF13-8B3E-459A-A6F3-2F7675753B30}" type="presParOf" srcId="{255868C9-4F58-4EFB-9CE5-8D26B2EC48F7}" destId="{D0B6426D-4982-4BFC-9212-3101D033A812}" srcOrd="3" destOrd="0" presId="urn:microsoft.com/office/officeart/2005/8/layout/hChevron3"/>
    <dgm:cxn modelId="{D811003D-EF2A-4F5F-81E6-1FCA74EB0AF7}" type="presParOf" srcId="{255868C9-4F58-4EFB-9CE5-8D26B2EC48F7}" destId="{CB3A3CE4-253A-4D16-9885-FB10E9920119}" srcOrd="4"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0D35A2-D0D3-4781-A9C8-79A67F3A9AB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C7B474D-DA58-4EC8-97DF-06B0A25316E5}">
      <dgm:prSet/>
      <dgm:spPr/>
      <dgm:t>
        <a:bodyPr/>
        <a:lstStyle/>
        <a:p>
          <a:pPr>
            <a:lnSpc>
              <a:spcPct val="100000"/>
            </a:lnSpc>
          </a:pPr>
          <a:r>
            <a:rPr lang="en-US"/>
            <a:t>In the realm of neural network modelling, particularly when dealing with categorical data such as aircraft names, the transformation of these names into a machine-understandable format is not just beneficial but essential. This transformation is adeptly accomplished through the process of one-hot encoding. One-hot encoding is a pivotal method in data preprocessing, especially for neural network models, as it converts categorical variables into a binary matrix representation.</a:t>
          </a:r>
        </a:p>
      </dgm:t>
    </dgm:pt>
    <dgm:pt modelId="{CC405F33-8A79-466B-BD68-4D9571605F0A}" type="parTrans" cxnId="{13B8D8BB-B9F7-4F23-9C22-0B877189E6D9}">
      <dgm:prSet/>
      <dgm:spPr/>
      <dgm:t>
        <a:bodyPr/>
        <a:lstStyle/>
        <a:p>
          <a:endParaRPr lang="en-US"/>
        </a:p>
      </dgm:t>
    </dgm:pt>
    <dgm:pt modelId="{58E1897B-4544-49A5-9300-CF77154B9C50}" type="sibTrans" cxnId="{13B8D8BB-B9F7-4F23-9C22-0B877189E6D9}">
      <dgm:prSet/>
      <dgm:spPr/>
      <dgm:t>
        <a:bodyPr/>
        <a:lstStyle/>
        <a:p>
          <a:endParaRPr lang="en-US"/>
        </a:p>
      </dgm:t>
    </dgm:pt>
    <dgm:pt modelId="{21A150E0-EF0E-42A6-B722-C90DC388B1C3}">
      <dgm:prSet/>
      <dgm:spPr/>
      <dgm:t>
        <a:bodyPr/>
        <a:lstStyle/>
        <a:p>
          <a:pPr>
            <a:lnSpc>
              <a:spcPct val="100000"/>
            </a:lnSpc>
          </a:pPr>
          <a:r>
            <a:rPr lang="en-US"/>
            <a:t>Another feature that was selected was the disruption time. The data available was of optimal schedules and the time, airport and aircraft of disruption had to be extracted from the schedule. Moreover the optimal schedule time and original schedule time was not in the same format and hence was 1st converted to same format after extraction of time and then subtraction of original schedule time and optimal schedule time of the disrupted aircraft was done to obtain the disruption duration column.</a:t>
          </a:r>
        </a:p>
      </dgm:t>
    </dgm:pt>
    <dgm:pt modelId="{1D0901DC-B2A1-4C34-A6C4-95B36C6C8C76}" type="parTrans" cxnId="{A87B75F0-0CA6-493A-A597-A74999D23755}">
      <dgm:prSet/>
      <dgm:spPr/>
      <dgm:t>
        <a:bodyPr/>
        <a:lstStyle/>
        <a:p>
          <a:endParaRPr lang="en-US"/>
        </a:p>
      </dgm:t>
    </dgm:pt>
    <dgm:pt modelId="{DE98FAEE-0908-4DD2-88F9-AED1F5B32861}" type="sibTrans" cxnId="{A87B75F0-0CA6-493A-A597-A74999D23755}">
      <dgm:prSet/>
      <dgm:spPr/>
      <dgm:t>
        <a:bodyPr/>
        <a:lstStyle/>
        <a:p>
          <a:endParaRPr lang="en-US"/>
        </a:p>
      </dgm:t>
    </dgm:pt>
    <dgm:pt modelId="{131F90CE-FFDC-408C-B92E-11DF86A1681D}" type="pres">
      <dgm:prSet presAssocID="{700D35A2-D0D3-4781-A9C8-79A67F3A9ABD}" presName="root" presStyleCnt="0">
        <dgm:presLayoutVars>
          <dgm:dir/>
          <dgm:resizeHandles val="exact"/>
        </dgm:presLayoutVars>
      </dgm:prSet>
      <dgm:spPr/>
    </dgm:pt>
    <dgm:pt modelId="{AA46DC2A-9584-4013-9D2C-72AE9D022D0D}" type="pres">
      <dgm:prSet presAssocID="{4C7B474D-DA58-4EC8-97DF-06B0A25316E5}" presName="compNode" presStyleCnt="0"/>
      <dgm:spPr/>
    </dgm:pt>
    <dgm:pt modelId="{43FF6DA3-112B-4FE6-9BA2-37D91F9CB0C6}" type="pres">
      <dgm:prSet presAssocID="{4C7B474D-DA58-4EC8-97DF-06B0A25316E5}" presName="bgRect" presStyleLbl="bgShp" presStyleIdx="0" presStyleCnt="2"/>
      <dgm:spPr/>
    </dgm:pt>
    <dgm:pt modelId="{DED96D3B-6DE5-44F8-B48C-9AE9E00D0626}" type="pres">
      <dgm:prSet presAssocID="{4C7B474D-DA58-4EC8-97DF-06B0A25316E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F7A50855-41D3-4333-8C68-42D22A9E4D8A}" type="pres">
      <dgm:prSet presAssocID="{4C7B474D-DA58-4EC8-97DF-06B0A25316E5}" presName="spaceRect" presStyleCnt="0"/>
      <dgm:spPr/>
    </dgm:pt>
    <dgm:pt modelId="{872B9D7F-8647-4BBE-A3A6-4341986F4CF8}" type="pres">
      <dgm:prSet presAssocID="{4C7B474D-DA58-4EC8-97DF-06B0A25316E5}" presName="parTx" presStyleLbl="revTx" presStyleIdx="0" presStyleCnt="2">
        <dgm:presLayoutVars>
          <dgm:chMax val="0"/>
          <dgm:chPref val="0"/>
        </dgm:presLayoutVars>
      </dgm:prSet>
      <dgm:spPr/>
    </dgm:pt>
    <dgm:pt modelId="{E381DC98-A3FF-4AF6-B655-D261A4008CD5}" type="pres">
      <dgm:prSet presAssocID="{58E1897B-4544-49A5-9300-CF77154B9C50}" presName="sibTrans" presStyleCnt="0"/>
      <dgm:spPr/>
    </dgm:pt>
    <dgm:pt modelId="{B01E8390-341E-4C89-8805-F148F59088AC}" type="pres">
      <dgm:prSet presAssocID="{21A150E0-EF0E-42A6-B722-C90DC388B1C3}" presName="compNode" presStyleCnt="0"/>
      <dgm:spPr/>
    </dgm:pt>
    <dgm:pt modelId="{53469E85-84BC-436D-99A2-339126D6AA68}" type="pres">
      <dgm:prSet presAssocID="{21A150E0-EF0E-42A6-B722-C90DC388B1C3}" presName="bgRect" presStyleLbl="bgShp" presStyleIdx="1" presStyleCnt="2"/>
      <dgm:spPr/>
    </dgm:pt>
    <dgm:pt modelId="{396C6865-E2FE-46FB-BC8A-85CB18774FFF}" type="pres">
      <dgm:prSet presAssocID="{21A150E0-EF0E-42A6-B722-C90DC388B1C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ilot"/>
        </a:ext>
      </dgm:extLst>
    </dgm:pt>
    <dgm:pt modelId="{F16E8307-1ABC-4BC0-8357-3A4A6619122E}" type="pres">
      <dgm:prSet presAssocID="{21A150E0-EF0E-42A6-B722-C90DC388B1C3}" presName="spaceRect" presStyleCnt="0"/>
      <dgm:spPr/>
    </dgm:pt>
    <dgm:pt modelId="{ECFE2138-6115-4ECA-A6A3-04D0AFAC050B}" type="pres">
      <dgm:prSet presAssocID="{21A150E0-EF0E-42A6-B722-C90DC388B1C3}" presName="parTx" presStyleLbl="revTx" presStyleIdx="1" presStyleCnt="2">
        <dgm:presLayoutVars>
          <dgm:chMax val="0"/>
          <dgm:chPref val="0"/>
        </dgm:presLayoutVars>
      </dgm:prSet>
      <dgm:spPr/>
    </dgm:pt>
  </dgm:ptLst>
  <dgm:cxnLst>
    <dgm:cxn modelId="{C38E4410-5801-4626-BE6A-B4F0690DCFBF}" type="presOf" srcId="{700D35A2-D0D3-4781-A9C8-79A67F3A9ABD}" destId="{131F90CE-FFDC-408C-B92E-11DF86A1681D}" srcOrd="0" destOrd="0" presId="urn:microsoft.com/office/officeart/2018/2/layout/IconVerticalSolidList"/>
    <dgm:cxn modelId="{377C9D2D-163F-4568-BFEE-E198099FD17D}" type="presOf" srcId="{4C7B474D-DA58-4EC8-97DF-06B0A25316E5}" destId="{872B9D7F-8647-4BBE-A3A6-4341986F4CF8}" srcOrd="0" destOrd="0" presId="urn:microsoft.com/office/officeart/2018/2/layout/IconVerticalSolidList"/>
    <dgm:cxn modelId="{13B8D8BB-B9F7-4F23-9C22-0B877189E6D9}" srcId="{700D35A2-D0D3-4781-A9C8-79A67F3A9ABD}" destId="{4C7B474D-DA58-4EC8-97DF-06B0A25316E5}" srcOrd="0" destOrd="0" parTransId="{CC405F33-8A79-466B-BD68-4D9571605F0A}" sibTransId="{58E1897B-4544-49A5-9300-CF77154B9C50}"/>
    <dgm:cxn modelId="{B6A809C8-1148-42F8-ABA8-490DE1831CEB}" type="presOf" srcId="{21A150E0-EF0E-42A6-B722-C90DC388B1C3}" destId="{ECFE2138-6115-4ECA-A6A3-04D0AFAC050B}" srcOrd="0" destOrd="0" presId="urn:microsoft.com/office/officeart/2018/2/layout/IconVerticalSolidList"/>
    <dgm:cxn modelId="{A87B75F0-0CA6-493A-A597-A74999D23755}" srcId="{700D35A2-D0D3-4781-A9C8-79A67F3A9ABD}" destId="{21A150E0-EF0E-42A6-B722-C90DC388B1C3}" srcOrd="1" destOrd="0" parTransId="{1D0901DC-B2A1-4C34-A6C4-95B36C6C8C76}" sibTransId="{DE98FAEE-0908-4DD2-88F9-AED1F5B32861}"/>
    <dgm:cxn modelId="{8A762437-225D-4BA5-977B-D48A6D21DE73}" type="presParOf" srcId="{131F90CE-FFDC-408C-B92E-11DF86A1681D}" destId="{AA46DC2A-9584-4013-9D2C-72AE9D022D0D}" srcOrd="0" destOrd="0" presId="urn:microsoft.com/office/officeart/2018/2/layout/IconVerticalSolidList"/>
    <dgm:cxn modelId="{A26DB843-59DD-4B8B-86AD-CED9C96AAEBA}" type="presParOf" srcId="{AA46DC2A-9584-4013-9D2C-72AE9D022D0D}" destId="{43FF6DA3-112B-4FE6-9BA2-37D91F9CB0C6}" srcOrd="0" destOrd="0" presId="urn:microsoft.com/office/officeart/2018/2/layout/IconVerticalSolidList"/>
    <dgm:cxn modelId="{FFCD4997-D7E2-47EC-8224-5F80247C79BB}" type="presParOf" srcId="{AA46DC2A-9584-4013-9D2C-72AE9D022D0D}" destId="{DED96D3B-6DE5-44F8-B48C-9AE9E00D0626}" srcOrd="1" destOrd="0" presId="urn:microsoft.com/office/officeart/2018/2/layout/IconVerticalSolidList"/>
    <dgm:cxn modelId="{6011F348-D035-4143-AC63-DD9C974FECF8}" type="presParOf" srcId="{AA46DC2A-9584-4013-9D2C-72AE9D022D0D}" destId="{F7A50855-41D3-4333-8C68-42D22A9E4D8A}" srcOrd="2" destOrd="0" presId="urn:microsoft.com/office/officeart/2018/2/layout/IconVerticalSolidList"/>
    <dgm:cxn modelId="{AB4CEEB2-7A4B-4AD6-B60F-12A0E596488C}" type="presParOf" srcId="{AA46DC2A-9584-4013-9D2C-72AE9D022D0D}" destId="{872B9D7F-8647-4BBE-A3A6-4341986F4CF8}" srcOrd="3" destOrd="0" presId="urn:microsoft.com/office/officeart/2018/2/layout/IconVerticalSolidList"/>
    <dgm:cxn modelId="{5E045862-65D6-47E9-9763-403D7E63E157}" type="presParOf" srcId="{131F90CE-FFDC-408C-B92E-11DF86A1681D}" destId="{E381DC98-A3FF-4AF6-B655-D261A4008CD5}" srcOrd="1" destOrd="0" presId="urn:microsoft.com/office/officeart/2018/2/layout/IconVerticalSolidList"/>
    <dgm:cxn modelId="{58A723C4-D43A-4D4D-9697-450214297412}" type="presParOf" srcId="{131F90CE-FFDC-408C-B92E-11DF86A1681D}" destId="{B01E8390-341E-4C89-8805-F148F59088AC}" srcOrd="2" destOrd="0" presId="urn:microsoft.com/office/officeart/2018/2/layout/IconVerticalSolidList"/>
    <dgm:cxn modelId="{F533B000-21E7-4F87-867E-7310D51FF2CF}" type="presParOf" srcId="{B01E8390-341E-4C89-8805-F148F59088AC}" destId="{53469E85-84BC-436D-99A2-339126D6AA68}" srcOrd="0" destOrd="0" presId="urn:microsoft.com/office/officeart/2018/2/layout/IconVerticalSolidList"/>
    <dgm:cxn modelId="{12F42A85-384F-4D52-9D64-0846F204295F}" type="presParOf" srcId="{B01E8390-341E-4C89-8805-F148F59088AC}" destId="{396C6865-E2FE-46FB-BC8A-85CB18774FFF}" srcOrd="1" destOrd="0" presId="urn:microsoft.com/office/officeart/2018/2/layout/IconVerticalSolidList"/>
    <dgm:cxn modelId="{B7FF8DC4-1154-415D-904E-2FEB9CE60435}" type="presParOf" srcId="{B01E8390-341E-4C89-8805-F148F59088AC}" destId="{F16E8307-1ABC-4BC0-8357-3A4A6619122E}" srcOrd="2" destOrd="0" presId="urn:microsoft.com/office/officeart/2018/2/layout/IconVerticalSolidList"/>
    <dgm:cxn modelId="{99DD7261-1FCD-4A42-80D5-EDB6C465F369}" type="presParOf" srcId="{B01E8390-341E-4C89-8805-F148F59088AC}" destId="{ECFE2138-6115-4ECA-A6A3-04D0AFAC050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67E7AA-03BE-4229-BD43-C8DAD9A14014}"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641143D8-DB66-4CB5-A67D-A54B533223D2}">
      <dgm:prSet/>
      <dgm:spPr/>
      <dgm:t>
        <a:bodyPr/>
        <a:lstStyle/>
        <a:p>
          <a:r>
            <a:rPr lang="en-IN"/>
            <a:t>Discrtization of time into 30 mins intervals</a:t>
          </a:r>
          <a:endParaRPr lang="en-US"/>
        </a:p>
      </dgm:t>
    </dgm:pt>
    <dgm:pt modelId="{3B71B6DA-99DC-466D-B887-2625737DBEA0}" type="parTrans" cxnId="{DCB808D5-F701-4D82-A721-014BBE185FE2}">
      <dgm:prSet/>
      <dgm:spPr/>
      <dgm:t>
        <a:bodyPr/>
        <a:lstStyle/>
        <a:p>
          <a:endParaRPr lang="en-US"/>
        </a:p>
      </dgm:t>
    </dgm:pt>
    <dgm:pt modelId="{C2DD5C06-A87A-4DB3-8029-1A525DFD71A5}" type="sibTrans" cxnId="{DCB808D5-F701-4D82-A721-014BBE185FE2}">
      <dgm:prSet/>
      <dgm:spPr/>
      <dgm:t>
        <a:bodyPr/>
        <a:lstStyle/>
        <a:p>
          <a:endParaRPr lang="en-US"/>
        </a:p>
      </dgm:t>
    </dgm:pt>
    <dgm:pt modelId="{33C3213E-309E-4F0A-B75D-1268103B2307}">
      <dgm:prSet/>
      <dgm:spPr/>
      <dgm:t>
        <a:bodyPr/>
        <a:lstStyle/>
        <a:p>
          <a:r>
            <a:rPr lang="en-IN"/>
            <a:t>Arrival airport+departure airport+departure time</a:t>
          </a:r>
          <a:endParaRPr lang="en-US"/>
        </a:p>
      </dgm:t>
    </dgm:pt>
    <dgm:pt modelId="{08B8032C-3386-45B2-BC83-69F1A35703C5}" type="parTrans" cxnId="{A62E0814-0923-4E1E-9457-5B2010E69795}">
      <dgm:prSet/>
      <dgm:spPr/>
      <dgm:t>
        <a:bodyPr/>
        <a:lstStyle/>
        <a:p>
          <a:endParaRPr lang="en-US"/>
        </a:p>
      </dgm:t>
    </dgm:pt>
    <dgm:pt modelId="{70A08552-D8E7-4B5D-8F73-F01C1E44F2C0}" type="sibTrans" cxnId="{A62E0814-0923-4E1E-9457-5B2010E69795}">
      <dgm:prSet/>
      <dgm:spPr/>
      <dgm:t>
        <a:bodyPr/>
        <a:lstStyle/>
        <a:p>
          <a:endParaRPr lang="en-US"/>
        </a:p>
      </dgm:t>
    </dgm:pt>
    <dgm:pt modelId="{8B80E5FA-FCB3-4A6C-90F6-CA1E61B84FCD}">
      <dgm:prSet/>
      <dgm:spPr/>
      <dgm:t>
        <a:bodyPr/>
        <a:lstStyle/>
        <a:p>
          <a:r>
            <a:rPr lang="en-IN"/>
            <a:t>Unique Flight Identifier</a:t>
          </a:r>
          <a:endParaRPr lang="en-US"/>
        </a:p>
      </dgm:t>
    </dgm:pt>
    <dgm:pt modelId="{C8D60668-0138-42E9-A9FD-8FD3AA152A4E}" type="parTrans" cxnId="{CFB0C862-76BF-48A3-802E-48BD9AAD2062}">
      <dgm:prSet/>
      <dgm:spPr/>
      <dgm:t>
        <a:bodyPr/>
        <a:lstStyle/>
        <a:p>
          <a:endParaRPr lang="en-US"/>
        </a:p>
      </dgm:t>
    </dgm:pt>
    <dgm:pt modelId="{CE113516-4AD6-4AD8-AA43-96C62253361E}" type="sibTrans" cxnId="{CFB0C862-76BF-48A3-802E-48BD9AAD2062}">
      <dgm:prSet/>
      <dgm:spPr/>
      <dgm:t>
        <a:bodyPr/>
        <a:lstStyle/>
        <a:p>
          <a:endParaRPr lang="en-US"/>
        </a:p>
      </dgm:t>
    </dgm:pt>
    <dgm:pt modelId="{66F11226-A6F4-45E5-BFA2-9C12C6D0AC15}">
      <dgm:prSet/>
      <dgm:spPr/>
      <dgm:t>
        <a:bodyPr/>
        <a:lstStyle/>
        <a:p>
          <a:r>
            <a:rPr lang="en-IN"/>
            <a:t>Extraction of Disruption time</a:t>
          </a:r>
          <a:endParaRPr lang="en-US"/>
        </a:p>
      </dgm:t>
    </dgm:pt>
    <dgm:pt modelId="{D863ECEE-8674-495D-B859-2EA4EFA747D9}" type="parTrans" cxnId="{0C414F10-073B-4DEC-8298-E3DF6EFD2DDC}">
      <dgm:prSet/>
      <dgm:spPr/>
      <dgm:t>
        <a:bodyPr/>
        <a:lstStyle/>
        <a:p>
          <a:endParaRPr lang="en-US"/>
        </a:p>
      </dgm:t>
    </dgm:pt>
    <dgm:pt modelId="{BC7E98D7-D22B-499A-9A18-C7A827707BD4}" type="sibTrans" cxnId="{0C414F10-073B-4DEC-8298-E3DF6EFD2DDC}">
      <dgm:prSet/>
      <dgm:spPr/>
      <dgm:t>
        <a:bodyPr/>
        <a:lstStyle/>
        <a:p>
          <a:endParaRPr lang="en-US"/>
        </a:p>
      </dgm:t>
    </dgm:pt>
    <dgm:pt modelId="{44C2B826-4F76-47C7-93D5-5388B8BDDDE3}">
      <dgm:prSet/>
      <dgm:spPr/>
      <dgm:t>
        <a:bodyPr/>
        <a:lstStyle/>
        <a:p>
          <a:r>
            <a:rPr lang="en-IN"/>
            <a:t>UFI as labels</a:t>
          </a:r>
          <a:endParaRPr lang="en-US"/>
        </a:p>
      </dgm:t>
    </dgm:pt>
    <dgm:pt modelId="{127C6E2C-DDA1-4B2D-BF11-D9F3A59C2EEF}" type="parTrans" cxnId="{DCDDF08F-0CF7-4CC0-BAD9-D7AE40D73EB3}">
      <dgm:prSet/>
      <dgm:spPr/>
      <dgm:t>
        <a:bodyPr/>
        <a:lstStyle/>
        <a:p>
          <a:endParaRPr lang="en-US"/>
        </a:p>
      </dgm:t>
    </dgm:pt>
    <dgm:pt modelId="{696612AF-0DEC-4AC6-AB1F-B97809547CFB}" type="sibTrans" cxnId="{DCDDF08F-0CF7-4CC0-BAD9-D7AE40D73EB3}">
      <dgm:prSet/>
      <dgm:spPr/>
      <dgm:t>
        <a:bodyPr/>
        <a:lstStyle/>
        <a:p>
          <a:endParaRPr lang="en-US"/>
        </a:p>
      </dgm:t>
    </dgm:pt>
    <dgm:pt modelId="{DCCC2EB4-34E3-4FA5-B03E-809341C4910B}" type="pres">
      <dgm:prSet presAssocID="{4567E7AA-03BE-4229-BD43-C8DAD9A14014}" presName="outerComposite" presStyleCnt="0">
        <dgm:presLayoutVars>
          <dgm:chMax val="5"/>
          <dgm:dir/>
          <dgm:resizeHandles val="exact"/>
        </dgm:presLayoutVars>
      </dgm:prSet>
      <dgm:spPr/>
    </dgm:pt>
    <dgm:pt modelId="{EE89995A-64CF-4E00-B54C-0C61491BDB51}" type="pres">
      <dgm:prSet presAssocID="{4567E7AA-03BE-4229-BD43-C8DAD9A14014}" presName="dummyMaxCanvas" presStyleCnt="0">
        <dgm:presLayoutVars/>
      </dgm:prSet>
      <dgm:spPr/>
    </dgm:pt>
    <dgm:pt modelId="{638109F0-9679-4E6E-932F-4CE96CB4E194}" type="pres">
      <dgm:prSet presAssocID="{4567E7AA-03BE-4229-BD43-C8DAD9A14014}" presName="FiveNodes_1" presStyleLbl="node1" presStyleIdx="0" presStyleCnt="5">
        <dgm:presLayoutVars>
          <dgm:bulletEnabled val="1"/>
        </dgm:presLayoutVars>
      </dgm:prSet>
      <dgm:spPr/>
    </dgm:pt>
    <dgm:pt modelId="{C359D870-E9BF-4365-BE22-5A2DA6CCFBE4}" type="pres">
      <dgm:prSet presAssocID="{4567E7AA-03BE-4229-BD43-C8DAD9A14014}" presName="FiveNodes_2" presStyleLbl="node1" presStyleIdx="1" presStyleCnt="5">
        <dgm:presLayoutVars>
          <dgm:bulletEnabled val="1"/>
        </dgm:presLayoutVars>
      </dgm:prSet>
      <dgm:spPr/>
    </dgm:pt>
    <dgm:pt modelId="{79AAC85D-098E-4C07-8A54-3D60114C4770}" type="pres">
      <dgm:prSet presAssocID="{4567E7AA-03BE-4229-BD43-C8DAD9A14014}" presName="FiveNodes_3" presStyleLbl="node1" presStyleIdx="2" presStyleCnt="5">
        <dgm:presLayoutVars>
          <dgm:bulletEnabled val="1"/>
        </dgm:presLayoutVars>
      </dgm:prSet>
      <dgm:spPr/>
    </dgm:pt>
    <dgm:pt modelId="{F35B452C-D493-4CF4-90E1-C5ADD7186AC3}" type="pres">
      <dgm:prSet presAssocID="{4567E7AA-03BE-4229-BD43-C8DAD9A14014}" presName="FiveNodes_4" presStyleLbl="node1" presStyleIdx="3" presStyleCnt="5">
        <dgm:presLayoutVars>
          <dgm:bulletEnabled val="1"/>
        </dgm:presLayoutVars>
      </dgm:prSet>
      <dgm:spPr/>
    </dgm:pt>
    <dgm:pt modelId="{4EA5D7B0-11D0-4D53-9083-7C3EDEFA5242}" type="pres">
      <dgm:prSet presAssocID="{4567E7AA-03BE-4229-BD43-C8DAD9A14014}" presName="FiveNodes_5" presStyleLbl="node1" presStyleIdx="4" presStyleCnt="5">
        <dgm:presLayoutVars>
          <dgm:bulletEnabled val="1"/>
        </dgm:presLayoutVars>
      </dgm:prSet>
      <dgm:spPr/>
    </dgm:pt>
    <dgm:pt modelId="{6CF4B308-880E-4D43-87E4-F255612D507B}" type="pres">
      <dgm:prSet presAssocID="{4567E7AA-03BE-4229-BD43-C8DAD9A14014}" presName="FiveConn_1-2" presStyleLbl="fgAccFollowNode1" presStyleIdx="0" presStyleCnt="4">
        <dgm:presLayoutVars>
          <dgm:bulletEnabled val="1"/>
        </dgm:presLayoutVars>
      </dgm:prSet>
      <dgm:spPr/>
    </dgm:pt>
    <dgm:pt modelId="{EC88CE18-2C86-4428-8DA1-A384EC55E1C2}" type="pres">
      <dgm:prSet presAssocID="{4567E7AA-03BE-4229-BD43-C8DAD9A14014}" presName="FiveConn_2-3" presStyleLbl="fgAccFollowNode1" presStyleIdx="1" presStyleCnt="4">
        <dgm:presLayoutVars>
          <dgm:bulletEnabled val="1"/>
        </dgm:presLayoutVars>
      </dgm:prSet>
      <dgm:spPr/>
    </dgm:pt>
    <dgm:pt modelId="{A157A4B8-83EB-4417-87DE-725C7C36A679}" type="pres">
      <dgm:prSet presAssocID="{4567E7AA-03BE-4229-BD43-C8DAD9A14014}" presName="FiveConn_3-4" presStyleLbl="fgAccFollowNode1" presStyleIdx="2" presStyleCnt="4">
        <dgm:presLayoutVars>
          <dgm:bulletEnabled val="1"/>
        </dgm:presLayoutVars>
      </dgm:prSet>
      <dgm:spPr/>
    </dgm:pt>
    <dgm:pt modelId="{54BEF90D-15AF-46ED-92FB-751E000FB288}" type="pres">
      <dgm:prSet presAssocID="{4567E7AA-03BE-4229-BD43-C8DAD9A14014}" presName="FiveConn_4-5" presStyleLbl="fgAccFollowNode1" presStyleIdx="3" presStyleCnt="4">
        <dgm:presLayoutVars>
          <dgm:bulletEnabled val="1"/>
        </dgm:presLayoutVars>
      </dgm:prSet>
      <dgm:spPr/>
    </dgm:pt>
    <dgm:pt modelId="{8CEF5623-4067-4685-A9DC-2F0977360DD3}" type="pres">
      <dgm:prSet presAssocID="{4567E7AA-03BE-4229-BD43-C8DAD9A14014}" presName="FiveNodes_1_text" presStyleLbl="node1" presStyleIdx="4" presStyleCnt="5">
        <dgm:presLayoutVars>
          <dgm:bulletEnabled val="1"/>
        </dgm:presLayoutVars>
      </dgm:prSet>
      <dgm:spPr/>
    </dgm:pt>
    <dgm:pt modelId="{30410192-8B37-4CE8-B876-8D92D5C64341}" type="pres">
      <dgm:prSet presAssocID="{4567E7AA-03BE-4229-BD43-C8DAD9A14014}" presName="FiveNodes_2_text" presStyleLbl="node1" presStyleIdx="4" presStyleCnt="5">
        <dgm:presLayoutVars>
          <dgm:bulletEnabled val="1"/>
        </dgm:presLayoutVars>
      </dgm:prSet>
      <dgm:spPr/>
    </dgm:pt>
    <dgm:pt modelId="{BB7DAD56-44FF-4CA9-93C2-5C8354FAC64E}" type="pres">
      <dgm:prSet presAssocID="{4567E7AA-03BE-4229-BD43-C8DAD9A14014}" presName="FiveNodes_3_text" presStyleLbl="node1" presStyleIdx="4" presStyleCnt="5">
        <dgm:presLayoutVars>
          <dgm:bulletEnabled val="1"/>
        </dgm:presLayoutVars>
      </dgm:prSet>
      <dgm:spPr/>
    </dgm:pt>
    <dgm:pt modelId="{B7D10EC9-E545-4351-A11C-D3945B34F445}" type="pres">
      <dgm:prSet presAssocID="{4567E7AA-03BE-4229-BD43-C8DAD9A14014}" presName="FiveNodes_4_text" presStyleLbl="node1" presStyleIdx="4" presStyleCnt="5">
        <dgm:presLayoutVars>
          <dgm:bulletEnabled val="1"/>
        </dgm:presLayoutVars>
      </dgm:prSet>
      <dgm:spPr/>
    </dgm:pt>
    <dgm:pt modelId="{FEF12EB6-0201-4B34-A56D-1AC23C8D9B07}" type="pres">
      <dgm:prSet presAssocID="{4567E7AA-03BE-4229-BD43-C8DAD9A14014}" presName="FiveNodes_5_text" presStyleLbl="node1" presStyleIdx="4" presStyleCnt="5">
        <dgm:presLayoutVars>
          <dgm:bulletEnabled val="1"/>
        </dgm:presLayoutVars>
      </dgm:prSet>
      <dgm:spPr/>
    </dgm:pt>
  </dgm:ptLst>
  <dgm:cxnLst>
    <dgm:cxn modelId="{39F1C408-16DF-4997-BAAF-2FC27FFD40DE}" type="presOf" srcId="{4567E7AA-03BE-4229-BD43-C8DAD9A14014}" destId="{DCCC2EB4-34E3-4FA5-B03E-809341C4910B}" srcOrd="0" destOrd="0" presId="urn:microsoft.com/office/officeart/2005/8/layout/vProcess5"/>
    <dgm:cxn modelId="{0C414F10-073B-4DEC-8298-E3DF6EFD2DDC}" srcId="{4567E7AA-03BE-4229-BD43-C8DAD9A14014}" destId="{66F11226-A6F4-45E5-BFA2-9C12C6D0AC15}" srcOrd="3" destOrd="0" parTransId="{D863ECEE-8674-495D-B859-2EA4EFA747D9}" sibTransId="{BC7E98D7-D22B-499A-9A18-C7A827707BD4}"/>
    <dgm:cxn modelId="{A62E0814-0923-4E1E-9457-5B2010E69795}" srcId="{4567E7AA-03BE-4229-BD43-C8DAD9A14014}" destId="{33C3213E-309E-4F0A-B75D-1268103B2307}" srcOrd="1" destOrd="0" parTransId="{08B8032C-3386-45B2-BC83-69F1A35703C5}" sibTransId="{70A08552-D8E7-4B5D-8F73-F01C1E44F2C0}"/>
    <dgm:cxn modelId="{DE84B722-120D-4098-8DBA-5C92E68A247F}" type="presOf" srcId="{66F11226-A6F4-45E5-BFA2-9C12C6D0AC15}" destId="{B7D10EC9-E545-4351-A11C-D3945B34F445}" srcOrd="1" destOrd="0" presId="urn:microsoft.com/office/officeart/2005/8/layout/vProcess5"/>
    <dgm:cxn modelId="{7A6D6828-2A73-4639-8D8C-D1B4AC963925}" type="presOf" srcId="{641143D8-DB66-4CB5-A67D-A54B533223D2}" destId="{638109F0-9679-4E6E-932F-4CE96CB4E194}" srcOrd="0" destOrd="0" presId="urn:microsoft.com/office/officeart/2005/8/layout/vProcess5"/>
    <dgm:cxn modelId="{F339342E-DAA3-468C-ADA4-CD5A8BC1A6FF}" type="presOf" srcId="{70A08552-D8E7-4B5D-8F73-F01C1E44F2C0}" destId="{EC88CE18-2C86-4428-8DA1-A384EC55E1C2}" srcOrd="0" destOrd="0" presId="urn:microsoft.com/office/officeart/2005/8/layout/vProcess5"/>
    <dgm:cxn modelId="{B4C4FD39-D403-4F8B-9872-203B5F5A2319}" type="presOf" srcId="{66F11226-A6F4-45E5-BFA2-9C12C6D0AC15}" destId="{F35B452C-D493-4CF4-90E1-C5ADD7186AC3}" srcOrd="0" destOrd="0" presId="urn:microsoft.com/office/officeart/2005/8/layout/vProcess5"/>
    <dgm:cxn modelId="{C6926A61-21DA-40C2-A9C5-9F43224C0C2A}" type="presOf" srcId="{CE113516-4AD6-4AD8-AA43-96C62253361E}" destId="{A157A4B8-83EB-4417-87DE-725C7C36A679}" srcOrd="0" destOrd="0" presId="urn:microsoft.com/office/officeart/2005/8/layout/vProcess5"/>
    <dgm:cxn modelId="{C81E6442-490A-4289-88A9-3EBC4CA79763}" type="presOf" srcId="{BC7E98D7-D22B-499A-9A18-C7A827707BD4}" destId="{54BEF90D-15AF-46ED-92FB-751E000FB288}" srcOrd="0" destOrd="0" presId="urn:microsoft.com/office/officeart/2005/8/layout/vProcess5"/>
    <dgm:cxn modelId="{CFB0C862-76BF-48A3-802E-48BD9AAD2062}" srcId="{4567E7AA-03BE-4229-BD43-C8DAD9A14014}" destId="{8B80E5FA-FCB3-4A6C-90F6-CA1E61B84FCD}" srcOrd="2" destOrd="0" parTransId="{C8D60668-0138-42E9-A9FD-8FD3AA152A4E}" sibTransId="{CE113516-4AD6-4AD8-AA43-96C62253361E}"/>
    <dgm:cxn modelId="{BF11F645-1B25-4A7A-92A8-184B161D23A4}" type="presOf" srcId="{33C3213E-309E-4F0A-B75D-1268103B2307}" destId="{C359D870-E9BF-4365-BE22-5A2DA6CCFBE4}" srcOrd="0" destOrd="0" presId="urn:microsoft.com/office/officeart/2005/8/layout/vProcess5"/>
    <dgm:cxn modelId="{FFEBAC6B-5097-4CEC-A0C0-E221C7B01FDA}" type="presOf" srcId="{44C2B826-4F76-47C7-93D5-5388B8BDDDE3}" destId="{FEF12EB6-0201-4B34-A56D-1AC23C8D9B07}" srcOrd="1" destOrd="0" presId="urn:microsoft.com/office/officeart/2005/8/layout/vProcess5"/>
    <dgm:cxn modelId="{9F28B17E-8ADC-4665-8EA7-35F819ADA6B1}" type="presOf" srcId="{8B80E5FA-FCB3-4A6C-90F6-CA1E61B84FCD}" destId="{79AAC85D-098E-4C07-8A54-3D60114C4770}" srcOrd="0" destOrd="0" presId="urn:microsoft.com/office/officeart/2005/8/layout/vProcess5"/>
    <dgm:cxn modelId="{DCDDF08F-0CF7-4CC0-BAD9-D7AE40D73EB3}" srcId="{4567E7AA-03BE-4229-BD43-C8DAD9A14014}" destId="{44C2B826-4F76-47C7-93D5-5388B8BDDDE3}" srcOrd="4" destOrd="0" parTransId="{127C6E2C-DDA1-4B2D-BF11-D9F3A59C2EEF}" sibTransId="{696612AF-0DEC-4AC6-AB1F-B97809547CFB}"/>
    <dgm:cxn modelId="{61F120C0-3676-4A2B-921B-A4B106614679}" type="presOf" srcId="{641143D8-DB66-4CB5-A67D-A54B533223D2}" destId="{8CEF5623-4067-4685-A9DC-2F0977360DD3}" srcOrd="1" destOrd="0" presId="urn:microsoft.com/office/officeart/2005/8/layout/vProcess5"/>
    <dgm:cxn modelId="{DCB808D5-F701-4D82-A721-014BBE185FE2}" srcId="{4567E7AA-03BE-4229-BD43-C8DAD9A14014}" destId="{641143D8-DB66-4CB5-A67D-A54B533223D2}" srcOrd="0" destOrd="0" parTransId="{3B71B6DA-99DC-466D-B887-2625737DBEA0}" sibTransId="{C2DD5C06-A87A-4DB3-8029-1A525DFD71A5}"/>
    <dgm:cxn modelId="{648A91E8-1E84-45DE-97F2-1A9B4C5B714C}" type="presOf" srcId="{8B80E5FA-FCB3-4A6C-90F6-CA1E61B84FCD}" destId="{BB7DAD56-44FF-4CA9-93C2-5C8354FAC64E}" srcOrd="1" destOrd="0" presId="urn:microsoft.com/office/officeart/2005/8/layout/vProcess5"/>
    <dgm:cxn modelId="{77C309E9-EB48-4AB1-8DF7-F57B948FA385}" type="presOf" srcId="{44C2B826-4F76-47C7-93D5-5388B8BDDDE3}" destId="{4EA5D7B0-11D0-4D53-9083-7C3EDEFA5242}" srcOrd="0" destOrd="0" presId="urn:microsoft.com/office/officeart/2005/8/layout/vProcess5"/>
    <dgm:cxn modelId="{634773F1-E3BA-4B8B-8BA1-461A08CFD533}" type="presOf" srcId="{C2DD5C06-A87A-4DB3-8029-1A525DFD71A5}" destId="{6CF4B308-880E-4D43-87E4-F255612D507B}" srcOrd="0" destOrd="0" presId="urn:microsoft.com/office/officeart/2005/8/layout/vProcess5"/>
    <dgm:cxn modelId="{A4FA41F3-9A60-45C6-A37A-4AAE18827E6C}" type="presOf" srcId="{33C3213E-309E-4F0A-B75D-1268103B2307}" destId="{30410192-8B37-4CE8-B876-8D92D5C64341}" srcOrd="1" destOrd="0" presId="urn:microsoft.com/office/officeart/2005/8/layout/vProcess5"/>
    <dgm:cxn modelId="{D31208B4-DC2B-422A-9283-D24B8718065B}" type="presParOf" srcId="{DCCC2EB4-34E3-4FA5-B03E-809341C4910B}" destId="{EE89995A-64CF-4E00-B54C-0C61491BDB51}" srcOrd="0" destOrd="0" presId="urn:microsoft.com/office/officeart/2005/8/layout/vProcess5"/>
    <dgm:cxn modelId="{3F5E745D-7036-4598-9119-7F81CB0D22BD}" type="presParOf" srcId="{DCCC2EB4-34E3-4FA5-B03E-809341C4910B}" destId="{638109F0-9679-4E6E-932F-4CE96CB4E194}" srcOrd="1" destOrd="0" presId="urn:microsoft.com/office/officeart/2005/8/layout/vProcess5"/>
    <dgm:cxn modelId="{0A75108D-3B28-4662-A33E-F2B778DF4384}" type="presParOf" srcId="{DCCC2EB4-34E3-4FA5-B03E-809341C4910B}" destId="{C359D870-E9BF-4365-BE22-5A2DA6CCFBE4}" srcOrd="2" destOrd="0" presId="urn:microsoft.com/office/officeart/2005/8/layout/vProcess5"/>
    <dgm:cxn modelId="{B1D0522D-B5A6-4B68-BBB3-FE2794F5F149}" type="presParOf" srcId="{DCCC2EB4-34E3-4FA5-B03E-809341C4910B}" destId="{79AAC85D-098E-4C07-8A54-3D60114C4770}" srcOrd="3" destOrd="0" presId="urn:microsoft.com/office/officeart/2005/8/layout/vProcess5"/>
    <dgm:cxn modelId="{7D0C2A1C-0C4F-4230-863D-ACC3AB7B3CCE}" type="presParOf" srcId="{DCCC2EB4-34E3-4FA5-B03E-809341C4910B}" destId="{F35B452C-D493-4CF4-90E1-C5ADD7186AC3}" srcOrd="4" destOrd="0" presId="urn:microsoft.com/office/officeart/2005/8/layout/vProcess5"/>
    <dgm:cxn modelId="{70570B76-1EB0-4303-9F82-BB18A6E0C8F0}" type="presParOf" srcId="{DCCC2EB4-34E3-4FA5-B03E-809341C4910B}" destId="{4EA5D7B0-11D0-4D53-9083-7C3EDEFA5242}" srcOrd="5" destOrd="0" presId="urn:microsoft.com/office/officeart/2005/8/layout/vProcess5"/>
    <dgm:cxn modelId="{4D061DE7-A647-4F4A-B658-A48A93CD21E8}" type="presParOf" srcId="{DCCC2EB4-34E3-4FA5-B03E-809341C4910B}" destId="{6CF4B308-880E-4D43-87E4-F255612D507B}" srcOrd="6" destOrd="0" presId="urn:microsoft.com/office/officeart/2005/8/layout/vProcess5"/>
    <dgm:cxn modelId="{B22D1DAC-9598-4D88-A66B-F6504B716074}" type="presParOf" srcId="{DCCC2EB4-34E3-4FA5-B03E-809341C4910B}" destId="{EC88CE18-2C86-4428-8DA1-A384EC55E1C2}" srcOrd="7" destOrd="0" presId="urn:microsoft.com/office/officeart/2005/8/layout/vProcess5"/>
    <dgm:cxn modelId="{08160F72-C206-423D-802B-B6C3F95358A7}" type="presParOf" srcId="{DCCC2EB4-34E3-4FA5-B03E-809341C4910B}" destId="{A157A4B8-83EB-4417-87DE-725C7C36A679}" srcOrd="8" destOrd="0" presId="urn:microsoft.com/office/officeart/2005/8/layout/vProcess5"/>
    <dgm:cxn modelId="{200832CE-4EB2-49EC-8C3B-6675AE059164}" type="presParOf" srcId="{DCCC2EB4-34E3-4FA5-B03E-809341C4910B}" destId="{54BEF90D-15AF-46ED-92FB-751E000FB288}" srcOrd="9" destOrd="0" presId="urn:microsoft.com/office/officeart/2005/8/layout/vProcess5"/>
    <dgm:cxn modelId="{9995EA06-8A4F-4841-822D-779D9BAE4567}" type="presParOf" srcId="{DCCC2EB4-34E3-4FA5-B03E-809341C4910B}" destId="{8CEF5623-4067-4685-A9DC-2F0977360DD3}" srcOrd="10" destOrd="0" presId="urn:microsoft.com/office/officeart/2005/8/layout/vProcess5"/>
    <dgm:cxn modelId="{C662E2EE-ED12-4BEE-8277-B47496136E50}" type="presParOf" srcId="{DCCC2EB4-34E3-4FA5-B03E-809341C4910B}" destId="{30410192-8B37-4CE8-B876-8D92D5C64341}" srcOrd="11" destOrd="0" presId="urn:microsoft.com/office/officeart/2005/8/layout/vProcess5"/>
    <dgm:cxn modelId="{8ADE7577-7548-459E-8048-9296655A6C1E}" type="presParOf" srcId="{DCCC2EB4-34E3-4FA5-B03E-809341C4910B}" destId="{BB7DAD56-44FF-4CA9-93C2-5C8354FAC64E}" srcOrd="12" destOrd="0" presId="urn:microsoft.com/office/officeart/2005/8/layout/vProcess5"/>
    <dgm:cxn modelId="{6040E5CC-99C8-46EA-89A6-75375C3D5C5A}" type="presParOf" srcId="{DCCC2EB4-34E3-4FA5-B03E-809341C4910B}" destId="{B7D10EC9-E545-4351-A11C-D3945B34F445}" srcOrd="13" destOrd="0" presId="urn:microsoft.com/office/officeart/2005/8/layout/vProcess5"/>
    <dgm:cxn modelId="{67C9EB81-8E82-4E7B-A289-2A7CCC690694}" type="presParOf" srcId="{DCCC2EB4-34E3-4FA5-B03E-809341C4910B}" destId="{FEF12EB6-0201-4B34-A56D-1AC23C8D9B07}"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F6B9B7-BE8E-41AD-9D83-A840277956F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E9484AA-DD3F-4C07-8C85-B4777FC7CE47}">
      <dgm:prSet/>
      <dgm:spPr/>
      <dgm:t>
        <a:bodyPr/>
        <a:lstStyle/>
        <a:p>
          <a:pPr>
            <a:lnSpc>
              <a:spcPct val="100000"/>
            </a:lnSpc>
          </a:pPr>
          <a:r>
            <a:rPr lang="en-IN"/>
            <a:t>Data Splitting (80:20)</a:t>
          </a:r>
          <a:endParaRPr lang="en-US"/>
        </a:p>
      </dgm:t>
    </dgm:pt>
    <dgm:pt modelId="{C3CC1C29-9403-4F19-9970-AFA6A05FB1FC}" type="parTrans" cxnId="{01A74C50-8297-4DCB-8D5D-5DDA0D15F9B8}">
      <dgm:prSet/>
      <dgm:spPr/>
      <dgm:t>
        <a:bodyPr/>
        <a:lstStyle/>
        <a:p>
          <a:endParaRPr lang="en-US"/>
        </a:p>
      </dgm:t>
    </dgm:pt>
    <dgm:pt modelId="{524760A7-7889-4D43-83F1-96ED154BDE13}" type="sibTrans" cxnId="{01A74C50-8297-4DCB-8D5D-5DDA0D15F9B8}">
      <dgm:prSet/>
      <dgm:spPr/>
      <dgm:t>
        <a:bodyPr/>
        <a:lstStyle/>
        <a:p>
          <a:endParaRPr lang="en-US"/>
        </a:p>
      </dgm:t>
    </dgm:pt>
    <dgm:pt modelId="{98110937-93A8-499B-B7B4-DF92801B12C2}">
      <dgm:prSet/>
      <dgm:spPr/>
      <dgm:t>
        <a:bodyPr/>
        <a:lstStyle/>
        <a:p>
          <a:pPr>
            <a:lnSpc>
              <a:spcPct val="100000"/>
            </a:lnSpc>
          </a:pPr>
          <a:r>
            <a:rPr lang="en-IN"/>
            <a:t>136 MLP Classifiers trained to predict 136 labels to identify key aircraft</a:t>
          </a:r>
          <a:endParaRPr lang="en-US"/>
        </a:p>
      </dgm:t>
    </dgm:pt>
    <dgm:pt modelId="{D6EB07ED-5F39-42F5-A868-3A388AAA30FF}" type="parTrans" cxnId="{F339F793-F918-463D-A070-0B03BCB763D2}">
      <dgm:prSet/>
      <dgm:spPr/>
      <dgm:t>
        <a:bodyPr/>
        <a:lstStyle/>
        <a:p>
          <a:endParaRPr lang="en-US"/>
        </a:p>
      </dgm:t>
    </dgm:pt>
    <dgm:pt modelId="{E8AC20BE-25E8-464D-B98C-79B7B98DCFE4}" type="sibTrans" cxnId="{F339F793-F918-463D-A070-0B03BCB763D2}">
      <dgm:prSet/>
      <dgm:spPr/>
      <dgm:t>
        <a:bodyPr/>
        <a:lstStyle/>
        <a:p>
          <a:endParaRPr lang="en-US"/>
        </a:p>
      </dgm:t>
    </dgm:pt>
    <dgm:pt modelId="{6240C222-A6B1-4F07-9E9D-4C57B9A8B8CD}">
      <dgm:prSet/>
      <dgm:spPr/>
      <dgm:t>
        <a:bodyPr/>
        <a:lstStyle/>
        <a:p>
          <a:pPr>
            <a:lnSpc>
              <a:spcPct val="100000"/>
            </a:lnSpc>
          </a:pPr>
          <a:r>
            <a:rPr lang="en-IN"/>
            <a:t>Each model 2 deep layers with 126 and 64 neurons respectively</a:t>
          </a:r>
          <a:endParaRPr lang="en-US"/>
        </a:p>
      </dgm:t>
    </dgm:pt>
    <dgm:pt modelId="{D52B65DB-F730-4ACE-B9A4-D2FC65EAC0D3}" type="parTrans" cxnId="{3F3405A4-8F7B-4FCD-B63D-B9D9ACC8F255}">
      <dgm:prSet/>
      <dgm:spPr/>
      <dgm:t>
        <a:bodyPr/>
        <a:lstStyle/>
        <a:p>
          <a:endParaRPr lang="en-US"/>
        </a:p>
      </dgm:t>
    </dgm:pt>
    <dgm:pt modelId="{B1DB629C-2218-4E8E-B0DB-53392F24C84A}" type="sibTrans" cxnId="{3F3405A4-8F7B-4FCD-B63D-B9D9ACC8F255}">
      <dgm:prSet/>
      <dgm:spPr/>
      <dgm:t>
        <a:bodyPr/>
        <a:lstStyle/>
        <a:p>
          <a:endParaRPr lang="en-US"/>
        </a:p>
      </dgm:t>
    </dgm:pt>
    <dgm:pt modelId="{EDC77C74-BC1D-4E59-B10E-25EC8F608373}">
      <dgm:prSet/>
      <dgm:spPr/>
      <dgm:t>
        <a:bodyPr/>
        <a:lstStyle/>
        <a:p>
          <a:pPr>
            <a:lnSpc>
              <a:spcPct val="100000"/>
            </a:lnSpc>
          </a:pPr>
          <a:r>
            <a:rPr lang="en-IN"/>
            <a:t>Logistic Regression to predict class</a:t>
          </a:r>
          <a:endParaRPr lang="en-US"/>
        </a:p>
      </dgm:t>
    </dgm:pt>
    <dgm:pt modelId="{D5EE7422-1714-4744-A5DD-BB140373AC37}" type="parTrans" cxnId="{262CA80C-2784-4D9D-9013-9F1C7B248186}">
      <dgm:prSet/>
      <dgm:spPr/>
      <dgm:t>
        <a:bodyPr/>
        <a:lstStyle/>
        <a:p>
          <a:endParaRPr lang="en-US"/>
        </a:p>
      </dgm:t>
    </dgm:pt>
    <dgm:pt modelId="{44B06521-D776-41A0-B891-A621D03A69C8}" type="sibTrans" cxnId="{262CA80C-2784-4D9D-9013-9F1C7B248186}">
      <dgm:prSet/>
      <dgm:spPr/>
      <dgm:t>
        <a:bodyPr/>
        <a:lstStyle/>
        <a:p>
          <a:endParaRPr lang="en-US"/>
        </a:p>
      </dgm:t>
    </dgm:pt>
    <dgm:pt modelId="{7ACBA579-7B33-482F-8D8E-48CBC780F861}">
      <dgm:prSet/>
      <dgm:spPr/>
      <dgm:t>
        <a:bodyPr/>
        <a:lstStyle/>
        <a:p>
          <a:pPr>
            <a:lnSpc>
              <a:spcPct val="100000"/>
            </a:lnSpc>
          </a:pPr>
          <a:r>
            <a:rPr lang="en-IN"/>
            <a:t>Random Forest to predict Class</a:t>
          </a:r>
          <a:endParaRPr lang="en-US"/>
        </a:p>
      </dgm:t>
    </dgm:pt>
    <dgm:pt modelId="{2C6ADABE-E03E-4F9F-BBCA-ABBAAF223563}" type="parTrans" cxnId="{497D51B1-4C75-4CB1-8CBE-07D83E4970AA}">
      <dgm:prSet/>
      <dgm:spPr/>
      <dgm:t>
        <a:bodyPr/>
        <a:lstStyle/>
        <a:p>
          <a:endParaRPr lang="en-US"/>
        </a:p>
      </dgm:t>
    </dgm:pt>
    <dgm:pt modelId="{BF977858-0F34-4F7C-A005-AF063CF4DC76}" type="sibTrans" cxnId="{497D51B1-4C75-4CB1-8CBE-07D83E4970AA}">
      <dgm:prSet/>
      <dgm:spPr/>
      <dgm:t>
        <a:bodyPr/>
        <a:lstStyle/>
        <a:p>
          <a:endParaRPr lang="en-US"/>
        </a:p>
      </dgm:t>
    </dgm:pt>
    <dgm:pt modelId="{B86847FB-1F30-4C3B-B49D-E8BF268D0F0E}">
      <dgm:prSet/>
      <dgm:spPr/>
      <dgm:t>
        <a:bodyPr/>
        <a:lstStyle/>
        <a:p>
          <a:pPr>
            <a:lnSpc>
              <a:spcPct val="100000"/>
            </a:lnSpc>
          </a:pPr>
          <a:r>
            <a:rPr lang="en-IN"/>
            <a:t>Evaluation of precision and Recall to compare</a:t>
          </a:r>
          <a:endParaRPr lang="en-US"/>
        </a:p>
      </dgm:t>
    </dgm:pt>
    <dgm:pt modelId="{3020DC79-8DA8-4CC6-A69D-80EC4C315F70}" type="parTrans" cxnId="{5142A93E-B79A-4301-B724-BD6F99B5204D}">
      <dgm:prSet/>
      <dgm:spPr/>
      <dgm:t>
        <a:bodyPr/>
        <a:lstStyle/>
        <a:p>
          <a:endParaRPr lang="en-US"/>
        </a:p>
      </dgm:t>
    </dgm:pt>
    <dgm:pt modelId="{E91271FC-DF5B-4FC7-B043-415556D16481}" type="sibTrans" cxnId="{5142A93E-B79A-4301-B724-BD6F99B5204D}">
      <dgm:prSet/>
      <dgm:spPr/>
      <dgm:t>
        <a:bodyPr/>
        <a:lstStyle/>
        <a:p>
          <a:endParaRPr lang="en-US"/>
        </a:p>
      </dgm:t>
    </dgm:pt>
    <dgm:pt modelId="{E9A18B5A-1621-4079-96D5-3062CDC565DB}" type="pres">
      <dgm:prSet presAssocID="{6EF6B9B7-BE8E-41AD-9D83-A840277956F4}" presName="root" presStyleCnt="0">
        <dgm:presLayoutVars>
          <dgm:dir/>
          <dgm:resizeHandles val="exact"/>
        </dgm:presLayoutVars>
      </dgm:prSet>
      <dgm:spPr/>
    </dgm:pt>
    <dgm:pt modelId="{5B9DB515-73C7-4F9A-B335-A37907016ED5}" type="pres">
      <dgm:prSet presAssocID="{4E9484AA-DD3F-4C07-8C85-B4777FC7CE47}" presName="compNode" presStyleCnt="0"/>
      <dgm:spPr/>
    </dgm:pt>
    <dgm:pt modelId="{66381142-B6F6-4927-9810-950A4254077D}" type="pres">
      <dgm:prSet presAssocID="{4E9484AA-DD3F-4C07-8C85-B4777FC7CE47}" presName="bgRect" presStyleLbl="bgShp" presStyleIdx="0" presStyleCnt="6"/>
      <dgm:spPr/>
    </dgm:pt>
    <dgm:pt modelId="{325EBCCD-9014-4708-A08A-ACA3B4BE3C69}" type="pres">
      <dgm:prSet presAssocID="{4E9484AA-DD3F-4C07-8C85-B4777FC7CE4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erver"/>
        </a:ext>
      </dgm:extLst>
    </dgm:pt>
    <dgm:pt modelId="{FFA4DCE0-B5DF-4385-A2FF-568ECB710A3D}" type="pres">
      <dgm:prSet presAssocID="{4E9484AA-DD3F-4C07-8C85-B4777FC7CE47}" presName="spaceRect" presStyleCnt="0"/>
      <dgm:spPr/>
    </dgm:pt>
    <dgm:pt modelId="{B3259A26-15F9-45C2-98B8-8B97838B71A9}" type="pres">
      <dgm:prSet presAssocID="{4E9484AA-DD3F-4C07-8C85-B4777FC7CE47}" presName="parTx" presStyleLbl="revTx" presStyleIdx="0" presStyleCnt="6">
        <dgm:presLayoutVars>
          <dgm:chMax val="0"/>
          <dgm:chPref val="0"/>
        </dgm:presLayoutVars>
      </dgm:prSet>
      <dgm:spPr/>
    </dgm:pt>
    <dgm:pt modelId="{23C7BFD5-E675-49F7-BE75-B2340BEE175F}" type="pres">
      <dgm:prSet presAssocID="{524760A7-7889-4D43-83F1-96ED154BDE13}" presName="sibTrans" presStyleCnt="0"/>
      <dgm:spPr/>
    </dgm:pt>
    <dgm:pt modelId="{CB8FB7C6-AB2B-4E0A-A2F3-107D3AF146BE}" type="pres">
      <dgm:prSet presAssocID="{98110937-93A8-499B-B7B4-DF92801B12C2}" presName="compNode" presStyleCnt="0"/>
      <dgm:spPr/>
    </dgm:pt>
    <dgm:pt modelId="{8B64BC87-5EF1-4B0E-8CB9-F65D21966D23}" type="pres">
      <dgm:prSet presAssocID="{98110937-93A8-499B-B7B4-DF92801B12C2}" presName="bgRect" presStyleLbl="bgShp" presStyleIdx="1" presStyleCnt="6"/>
      <dgm:spPr/>
    </dgm:pt>
    <dgm:pt modelId="{88B925F2-5449-47BF-9DAC-C89383910B68}" type="pres">
      <dgm:prSet presAssocID="{98110937-93A8-499B-B7B4-DF92801B12C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irplane"/>
        </a:ext>
      </dgm:extLst>
    </dgm:pt>
    <dgm:pt modelId="{48126F1F-BE06-47B0-9201-F2B727F8F56D}" type="pres">
      <dgm:prSet presAssocID="{98110937-93A8-499B-B7B4-DF92801B12C2}" presName="spaceRect" presStyleCnt="0"/>
      <dgm:spPr/>
    </dgm:pt>
    <dgm:pt modelId="{F2F37C2D-0691-4408-BD37-1A4CA35F9B0B}" type="pres">
      <dgm:prSet presAssocID="{98110937-93A8-499B-B7B4-DF92801B12C2}" presName="parTx" presStyleLbl="revTx" presStyleIdx="1" presStyleCnt="6">
        <dgm:presLayoutVars>
          <dgm:chMax val="0"/>
          <dgm:chPref val="0"/>
        </dgm:presLayoutVars>
      </dgm:prSet>
      <dgm:spPr/>
    </dgm:pt>
    <dgm:pt modelId="{E0C6B597-F4AC-477D-93F2-E9E4CD937863}" type="pres">
      <dgm:prSet presAssocID="{E8AC20BE-25E8-464D-B98C-79B7B98DCFE4}" presName="sibTrans" presStyleCnt="0"/>
      <dgm:spPr/>
    </dgm:pt>
    <dgm:pt modelId="{FDFE39CC-2006-4C3E-BA3B-1D059FC8165D}" type="pres">
      <dgm:prSet presAssocID="{6240C222-A6B1-4F07-9E9D-4C57B9A8B8CD}" presName="compNode" presStyleCnt="0"/>
      <dgm:spPr/>
    </dgm:pt>
    <dgm:pt modelId="{3C8E39A9-CCA8-404C-813E-E24AB5C9309B}" type="pres">
      <dgm:prSet presAssocID="{6240C222-A6B1-4F07-9E9D-4C57B9A8B8CD}" presName="bgRect" presStyleLbl="bgShp" presStyleIdx="2" presStyleCnt="6"/>
      <dgm:spPr/>
    </dgm:pt>
    <dgm:pt modelId="{EB2B0729-3EB0-4AF2-9931-B1BCCC7F8869}" type="pres">
      <dgm:prSet presAssocID="{6240C222-A6B1-4F07-9E9D-4C57B9A8B8C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ain"/>
        </a:ext>
      </dgm:extLst>
    </dgm:pt>
    <dgm:pt modelId="{EC06B3B1-AC6C-4B60-93C0-FD41903BED27}" type="pres">
      <dgm:prSet presAssocID="{6240C222-A6B1-4F07-9E9D-4C57B9A8B8CD}" presName="spaceRect" presStyleCnt="0"/>
      <dgm:spPr/>
    </dgm:pt>
    <dgm:pt modelId="{B0D92A08-FDA7-433F-81A3-2E2F72D923D0}" type="pres">
      <dgm:prSet presAssocID="{6240C222-A6B1-4F07-9E9D-4C57B9A8B8CD}" presName="parTx" presStyleLbl="revTx" presStyleIdx="2" presStyleCnt="6">
        <dgm:presLayoutVars>
          <dgm:chMax val="0"/>
          <dgm:chPref val="0"/>
        </dgm:presLayoutVars>
      </dgm:prSet>
      <dgm:spPr/>
    </dgm:pt>
    <dgm:pt modelId="{4D23FB84-A890-45F6-A4EB-722B1390E98D}" type="pres">
      <dgm:prSet presAssocID="{B1DB629C-2218-4E8E-B0DB-53392F24C84A}" presName="sibTrans" presStyleCnt="0"/>
      <dgm:spPr/>
    </dgm:pt>
    <dgm:pt modelId="{BA3E96D4-00CD-4B2D-B135-68734E19985F}" type="pres">
      <dgm:prSet presAssocID="{EDC77C74-BC1D-4E59-B10E-25EC8F608373}" presName="compNode" presStyleCnt="0"/>
      <dgm:spPr/>
    </dgm:pt>
    <dgm:pt modelId="{ABF03BAA-F2F8-4B8D-950F-7EC005813647}" type="pres">
      <dgm:prSet presAssocID="{EDC77C74-BC1D-4E59-B10E-25EC8F608373}" presName="bgRect" presStyleLbl="bgShp" presStyleIdx="3" presStyleCnt="6"/>
      <dgm:spPr/>
    </dgm:pt>
    <dgm:pt modelId="{E7BAAB81-F32F-4742-9FFF-A2D43CF07E8A}" type="pres">
      <dgm:prSet presAssocID="{EDC77C74-BC1D-4E59-B10E-25EC8F60837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213D0836-D6F3-4027-A53D-7F0051E7A0F0}" type="pres">
      <dgm:prSet presAssocID="{EDC77C74-BC1D-4E59-B10E-25EC8F608373}" presName="spaceRect" presStyleCnt="0"/>
      <dgm:spPr/>
    </dgm:pt>
    <dgm:pt modelId="{8C84919F-F9E1-4AFD-90D2-7081AFCF4FB7}" type="pres">
      <dgm:prSet presAssocID="{EDC77C74-BC1D-4E59-B10E-25EC8F608373}" presName="parTx" presStyleLbl="revTx" presStyleIdx="3" presStyleCnt="6">
        <dgm:presLayoutVars>
          <dgm:chMax val="0"/>
          <dgm:chPref val="0"/>
        </dgm:presLayoutVars>
      </dgm:prSet>
      <dgm:spPr/>
    </dgm:pt>
    <dgm:pt modelId="{37D89D56-1358-4FA9-97F6-9FCAE11FDD92}" type="pres">
      <dgm:prSet presAssocID="{44B06521-D776-41A0-B891-A621D03A69C8}" presName="sibTrans" presStyleCnt="0"/>
      <dgm:spPr/>
    </dgm:pt>
    <dgm:pt modelId="{DD640D1F-3384-4CC6-984C-9F6C70BCB31D}" type="pres">
      <dgm:prSet presAssocID="{7ACBA579-7B33-482F-8D8E-48CBC780F861}" presName="compNode" presStyleCnt="0"/>
      <dgm:spPr/>
    </dgm:pt>
    <dgm:pt modelId="{7FD77C1B-B7F1-4117-93C0-55D56230450C}" type="pres">
      <dgm:prSet presAssocID="{7ACBA579-7B33-482F-8D8E-48CBC780F861}" presName="bgRect" presStyleLbl="bgShp" presStyleIdx="4" presStyleCnt="6"/>
      <dgm:spPr/>
    </dgm:pt>
    <dgm:pt modelId="{58431F2C-039B-4976-A003-D1ACBEC19CE2}" type="pres">
      <dgm:prSet presAssocID="{7ACBA579-7B33-482F-8D8E-48CBC780F86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eciduous tree"/>
        </a:ext>
      </dgm:extLst>
    </dgm:pt>
    <dgm:pt modelId="{35862766-2C2B-42AB-8639-FABCD77845CF}" type="pres">
      <dgm:prSet presAssocID="{7ACBA579-7B33-482F-8D8E-48CBC780F861}" presName="spaceRect" presStyleCnt="0"/>
      <dgm:spPr/>
    </dgm:pt>
    <dgm:pt modelId="{6D216B65-6278-401F-B29C-7836C106E721}" type="pres">
      <dgm:prSet presAssocID="{7ACBA579-7B33-482F-8D8E-48CBC780F861}" presName="parTx" presStyleLbl="revTx" presStyleIdx="4" presStyleCnt="6">
        <dgm:presLayoutVars>
          <dgm:chMax val="0"/>
          <dgm:chPref val="0"/>
        </dgm:presLayoutVars>
      </dgm:prSet>
      <dgm:spPr/>
    </dgm:pt>
    <dgm:pt modelId="{65070399-D3A2-47C9-9B35-9D6DD9649B0B}" type="pres">
      <dgm:prSet presAssocID="{BF977858-0F34-4F7C-A005-AF063CF4DC76}" presName="sibTrans" presStyleCnt="0"/>
      <dgm:spPr/>
    </dgm:pt>
    <dgm:pt modelId="{39EC5358-7EDB-4F14-9148-72D43AC675A7}" type="pres">
      <dgm:prSet presAssocID="{B86847FB-1F30-4C3B-B49D-E8BF268D0F0E}" presName="compNode" presStyleCnt="0"/>
      <dgm:spPr/>
    </dgm:pt>
    <dgm:pt modelId="{960C83A5-36E6-43F5-A8E2-13814BF91906}" type="pres">
      <dgm:prSet presAssocID="{B86847FB-1F30-4C3B-B49D-E8BF268D0F0E}" presName="bgRect" presStyleLbl="bgShp" presStyleIdx="5" presStyleCnt="6"/>
      <dgm:spPr/>
    </dgm:pt>
    <dgm:pt modelId="{FF3A917D-59AA-4E3C-8A81-B3D9FAE18295}" type="pres">
      <dgm:prSet presAssocID="{B86847FB-1F30-4C3B-B49D-E8BF268D0F0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heckmark"/>
        </a:ext>
      </dgm:extLst>
    </dgm:pt>
    <dgm:pt modelId="{558021C1-E58E-44AB-A710-2664CA4EDB92}" type="pres">
      <dgm:prSet presAssocID="{B86847FB-1F30-4C3B-B49D-E8BF268D0F0E}" presName="spaceRect" presStyleCnt="0"/>
      <dgm:spPr/>
    </dgm:pt>
    <dgm:pt modelId="{15135ED1-9A9D-4E94-B683-5D43E99E14EB}" type="pres">
      <dgm:prSet presAssocID="{B86847FB-1F30-4C3B-B49D-E8BF268D0F0E}" presName="parTx" presStyleLbl="revTx" presStyleIdx="5" presStyleCnt="6">
        <dgm:presLayoutVars>
          <dgm:chMax val="0"/>
          <dgm:chPref val="0"/>
        </dgm:presLayoutVars>
      </dgm:prSet>
      <dgm:spPr/>
    </dgm:pt>
  </dgm:ptLst>
  <dgm:cxnLst>
    <dgm:cxn modelId="{5BA7A008-A78C-4C0F-8BF7-BCDFFA954FBB}" type="presOf" srcId="{4E9484AA-DD3F-4C07-8C85-B4777FC7CE47}" destId="{B3259A26-15F9-45C2-98B8-8B97838B71A9}" srcOrd="0" destOrd="0" presId="urn:microsoft.com/office/officeart/2018/2/layout/IconVerticalSolidList"/>
    <dgm:cxn modelId="{262CA80C-2784-4D9D-9013-9F1C7B248186}" srcId="{6EF6B9B7-BE8E-41AD-9D83-A840277956F4}" destId="{EDC77C74-BC1D-4E59-B10E-25EC8F608373}" srcOrd="3" destOrd="0" parTransId="{D5EE7422-1714-4744-A5DD-BB140373AC37}" sibTransId="{44B06521-D776-41A0-B891-A621D03A69C8}"/>
    <dgm:cxn modelId="{716BD827-63A2-4905-A53A-DC12C1E311E4}" type="presOf" srcId="{EDC77C74-BC1D-4E59-B10E-25EC8F608373}" destId="{8C84919F-F9E1-4AFD-90D2-7081AFCF4FB7}" srcOrd="0" destOrd="0" presId="urn:microsoft.com/office/officeart/2018/2/layout/IconVerticalSolidList"/>
    <dgm:cxn modelId="{5142A93E-B79A-4301-B724-BD6F99B5204D}" srcId="{6EF6B9B7-BE8E-41AD-9D83-A840277956F4}" destId="{B86847FB-1F30-4C3B-B49D-E8BF268D0F0E}" srcOrd="5" destOrd="0" parTransId="{3020DC79-8DA8-4CC6-A69D-80EC4C315F70}" sibTransId="{E91271FC-DF5B-4FC7-B043-415556D16481}"/>
    <dgm:cxn modelId="{151AA35E-147F-4B6A-B55A-F6A70CCA193D}" type="presOf" srcId="{7ACBA579-7B33-482F-8D8E-48CBC780F861}" destId="{6D216B65-6278-401F-B29C-7836C106E721}" srcOrd="0" destOrd="0" presId="urn:microsoft.com/office/officeart/2018/2/layout/IconVerticalSolidList"/>
    <dgm:cxn modelId="{9C02D764-E2A5-4467-9E76-B5A1EC5B6642}" type="presOf" srcId="{B86847FB-1F30-4C3B-B49D-E8BF268D0F0E}" destId="{15135ED1-9A9D-4E94-B683-5D43E99E14EB}" srcOrd="0" destOrd="0" presId="urn:microsoft.com/office/officeart/2018/2/layout/IconVerticalSolidList"/>
    <dgm:cxn modelId="{CE8F906C-AF2A-49B5-AD39-86C95AA33B98}" type="presOf" srcId="{6240C222-A6B1-4F07-9E9D-4C57B9A8B8CD}" destId="{B0D92A08-FDA7-433F-81A3-2E2F72D923D0}" srcOrd="0" destOrd="0" presId="urn:microsoft.com/office/officeart/2018/2/layout/IconVerticalSolidList"/>
    <dgm:cxn modelId="{01A74C50-8297-4DCB-8D5D-5DDA0D15F9B8}" srcId="{6EF6B9B7-BE8E-41AD-9D83-A840277956F4}" destId="{4E9484AA-DD3F-4C07-8C85-B4777FC7CE47}" srcOrd="0" destOrd="0" parTransId="{C3CC1C29-9403-4F19-9970-AFA6A05FB1FC}" sibTransId="{524760A7-7889-4D43-83F1-96ED154BDE13}"/>
    <dgm:cxn modelId="{F0483885-CBAE-4395-97B9-9DBED83F7FF5}" type="presOf" srcId="{98110937-93A8-499B-B7B4-DF92801B12C2}" destId="{F2F37C2D-0691-4408-BD37-1A4CA35F9B0B}" srcOrd="0" destOrd="0" presId="urn:microsoft.com/office/officeart/2018/2/layout/IconVerticalSolidList"/>
    <dgm:cxn modelId="{F339F793-F918-463D-A070-0B03BCB763D2}" srcId="{6EF6B9B7-BE8E-41AD-9D83-A840277956F4}" destId="{98110937-93A8-499B-B7B4-DF92801B12C2}" srcOrd="1" destOrd="0" parTransId="{D6EB07ED-5F39-42F5-A868-3A388AAA30FF}" sibTransId="{E8AC20BE-25E8-464D-B98C-79B7B98DCFE4}"/>
    <dgm:cxn modelId="{3F3405A4-8F7B-4FCD-B63D-B9D9ACC8F255}" srcId="{6EF6B9B7-BE8E-41AD-9D83-A840277956F4}" destId="{6240C222-A6B1-4F07-9E9D-4C57B9A8B8CD}" srcOrd="2" destOrd="0" parTransId="{D52B65DB-F730-4ACE-B9A4-D2FC65EAC0D3}" sibTransId="{B1DB629C-2218-4E8E-B0DB-53392F24C84A}"/>
    <dgm:cxn modelId="{497D51B1-4C75-4CB1-8CBE-07D83E4970AA}" srcId="{6EF6B9B7-BE8E-41AD-9D83-A840277956F4}" destId="{7ACBA579-7B33-482F-8D8E-48CBC780F861}" srcOrd="4" destOrd="0" parTransId="{2C6ADABE-E03E-4F9F-BBCA-ABBAAF223563}" sibTransId="{BF977858-0F34-4F7C-A005-AF063CF4DC76}"/>
    <dgm:cxn modelId="{9B9703CB-ADE4-45BD-86F2-203BB92C7D69}" type="presOf" srcId="{6EF6B9B7-BE8E-41AD-9D83-A840277956F4}" destId="{E9A18B5A-1621-4079-96D5-3062CDC565DB}" srcOrd="0" destOrd="0" presId="urn:microsoft.com/office/officeart/2018/2/layout/IconVerticalSolidList"/>
    <dgm:cxn modelId="{1D6B85F7-2024-4CC8-8C68-407F1CD23EAC}" type="presParOf" srcId="{E9A18B5A-1621-4079-96D5-3062CDC565DB}" destId="{5B9DB515-73C7-4F9A-B335-A37907016ED5}" srcOrd="0" destOrd="0" presId="urn:microsoft.com/office/officeart/2018/2/layout/IconVerticalSolidList"/>
    <dgm:cxn modelId="{5B13B675-6916-40E8-B8E7-3B51C5145ADC}" type="presParOf" srcId="{5B9DB515-73C7-4F9A-B335-A37907016ED5}" destId="{66381142-B6F6-4927-9810-950A4254077D}" srcOrd="0" destOrd="0" presId="urn:microsoft.com/office/officeart/2018/2/layout/IconVerticalSolidList"/>
    <dgm:cxn modelId="{4E187227-E136-47EF-B223-0E23B9B744B2}" type="presParOf" srcId="{5B9DB515-73C7-4F9A-B335-A37907016ED5}" destId="{325EBCCD-9014-4708-A08A-ACA3B4BE3C69}" srcOrd="1" destOrd="0" presId="urn:microsoft.com/office/officeart/2018/2/layout/IconVerticalSolidList"/>
    <dgm:cxn modelId="{FADA36D2-969D-4026-8546-0EEE89DD4B41}" type="presParOf" srcId="{5B9DB515-73C7-4F9A-B335-A37907016ED5}" destId="{FFA4DCE0-B5DF-4385-A2FF-568ECB710A3D}" srcOrd="2" destOrd="0" presId="urn:microsoft.com/office/officeart/2018/2/layout/IconVerticalSolidList"/>
    <dgm:cxn modelId="{E68A355F-250B-4AA2-919E-3A7C940B344E}" type="presParOf" srcId="{5B9DB515-73C7-4F9A-B335-A37907016ED5}" destId="{B3259A26-15F9-45C2-98B8-8B97838B71A9}" srcOrd="3" destOrd="0" presId="urn:microsoft.com/office/officeart/2018/2/layout/IconVerticalSolidList"/>
    <dgm:cxn modelId="{685E0358-B568-415E-BCE9-8D7930B705CF}" type="presParOf" srcId="{E9A18B5A-1621-4079-96D5-3062CDC565DB}" destId="{23C7BFD5-E675-49F7-BE75-B2340BEE175F}" srcOrd="1" destOrd="0" presId="urn:microsoft.com/office/officeart/2018/2/layout/IconVerticalSolidList"/>
    <dgm:cxn modelId="{D3960879-B37F-41D8-80EC-50EFF6498B42}" type="presParOf" srcId="{E9A18B5A-1621-4079-96D5-3062CDC565DB}" destId="{CB8FB7C6-AB2B-4E0A-A2F3-107D3AF146BE}" srcOrd="2" destOrd="0" presId="urn:microsoft.com/office/officeart/2018/2/layout/IconVerticalSolidList"/>
    <dgm:cxn modelId="{427C0A12-F75F-4A38-B2E3-90774AAA0C45}" type="presParOf" srcId="{CB8FB7C6-AB2B-4E0A-A2F3-107D3AF146BE}" destId="{8B64BC87-5EF1-4B0E-8CB9-F65D21966D23}" srcOrd="0" destOrd="0" presId="urn:microsoft.com/office/officeart/2018/2/layout/IconVerticalSolidList"/>
    <dgm:cxn modelId="{F42294E3-B75A-4EF6-A98D-733C7D2C61EC}" type="presParOf" srcId="{CB8FB7C6-AB2B-4E0A-A2F3-107D3AF146BE}" destId="{88B925F2-5449-47BF-9DAC-C89383910B68}" srcOrd="1" destOrd="0" presId="urn:microsoft.com/office/officeart/2018/2/layout/IconVerticalSolidList"/>
    <dgm:cxn modelId="{5D524375-E086-4EAB-B6F6-742455F43BA8}" type="presParOf" srcId="{CB8FB7C6-AB2B-4E0A-A2F3-107D3AF146BE}" destId="{48126F1F-BE06-47B0-9201-F2B727F8F56D}" srcOrd="2" destOrd="0" presId="urn:microsoft.com/office/officeart/2018/2/layout/IconVerticalSolidList"/>
    <dgm:cxn modelId="{E6F249D2-92A0-4093-A32C-0956DD47A5DC}" type="presParOf" srcId="{CB8FB7C6-AB2B-4E0A-A2F3-107D3AF146BE}" destId="{F2F37C2D-0691-4408-BD37-1A4CA35F9B0B}" srcOrd="3" destOrd="0" presId="urn:microsoft.com/office/officeart/2018/2/layout/IconVerticalSolidList"/>
    <dgm:cxn modelId="{897C65FA-4C2A-4DA6-99DC-8535DF02EE3B}" type="presParOf" srcId="{E9A18B5A-1621-4079-96D5-3062CDC565DB}" destId="{E0C6B597-F4AC-477D-93F2-E9E4CD937863}" srcOrd="3" destOrd="0" presId="urn:microsoft.com/office/officeart/2018/2/layout/IconVerticalSolidList"/>
    <dgm:cxn modelId="{FEBFE6FE-C6EC-4935-AE94-28CF3DEE127D}" type="presParOf" srcId="{E9A18B5A-1621-4079-96D5-3062CDC565DB}" destId="{FDFE39CC-2006-4C3E-BA3B-1D059FC8165D}" srcOrd="4" destOrd="0" presId="urn:microsoft.com/office/officeart/2018/2/layout/IconVerticalSolidList"/>
    <dgm:cxn modelId="{2C47D984-6ABD-4E6F-95DE-D4291BC46B30}" type="presParOf" srcId="{FDFE39CC-2006-4C3E-BA3B-1D059FC8165D}" destId="{3C8E39A9-CCA8-404C-813E-E24AB5C9309B}" srcOrd="0" destOrd="0" presId="urn:microsoft.com/office/officeart/2018/2/layout/IconVerticalSolidList"/>
    <dgm:cxn modelId="{26389B63-87B3-4A07-BDFC-2009069BC73D}" type="presParOf" srcId="{FDFE39CC-2006-4C3E-BA3B-1D059FC8165D}" destId="{EB2B0729-3EB0-4AF2-9931-B1BCCC7F8869}" srcOrd="1" destOrd="0" presId="urn:microsoft.com/office/officeart/2018/2/layout/IconVerticalSolidList"/>
    <dgm:cxn modelId="{FAE135FD-FA44-4C66-AFD2-A99B24D2BAF9}" type="presParOf" srcId="{FDFE39CC-2006-4C3E-BA3B-1D059FC8165D}" destId="{EC06B3B1-AC6C-4B60-93C0-FD41903BED27}" srcOrd="2" destOrd="0" presId="urn:microsoft.com/office/officeart/2018/2/layout/IconVerticalSolidList"/>
    <dgm:cxn modelId="{700A81FC-A2AE-4BDD-8F5A-06CD0EBAFC46}" type="presParOf" srcId="{FDFE39CC-2006-4C3E-BA3B-1D059FC8165D}" destId="{B0D92A08-FDA7-433F-81A3-2E2F72D923D0}" srcOrd="3" destOrd="0" presId="urn:microsoft.com/office/officeart/2018/2/layout/IconVerticalSolidList"/>
    <dgm:cxn modelId="{59AB0BB1-2F16-4528-9C90-3C32A0E0BE07}" type="presParOf" srcId="{E9A18B5A-1621-4079-96D5-3062CDC565DB}" destId="{4D23FB84-A890-45F6-A4EB-722B1390E98D}" srcOrd="5" destOrd="0" presId="urn:microsoft.com/office/officeart/2018/2/layout/IconVerticalSolidList"/>
    <dgm:cxn modelId="{91D757A2-94EB-4474-9A54-04682F7E3495}" type="presParOf" srcId="{E9A18B5A-1621-4079-96D5-3062CDC565DB}" destId="{BA3E96D4-00CD-4B2D-B135-68734E19985F}" srcOrd="6" destOrd="0" presId="urn:microsoft.com/office/officeart/2018/2/layout/IconVerticalSolidList"/>
    <dgm:cxn modelId="{64A767BA-8F0C-40F2-822B-B70807D5A0BE}" type="presParOf" srcId="{BA3E96D4-00CD-4B2D-B135-68734E19985F}" destId="{ABF03BAA-F2F8-4B8D-950F-7EC005813647}" srcOrd="0" destOrd="0" presId="urn:microsoft.com/office/officeart/2018/2/layout/IconVerticalSolidList"/>
    <dgm:cxn modelId="{D83409E9-7049-4E74-B74F-E451D269064A}" type="presParOf" srcId="{BA3E96D4-00CD-4B2D-B135-68734E19985F}" destId="{E7BAAB81-F32F-4742-9FFF-A2D43CF07E8A}" srcOrd="1" destOrd="0" presId="urn:microsoft.com/office/officeart/2018/2/layout/IconVerticalSolidList"/>
    <dgm:cxn modelId="{A9E1A36C-D667-45CE-8B98-32EDB7756177}" type="presParOf" srcId="{BA3E96D4-00CD-4B2D-B135-68734E19985F}" destId="{213D0836-D6F3-4027-A53D-7F0051E7A0F0}" srcOrd="2" destOrd="0" presId="urn:microsoft.com/office/officeart/2018/2/layout/IconVerticalSolidList"/>
    <dgm:cxn modelId="{CA138405-AF7F-4345-B55E-E7690E55F391}" type="presParOf" srcId="{BA3E96D4-00CD-4B2D-B135-68734E19985F}" destId="{8C84919F-F9E1-4AFD-90D2-7081AFCF4FB7}" srcOrd="3" destOrd="0" presId="urn:microsoft.com/office/officeart/2018/2/layout/IconVerticalSolidList"/>
    <dgm:cxn modelId="{7216F1FC-D3FB-4FC3-9D4B-5A159AC5D290}" type="presParOf" srcId="{E9A18B5A-1621-4079-96D5-3062CDC565DB}" destId="{37D89D56-1358-4FA9-97F6-9FCAE11FDD92}" srcOrd="7" destOrd="0" presId="urn:microsoft.com/office/officeart/2018/2/layout/IconVerticalSolidList"/>
    <dgm:cxn modelId="{D8C587C5-2B2F-44C0-B55B-CA5104A9304F}" type="presParOf" srcId="{E9A18B5A-1621-4079-96D5-3062CDC565DB}" destId="{DD640D1F-3384-4CC6-984C-9F6C70BCB31D}" srcOrd="8" destOrd="0" presId="urn:microsoft.com/office/officeart/2018/2/layout/IconVerticalSolidList"/>
    <dgm:cxn modelId="{15D5E35E-D501-4246-A1F4-47175F74F302}" type="presParOf" srcId="{DD640D1F-3384-4CC6-984C-9F6C70BCB31D}" destId="{7FD77C1B-B7F1-4117-93C0-55D56230450C}" srcOrd="0" destOrd="0" presId="urn:microsoft.com/office/officeart/2018/2/layout/IconVerticalSolidList"/>
    <dgm:cxn modelId="{5EED314E-8BB1-4A0E-A523-1E8ACA87E0B7}" type="presParOf" srcId="{DD640D1F-3384-4CC6-984C-9F6C70BCB31D}" destId="{58431F2C-039B-4976-A003-D1ACBEC19CE2}" srcOrd="1" destOrd="0" presId="urn:microsoft.com/office/officeart/2018/2/layout/IconVerticalSolidList"/>
    <dgm:cxn modelId="{D2F2605C-22BE-47A6-8383-0F0952183487}" type="presParOf" srcId="{DD640D1F-3384-4CC6-984C-9F6C70BCB31D}" destId="{35862766-2C2B-42AB-8639-FABCD77845CF}" srcOrd="2" destOrd="0" presId="urn:microsoft.com/office/officeart/2018/2/layout/IconVerticalSolidList"/>
    <dgm:cxn modelId="{8D932E01-6567-4717-A3D6-F0D3635C6078}" type="presParOf" srcId="{DD640D1F-3384-4CC6-984C-9F6C70BCB31D}" destId="{6D216B65-6278-401F-B29C-7836C106E721}" srcOrd="3" destOrd="0" presId="urn:microsoft.com/office/officeart/2018/2/layout/IconVerticalSolidList"/>
    <dgm:cxn modelId="{A017EC23-7116-43AC-A491-51E1BF9BF2E7}" type="presParOf" srcId="{E9A18B5A-1621-4079-96D5-3062CDC565DB}" destId="{65070399-D3A2-47C9-9B35-9D6DD9649B0B}" srcOrd="9" destOrd="0" presId="urn:microsoft.com/office/officeart/2018/2/layout/IconVerticalSolidList"/>
    <dgm:cxn modelId="{0624C5BB-F8F0-4E93-B298-5D933CF38048}" type="presParOf" srcId="{E9A18B5A-1621-4079-96D5-3062CDC565DB}" destId="{39EC5358-7EDB-4F14-9148-72D43AC675A7}" srcOrd="10" destOrd="0" presId="urn:microsoft.com/office/officeart/2018/2/layout/IconVerticalSolidList"/>
    <dgm:cxn modelId="{1D609785-9591-4890-B477-EAA28D27EEC0}" type="presParOf" srcId="{39EC5358-7EDB-4F14-9148-72D43AC675A7}" destId="{960C83A5-36E6-43F5-A8E2-13814BF91906}" srcOrd="0" destOrd="0" presId="urn:microsoft.com/office/officeart/2018/2/layout/IconVerticalSolidList"/>
    <dgm:cxn modelId="{FB204699-8B3C-4FF9-958E-3796639FB50B}" type="presParOf" srcId="{39EC5358-7EDB-4F14-9148-72D43AC675A7}" destId="{FF3A917D-59AA-4E3C-8A81-B3D9FAE18295}" srcOrd="1" destOrd="0" presId="urn:microsoft.com/office/officeart/2018/2/layout/IconVerticalSolidList"/>
    <dgm:cxn modelId="{2339D6BF-B218-4C10-A16E-6058DC3A11FE}" type="presParOf" srcId="{39EC5358-7EDB-4F14-9148-72D43AC675A7}" destId="{558021C1-E58E-44AB-A710-2664CA4EDB92}" srcOrd="2" destOrd="0" presId="urn:microsoft.com/office/officeart/2018/2/layout/IconVerticalSolidList"/>
    <dgm:cxn modelId="{82DC9A93-C630-4EF4-AECC-AA25DF6EADB9}" type="presParOf" srcId="{39EC5358-7EDB-4F14-9148-72D43AC675A7}" destId="{15135ED1-9A9D-4E94-B683-5D43E99E14E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6FE04D-F119-4D0B-A467-704403705E19}">
      <dsp:nvSpPr>
        <dsp:cNvPr id="0" name=""/>
        <dsp:cNvSpPr/>
      </dsp:nvSpPr>
      <dsp:spPr>
        <a:xfrm>
          <a:off x="4420" y="262836"/>
          <a:ext cx="3865215" cy="3092172"/>
        </a:xfrm>
        <a:prstGeom prst="homePlate">
          <a:avLst>
            <a:gd name="adj" fmla="val 2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356" tIns="60960" rIns="545425" bIns="60960" numCol="1" spcCol="1270" anchor="ctr" anchorCtr="0">
          <a:noAutofit/>
        </a:bodyPr>
        <a:lstStyle/>
        <a:p>
          <a:pPr marL="0" lvl="0" indent="0" algn="ctr" defTabSz="1066800">
            <a:lnSpc>
              <a:spcPct val="90000"/>
            </a:lnSpc>
            <a:spcBef>
              <a:spcPct val="0"/>
            </a:spcBef>
            <a:spcAft>
              <a:spcPct val="35000"/>
            </a:spcAft>
            <a:buNone/>
          </a:pPr>
          <a:r>
            <a:rPr lang="en-IN" sz="2400" kern="1200" dirty="0"/>
            <a:t>Total 7 original schedule contains approx. 150 flights each, Made 5 intervals for disruption window of 324 mins (assumed 1 day is of 27hrs)</a:t>
          </a:r>
          <a:endParaRPr lang="en-US" sz="2400" kern="1200" dirty="0"/>
        </a:p>
      </dsp:txBody>
      <dsp:txXfrm>
        <a:off x="4420" y="262836"/>
        <a:ext cx="3478694" cy="3092172"/>
      </dsp:txXfrm>
    </dsp:sp>
    <dsp:sp modelId="{1A69DE3E-06BB-45A5-8378-AD5C8F74A5FD}">
      <dsp:nvSpPr>
        <dsp:cNvPr id="0" name=""/>
        <dsp:cNvSpPr/>
      </dsp:nvSpPr>
      <dsp:spPr>
        <a:xfrm>
          <a:off x="3096592" y="262836"/>
          <a:ext cx="3865215" cy="3092172"/>
        </a:xfrm>
        <a:prstGeom prst="chevron">
          <a:avLst>
            <a:gd name="adj" fmla="val 2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356" tIns="60960" rIns="136356" bIns="60960" numCol="1" spcCol="1270" anchor="ctr" anchorCtr="0">
          <a:noAutofit/>
        </a:bodyPr>
        <a:lstStyle/>
        <a:p>
          <a:pPr marL="0" lvl="0" indent="0" algn="ctr" defTabSz="1066800">
            <a:lnSpc>
              <a:spcPct val="90000"/>
            </a:lnSpc>
            <a:spcBef>
              <a:spcPct val="0"/>
            </a:spcBef>
            <a:spcAft>
              <a:spcPct val="35000"/>
            </a:spcAft>
            <a:buNone/>
          </a:pPr>
          <a:r>
            <a:rPr lang="en-IN" sz="2400" kern="1200" dirty="0"/>
            <a:t>Total 1800 optimal schedule after disruption of aircrafts</a:t>
          </a:r>
          <a:endParaRPr lang="en-US" sz="2400" kern="1200" dirty="0"/>
        </a:p>
      </dsp:txBody>
      <dsp:txXfrm>
        <a:off x="3869635" y="262836"/>
        <a:ext cx="2319129" cy="3092172"/>
      </dsp:txXfrm>
    </dsp:sp>
    <dsp:sp modelId="{CB3A3CE4-253A-4D16-9885-FB10E9920119}">
      <dsp:nvSpPr>
        <dsp:cNvPr id="0" name=""/>
        <dsp:cNvSpPr/>
      </dsp:nvSpPr>
      <dsp:spPr>
        <a:xfrm>
          <a:off x="6188764" y="262836"/>
          <a:ext cx="3865215" cy="3092172"/>
        </a:xfrm>
        <a:prstGeom prst="chevron">
          <a:avLst>
            <a:gd name="adj" fmla="val 2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356" tIns="60960" rIns="136356" bIns="60960" numCol="1" spcCol="1270" anchor="t" anchorCtr="0">
          <a:noAutofit/>
        </a:bodyPr>
        <a:lstStyle/>
        <a:p>
          <a:pPr marL="0" lvl="0" indent="0" algn="l" defTabSz="1066800">
            <a:lnSpc>
              <a:spcPct val="90000"/>
            </a:lnSpc>
            <a:spcBef>
              <a:spcPct val="0"/>
            </a:spcBef>
            <a:spcAft>
              <a:spcPct val="35000"/>
            </a:spcAft>
            <a:buNone/>
          </a:pPr>
          <a:r>
            <a:rPr lang="en-IN" sz="2400" kern="1200"/>
            <a:t>Features of Schedule</a:t>
          </a:r>
          <a:endParaRPr lang="en-US" sz="2400" kern="1200"/>
        </a:p>
        <a:p>
          <a:pPr marL="171450" lvl="1" indent="-171450" algn="l" defTabSz="844550">
            <a:lnSpc>
              <a:spcPct val="90000"/>
            </a:lnSpc>
            <a:spcBef>
              <a:spcPct val="0"/>
            </a:spcBef>
            <a:spcAft>
              <a:spcPct val="15000"/>
            </a:spcAft>
            <a:buChar char="•"/>
          </a:pPr>
          <a:r>
            <a:rPr lang="en-IN" sz="1900" kern="1200" dirty="0"/>
            <a:t>Flight id</a:t>
          </a:r>
          <a:endParaRPr lang="en-US" sz="1900" kern="1200" dirty="0"/>
        </a:p>
        <a:p>
          <a:pPr marL="171450" lvl="1" indent="-171450" algn="l" defTabSz="844550">
            <a:lnSpc>
              <a:spcPct val="90000"/>
            </a:lnSpc>
            <a:spcBef>
              <a:spcPct val="0"/>
            </a:spcBef>
            <a:spcAft>
              <a:spcPct val="15000"/>
            </a:spcAft>
            <a:buChar char="•"/>
          </a:pPr>
          <a:r>
            <a:rPr lang="en-IN" sz="1900" kern="1200"/>
            <a:t>Aircraft Name</a:t>
          </a:r>
          <a:endParaRPr lang="en-US" sz="1900" kern="1200"/>
        </a:p>
        <a:p>
          <a:pPr marL="171450" lvl="1" indent="-171450" algn="l" defTabSz="844550">
            <a:lnSpc>
              <a:spcPct val="90000"/>
            </a:lnSpc>
            <a:spcBef>
              <a:spcPct val="0"/>
            </a:spcBef>
            <a:spcAft>
              <a:spcPct val="15000"/>
            </a:spcAft>
            <a:buChar char="•"/>
          </a:pPr>
          <a:r>
            <a:rPr lang="en-IN" sz="1900" kern="1200"/>
            <a:t>Departure Airport</a:t>
          </a:r>
          <a:endParaRPr lang="en-US" sz="1900" kern="1200"/>
        </a:p>
        <a:p>
          <a:pPr marL="171450" lvl="1" indent="-171450" algn="l" defTabSz="844550">
            <a:lnSpc>
              <a:spcPct val="90000"/>
            </a:lnSpc>
            <a:spcBef>
              <a:spcPct val="0"/>
            </a:spcBef>
            <a:spcAft>
              <a:spcPct val="15000"/>
            </a:spcAft>
            <a:buChar char="•"/>
          </a:pPr>
          <a:r>
            <a:rPr lang="en-IN" sz="1900" kern="1200" dirty="0"/>
            <a:t>Departure Time</a:t>
          </a:r>
          <a:endParaRPr lang="en-US" sz="1900" kern="1200" dirty="0"/>
        </a:p>
        <a:p>
          <a:pPr marL="171450" lvl="1" indent="-171450" algn="l" defTabSz="844550">
            <a:lnSpc>
              <a:spcPct val="90000"/>
            </a:lnSpc>
            <a:spcBef>
              <a:spcPct val="0"/>
            </a:spcBef>
            <a:spcAft>
              <a:spcPct val="15000"/>
            </a:spcAft>
            <a:buChar char="•"/>
          </a:pPr>
          <a:r>
            <a:rPr lang="en-IN" sz="1900" kern="1200"/>
            <a:t>Arrival Airport</a:t>
          </a:r>
          <a:endParaRPr lang="en-US" sz="1900" kern="1200"/>
        </a:p>
        <a:p>
          <a:pPr marL="171450" lvl="1" indent="-171450" algn="l" defTabSz="844550">
            <a:lnSpc>
              <a:spcPct val="90000"/>
            </a:lnSpc>
            <a:spcBef>
              <a:spcPct val="0"/>
            </a:spcBef>
            <a:spcAft>
              <a:spcPct val="15000"/>
            </a:spcAft>
            <a:buChar char="•"/>
          </a:pPr>
          <a:r>
            <a:rPr lang="en-IN" sz="1900" kern="1200"/>
            <a:t>Arrival Time</a:t>
          </a:r>
          <a:endParaRPr lang="en-US" sz="1900" kern="1200"/>
        </a:p>
      </dsp:txBody>
      <dsp:txXfrm>
        <a:off x="6961807" y="262836"/>
        <a:ext cx="2319129" cy="30921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FF6DA3-112B-4FE6-9BA2-37D91F9CB0C6}">
      <dsp:nvSpPr>
        <dsp:cNvPr id="0" name=""/>
        <dsp:cNvSpPr/>
      </dsp:nvSpPr>
      <dsp:spPr>
        <a:xfrm>
          <a:off x="0" y="547216"/>
          <a:ext cx="10058399" cy="13252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D96D3B-6DE5-44F8-B48C-9AE9E00D0626}">
      <dsp:nvSpPr>
        <dsp:cNvPr id="0" name=""/>
        <dsp:cNvSpPr/>
      </dsp:nvSpPr>
      <dsp:spPr>
        <a:xfrm>
          <a:off x="400895" y="845403"/>
          <a:ext cx="729614" cy="7289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2B9D7F-8647-4BBE-A3A6-4341986F4CF8}">
      <dsp:nvSpPr>
        <dsp:cNvPr id="0" name=""/>
        <dsp:cNvSpPr/>
      </dsp:nvSpPr>
      <dsp:spPr>
        <a:xfrm>
          <a:off x="1531406" y="547216"/>
          <a:ext cx="8523998" cy="1326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95" tIns="140395" rIns="140395" bIns="140395" numCol="1" spcCol="1270" anchor="ctr" anchorCtr="0">
          <a:noAutofit/>
        </a:bodyPr>
        <a:lstStyle/>
        <a:p>
          <a:pPr marL="0" lvl="0" indent="0" algn="l" defTabSz="622300">
            <a:lnSpc>
              <a:spcPct val="100000"/>
            </a:lnSpc>
            <a:spcBef>
              <a:spcPct val="0"/>
            </a:spcBef>
            <a:spcAft>
              <a:spcPct val="35000"/>
            </a:spcAft>
            <a:buNone/>
          </a:pPr>
          <a:r>
            <a:rPr lang="en-US" sz="1400" kern="1200"/>
            <a:t>In the realm of neural network modelling, particularly when dealing with categorical data such as aircraft names, the transformation of these names into a machine-understandable format is not just beneficial but essential. This transformation is adeptly accomplished through the process of one-hot encoding. One-hot encoding is a pivotal method in data preprocessing, especially for neural network models, as it converts categorical variables into a binary matrix representation.</a:t>
          </a:r>
        </a:p>
      </dsp:txBody>
      <dsp:txXfrm>
        <a:off x="1531406" y="547216"/>
        <a:ext cx="8523998" cy="1326571"/>
      </dsp:txXfrm>
    </dsp:sp>
    <dsp:sp modelId="{53469E85-84BC-436D-99A2-339126D6AA68}">
      <dsp:nvSpPr>
        <dsp:cNvPr id="0" name=""/>
        <dsp:cNvSpPr/>
      </dsp:nvSpPr>
      <dsp:spPr>
        <a:xfrm>
          <a:off x="0" y="2177004"/>
          <a:ext cx="10058399" cy="13252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C6865-E2FE-46FB-BC8A-85CB18774FFF}">
      <dsp:nvSpPr>
        <dsp:cNvPr id="0" name=""/>
        <dsp:cNvSpPr/>
      </dsp:nvSpPr>
      <dsp:spPr>
        <a:xfrm>
          <a:off x="400895" y="2475191"/>
          <a:ext cx="729614" cy="7289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FE2138-6115-4ECA-A6A3-04D0AFAC050B}">
      <dsp:nvSpPr>
        <dsp:cNvPr id="0" name=""/>
        <dsp:cNvSpPr/>
      </dsp:nvSpPr>
      <dsp:spPr>
        <a:xfrm>
          <a:off x="1531406" y="2177004"/>
          <a:ext cx="8523998" cy="1326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95" tIns="140395" rIns="140395" bIns="140395" numCol="1" spcCol="1270" anchor="ctr" anchorCtr="0">
          <a:noAutofit/>
        </a:bodyPr>
        <a:lstStyle/>
        <a:p>
          <a:pPr marL="0" lvl="0" indent="0" algn="l" defTabSz="622300">
            <a:lnSpc>
              <a:spcPct val="100000"/>
            </a:lnSpc>
            <a:spcBef>
              <a:spcPct val="0"/>
            </a:spcBef>
            <a:spcAft>
              <a:spcPct val="35000"/>
            </a:spcAft>
            <a:buNone/>
          </a:pPr>
          <a:r>
            <a:rPr lang="en-US" sz="1400" kern="1200"/>
            <a:t>Another feature that was selected was the disruption time. The data available was of optimal schedules and the time, airport and aircraft of disruption had to be extracted from the schedule. Moreover the optimal schedule time and original schedule time was not in the same format and hence was 1st converted to same format after extraction of time and then subtraction of original schedule time and optimal schedule time of the disrupted aircraft was done to obtain the disruption duration column.</a:t>
          </a:r>
        </a:p>
      </dsp:txBody>
      <dsp:txXfrm>
        <a:off x="1531406" y="2177004"/>
        <a:ext cx="8523998" cy="13265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109F0-9679-4E6E-932F-4CE96CB4E194}">
      <dsp:nvSpPr>
        <dsp:cNvPr id="0" name=""/>
        <dsp:cNvSpPr/>
      </dsp:nvSpPr>
      <dsp:spPr>
        <a:xfrm>
          <a:off x="0" y="0"/>
          <a:ext cx="7744967" cy="65121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Discrtization of time into 30 mins intervals</a:t>
          </a:r>
          <a:endParaRPr lang="en-US" sz="2200" kern="1200"/>
        </a:p>
      </dsp:txBody>
      <dsp:txXfrm>
        <a:off x="19073" y="19073"/>
        <a:ext cx="6966068" cy="613066"/>
      </dsp:txXfrm>
    </dsp:sp>
    <dsp:sp modelId="{C359D870-E9BF-4365-BE22-5A2DA6CCFBE4}">
      <dsp:nvSpPr>
        <dsp:cNvPr id="0" name=""/>
        <dsp:cNvSpPr/>
      </dsp:nvSpPr>
      <dsp:spPr>
        <a:xfrm>
          <a:off x="578358" y="741658"/>
          <a:ext cx="7744967" cy="651212"/>
        </a:xfrm>
        <a:prstGeom prst="roundRect">
          <a:avLst>
            <a:gd name="adj" fmla="val 10000"/>
          </a:avLst>
        </a:prstGeom>
        <a:solidFill>
          <a:schemeClr val="accent2">
            <a:hueOff val="476947"/>
            <a:satOff val="-10882"/>
            <a:lumOff val="402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Arrival airport+departure airport+departure time</a:t>
          </a:r>
          <a:endParaRPr lang="en-US" sz="2200" kern="1200"/>
        </a:p>
      </dsp:txBody>
      <dsp:txXfrm>
        <a:off x="597431" y="760731"/>
        <a:ext cx="6705176" cy="613066"/>
      </dsp:txXfrm>
    </dsp:sp>
    <dsp:sp modelId="{79AAC85D-098E-4C07-8A54-3D60114C4770}">
      <dsp:nvSpPr>
        <dsp:cNvPr id="0" name=""/>
        <dsp:cNvSpPr/>
      </dsp:nvSpPr>
      <dsp:spPr>
        <a:xfrm>
          <a:off x="1156716" y="1483316"/>
          <a:ext cx="7744967" cy="651212"/>
        </a:xfrm>
        <a:prstGeom prst="roundRect">
          <a:avLst>
            <a:gd name="adj" fmla="val 10000"/>
          </a:avLst>
        </a:prstGeom>
        <a:solidFill>
          <a:schemeClr val="accent2">
            <a:hueOff val="953895"/>
            <a:satOff val="-21764"/>
            <a:lumOff val="803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Unique Flight Identifier</a:t>
          </a:r>
          <a:endParaRPr lang="en-US" sz="2200" kern="1200"/>
        </a:p>
      </dsp:txBody>
      <dsp:txXfrm>
        <a:off x="1175789" y="1502389"/>
        <a:ext cx="6705176" cy="613066"/>
      </dsp:txXfrm>
    </dsp:sp>
    <dsp:sp modelId="{F35B452C-D493-4CF4-90E1-C5ADD7186AC3}">
      <dsp:nvSpPr>
        <dsp:cNvPr id="0" name=""/>
        <dsp:cNvSpPr/>
      </dsp:nvSpPr>
      <dsp:spPr>
        <a:xfrm>
          <a:off x="1735073" y="2224974"/>
          <a:ext cx="7744967" cy="651212"/>
        </a:xfrm>
        <a:prstGeom prst="roundRect">
          <a:avLst>
            <a:gd name="adj" fmla="val 10000"/>
          </a:avLst>
        </a:prstGeom>
        <a:solidFill>
          <a:schemeClr val="accent2">
            <a:hueOff val="1430842"/>
            <a:satOff val="-32646"/>
            <a:lumOff val="1205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Extraction of Disruption time</a:t>
          </a:r>
          <a:endParaRPr lang="en-US" sz="2200" kern="1200"/>
        </a:p>
      </dsp:txBody>
      <dsp:txXfrm>
        <a:off x="1754146" y="2244047"/>
        <a:ext cx="6705176" cy="613066"/>
      </dsp:txXfrm>
    </dsp:sp>
    <dsp:sp modelId="{4EA5D7B0-11D0-4D53-9083-7C3EDEFA5242}">
      <dsp:nvSpPr>
        <dsp:cNvPr id="0" name=""/>
        <dsp:cNvSpPr/>
      </dsp:nvSpPr>
      <dsp:spPr>
        <a:xfrm>
          <a:off x="2313432" y="2966632"/>
          <a:ext cx="7744967" cy="651212"/>
        </a:xfrm>
        <a:prstGeom prst="roundRect">
          <a:avLst>
            <a:gd name="adj" fmla="val 10000"/>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UFI as labels</a:t>
          </a:r>
          <a:endParaRPr lang="en-US" sz="2200" kern="1200"/>
        </a:p>
      </dsp:txBody>
      <dsp:txXfrm>
        <a:off x="2332505" y="2985705"/>
        <a:ext cx="6705176" cy="613066"/>
      </dsp:txXfrm>
    </dsp:sp>
    <dsp:sp modelId="{6CF4B308-880E-4D43-87E4-F255612D507B}">
      <dsp:nvSpPr>
        <dsp:cNvPr id="0" name=""/>
        <dsp:cNvSpPr/>
      </dsp:nvSpPr>
      <dsp:spPr>
        <a:xfrm>
          <a:off x="7321680" y="475746"/>
          <a:ext cx="423287" cy="42328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416920" y="475746"/>
        <a:ext cx="232807" cy="318523"/>
      </dsp:txXfrm>
    </dsp:sp>
    <dsp:sp modelId="{EC88CE18-2C86-4428-8DA1-A384EC55E1C2}">
      <dsp:nvSpPr>
        <dsp:cNvPr id="0" name=""/>
        <dsp:cNvSpPr/>
      </dsp:nvSpPr>
      <dsp:spPr>
        <a:xfrm>
          <a:off x="7900038" y="1217404"/>
          <a:ext cx="423287" cy="423287"/>
        </a:xfrm>
        <a:prstGeom prst="downArrow">
          <a:avLst>
            <a:gd name="adj1" fmla="val 55000"/>
            <a:gd name="adj2" fmla="val 45000"/>
          </a:avLst>
        </a:prstGeom>
        <a:solidFill>
          <a:schemeClr val="accent2">
            <a:tint val="40000"/>
            <a:alpha val="90000"/>
            <a:hueOff val="658188"/>
            <a:satOff val="-1724"/>
            <a:lumOff val="617"/>
            <a:alphaOff val="0"/>
          </a:schemeClr>
        </a:solidFill>
        <a:ln w="12700" cap="flat" cmpd="sng" algn="ctr">
          <a:solidFill>
            <a:schemeClr val="accent2">
              <a:tint val="40000"/>
              <a:alpha val="90000"/>
              <a:hueOff val="658188"/>
              <a:satOff val="-1724"/>
              <a:lumOff val="6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995278" y="1217404"/>
        <a:ext cx="232807" cy="318523"/>
      </dsp:txXfrm>
    </dsp:sp>
    <dsp:sp modelId="{A157A4B8-83EB-4417-87DE-725C7C36A679}">
      <dsp:nvSpPr>
        <dsp:cNvPr id="0" name=""/>
        <dsp:cNvSpPr/>
      </dsp:nvSpPr>
      <dsp:spPr>
        <a:xfrm>
          <a:off x="8478396" y="1948209"/>
          <a:ext cx="423287" cy="423287"/>
        </a:xfrm>
        <a:prstGeom prst="downArrow">
          <a:avLst>
            <a:gd name="adj1" fmla="val 55000"/>
            <a:gd name="adj2" fmla="val 45000"/>
          </a:avLst>
        </a:prstGeom>
        <a:solidFill>
          <a:schemeClr val="accent2">
            <a:tint val="40000"/>
            <a:alpha val="90000"/>
            <a:hueOff val="1316376"/>
            <a:satOff val="-3449"/>
            <a:lumOff val="1235"/>
            <a:alphaOff val="0"/>
          </a:schemeClr>
        </a:solidFill>
        <a:ln w="12700" cap="flat" cmpd="sng" algn="ctr">
          <a:solidFill>
            <a:schemeClr val="accent2">
              <a:tint val="40000"/>
              <a:alpha val="90000"/>
              <a:hueOff val="1316376"/>
              <a:satOff val="-3449"/>
              <a:lumOff val="12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573636" y="1948209"/>
        <a:ext cx="232807" cy="318523"/>
      </dsp:txXfrm>
    </dsp:sp>
    <dsp:sp modelId="{54BEF90D-15AF-46ED-92FB-751E000FB288}">
      <dsp:nvSpPr>
        <dsp:cNvPr id="0" name=""/>
        <dsp:cNvSpPr/>
      </dsp:nvSpPr>
      <dsp:spPr>
        <a:xfrm>
          <a:off x="9056754" y="2697103"/>
          <a:ext cx="423287" cy="423287"/>
        </a:xfrm>
        <a:prstGeom prst="downArrow">
          <a:avLst>
            <a:gd name="adj1" fmla="val 55000"/>
            <a:gd name="adj2" fmla="val 45000"/>
          </a:avLst>
        </a:prstGeom>
        <a:solidFill>
          <a:schemeClr val="accent2">
            <a:tint val="40000"/>
            <a:alpha val="90000"/>
            <a:hueOff val="1974564"/>
            <a:satOff val="-5173"/>
            <a:lumOff val="1852"/>
            <a:alphaOff val="0"/>
          </a:schemeClr>
        </a:solidFill>
        <a:ln w="12700" cap="flat" cmpd="sng" algn="ctr">
          <a:solidFill>
            <a:schemeClr val="accent2">
              <a:tint val="40000"/>
              <a:alpha val="90000"/>
              <a:hueOff val="1974564"/>
              <a:satOff val="-5173"/>
              <a:lumOff val="18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9151994" y="2697103"/>
        <a:ext cx="232807" cy="3185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381142-B6F6-4927-9810-950A4254077D}">
      <dsp:nvSpPr>
        <dsp:cNvPr id="0" name=""/>
        <dsp:cNvSpPr/>
      </dsp:nvSpPr>
      <dsp:spPr>
        <a:xfrm>
          <a:off x="0" y="1310"/>
          <a:ext cx="10058399" cy="5583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5EBCCD-9014-4708-A08A-ACA3B4BE3C69}">
      <dsp:nvSpPr>
        <dsp:cNvPr id="0" name=""/>
        <dsp:cNvSpPr/>
      </dsp:nvSpPr>
      <dsp:spPr>
        <a:xfrm>
          <a:off x="168906" y="126943"/>
          <a:ext cx="307102" cy="3071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259A26-15F9-45C2-98B8-8B97838B71A9}">
      <dsp:nvSpPr>
        <dsp:cNvPr id="0" name=""/>
        <dsp:cNvSpPr/>
      </dsp:nvSpPr>
      <dsp:spPr>
        <a:xfrm>
          <a:off x="644915" y="1310"/>
          <a:ext cx="9413484" cy="558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094" tIns="59094" rIns="59094" bIns="59094" numCol="1" spcCol="1270" anchor="ctr" anchorCtr="0">
          <a:noAutofit/>
        </a:bodyPr>
        <a:lstStyle/>
        <a:p>
          <a:pPr marL="0" lvl="0" indent="0" algn="l" defTabSz="844550">
            <a:lnSpc>
              <a:spcPct val="100000"/>
            </a:lnSpc>
            <a:spcBef>
              <a:spcPct val="0"/>
            </a:spcBef>
            <a:spcAft>
              <a:spcPct val="35000"/>
            </a:spcAft>
            <a:buNone/>
          </a:pPr>
          <a:r>
            <a:rPr lang="en-IN" sz="1900" kern="1200"/>
            <a:t>Data Splitting (80:20)</a:t>
          </a:r>
          <a:endParaRPr lang="en-US" sz="1900" kern="1200"/>
        </a:p>
      </dsp:txBody>
      <dsp:txXfrm>
        <a:off x="644915" y="1310"/>
        <a:ext cx="9413484" cy="558368"/>
      </dsp:txXfrm>
    </dsp:sp>
    <dsp:sp modelId="{8B64BC87-5EF1-4B0E-8CB9-F65D21966D23}">
      <dsp:nvSpPr>
        <dsp:cNvPr id="0" name=""/>
        <dsp:cNvSpPr/>
      </dsp:nvSpPr>
      <dsp:spPr>
        <a:xfrm>
          <a:off x="0" y="699270"/>
          <a:ext cx="10058399" cy="5583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B925F2-5449-47BF-9DAC-C89383910B68}">
      <dsp:nvSpPr>
        <dsp:cNvPr id="0" name=""/>
        <dsp:cNvSpPr/>
      </dsp:nvSpPr>
      <dsp:spPr>
        <a:xfrm>
          <a:off x="168906" y="824903"/>
          <a:ext cx="307102" cy="3071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F37C2D-0691-4408-BD37-1A4CA35F9B0B}">
      <dsp:nvSpPr>
        <dsp:cNvPr id="0" name=""/>
        <dsp:cNvSpPr/>
      </dsp:nvSpPr>
      <dsp:spPr>
        <a:xfrm>
          <a:off x="644915" y="699270"/>
          <a:ext cx="9413484" cy="558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094" tIns="59094" rIns="59094" bIns="59094" numCol="1" spcCol="1270" anchor="ctr" anchorCtr="0">
          <a:noAutofit/>
        </a:bodyPr>
        <a:lstStyle/>
        <a:p>
          <a:pPr marL="0" lvl="0" indent="0" algn="l" defTabSz="844550">
            <a:lnSpc>
              <a:spcPct val="100000"/>
            </a:lnSpc>
            <a:spcBef>
              <a:spcPct val="0"/>
            </a:spcBef>
            <a:spcAft>
              <a:spcPct val="35000"/>
            </a:spcAft>
            <a:buNone/>
          </a:pPr>
          <a:r>
            <a:rPr lang="en-IN" sz="1900" kern="1200"/>
            <a:t>136 MLP Classifiers trained to predict 136 labels to identify key aircraft</a:t>
          </a:r>
          <a:endParaRPr lang="en-US" sz="1900" kern="1200"/>
        </a:p>
      </dsp:txBody>
      <dsp:txXfrm>
        <a:off x="644915" y="699270"/>
        <a:ext cx="9413484" cy="558368"/>
      </dsp:txXfrm>
    </dsp:sp>
    <dsp:sp modelId="{3C8E39A9-CCA8-404C-813E-E24AB5C9309B}">
      <dsp:nvSpPr>
        <dsp:cNvPr id="0" name=""/>
        <dsp:cNvSpPr/>
      </dsp:nvSpPr>
      <dsp:spPr>
        <a:xfrm>
          <a:off x="0" y="1397231"/>
          <a:ext cx="10058399" cy="5583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2B0729-3EB0-4AF2-9931-B1BCCC7F8869}">
      <dsp:nvSpPr>
        <dsp:cNvPr id="0" name=""/>
        <dsp:cNvSpPr/>
      </dsp:nvSpPr>
      <dsp:spPr>
        <a:xfrm>
          <a:off x="168906" y="1522864"/>
          <a:ext cx="307102" cy="3071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D92A08-FDA7-433F-81A3-2E2F72D923D0}">
      <dsp:nvSpPr>
        <dsp:cNvPr id="0" name=""/>
        <dsp:cNvSpPr/>
      </dsp:nvSpPr>
      <dsp:spPr>
        <a:xfrm>
          <a:off x="644915" y="1397231"/>
          <a:ext cx="9413484" cy="558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094" tIns="59094" rIns="59094" bIns="59094" numCol="1" spcCol="1270" anchor="ctr" anchorCtr="0">
          <a:noAutofit/>
        </a:bodyPr>
        <a:lstStyle/>
        <a:p>
          <a:pPr marL="0" lvl="0" indent="0" algn="l" defTabSz="844550">
            <a:lnSpc>
              <a:spcPct val="100000"/>
            </a:lnSpc>
            <a:spcBef>
              <a:spcPct val="0"/>
            </a:spcBef>
            <a:spcAft>
              <a:spcPct val="35000"/>
            </a:spcAft>
            <a:buNone/>
          </a:pPr>
          <a:r>
            <a:rPr lang="en-IN" sz="1900" kern="1200"/>
            <a:t>Each model 2 deep layers with 126 and 64 neurons respectively</a:t>
          </a:r>
          <a:endParaRPr lang="en-US" sz="1900" kern="1200"/>
        </a:p>
      </dsp:txBody>
      <dsp:txXfrm>
        <a:off x="644915" y="1397231"/>
        <a:ext cx="9413484" cy="558368"/>
      </dsp:txXfrm>
    </dsp:sp>
    <dsp:sp modelId="{ABF03BAA-F2F8-4B8D-950F-7EC005813647}">
      <dsp:nvSpPr>
        <dsp:cNvPr id="0" name=""/>
        <dsp:cNvSpPr/>
      </dsp:nvSpPr>
      <dsp:spPr>
        <a:xfrm>
          <a:off x="0" y="2095192"/>
          <a:ext cx="10058399" cy="5583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BAAB81-F32F-4742-9FFF-A2D43CF07E8A}">
      <dsp:nvSpPr>
        <dsp:cNvPr id="0" name=""/>
        <dsp:cNvSpPr/>
      </dsp:nvSpPr>
      <dsp:spPr>
        <a:xfrm>
          <a:off x="168906" y="2220824"/>
          <a:ext cx="307102" cy="3071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84919F-F9E1-4AFD-90D2-7081AFCF4FB7}">
      <dsp:nvSpPr>
        <dsp:cNvPr id="0" name=""/>
        <dsp:cNvSpPr/>
      </dsp:nvSpPr>
      <dsp:spPr>
        <a:xfrm>
          <a:off x="644915" y="2095192"/>
          <a:ext cx="9413484" cy="558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094" tIns="59094" rIns="59094" bIns="59094" numCol="1" spcCol="1270" anchor="ctr" anchorCtr="0">
          <a:noAutofit/>
        </a:bodyPr>
        <a:lstStyle/>
        <a:p>
          <a:pPr marL="0" lvl="0" indent="0" algn="l" defTabSz="844550">
            <a:lnSpc>
              <a:spcPct val="100000"/>
            </a:lnSpc>
            <a:spcBef>
              <a:spcPct val="0"/>
            </a:spcBef>
            <a:spcAft>
              <a:spcPct val="35000"/>
            </a:spcAft>
            <a:buNone/>
          </a:pPr>
          <a:r>
            <a:rPr lang="en-IN" sz="1900" kern="1200"/>
            <a:t>Logistic Regression to predict class</a:t>
          </a:r>
          <a:endParaRPr lang="en-US" sz="1900" kern="1200"/>
        </a:p>
      </dsp:txBody>
      <dsp:txXfrm>
        <a:off x="644915" y="2095192"/>
        <a:ext cx="9413484" cy="558368"/>
      </dsp:txXfrm>
    </dsp:sp>
    <dsp:sp modelId="{7FD77C1B-B7F1-4117-93C0-55D56230450C}">
      <dsp:nvSpPr>
        <dsp:cNvPr id="0" name=""/>
        <dsp:cNvSpPr/>
      </dsp:nvSpPr>
      <dsp:spPr>
        <a:xfrm>
          <a:off x="0" y="2793152"/>
          <a:ext cx="10058399" cy="5583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431F2C-039B-4976-A003-D1ACBEC19CE2}">
      <dsp:nvSpPr>
        <dsp:cNvPr id="0" name=""/>
        <dsp:cNvSpPr/>
      </dsp:nvSpPr>
      <dsp:spPr>
        <a:xfrm>
          <a:off x="168906" y="2918785"/>
          <a:ext cx="307102" cy="3071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216B65-6278-401F-B29C-7836C106E721}">
      <dsp:nvSpPr>
        <dsp:cNvPr id="0" name=""/>
        <dsp:cNvSpPr/>
      </dsp:nvSpPr>
      <dsp:spPr>
        <a:xfrm>
          <a:off x="644915" y="2793152"/>
          <a:ext cx="9413484" cy="558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094" tIns="59094" rIns="59094" bIns="59094" numCol="1" spcCol="1270" anchor="ctr" anchorCtr="0">
          <a:noAutofit/>
        </a:bodyPr>
        <a:lstStyle/>
        <a:p>
          <a:pPr marL="0" lvl="0" indent="0" algn="l" defTabSz="844550">
            <a:lnSpc>
              <a:spcPct val="100000"/>
            </a:lnSpc>
            <a:spcBef>
              <a:spcPct val="0"/>
            </a:spcBef>
            <a:spcAft>
              <a:spcPct val="35000"/>
            </a:spcAft>
            <a:buNone/>
          </a:pPr>
          <a:r>
            <a:rPr lang="en-IN" sz="1900" kern="1200"/>
            <a:t>Random Forest to predict Class</a:t>
          </a:r>
          <a:endParaRPr lang="en-US" sz="1900" kern="1200"/>
        </a:p>
      </dsp:txBody>
      <dsp:txXfrm>
        <a:off x="644915" y="2793152"/>
        <a:ext cx="9413484" cy="558368"/>
      </dsp:txXfrm>
    </dsp:sp>
    <dsp:sp modelId="{960C83A5-36E6-43F5-A8E2-13814BF91906}">
      <dsp:nvSpPr>
        <dsp:cNvPr id="0" name=""/>
        <dsp:cNvSpPr/>
      </dsp:nvSpPr>
      <dsp:spPr>
        <a:xfrm>
          <a:off x="0" y="3491113"/>
          <a:ext cx="10058399" cy="5583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3A917D-59AA-4E3C-8A81-B3D9FAE18295}">
      <dsp:nvSpPr>
        <dsp:cNvPr id="0" name=""/>
        <dsp:cNvSpPr/>
      </dsp:nvSpPr>
      <dsp:spPr>
        <a:xfrm>
          <a:off x="168906" y="3616746"/>
          <a:ext cx="307102" cy="3071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135ED1-9A9D-4E94-B683-5D43E99E14EB}">
      <dsp:nvSpPr>
        <dsp:cNvPr id="0" name=""/>
        <dsp:cNvSpPr/>
      </dsp:nvSpPr>
      <dsp:spPr>
        <a:xfrm>
          <a:off x="644915" y="3491113"/>
          <a:ext cx="9413484" cy="558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094" tIns="59094" rIns="59094" bIns="59094" numCol="1" spcCol="1270" anchor="ctr" anchorCtr="0">
          <a:noAutofit/>
        </a:bodyPr>
        <a:lstStyle/>
        <a:p>
          <a:pPr marL="0" lvl="0" indent="0" algn="l" defTabSz="844550">
            <a:lnSpc>
              <a:spcPct val="100000"/>
            </a:lnSpc>
            <a:spcBef>
              <a:spcPct val="0"/>
            </a:spcBef>
            <a:spcAft>
              <a:spcPct val="35000"/>
            </a:spcAft>
            <a:buNone/>
          </a:pPr>
          <a:r>
            <a:rPr lang="en-IN" sz="1900" kern="1200"/>
            <a:t>Evaluation of precision and Recall to compare</a:t>
          </a:r>
          <a:endParaRPr lang="en-US" sz="1900" kern="1200"/>
        </a:p>
      </dsp:txBody>
      <dsp:txXfrm>
        <a:off x="644915" y="3491113"/>
        <a:ext cx="9413484" cy="558368"/>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9590046-DA73-4BBF-84B5-C08E6F75191A}" type="slidenum">
              <a:rPr lang="en-US" smtClean="0"/>
              <a:t>‹#›</a:t>
            </a:fld>
            <a:endParaRPr lang="en-US"/>
          </a:p>
        </p:txBody>
      </p:sp>
    </p:spTree>
    <p:extLst>
      <p:ext uri="{BB962C8B-B14F-4D97-AF65-F5344CB8AC3E}">
        <p14:creationId xmlns:p14="http://schemas.microsoft.com/office/powerpoint/2010/main" val="1865749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700607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295129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3966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485584D-7D79-4248-9986-4CA35242F944}" type="datetimeFigureOut">
              <a:rPr lang="en-US" smtClean="0"/>
              <a:t>11/28/2023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9590046-DA73-4BBF-84B5-C08E6F75191A}" type="slidenum">
              <a:rPr lang="en-US" smtClean="0"/>
              <a:t>‹#›</a:t>
            </a:fld>
            <a:endParaRPr lang="en-US"/>
          </a:p>
        </p:txBody>
      </p:sp>
    </p:spTree>
    <p:extLst>
      <p:ext uri="{BB962C8B-B14F-4D97-AF65-F5344CB8AC3E}">
        <p14:creationId xmlns:p14="http://schemas.microsoft.com/office/powerpoint/2010/main" val="2241534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5584D-7D79-4248-9986-4CA35242F944}"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59060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5584D-7D79-4248-9986-4CA35242F944}" type="datetimeFigureOut">
              <a:rPr lang="en-US" smtClean="0"/>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592390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5584D-7D79-4248-9986-4CA35242F944}" type="datetimeFigureOut">
              <a:rPr lang="en-US" smtClean="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261371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85584D-7D79-4248-9986-4CA35242F944}" type="datetimeFigureOut">
              <a:rPr lang="en-US" smtClean="0"/>
              <a:t>11/28/2023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040441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07460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11/28/2023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548164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485584D-7D79-4248-9986-4CA35242F944}" type="datetimeFigureOut">
              <a:rPr lang="en-US" smtClean="0"/>
              <a:t>11/28/2023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9590046-DA73-4BBF-84B5-C08E6F75191A}" type="slidenum">
              <a:rPr lang="en-US" smtClean="0"/>
              <a:t>‹#›</a:t>
            </a:fld>
            <a:endParaRPr lang="en-US"/>
          </a:p>
        </p:txBody>
      </p:sp>
    </p:spTree>
    <p:extLst>
      <p:ext uri="{BB962C8B-B14F-4D97-AF65-F5344CB8AC3E}">
        <p14:creationId xmlns:p14="http://schemas.microsoft.com/office/powerpoint/2010/main" val="353266118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7.png"/><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41.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40.png"/><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4.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microsoft.com/office/2007/relationships/hdphoto" Target="../media/hdphoto2.wdp"/><Relationship Id="rId7" Type="http://schemas.openxmlformats.org/officeDocument/2006/relationships/diagramColors" Target="../diagrams/colors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558F58E-93BA-44A3-BCDA-585AFF2E4F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62AA7B-EE54-A810-7E99-A4C47C7385B4}"/>
              </a:ext>
            </a:extLst>
          </p:cNvPr>
          <p:cNvSpPr>
            <a:spLocks noGrp="1"/>
          </p:cNvSpPr>
          <p:nvPr>
            <p:ph type="ctrTitle"/>
          </p:nvPr>
        </p:nvSpPr>
        <p:spPr>
          <a:xfrm>
            <a:off x="655320" y="2822646"/>
            <a:ext cx="5191759" cy="3170497"/>
          </a:xfrm>
        </p:spPr>
        <p:txBody>
          <a:bodyPr anchor="t">
            <a:normAutofit/>
          </a:bodyPr>
          <a:lstStyle/>
          <a:p>
            <a:r>
              <a:rPr lang="en-IN" sz="5000"/>
              <a:t>Aircraft Schedule Recovery Problem Using Deep earning and Machine Learning</a:t>
            </a:r>
          </a:p>
        </p:txBody>
      </p:sp>
      <p:sp>
        <p:nvSpPr>
          <p:cNvPr id="3" name="Subtitle 2">
            <a:extLst>
              <a:ext uri="{FF2B5EF4-FFF2-40B4-BE49-F238E27FC236}">
                <a16:creationId xmlns:a16="http://schemas.microsoft.com/office/drawing/2014/main" id="{7A4DF605-6EC1-B523-BC88-CEBAF7551392}"/>
              </a:ext>
            </a:extLst>
          </p:cNvPr>
          <p:cNvSpPr>
            <a:spLocks noGrp="1"/>
          </p:cNvSpPr>
          <p:nvPr>
            <p:ph type="subTitle" idx="1"/>
          </p:nvPr>
        </p:nvSpPr>
        <p:spPr>
          <a:xfrm>
            <a:off x="655320" y="711208"/>
            <a:ext cx="4758891" cy="1783523"/>
          </a:xfrm>
        </p:spPr>
        <p:txBody>
          <a:bodyPr anchor="b">
            <a:normAutofit/>
          </a:bodyPr>
          <a:lstStyle/>
          <a:p>
            <a:r>
              <a:rPr lang="en-IN"/>
              <a:t>Under the guidance of professor Gautam Sen</a:t>
            </a:r>
            <a:endParaRPr lang="en-IN" dirty="0"/>
          </a:p>
        </p:txBody>
      </p:sp>
      <p:sp>
        <p:nvSpPr>
          <p:cNvPr id="15" name="Rectangle 14">
            <a:extLst>
              <a:ext uri="{FF2B5EF4-FFF2-40B4-BE49-F238E27FC236}">
                <a16:creationId xmlns:a16="http://schemas.microsoft.com/office/drawing/2014/main" id="{34DBF680-FBD0-4394-A076-AD549E2DB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2631257"/>
            <a:ext cx="4846320" cy="5486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4" name="Picture 3" descr="Network connection abstract against a white background">
            <a:extLst>
              <a:ext uri="{FF2B5EF4-FFF2-40B4-BE49-F238E27FC236}">
                <a16:creationId xmlns:a16="http://schemas.microsoft.com/office/drawing/2014/main" id="{136D2B72-8761-76DC-E5E8-0C9C92D904CF}"/>
              </a:ext>
            </a:extLst>
          </p:cNvPr>
          <p:cNvPicPr>
            <a:picLocks noChangeAspect="1"/>
          </p:cNvPicPr>
          <p:nvPr/>
        </p:nvPicPr>
        <p:blipFill rotWithShape="1">
          <a:blip r:embed="rId4"/>
          <a:srcRect r="38886" b="-1"/>
          <a:stretch/>
        </p:blipFill>
        <p:spPr>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
        <p:nvSpPr>
          <p:cNvPr id="13" name="Freeform: Shape 12">
            <a:extLst>
              <a:ext uri="{FF2B5EF4-FFF2-40B4-BE49-F238E27FC236}">
                <a16:creationId xmlns:a16="http://schemas.microsoft.com/office/drawing/2014/main" id="{025516A9-A197-45C0-A7C3-D8D04C443D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3"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blipFill dpi="0" rotWithShape="1">
            <a:blip r:embed="rId5">
              <a:alphaModFix amt="30000"/>
              <a:duotone>
                <a:prstClr val="black"/>
                <a:schemeClr val="accent1">
                  <a:tint val="45000"/>
                  <a:satMod val="400000"/>
                </a:schemeClr>
              </a:duotone>
              <a:extLst>
                <a:ext uri="{BEBA8EAE-BF5A-486C-A8C5-ECC9F3942E4B}">
                  <a14:imgProps xmlns:a14="http://schemas.microsoft.com/office/drawing/2010/main">
                    <a14:imgLayer r:embed="rId3">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03273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16AEE8-AA3F-7761-343E-96DBFDE2FFB6}"/>
              </a:ext>
            </a:extLst>
          </p:cNvPr>
          <p:cNvSpPr>
            <a:spLocks noGrp="1"/>
          </p:cNvSpPr>
          <p:nvPr>
            <p:ph idx="1"/>
          </p:nvPr>
        </p:nvSpPr>
        <p:spPr>
          <a:xfrm>
            <a:off x="9877530" y="401934"/>
            <a:ext cx="2234082" cy="5765110"/>
          </a:xfrm>
        </p:spPr>
        <p:txBody>
          <a:bodyPr>
            <a:normAutofit/>
          </a:bodyPr>
          <a:lstStyle/>
          <a:p>
            <a:r>
              <a:rPr lang="en-IN" dirty="0"/>
              <a:t>Discretization of Time</a:t>
            </a:r>
          </a:p>
          <a:p>
            <a:endParaRPr lang="en-IN" dirty="0"/>
          </a:p>
          <a:p>
            <a:endParaRPr lang="en-IN" dirty="0"/>
          </a:p>
          <a:p>
            <a:endParaRPr lang="en-IN" dirty="0"/>
          </a:p>
          <a:p>
            <a:endParaRPr lang="en-IN" dirty="0"/>
          </a:p>
          <a:p>
            <a:endParaRPr lang="en-IN" dirty="0"/>
          </a:p>
          <a:p>
            <a:endParaRPr lang="en-IN" dirty="0"/>
          </a:p>
          <a:p>
            <a:r>
              <a:rPr lang="en-IN" dirty="0"/>
              <a:t>Creation of Unique Flight Identifiers </a:t>
            </a:r>
          </a:p>
        </p:txBody>
      </p:sp>
      <p:pic>
        <p:nvPicPr>
          <p:cNvPr id="5" name="Picture 4">
            <a:extLst>
              <a:ext uri="{FF2B5EF4-FFF2-40B4-BE49-F238E27FC236}">
                <a16:creationId xmlns:a16="http://schemas.microsoft.com/office/drawing/2014/main" id="{FCECAF0F-B5B9-4A3F-E7FF-6FEF552A7264}"/>
              </a:ext>
            </a:extLst>
          </p:cNvPr>
          <p:cNvPicPr>
            <a:picLocks noChangeAspect="1"/>
          </p:cNvPicPr>
          <p:nvPr/>
        </p:nvPicPr>
        <p:blipFill>
          <a:blip r:embed="rId2"/>
          <a:stretch>
            <a:fillRect/>
          </a:stretch>
        </p:blipFill>
        <p:spPr>
          <a:xfrm>
            <a:off x="80388" y="84493"/>
            <a:ext cx="9505740" cy="3191269"/>
          </a:xfrm>
          <a:prstGeom prst="rect">
            <a:avLst/>
          </a:prstGeom>
        </p:spPr>
      </p:pic>
      <p:pic>
        <p:nvPicPr>
          <p:cNvPr id="7" name="Picture 6">
            <a:extLst>
              <a:ext uri="{FF2B5EF4-FFF2-40B4-BE49-F238E27FC236}">
                <a16:creationId xmlns:a16="http://schemas.microsoft.com/office/drawing/2014/main" id="{5676827C-A243-6762-706B-92C8C14CB450}"/>
              </a:ext>
            </a:extLst>
          </p:cNvPr>
          <p:cNvPicPr>
            <a:picLocks noChangeAspect="1"/>
          </p:cNvPicPr>
          <p:nvPr/>
        </p:nvPicPr>
        <p:blipFill>
          <a:blip r:embed="rId3"/>
          <a:stretch>
            <a:fillRect/>
          </a:stretch>
        </p:blipFill>
        <p:spPr>
          <a:xfrm>
            <a:off x="80388" y="3358661"/>
            <a:ext cx="9583554" cy="3344506"/>
          </a:xfrm>
          <a:prstGeom prst="rect">
            <a:avLst/>
          </a:prstGeom>
        </p:spPr>
      </p:pic>
    </p:spTree>
    <p:extLst>
      <p:ext uri="{BB962C8B-B14F-4D97-AF65-F5344CB8AC3E}">
        <p14:creationId xmlns:p14="http://schemas.microsoft.com/office/powerpoint/2010/main" val="76328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BED6EF-E858-50F2-95A7-34EA53F166D8}"/>
              </a:ext>
            </a:extLst>
          </p:cNvPr>
          <p:cNvSpPr>
            <a:spLocks noGrp="1"/>
          </p:cNvSpPr>
          <p:nvPr>
            <p:ph idx="1"/>
          </p:nvPr>
        </p:nvSpPr>
        <p:spPr>
          <a:xfrm>
            <a:off x="10239270" y="311499"/>
            <a:ext cx="1701521" cy="5888333"/>
          </a:xfrm>
        </p:spPr>
        <p:txBody>
          <a:bodyPr/>
          <a:lstStyle/>
          <a:p>
            <a:r>
              <a:rPr lang="en-IN" dirty="0"/>
              <a:t>Y Label</a:t>
            </a:r>
          </a:p>
          <a:p>
            <a:endParaRPr lang="en-IN" dirty="0"/>
          </a:p>
          <a:p>
            <a:endParaRPr lang="en-IN" dirty="0"/>
          </a:p>
          <a:p>
            <a:endParaRPr lang="en-IN" dirty="0"/>
          </a:p>
          <a:p>
            <a:endParaRPr lang="en-IN" dirty="0"/>
          </a:p>
          <a:p>
            <a:endParaRPr lang="en-IN" dirty="0"/>
          </a:p>
          <a:p>
            <a:r>
              <a:rPr lang="en-IN" dirty="0"/>
              <a:t>Delay Time Calculation</a:t>
            </a:r>
          </a:p>
        </p:txBody>
      </p:sp>
      <p:pic>
        <p:nvPicPr>
          <p:cNvPr id="5" name="Picture 4">
            <a:extLst>
              <a:ext uri="{FF2B5EF4-FFF2-40B4-BE49-F238E27FC236}">
                <a16:creationId xmlns:a16="http://schemas.microsoft.com/office/drawing/2014/main" id="{6743B4B5-2506-2477-7629-77DF314805FC}"/>
              </a:ext>
            </a:extLst>
          </p:cNvPr>
          <p:cNvPicPr>
            <a:picLocks noChangeAspect="1"/>
          </p:cNvPicPr>
          <p:nvPr/>
        </p:nvPicPr>
        <p:blipFill>
          <a:blip r:embed="rId2"/>
          <a:stretch>
            <a:fillRect/>
          </a:stretch>
        </p:blipFill>
        <p:spPr>
          <a:xfrm>
            <a:off x="251209" y="197562"/>
            <a:ext cx="9609574" cy="1292106"/>
          </a:xfrm>
          <a:prstGeom prst="rect">
            <a:avLst/>
          </a:prstGeom>
        </p:spPr>
      </p:pic>
      <p:pic>
        <p:nvPicPr>
          <p:cNvPr id="7" name="Picture 6">
            <a:extLst>
              <a:ext uri="{FF2B5EF4-FFF2-40B4-BE49-F238E27FC236}">
                <a16:creationId xmlns:a16="http://schemas.microsoft.com/office/drawing/2014/main" id="{F32874ED-A476-C746-65F2-EC6483B69E95}"/>
              </a:ext>
            </a:extLst>
          </p:cNvPr>
          <p:cNvPicPr>
            <a:picLocks noChangeAspect="1"/>
          </p:cNvPicPr>
          <p:nvPr/>
        </p:nvPicPr>
        <p:blipFill>
          <a:blip r:embed="rId3"/>
          <a:stretch>
            <a:fillRect/>
          </a:stretch>
        </p:blipFill>
        <p:spPr>
          <a:xfrm>
            <a:off x="251209" y="1619560"/>
            <a:ext cx="9746901" cy="4442845"/>
          </a:xfrm>
          <a:prstGeom prst="rect">
            <a:avLst/>
          </a:prstGeom>
        </p:spPr>
      </p:pic>
    </p:spTree>
    <p:extLst>
      <p:ext uri="{BB962C8B-B14F-4D97-AF65-F5344CB8AC3E}">
        <p14:creationId xmlns:p14="http://schemas.microsoft.com/office/powerpoint/2010/main" val="3735201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FD8A5-8534-24A9-C929-4FFB776EF6E9}"/>
              </a:ext>
            </a:extLst>
          </p:cNvPr>
          <p:cNvSpPr>
            <a:spLocks noGrp="1"/>
          </p:cNvSpPr>
          <p:nvPr>
            <p:ph type="title"/>
          </p:nvPr>
        </p:nvSpPr>
        <p:spPr/>
        <p:txBody>
          <a:bodyPr/>
          <a:lstStyle/>
          <a:p>
            <a:r>
              <a:rPr lang="en-IN" dirty="0"/>
              <a:t>Methods</a:t>
            </a:r>
          </a:p>
        </p:txBody>
      </p:sp>
      <p:graphicFrame>
        <p:nvGraphicFramePr>
          <p:cNvPr id="7" name="Content Placeholder 2">
            <a:extLst>
              <a:ext uri="{FF2B5EF4-FFF2-40B4-BE49-F238E27FC236}">
                <a16:creationId xmlns:a16="http://schemas.microsoft.com/office/drawing/2014/main" id="{E4D3A88A-9E70-1484-30FA-07C68393061F}"/>
              </a:ext>
            </a:extLst>
          </p:cNvPr>
          <p:cNvGraphicFramePr>
            <a:graphicFrameLocks noGrp="1"/>
          </p:cNvGraphicFramePr>
          <p:nvPr>
            <p:ph idx="1"/>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580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8" name="Rectangle 1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06E681C2-AE1D-2034-2373-33274D45256D}"/>
              </a:ext>
            </a:extLst>
          </p:cNvPr>
          <p:cNvSpPr>
            <a:spLocks noGrp="1"/>
          </p:cNvSpPr>
          <p:nvPr>
            <p:ph type="title"/>
          </p:nvPr>
        </p:nvSpPr>
        <p:spPr>
          <a:xfrm>
            <a:off x="1069848" y="484632"/>
            <a:ext cx="10058400" cy="1609344"/>
          </a:xfrm>
        </p:spPr>
        <p:txBody>
          <a:bodyPr>
            <a:normAutofit/>
          </a:bodyPr>
          <a:lstStyle/>
          <a:p>
            <a:r>
              <a:rPr lang="en-IN" dirty="0"/>
              <a:t>Random Forest Classifier</a:t>
            </a:r>
          </a:p>
        </p:txBody>
      </p:sp>
      <p:pic>
        <p:nvPicPr>
          <p:cNvPr id="5" name="Content Placeholder 4">
            <a:extLst>
              <a:ext uri="{FF2B5EF4-FFF2-40B4-BE49-F238E27FC236}">
                <a16:creationId xmlns:a16="http://schemas.microsoft.com/office/drawing/2014/main" id="{1F41B9A1-950D-7CC2-15BF-7D996F5F8DBC}"/>
              </a:ext>
            </a:extLst>
          </p:cNvPr>
          <p:cNvPicPr>
            <a:picLocks noChangeAspect="1"/>
          </p:cNvPicPr>
          <p:nvPr/>
        </p:nvPicPr>
        <p:blipFill rotWithShape="1">
          <a:blip r:embed="rId4"/>
          <a:srcRect r="8501" b="-3"/>
          <a:stretch/>
        </p:blipFill>
        <p:spPr>
          <a:xfrm>
            <a:off x="1007196" y="2265037"/>
            <a:ext cx="5088800" cy="3907158"/>
          </a:xfrm>
          <a:prstGeom prst="rect">
            <a:avLst/>
          </a:prstGeom>
        </p:spPr>
      </p:pic>
      <p:sp>
        <p:nvSpPr>
          <p:cNvPr id="9" name="Content Placeholder 8">
            <a:extLst>
              <a:ext uri="{FF2B5EF4-FFF2-40B4-BE49-F238E27FC236}">
                <a16:creationId xmlns:a16="http://schemas.microsoft.com/office/drawing/2014/main" id="{301C02E4-6F3D-4DB6-E268-1774EFB6689D}"/>
              </a:ext>
            </a:extLst>
          </p:cNvPr>
          <p:cNvSpPr>
            <a:spLocks noGrp="1"/>
          </p:cNvSpPr>
          <p:nvPr>
            <p:ph idx="1"/>
          </p:nvPr>
        </p:nvSpPr>
        <p:spPr>
          <a:xfrm>
            <a:off x="6496216" y="2320412"/>
            <a:ext cx="4632031" cy="3851787"/>
          </a:xfrm>
        </p:spPr>
        <p:txBody>
          <a:bodyPr anchor="ctr">
            <a:normAutofit/>
          </a:bodyPr>
          <a:lstStyle/>
          <a:p>
            <a:r>
              <a:rPr lang="en-US" dirty="0"/>
              <a:t>Data split</a:t>
            </a:r>
          </a:p>
          <a:p>
            <a:r>
              <a:rPr lang="en-US" dirty="0"/>
              <a:t>Creating random forest</a:t>
            </a:r>
          </a:p>
          <a:p>
            <a:r>
              <a:rPr lang="en-US" dirty="0"/>
              <a:t>Training</a:t>
            </a:r>
          </a:p>
          <a:p>
            <a:r>
              <a:rPr lang="en-US" dirty="0"/>
              <a:t>Prediction</a:t>
            </a:r>
          </a:p>
          <a:p>
            <a:r>
              <a:rPr lang="en-US" dirty="0"/>
              <a:t>Evaluation metrices</a:t>
            </a:r>
          </a:p>
          <a:p>
            <a:endParaRPr lang="en-US" dirty="0"/>
          </a:p>
        </p:txBody>
      </p:sp>
      <p:sp>
        <p:nvSpPr>
          <p:cNvPr id="20" name="Oval 1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37309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8" name="Rectangle 1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3DE45AF4-C421-6636-2DCA-2C2CE05D6512}"/>
              </a:ext>
            </a:extLst>
          </p:cNvPr>
          <p:cNvSpPr>
            <a:spLocks noGrp="1"/>
          </p:cNvSpPr>
          <p:nvPr>
            <p:ph type="title"/>
          </p:nvPr>
        </p:nvSpPr>
        <p:spPr>
          <a:xfrm>
            <a:off x="1069848" y="484632"/>
            <a:ext cx="10058400" cy="1609344"/>
          </a:xfrm>
        </p:spPr>
        <p:txBody>
          <a:bodyPr>
            <a:normAutofit/>
          </a:bodyPr>
          <a:lstStyle/>
          <a:p>
            <a:r>
              <a:rPr lang="en-IN" dirty="0"/>
              <a:t>Logistic Regression</a:t>
            </a:r>
          </a:p>
        </p:txBody>
      </p:sp>
      <p:pic>
        <p:nvPicPr>
          <p:cNvPr id="5" name="Content Placeholder 4">
            <a:extLst>
              <a:ext uri="{FF2B5EF4-FFF2-40B4-BE49-F238E27FC236}">
                <a16:creationId xmlns:a16="http://schemas.microsoft.com/office/drawing/2014/main" id="{376D9620-27C6-4FE9-27DC-9F3E7AD1921E}"/>
              </a:ext>
            </a:extLst>
          </p:cNvPr>
          <p:cNvPicPr>
            <a:picLocks noChangeAspect="1"/>
          </p:cNvPicPr>
          <p:nvPr/>
        </p:nvPicPr>
        <p:blipFill rotWithShape="1">
          <a:blip r:embed="rId4"/>
          <a:srcRect r="54089" b="-1"/>
          <a:stretch/>
        </p:blipFill>
        <p:spPr>
          <a:xfrm>
            <a:off x="1007196" y="2265037"/>
            <a:ext cx="5088800" cy="3907158"/>
          </a:xfrm>
          <a:prstGeom prst="rect">
            <a:avLst/>
          </a:prstGeom>
        </p:spPr>
      </p:pic>
      <p:sp>
        <p:nvSpPr>
          <p:cNvPr id="9" name="Content Placeholder 8">
            <a:extLst>
              <a:ext uri="{FF2B5EF4-FFF2-40B4-BE49-F238E27FC236}">
                <a16:creationId xmlns:a16="http://schemas.microsoft.com/office/drawing/2014/main" id="{EA5A1413-84D6-D0F6-3608-BF84E4DB96C6}"/>
              </a:ext>
            </a:extLst>
          </p:cNvPr>
          <p:cNvSpPr>
            <a:spLocks noGrp="1"/>
          </p:cNvSpPr>
          <p:nvPr>
            <p:ph idx="1"/>
          </p:nvPr>
        </p:nvSpPr>
        <p:spPr>
          <a:xfrm>
            <a:off x="6496216" y="2320412"/>
            <a:ext cx="4632031" cy="3851787"/>
          </a:xfrm>
        </p:spPr>
        <p:txBody>
          <a:bodyPr anchor="ctr">
            <a:normAutofit/>
          </a:bodyPr>
          <a:lstStyle/>
          <a:p>
            <a:r>
              <a:rPr lang="en-US" dirty="0"/>
              <a:t>Creating logistic model with max iterations 1000</a:t>
            </a:r>
          </a:p>
          <a:p>
            <a:r>
              <a:rPr lang="en-US" dirty="0"/>
              <a:t>Training</a:t>
            </a:r>
          </a:p>
          <a:p>
            <a:r>
              <a:rPr lang="en-US" dirty="0"/>
              <a:t>Testing</a:t>
            </a:r>
          </a:p>
          <a:p>
            <a:r>
              <a:rPr lang="en-US" dirty="0"/>
              <a:t>Evaluation metrices</a:t>
            </a:r>
          </a:p>
          <a:p>
            <a:endParaRPr lang="en-US" dirty="0"/>
          </a:p>
        </p:txBody>
      </p:sp>
      <p:sp>
        <p:nvSpPr>
          <p:cNvPr id="20" name="Oval 1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469534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8" name="Rectangle 1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A9CEC147-B9F4-CA98-FD6C-C541EEA0A439}"/>
              </a:ext>
            </a:extLst>
          </p:cNvPr>
          <p:cNvSpPr>
            <a:spLocks noGrp="1"/>
          </p:cNvSpPr>
          <p:nvPr>
            <p:ph type="title"/>
          </p:nvPr>
        </p:nvSpPr>
        <p:spPr>
          <a:xfrm>
            <a:off x="1069848" y="484632"/>
            <a:ext cx="10058400" cy="1609344"/>
          </a:xfrm>
        </p:spPr>
        <p:txBody>
          <a:bodyPr>
            <a:normAutofit/>
          </a:bodyPr>
          <a:lstStyle/>
          <a:p>
            <a:r>
              <a:rPr lang="en-IN" dirty="0"/>
              <a:t>MLP Classifier</a:t>
            </a:r>
          </a:p>
        </p:txBody>
      </p:sp>
      <p:sp>
        <p:nvSpPr>
          <p:cNvPr id="9" name="Content Placeholder 8">
            <a:extLst>
              <a:ext uri="{FF2B5EF4-FFF2-40B4-BE49-F238E27FC236}">
                <a16:creationId xmlns:a16="http://schemas.microsoft.com/office/drawing/2014/main" id="{C868D4D7-F373-3CC9-9F16-94DC8274E360}"/>
              </a:ext>
            </a:extLst>
          </p:cNvPr>
          <p:cNvSpPr>
            <a:spLocks noGrp="1"/>
          </p:cNvSpPr>
          <p:nvPr>
            <p:ph idx="1"/>
          </p:nvPr>
        </p:nvSpPr>
        <p:spPr>
          <a:xfrm>
            <a:off x="7325248" y="2320412"/>
            <a:ext cx="4350937" cy="3851787"/>
          </a:xfrm>
        </p:spPr>
        <p:txBody>
          <a:bodyPr anchor="ctr">
            <a:normAutofit/>
          </a:bodyPr>
          <a:lstStyle/>
          <a:p>
            <a:r>
              <a:rPr lang="en-US" dirty="0"/>
              <a:t>One Classifier trained 136 almost similar classifier with 2 hidden layer using feed forward</a:t>
            </a:r>
          </a:p>
          <a:p>
            <a:r>
              <a:rPr lang="en-US" dirty="0"/>
              <a:t>Testing </a:t>
            </a:r>
          </a:p>
          <a:p>
            <a:r>
              <a:rPr lang="en-US" dirty="0"/>
              <a:t>Evaluation Metrices</a:t>
            </a:r>
          </a:p>
          <a:p>
            <a:endParaRPr lang="en-US" dirty="0"/>
          </a:p>
        </p:txBody>
      </p:sp>
      <p:sp>
        <p:nvSpPr>
          <p:cNvPr id="20" name="Oval 1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7" name="Picture 6">
            <a:extLst>
              <a:ext uri="{FF2B5EF4-FFF2-40B4-BE49-F238E27FC236}">
                <a16:creationId xmlns:a16="http://schemas.microsoft.com/office/drawing/2014/main" id="{514336BE-EDF9-68FA-7EF7-82AEE1C506FD}"/>
              </a:ext>
            </a:extLst>
          </p:cNvPr>
          <p:cNvPicPr>
            <a:picLocks noChangeAspect="1"/>
          </p:cNvPicPr>
          <p:nvPr/>
        </p:nvPicPr>
        <p:blipFill>
          <a:blip r:embed="rId5"/>
          <a:stretch>
            <a:fillRect/>
          </a:stretch>
        </p:blipFill>
        <p:spPr>
          <a:xfrm>
            <a:off x="515815" y="2188518"/>
            <a:ext cx="6275471" cy="4337277"/>
          </a:xfrm>
          <a:prstGeom prst="rect">
            <a:avLst/>
          </a:prstGeom>
        </p:spPr>
      </p:pic>
    </p:spTree>
    <p:extLst>
      <p:ext uri="{BB962C8B-B14F-4D97-AF65-F5344CB8AC3E}">
        <p14:creationId xmlns:p14="http://schemas.microsoft.com/office/powerpoint/2010/main" val="2676137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5" name="Content Placeholder 4">
            <a:extLst>
              <a:ext uri="{FF2B5EF4-FFF2-40B4-BE49-F238E27FC236}">
                <a16:creationId xmlns:a16="http://schemas.microsoft.com/office/drawing/2014/main" id="{733F8317-41F8-7C2B-600D-6EE4A494BD83}"/>
              </a:ext>
            </a:extLst>
          </p:cNvPr>
          <p:cNvPicPr>
            <a:picLocks noChangeAspect="1"/>
          </p:cNvPicPr>
          <p:nvPr/>
        </p:nvPicPr>
        <p:blipFill>
          <a:blip r:embed="rId2"/>
          <a:stretch>
            <a:fillRect/>
          </a:stretch>
        </p:blipFill>
        <p:spPr>
          <a:xfrm>
            <a:off x="6498488" y="505224"/>
            <a:ext cx="4467386" cy="3060160"/>
          </a:xfrm>
          <a:prstGeom prst="rect">
            <a:avLst/>
          </a:prstGeom>
        </p:spPr>
      </p:pic>
      <p:sp>
        <p:nvSpPr>
          <p:cNvPr id="16" name="Rectangle 1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 name="Rectangle 8">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7" name="Picture 6">
            <a:extLst>
              <a:ext uri="{FF2B5EF4-FFF2-40B4-BE49-F238E27FC236}">
                <a16:creationId xmlns:a16="http://schemas.microsoft.com/office/drawing/2014/main" id="{5A2054AE-18D9-EB99-0130-A594FCE78CEA}"/>
              </a:ext>
            </a:extLst>
          </p:cNvPr>
          <p:cNvPicPr>
            <a:picLocks noChangeAspect="1"/>
          </p:cNvPicPr>
          <p:nvPr/>
        </p:nvPicPr>
        <p:blipFill>
          <a:blip r:embed="rId5"/>
          <a:stretch>
            <a:fillRect/>
          </a:stretch>
        </p:blipFill>
        <p:spPr>
          <a:xfrm>
            <a:off x="1170951" y="505223"/>
            <a:ext cx="4577733" cy="3060160"/>
          </a:xfrm>
          <a:prstGeom prst="rect">
            <a:avLst/>
          </a:prstGeom>
        </p:spPr>
      </p:pic>
      <p:sp>
        <p:nvSpPr>
          <p:cNvPr id="11" name="Content Placeholder 10">
            <a:extLst>
              <a:ext uri="{FF2B5EF4-FFF2-40B4-BE49-F238E27FC236}">
                <a16:creationId xmlns:a16="http://schemas.microsoft.com/office/drawing/2014/main" id="{CE78FEEB-7258-71D4-984D-6425C805DD9B}"/>
              </a:ext>
            </a:extLst>
          </p:cNvPr>
          <p:cNvSpPr>
            <a:spLocks noGrp="1"/>
          </p:cNvSpPr>
          <p:nvPr>
            <p:ph idx="1"/>
          </p:nvPr>
        </p:nvSpPr>
        <p:spPr>
          <a:xfrm>
            <a:off x="1296238" y="4170410"/>
            <a:ext cx="9620904" cy="1767141"/>
          </a:xfrm>
        </p:spPr>
        <p:txBody>
          <a:bodyPr anchor="ctr">
            <a:normAutofit/>
          </a:bodyPr>
          <a:lstStyle/>
          <a:p>
            <a:r>
              <a:rPr lang="en-US" sz="3200" dirty="0"/>
              <a:t>Average 0.908 accuracy of all MLP Classifiers</a:t>
            </a:r>
          </a:p>
        </p:txBody>
      </p:sp>
      <p:sp>
        <p:nvSpPr>
          <p:cNvPr id="20" name="Rectangle 19">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2" name="Oval 21">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031534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04C6A80A-C3F4-48DE-80ED-845C8B3E1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070" y="0"/>
            <a:ext cx="754193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negative&#10;&#10;Description automatically generated">
            <a:extLst>
              <a:ext uri="{FF2B5EF4-FFF2-40B4-BE49-F238E27FC236}">
                <a16:creationId xmlns:a16="http://schemas.microsoft.com/office/drawing/2014/main" id="{BE6D97C6-0E41-F397-496F-F8F31FB48BD1}"/>
              </a:ext>
            </a:extLst>
          </p:cNvPr>
          <p:cNvPicPr>
            <a:picLocks noChangeAspect="1"/>
          </p:cNvPicPr>
          <p:nvPr/>
        </p:nvPicPr>
        <p:blipFill>
          <a:blip r:embed="rId4"/>
          <a:stretch>
            <a:fillRect/>
          </a:stretch>
        </p:blipFill>
        <p:spPr>
          <a:xfrm>
            <a:off x="640080" y="945123"/>
            <a:ext cx="3369910" cy="2097768"/>
          </a:xfrm>
          <a:prstGeom prst="rect">
            <a:avLst/>
          </a:prstGeom>
        </p:spPr>
      </p:pic>
      <p:pic>
        <p:nvPicPr>
          <p:cNvPr id="7" name="Picture 6" descr="A table with numbers and letters&#10;&#10;Description automatically generated">
            <a:extLst>
              <a:ext uri="{FF2B5EF4-FFF2-40B4-BE49-F238E27FC236}">
                <a16:creationId xmlns:a16="http://schemas.microsoft.com/office/drawing/2014/main" id="{32D149EA-B246-FBE1-D360-D6B83FA0C128}"/>
              </a:ext>
            </a:extLst>
          </p:cNvPr>
          <p:cNvPicPr>
            <a:picLocks noChangeAspect="1"/>
          </p:cNvPicPr>
          <p:nvPr/>
        </p:nvPicPr>
        <p:blipFill>
          <a:blip r:embed="rId5"/>
          <a:stretch>
            <a:fillRect/>
          </a:stretch>
        </p:blipFill>
        <p:spPr>
          <a:xfrm>
            <a:off x="640080" y="4035471"/>
            <a:ext cx="3369910" cy="1491185"/>
          </a:xfrm>
          <a:prstGeom prst="rect">
            <a:avLst/>
          </a:prstGeom>
        </p:spPr>
      </p:pic>
      <p:sp>
        <p:nvSpPr>
          <p:cNvPr id="11" name="Content Placeholder 10">
            <a:extLst>
              <a:ext uri="{FF2B5EF4-FFF2-40B4-BE49-F238E27FC236}">
                <a16:creationId xmlns:a16="http://schemas.microsoft.com/office/drawing/2014/main" id="{516C3AA3-BBDA-BAA4-5ACB-E98003897B0C}"/>
              </a:ext>
            </a:extLst>
          </p:cNvPr>
          <p:cNvSpPr>
            <a:spLocks noGrp="1"/>
          </p:cNvSpPr>
          <p:nvPr>
            <p:ph idx="1"/>
          </p:nvPr>
        </p:nvSpPr>
        <p:spPr>
          <a:xfrm>
            <a:off x="4900048" y="138897"/>
            <a:ext cx="6730276" cy="4050792"/>
          </a:xfrm>
        </p:spPr>
        <p:txBody>
          <a:bodyPr>
            <a:noAutofit/>
          </a:bodyPr>
          <a:lstStyle/>
          <a:p>
            <a:r>
              <a:rPr lang="en-US" sz="1800" dirty="0"/>
              <a:t>The results from applying Logistic Regression, Random Forest, and Multi-Layer Perceptron (MLP) classifiers to the Aircraft Schedule Recovery Problem (ASRP) offer intriguing insights into the efficacy of these models in a complex, real-world scenario. Logistic Regression exhibits a commendable precision of 0.92, indicating its strong ability to correctly identify disrupted flights. This high level of precision suggests that Logistic Regression, despite its relative simplicity, is quite adept at handling linear relationships within the dataset. In contrast, the Random Forest classifier achieves an even higher precision of 0.98, underscoring its superiority in handling the intricacies of the ASRP. The ensemble nature of Random Forest, which aggregates predictions from multiple decision trees, contributes to its robust performance. This methodology effectively captures the diverse and variable factors influencing flight disruptions, leading to more accurate </a:t>
            </a:r>
            <a:r>
              <a:rPr lang="en-US" sz="1800" dirty="0" err="1"/>
              <a:t>predictionsThe</a:t>
            </a:r>
            <a:r>
              <a:rPr lang="en-US" sz="1800" dirty="0"/>
              <a:t> MLP Classifier, with an average precision and recall of 0.908, showcases its capability to model complex, non-linear relationships in the ASRP data. The highest precision recorded at 0.9998 demonstrates the MLP's potential to achieve near-perfect accuracy under certain conditions. However, the lowest precision of 0.67 reflects variability in its performance, likely due to the diverse and complex nature of the data and the model's sensitivity to different data distributions and features</a:t>
            </a:r>
          </a:p>
        </p:txBody>
      </p:sp>
      <p:grpSp>
        <p:nvGrpSpPr>
          <p:cNvPr id="40" name="Group 39">
            <a:extLst>
              <a:ext uri="{FF2B5EF4-FFF2-40B4-BE49-F238E27FC236}">
                <a16:creationId xmlns:a16="http://schemas.microsoft.com/office/drawing/2014/main" id="{9E2417C7-A82F-44F7-A96F-B751F3302F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2" name="Oval 31">
              <a:extLst>
                <a:ext uri="{FF2B5EF4-FFF2-40B4-BE49-F238E27FC236}">
                  <a16:creationId xmlns:a16="http://schemas.microsoft.com/office/drawing/2014/main" id="{C41F7344-9C8B-4289-B22F-5A9BE386F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1" name="Oval 40">
              <a:extLst>
                <a:ext uri="{FF2B5EF4-FFF2-40B4-BE49-F238E27FC236}">
                  <a16:creationId xmlns:a16="http://schemas.microsoft.com/office/drawing/2014/main" id="{3D44D01D-A2CB-4AC9-9D70-A4DC027D1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534766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6B511-C7BB-1D7A-A6A8-65E109747F8E}"/>
              </a:ext>
            </a:extLst>
          </p:cNvPr>
          <p:cNvSpPr>
            <a:spLocks noGrp="1"/>
          </p:cNvSpPr>
          <p:nvPr>
            <p:ph type="title"/>
          </p:nvPr>
        </p:nvSpPr>
        <p:spPr/>
        <p:txBody>
          <a:bodyPr/>
          <a:lstStyle/>
          <a:p>
            <a:r>
              <a:rPr lang="en-IN" dirty="0"/>
              <a:t>Future Scopes</a:t>
            </a:r>
          </a:p>
        </p:txBody>
      </p:sp>
      <p:sp>
        <p:nvSpPr>
          <p:cNvPr id="3" name="Content Placeholder 2">
            <a:extLst>
              <a:ext uri="{FF2B5EF4-FFF2-40B4-BE49-F238E27FC236}">
                <a16:creationId xmlns:a16="http://schemas.microsoft.com/office/drawing/2014/main" id="{A4F3E9CE-2E97-E164-D560-E074B2227D56}"/>
              </a:ext>
            </a:extLst>
          </p:cNvPr>
          <p:cNvSpPr>
            <a:spLocks noGrp="1"/>
          </p:cNvSpPr>
          <p:nvPr>
            <p:ph idx="1"/>
          </p:nvPr>
        </p:nvSpPr>
        <p:spPr/>
        <p:txBody>
          <a:bodyPr>
            <a:normAutofit/>
          </a:bodyPr>
          <a:lstStyle/>
          <a:p>
            <a:r>
              <a:rPr lang="en-US" dirty="0"/>
              <a:t>Enhancing Data Quality and Volume</a:t>
            </a:r>
          </a:p>
          <a:p>
            <a:r>
              <a:rPr lang="en-US" dirty="0"/>
              <a:t> Enhanced data quality</a:t>
            </a:r>
          </a:p>
          <a:p>
            <a:r>
              <a:rPr lang="en-US" dirty="0"/>
              <a:t>Advanced Feature Engineering</a:t>
            </a:r>
          </a:p>
          <a:p>
            <a:r>
              <a:rPr lang="en-US" dirty="0"/>
              <a:t>Experimenting with Hybrid Models</a:t>
            </a:r>
          </a:p>
          <a:p>
            <a:r>
              <a:rPr lang="en-US" dirty="0"/>
              <a:t> Improving Real-Time Predictive Capabilities</a:t>
            </a:r>
          </a:p>
          <a:p>
            <a:r>
              <a:rPr lang="en-US" dirty="0"/>
              <a:t> Robustness to Data Anomalies and External Factors</a:t>
            </a:r>
          </a:p>
          <a:p>
            <a:r>
              <a:rPr lang="en-US" dirty="0"/>
              <a:t>User-Friendly Implementation and Integration with Existing Systems</a:t>
            </a:r>
          </a:p>
          <a:p>
            <a:r>
              <a:rPr lang="en-US" dirty="0"/>
              <a:t>Ethical and Environmental Considerations</a:t>
            </a:r>
            <a:endParaRPr lang="en-IN" dirty="0"/>
          </a:p>
        </p:txBody>
      </p:sp>
    </p:spTree>
    <p:extLst>
      <p:ext uri="{BB962C8B-B14F-4D97-AF65-F5344CB8AC3E}">
        <p14:creationId xmlns:p14="http://schemas.microsoft.com/office/powerpoint/2010/main" val="781208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981E9-B85C-4914-F788-912CF5D2AF28}"/>
              </a:ext>
            </a:extLst>
          </p:cNvPr>
          <p:cNvSpPr>
            <a:spLocks noGrp="1"/>
          </p:cNvSpPr>
          <p:nvPr>
            <p:ph type="title"/>
          </p:nvPr>
        </p:nvSpPr>
        <p:spPr/>
        <p:txBody>
          <a:bodyPr/>
          <a:lstStyle/>
          <a:p>
            <a:r>
              <a:rPr lang="en-IN" dirty="0"/>
              <a:t>Link to </a:t>
            </a:r>
            <a:r>
              <a:rPr lang="en-IN" dirty="0" err="1"/>
              <a:t>NoteBook</a:t>
            </a:r>
            <a:endParaRPr lang="en-IN" dirty="0"/>
          </a:p>
        </p:txBody>
      </p:sp>
      <p:sp>
        <p:nvSpPr>
          <p:cNvPr id="3" name="Content Placeholder 2">
            <a:extLst>
              <a:ext uri="{FF2B5EF4-FFF2-40B4-BE49-F238E27FC236}">
                <a16:creationId xmlns:a16="http://schemas.microsoft.com/office/drawing/2014/main" id="{3D7B9373-A19F-B51F-DE3C-E16850201116}"/>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790831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7876-DF24-8B85-8A1A-2D0F14A659AA}"/>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CEA330A-5693-7A7B-408C-ADB4A7F3D4F3}"/>
              </a:ext>
            </a:extLst>
          </p:cNvPr>
          <p:cNvSpPr>
            <a:spLocks noGrp="1"/>
          </p:cNvSpPr>
          <p:nvPr>
            <p:ph idx="1"/>
          </p:nvPr>
        </p:nvSpPr>
        <p:spPr/>
        <p:txBody>
          <a:bodyPr>
            <a:normAutofit/>
          </a:bodyPr>
          <a:lstStyle/>
          <a:p>
            <a:r>
              <a:rPr lang="en-US" sz="1600" dirty="0"/>
              <a:t>Airlines dedicate considerable time, resources, and effort to network planning and scheduling, aiming to maximize the use of their vital assets like aircraft, crew, and ground facilities. Despite these meticulous efforts, unforeseen circumstances and various external factors can disrupt even the most well-crafted plans. Disruptions such as adverse weather, airport shutdowns, mechanical failures, and security holdups can occur unexpectedly. These incidents can drastically compromise previously optimized schedules, sometimes rendering them ineffective or impossible to follow. Such disruptions not only affect an airline's profitability but also inconvenience passengers and have broader economic implications. Airlines actively monitor their flight operations to manage and lessen the impact of disruptions on their schedules, a process known as disruption management. Given the complexity and magnitude of real-world airline disruption scenarios, these issues are typically broken down and addressed sequentially. This approach involves dividing the larger problem into smaller, more manageable sub-problems to be solved one by one. Due to the need for swift solutions, achieving exact answers for even these smaller issues is often impractical within the limited time available. In addressing these disruptions, airlines usually prioritize the Aircraft Recovery Problem (ARP) before turning their attention to crew and passenger recovery. During ARP, various strategies are employed, such as swapping aircraft, delaying or cancelling flights, and altering flight routes (Barnhart and </a:t>
            </a:r>
            <a:r>
              <a:rPr lang="en-US" sz="1600" dirty="0" err="1"/>
              <a:t>Vaze</a:t>
            </a:r>
            <a:r>
              <a:rPr lang="en-US" sz="1600" dirty="0"/>
              <a:t>, 2015). Hence it becomes of key importance to identify key flights that will be affected by a disruption and its schedule that is needed to be managed.</a:t>
            </a:r>
            <a:endParaRPr lang="en-IN" sz="1600" dirty="0"/>
          </a:p>
        </p:txBody>
      </p:sp>
    </p:spTree>
    <p:extLst>
      <p:ext uri="{BB962C8B-B14F-4D97-AF65-F5344CB8AC3E}">
        <p14:creationId xmlns:p14="http://schemas.microsoft.com/office/powerpoint/2010/main" val="3052586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41" name="Oval 40">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2" name="Oval 41">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44" name="Rectangle 43">
            <a:extLst>
              <a:ext uri="{FF2B5EF4-FFF2-40B4-BE49-F238E27FC236}">
                <a16:creationId xmlns:a16="http://schemas.microsoft.com/office/drawing/2014/main" id="{EDF3BDB2-0586-430E-811A-74BAFDEE6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Rectangle 45">
            <a:extLst>
              <a:ext uri="{FF2B5EF4-FFF2-40B4-BE49-F238E27FC236}">
                <a16:creationId xmlns:a16="http://schemas.microsoft.com/office/drawing/2014/main" id="{821E305B-0351-4E03-8C1B-F23D3A346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52" y="928117"/>
            <a:ext cx="6629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C848660-F9C2-4F86-A218-6AE0FB4CC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1336" y="1110053"/>
            <a:ext cx="6630506"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C6102C-4B54-0339-4C01-501B411DDF67}"/>
              </a:ext>
            </a:extLst>
          </p:cNvPr>
          <p:cNvSpPr>
            <a:spLocks noGrp="1"/>
          </p:cNvSpPr>
          <p:nvPr>
            <p:ph type="title"/>
          </p:nvPr>
        </p:nvSpPr>
        <p:spPr>
          <a:xfrm>
            <a:off x="4961376" y="1432223"/>
            <a:ext cx="6057144" cy="3357976"/>
          </a:xfrm>
        </p:spPr>
        <p:txBody>
          <a:bodyPr vert="horz" lIns="91440" tIns="45720" rIns="91440" bIns="45720" rtlCol="0" anchor="ctr">
            <a:normAutofit/>
          </a:bodyPr>
          <a:lstStyle/>
          <a:p>
            <a:pPr>
              <a:lnSpc>
                <a:spcPct val="80000"/>
              </a:lnSpc>
            </a:pPr>
            <a:r>
              <a:rPr lang="en-US" sz="8000" dirty="0">
                <a:blipFill dpi="0" rotWithShape="1">
                  <a:blip r:embed="rId4"/>
                  <a:srcRect/>
                  <a:tile tx="6350" ty="-127000" sx="65000" sy="64000" flip="none" algn="tl"/>
                </a:blipFill>
              </a:rPr>
              <a:t>   Thank You</a:t>
            </a:r>
          </a:p>
        </p:txBody>
      </p:sp>
      <p:sp>
        <p:nvSpPr>
          <p:cNvPr id="50" name="Rectangle 49">
            <a:extLst>
              <a:ext uri="{FF2B5EF4-FFF2-40B4-BE49-F238E27FC236}">
                <a16:creationId xmlns:a16="http://schemas.microsoft.com/office/drawing/2014/main" id="{5CABD882-B7CE-4433-B509-99205DB70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52" y="5780565"/>
            <a:ext cx="6629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49F6A645-6137-4F43-8E88-D91CC337D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53" name="Oval 52">
              <a:extLst>
                <a:ext uri="{FF2B5EF4-FFF2-40B4-BE49-F238E27FC236}">
                  <a16:creationId xmlns:a16="http://schemas.microsoft.com/office/drawing/2014/main" id="{3A2C783A-4EEE-481B-815A-A1BB14F4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4" name="Oval 53">
              <a:extLst>
                <a:ext uri="{FF2B5EF4-FFF2-40B4-BE49-F238E27FC236}">
                  <a16:creationId xmlns:a16="http://schemas.microsoft.com/office/drawing/2014/main" id="{A0186437-0053-4886-B612-804E4DC90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31" name="Graphic 30" descr="Smiling Face with No Fill">
            <a:extLst>
              <a:ext uri="{FF2B5EF4-FFF2-40B4-BE49-F238E27FC236}">
                <a16:creationId xmlns:a16="http://schemas.microsoft.com/office/drawing/2014/main" id="{59246B83-4F1E-B66C-7E8D-4905906143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3915" y="1686320"/>
            <a:ext cx="3416725" cy="3416725"/>
          </a:xfrm>
          <a:prstGeom prst="rect">
            <a:avLst/>
          </a:prstGeom>
        </p:spPr>
      </p:pic>
    </p:spTree>
    <p:extLst>
      <p:ext uri="{BB962C8B-B14F-4D97-AF65-F5344CB8AC3E}">
        <p14:creationId xmlns:p14="http://schemas.microsoft.com/office/powerpoint/2010/main" val="4236147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44795671-A2EF-5F4B-D438-52A32F03C0B8}"/>
              </a:ext>
            </a:extLst>
          </p:cNvPr>
          <p:cNvPicPr>
            <a:picLocks noGrp="1" noChangeAspect="1"/>
          </p:cNvPicPr>
          <p:nvPr>
            <p:ph idx="1"/>
          </p:nvPr>
        </p:nvPicPr>
        <p:blipFill rotWithShape="1">
          <a:blip r:embed="rId4"/>
          <a:srcRect t="1384" b="11406"/>
          <a:stretch/>
        </p:blipFill>
        <p:spPr>
          <a:xfrm>
            <a:off x="633999" y="1498477"/>
            <a:ext cx="6882269" cy="3871306"/>
          </a:xfrm>
          <a:prstGeom prst="rect">
            <a:avLst/>
          </a:prstGeom>
        </p:spPr>
      </p:pic>
      <p:sp>
        <p:nvSpPr>
          <p:cNvPr id="6" name="TextBox 5">
            <a:extLst>
              <a:ext uri="{FF2B5EF4-FFF2-40B4-BE49-F238E27FC236}">
                <a16:creationId xmlns:a16="http://schemas.microsoft.com/office/drawing/2014/main" id="{54670792-2A39-B834-5B2A-874CD5FE0DDE}"/>
              </a:ext>
            </a:extLst>
          </p:cNvPr>
          <p:cNvSpPr txBox="1"/>
          <p:nvPr/>
        </p:nvSpPr>
        <p:spPr>
          <a:xfrm>
            <a:off x="8013967" y="138897"/>
            <a:ext cx="3544034" cy="4050792"/>
          </a:xfrm>
          <a:prstGeom prst="rect">
            <a:avLst/>
          </a:prstGeom>
        </p:spPr>
        <p:txBody>
          <a:bodyPr vert="horz" lIns="91440" tIns="45720" rIns="91440" bIns="45720" rtlCol="0">
            <a:no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sz="1600" dirty="0"/>
              <a:t>To rectify a disturbed schedule, a set of aircraft, termed 'key aircraft,' undergo rescheduling, which includes delays and flight cancellations. Meanwhile, 'non-key aircraft' continue to follow their original schedules. Deep learning is tasked with forecasting a streamlined subset of the network by excluding non-key aircraft. This subset is then integrated into the optimization algorithm, diminishing the time needed for computation while maintaining the integrity of the solution. In contrast, optimization processes that do not utilize deep learning have to process the full fleet, leading to prolonged computational times. Deep learning harnesses data from previously rectified schedules to train models in an offline setting. Although preparing the training dataset is labor-intensive, it is an investment that promises to significantly cut down the time required by the optimization algorithm to adjust future schedules in light of disruptions.</a:t>
            </a:r>
          </a:p>
        </p:txBody>
      </p:sp>
      <p:grpSp>
        <p:nvGrpSpPr>
          <p:cNvPr id="13" name="Group 12">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482574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on clear background">
            <a:extLst>
              <a:ext uri="{FF2B5EF4-FFF2-40B4-BE49-F238E27FC236}">
                <a16:creationId xmlns:a16="http://schemas.microsoft.com/office/drawing/2014/main" id="{45B23C06-88C6-7A2C-A5B2-3259F3F7E2D2}"/>
              </a:ext>
            </a:extLst>
          </p:cNvPr>
          <p:cNvPicPr>
            <a:picLocks noChangeAspect="1"/>
          </p:cNvPicPr>
          <p:nvPr/>
        </p:nvPicPr>
        <p:blipFill rotWithShape="1">
          <a:blip r:embed="rId4"/>
          <a:srcRect l="39999" r="14773" b="-1"/>
          <a:stretch/>
        </p:blipFill>
        <p:spPr>
          <a:xfrm>
            <a:off x="3344" y="10"/>
            <a:ext cx="4646726" cy="6857990"/>
          </a:xfrm>
          <a:prstGeom prst="rect">
            <a:avLst/>
          </a:prstGeom>
        </p:spPr>
      </p:pic>
      <p:sp>
        <p:nvSpPr>
          <p:cNvPr id="3" name="Content Placeholder 2">
            <a:extLst>
              <a:ext uri="{FF2B5EF4-FFF2-40B4-BE49-F238E27FC236}">
                <a16:creationId xmlns:a16="http://schemas.microsoft.com/office/drawing/2014/main" id="{A22899C2-F81C-BB14-B231-08E9EBCFC31A}"/>
              </a:ext>
            </a:extLst>
          </p:cNvPr>
          <p:cNvSpPr>
            <a:spLocks noGrp="1"/>
          </p:cNvSpPr>
          <p:nvPr>
            <p:ph idx="1"/>
          </p:nvPr>
        </p:nvSpPr>
        <p:spPr>
          <a:xfrm>
            <a:off x="4900048" y="457200"/>
            <a:ext cx="6730276" cy="6001081"/>
          </a:xfrm>
        </p:spPr>
        <p:txBody>
          <a:bodyPr>
            <a:normAutofit/>
          </a:bodyPr>
          <a:lstStyle/>
          <a:p>
            <a:r>
              <a:rPr lang="en-US" sz="2400" dirty="0"/>
              <a:t>Research Gap: Most of the Researchers have tried Machine Learning approaches to solve the ASRP very few or none have tried Deep Learning Approach as it requires a huge amount of dataset and is usually complex and hard to explain how and why it gives better results. Deep learning has capabilities to predict better and hence give accurate results that will prune the solution space for optimization and then compare it with other machine learning models to get a qualitative idea which is a better approach a</a:t>
            </a:r>
          </a:p>
          <a:p>
            <a:r>
              <a:rPr lang="en-US" sz="2400" dirty="0"/>
              <a:t> Objective: To prune the problem space by identifying subnetwork of aircrafts (key aircrafts) using deep learning models and compare with machine learning models. </a:t>
            </a:r>
            <a:r>
              <a:rPr lang="en-US" sz="2400" dirty="0" err="1"/>
              <a:t>nd</a:t>
            </a:r>
            <a:r>
              <a:rPr lang="en-US" sz="2400" dirty="0"/>
              <a:t> has more scope for research.</a:t>
            </a:r>
            <a:endParaRPr lang="en-IN" sz="2400" dirty="0"/>
          </a:p>
        </p:txBody>
      </p:sp>
      <p:grpSp>
        <p:nvGrpSpPr>
          <p:cNvPr id="25" name="Group 24">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6" name="Oval 25">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7" name="Oval 26">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819067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8F5-D2AF-1FEE-72A7-2E24C4BCDC9C}"/>
              </a:ext>
            </a:extLst>
          </p:cNvPr>
          <p:cNvSpPr>
            <a:spLocks noGrp="1"/>
          </p:cNvSpPr>
          <p:nvPr>
            <p:ph type="title"/>
          </p:nvPr>
        </p:nvSpPr>
        <p:spPr>
          <a:xfrm>
            <a:off x="1069848" y="484632"/>
            <a:ext cx="10058400" cy="1609344"/>
          </a:xfrm>
        </p:spPr>
        <p:txBody>
          <a:bodyPr>
            <a:normAutofit/>
          </a:bodyPr>
          <a:lstStyle/>
          <a:p>
            <a:r>
              <a:rPr lang="en-IN"/>
              <a:t>Dataset </a:t>
            </a:r>
            <a:endParaRPr lang="en-IN" dirty="0"/>
          </a:p>
        </p:txBody>
      </p:sp>
      <p:sp>
        <p:nvSpPr>
          <p:cNvPr id="42" name="Rectangle 41">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7" name="Content Placeholder 2">
            <a:extLst>
              <a:ext uri="{FF2B5EF4-FFF2-40B4-BE49-F238E27FC236}">
                <a16:creationId xmlns:a16="http://schemas.microsoft.com/office/drawing/2014/main" id="{CDDE869D-4C32-C7B3-ADAB-836FC0A9A3B2}"/>
              </a:ext>
            </a:extLst>
          </p:cNvPr>
          <p:cNvGraphicFramePr>
            <a:graphicFrameLocks noGrp="1"/>
          </p:cNvGraphicFramePr>
          <p:nvPr>
            <p:ph idx="1"/>
            <p:extLst>
              <p:ext uri="{D42A27DB-BD31-4B8C-83A1-F6EECF244321}">
                <p14:modId xmlns:p14="http://schemas.microsoft.com/office/powerpoint/2010/main" val="1488775378"/>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40831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39202-18E9-732F-A41E-752D3999A49D}"/>
              </a:ext>
            </a:extLst>
          </p:cNvPr>
          <p:cNvSpPr>
            <a:spLocks noGrp="1"/>
          </p:cNvSpPr>
          <p:nvPr>
            <p:ph type="title"/>
          </p:nvPr>
        </p:nvSpPr>
        <p:spPr/>
        <p:txBody>
          <a:bodyPr>
            <a:normAutofit/>
          </a:bodyPr>
          <a:lstStyle/>
          <a:p>
            <a:r>
              <a:rPr lang="en-IN" sz="4800"/>
              <a:t>Feature Extraction and preprocessing</a:t>
            </a:r>
            <a:endParaRPr lang="en-IN" sz="4800" dirty="0"/>
          </a:p>
        </p:txBody>
      </p:sp>
      <p:graphicFrame>
        <p:nvGraphicFramePr>
          <p:cNvPr id="17" name="Content Placeholder 2">
            <a:extLst>
              <a:ext uri="{FF2B5EF4-FFF2-40B4-BE49-F238E27FC236}">
                <a16:creationId xmlns:a16="http://schemas.microsoft.com/office/drawing/2014/main" id="{AD13EE06-0C28-DFAF-B7BC-8973EE90907B}"/>
              </a:ext>
            </a:extLst>
          </p:cNvPr>
          <p:cNvGraphicFramePr>
            <a:graphicFrameLocks noGrp="1"/>
          </p:cNvGraphicFramePr>
          <p:nvPr>
            <p:ph idx="1"/>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3660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91FD6D0-BE5B-EBC1-2484-D1CDB9E7A49A}"/>
              </a:ext>
            </a:extLst>
          </p:cNvPr>
          <p:cNvPicPr>
            <a:picLocks noChangeAspect="1"/>
          </p:cNvPicPr>
          <p:nvPr/>
        </p:nvPicPr>
        <p:blipFill>
          <a:blip r:embed="rId2"/>
          <a:stretch>
            <a:fillRect/>
          </a:stretch>
        </p:blipFill>
        <p:spPr>
          <a:xfrm>
            <a:off x="361742" y="324277"/>
            <a:ext cx="7074038" cy="3831799"/>
          </a:xfrm>
          <a:prstGeom prst="rect">
            <a:avLst/>
          </a:prstGeom>
        </p:spPr>
      </p:pic>
      <p:sp>
        <p:nvSpPr>
          <p:cNvPr id="12" name="Rectangle 11">
            <a:extLst>
              <a:ext uri="{FF2B5EF4-FFF2-40B4-BE49-F238E27FC236}">
                <a16:creationId xmlns:a16="http://schemas.microsoft.com/office/drawing/2014/main" id="{CAC6F186-990E-4A9E-9C75-88580953E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4431215"/>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8B6C4D9-3179-4F42-EAE9-CE1C473452A4}"/>
              </a:ext>
            </a:extLst>
          </p:cNvPr>
          <p:cNvPicPr>
            <a:picLocks noChangeAspect="1"/>
          </p:cNvPicPr>
          <p:nvPr/>
        </p:nvPicPr>
        <p:blipFill>
          <a:blip r:embed="rId5"/>
          <a:stretch>
            <a:fillRect/>
          </a:stretch>
        </p:blipFill>
        <p:spPr>
          <a:xfrm>
            <a:off x="4294827" y="3511296"/>
            <a:ext cx="6999537" cy="3022427"/>
          </a:xfrm>
          <a:prstGeom prst="rect">
            <a:avLst/>
          </a:prstGeom>
        </p:spPr>
      </p:pic>
      <p:sp>
        <p:nvSpPr>
          <p:cNvPr id="10" name="TextBox 9">
            <a:extLst>
              <a:ext uri="{FF2B5EF4-FFF2-40B4-BE49-F238E27FC236}">
                <a16:creationId xmlns:a16="http://schemas.microsoft.com/office/drawing/2014/main" id="{B3CF36D0-73CC-D1FF-11AB-505F56D3922C}"/>
              </a:ext>
            </a:extLst>
          </p:cNvPr>
          <p:cNvSpPr txBox="1"/>
          <p:nvPr/>
        </p:nvSpPr>
        <p:spPr>
          <a:xfrm>
            <a:off x="7756323" y="1363013"/>
            <a:ext cx="3538041" cy="1754326"/>
          </a:xfrm>
          <a:prstGeom prst="rect">
            <a:avLst/>
          </a:prstGeom>
          <a:noFill/>
        </p:spPr>
        <p:txBody>
          <a:bodyPr wrap="square">
            <a:spAutoFit/>
          </a:bodyPr>
          <a:lstStyle/>
          <a:p>
            <a:r>
              <a:rPr lang="en-US" sz="1800" dirty="0"/>
              <a:t>Extraction of  Aircraft name and since it is in string format we do one hot encoding to change it to numerical data to feed in any model</a:t>
            </a:r>
          </a:p>
          <a:p>
            <a:endParaRPr lang="en-US" sz="1800" dirty="0"/>
          </a:p>
        </p:txBody>
      </p:sp>
    </p:spTree>
    <p:extLst>
      <p:ext uri="{BB962C8B-B14F-4D97-AF65-F5344CB8AC3E}">
        <p14:creationId xmlns:p14="http://schemas.microsoft.com/office/powerpoint/2010/main" val="2943016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82BB08-B152-7916-F66A-DBDCEE9663C5}"/>
              </a:ext>
            </a:extLst>
          </p:cNvPr>
          <p:cNvSpPr>
            <a:spLocks noGrp="1"/>
          </p:cNvSpPr>
          <p:nvPr>
            <p:ph idx="1"/>
          </p:nvPr>
        </p:nvSpPr>
        <p:spPr>
          <a:xfrm>
            <a:off x="703384" y="2130250"/>
            <a:ext cx="10525347" cy="952318"/>
          </a:xfrm>
        </p:spPr>
        <p:txBody>
          <a:bodyPr>
            <a:normAutofit/>
          </a:bodyPr>
          <a:lstStyle/>
          <a:p>
            <a:r>
              <a:rPr lang="en-IN" dirty="0"/>
              <a:t>Changing time of all </a:t>
            </a:r>
            <a:r>
              <a:rPr lang="en-IN" dirty="0" err="1"/>
              <a:t>schdelues</a:t>
            </a:r>
            <a:r>
              <a:rPr lang="en-IN" dirty="0"/>
              <a:t> into standard format</a:t>
            </a:r>
          </a:p>
          <a:p>
            <a:r>
              <a:rPr lang="en-IN" dirty="0"/>
              <a:t>Extraction of Departure place and then one hot encoded</a:t>
            </a:r>
          </a:p>
          <a:p>
            <a:endParaRPr lang="en-IN" dirty="0"/>
          </a:p>
        </p:txBody>
      </p:sp>
      <p:pic>
        <p:nvPicPr>
          <p:cNvPr id="5" name="Picture 4">
            <a:extLst>
              <a:ext uri="{FF2B5EF4-FFF2-40B4-BE49-F238E27FC236}">
                <a16:creationId xmlns:a16="http://schemas.microsoft.com/office/drawing/2014/main" id="{AE8224B3-2732-BF6E-30AA-D64ACBF09C04}"/>
              </a:ext>
            </a:extLst>
          </p:cNvPr>
          <p:cNvPicPr>
            <a:picLocks noChangeAspect="1"/>
          </p:cNvPicPr>
          <p:nvPr/>
        </p:nvPicPr>
        <p:blipFill rotWithShape="1">
          <a:blip r:embed="rId2"/>
          <a:srcRect b="53912"/>
          <a:stretch/>
        </p:blipFill>
        <p:spPr>
          <a:xfrm>
            <a:off x="783772" y="348052"/>
            <a:ext cx="10812026" cy="1609344"/>
          </a:xfrm>
          <a:prstGeom prst="rect">
            <a:avLst/>
          </a:prstGeom>
        </p:spPr>
      </p:pic>
      <p:pic>
        <p:nvPicPr>
          <p:cNvPr id="7" name="Picture 6">
            <a:extLst>
              <a:ext uri="{FF2B5EF4-FFF2-40B4-BE49-F238E27FC236}">
                <a16:creationId xmlns:a16="http://schemas.microsoft.com/office/drawing/2014/main" id="{7F97B050-2C51-1CE7-F160-E561A93E8F98}"/>
              </a:ext>
            </a:extLst>
          </p:cNvPr>
          <p:cNvPicPr>
            <a:picLocks noChangeAspect="1"/>
          </p:cNvPicPr>
          <p:nvPr/>
        </p:nvPicPr>
        <p:blipFill>
          <a:blip r:embed="rId3"/>
          <a:stretch>
            <a:fillRect/>
          </a:stretch>
        </p:blipFill>
        <p:spPr>
          <a:xfrm>
            <a:off x="703384" y="3082568"/>
            <a:ext cx="9480102" cy="3650296"/>
          </a:xfrm>
          <a:prstGeom prst="rect">
            <a:avLst/>
          </a:prstGeom>
        </p:spPr>
      </p:pic>
    </p:spTree>
    <p:extLst>
      <p:ext uri="{BB962C8B-B14F-4D97-AF65-F5344CB8AC3E}">
        <p14:creationId xmlns:p14="http://schemas.microsoft.com/office/powerpoint/2010/main" val="322297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2470-8329-403E-4F98-C41DE6CFEAD3}"/>
              </a:ext>
            </a:extLst>
          </p:cNvPr>
          <p:cNvSpPr>
            <a:spLocks noGrp="1"/>
          </p:cNvSpPr>
          <p:nvPr>
            <p:ph type="title"/>
          </p:nvPr>
        </p:nvSpPr>
        <p:spPr>
          <a:xfrm>
            <a:off x="1069848" y="484632"/>
            <a:ext cx="10058400" cy="1609344"/>
          </a:xfrm>
        </p:spPr>
        <p:txBody>
          <a:bodyPr>
            <a:normAutofit/>
          </a:bodyPr>
          <a:lstStyle/>
          <a:p>
            <a:r>
              <a:rPr lang="en-IN" dirty="0"/>
              <a:t>Feature Engineering</a:t>
            </a:r>
          </a:p>
        </p:txBody>
      </p:sp>
      <p:sp>
        <p:nvSpPr>
          <p:cNvPr id="9" name="Rectangle 8">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D01D504-6CDE-AAF6-5C5B-EFE65438AADC}"/>
              </a:ext>
            </a:extLst>
          </p:cNvPr>
          <p:cNvGraphicFramePr>
            <a:graphicFrameLocks noGrp="1"/>
          </p:cNvGraphicFramePr>
          <p:nvPr>
            <p:ph idx="1"/>
            <p:extLst>
              <p:ext uri="{D42A27DB-BD31-4B8C-83A1-F6EECF244321}">
                <p14:modId xmlns:p14="http://schemas.microsoft.com/office/powerpoint/2010/main" val="3853517826"/>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564066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TM04033927[[fn=Main Event]]</Template>
  <TotalTime>81</TotalTime>
  <Words>1247</Words>
  <Application>Microsoft Office PowerPoint</Application>
  <PresentationFormat>Widescreen</PresentationFormat>
  <Paragraphs>79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Rockwell</vt:lpstr>
      <vt:lpstr>Rockwell Condensed</vt:lpstr>
      <vt:lpstr>Rockwell Extra Bold</vt:lpstr>
      <vt:lpstr>Wingdings</vt:lpstr>
      <vt:lpstr>Wood Type</vt:lpstr>
      <vt:lpstr>Aircraft Schedule Recovery Problem Using Deep earning and Machine Learning</vt:lpstr>
      <vt:lpstr>Introduction</vt:lpstr>
      <vt:lpstr>PowerPoint Presentation</vt:lpstr>
      <vt:lpstr>PowerPoint Presentation</vt:lpstr>
      <vt:lpstr>Dataset </vt:lpstr>
      <vt:lpstr>Feature Extraction and preprocessing</vt:lpstr>
      <vt:lpstr>PowerPoint Presentation</vt:lpstr>
      <vt:lpstr>PowerPoint Presentation</vt:lpstr>
      <vt:lpstr>Feature Engineering</vt:lpstr>
      <vt:lpstr>PowerPoint Presentation</vt:lpstr>
      <vt:lpstr>PowerPoint Presentation</vt:lpstr>
      <vt:lpstr>Methods</vt:lpstr>
      <vt:lpstr>Random Forest Classifier</vt:lpstr>
      <vt:lpstr>Logistic Regression</vt:lpstr>
      <vt:lpstr>MLP Classifier</vt:lpstr>
      <vt:lpstr>PowerPoint Presentation</vt:lpstr>
      <vt:lpstr>PowerPoint Presentation</vt:lpstr>
      <vt:lpstr>Future Scopes</vt:lpstr>
      <vt:lpstr>Link to NoteBook</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Aircraft Schedule Recovery Problem Using Deep earning and Machine Learning</dc:title>
  <dc:creator>Deepa Raj</dc:creator>
  <cp:lastModifiedBy>Deepa Raj</cp:lastModifiedBy>
  <cp:revision>1</cp:revision>
  <dcterms:created xsi:type="dcterms:W3CDTF">2023-11-27T23:03:09Z</dcterms:created>
  <dcterms:modified xsi:type="dcterms:W3CDTF">2023-11-28T00:24:53Z</dcterms:modified>
</cp:coreProperties>
</file>