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1dc4179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51dc4179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c20f810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c20f810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c20f810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c20f810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c20f810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c20f810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20f810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c20f810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c20f810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c20f810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c20f810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c20f810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c20f810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c20f810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7e2cd8a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7e2cd8a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7e2cd8a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7e2cd8a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Real vs Fake: Image Classification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Spotters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Real vs Fake: Image Classification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Spotters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Real vs Fake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By: Yuhao Huo, Weiran Tang, Alex Medina, Deepa Raj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Pod: </a:t>
            </a:r>
            <a:r>
              <a:rPr lang="en"/>
              <a:t>Heyuannia_Khon</a:t>
            </a:r>
            <a:r>
              <a:rPr lang="en"/>
              <a:t>/Fuji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573125" y="355625"/>
            <a:ext cx="5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Bird, J.J., Lotfi, A. (2023). CIFAKE: Image Classification and Explainable Identification of AI-Generated Synthetic Images. arXiv preprint arXiv:2303.14126.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Chai, L., Bau, D., Lim, SN., Isola, P. (2020). What Makes Fake Images Detectable? Understanding Properties that Generalize. In: Vedaldi, A., Bischof, H., Brox, T., Frahm, JM. (eds) Computer Vision – ECCV 2020. ECCV 2020. Lecture Notes in Computer Science(), vol 12371. Springer, Cham. https://doi.org/10.1007/978-3-030-58574-7_7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S. -Y. Wang, O. Wang, R. Zhang, A. Owens and A. A. Efros, "CNN-Generated Images Are Surprisingly Easy to Spot… for Now," 2020 IEEE/CVF Conference on Computer Vision and Pattern Recognition (CVPR), Seattle, WA, USA, 2020, pp. 8692-8701, doi: 10.1109/CVPR42600.2020.00872.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Selvaraju, R.R., Cogswell, M., Das, A. et al. Grad-CAM: Visual Explanations from Deep Networks via Gradient-Based Localization. Int J Comput Vis 128, 336–359 (2020). https://doi.org/10.1007/s11263-019-01228-7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CIFAKE Dataset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CIFAR10.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Latent Diffusion to create a subset using the CIFAR10 as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120000 images (</a:t>
            </a:r>
            <a:r>
              <a:rPr lang="en"/>
              <a:t>32x32x3 RGB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60000 fake images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60000 real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classes only: FAKE and REAL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100,000 images for training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(50k per class)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20,000 for testing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(10k per class)</a:t>
            </a:r>
            <a:endParaRPr/>
          </a:p>
        </p:txBody>
      </p:sp>
      <p:grpSp>
        <p:nvGrpSpPr>
          <p:cNvPr id="146" name="Google Shape;146;p26"/>
          <p:cNvGrpSpPr/>
          <p:nvPr/>
        </p:nvGrpSpPr>
        <p:grpSpPr>
          <a:xfrm>
            <a:off x="5605218" y="933350"/>
            <a:ext cx="2949198" cy="1862082"/>
            <a:chOff x="2952750" y="2786925"/>
            <a:chExt cx="3430098" cy="2113600"/>
          </a:xfrm>
        </p:grpSpPr>
        <p:pic>
          <p:nvPicPr>
            <p:cNvPr id="147" name="Google Shape;147;p26"/>
            <p:cNvPicPr preferRelativeResize="0"/>
            <p:nvPr/>
          </p:nvPicPr>
          <p:blipFill rotWithShape="1">
            <a:blip r:embed="rId3">
              <a:alphaModFix/>
            </a:blip>
            <a:srcRect b="4761" l="0" r="50047" t="0"/>
            <a:stretch/>
          </p:blipFill>
          <p:spPr>
            <a:xfrm>
              <a:off x="2952750" y="2786925"/>
              <a:ext cx="3387223" cy="104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3">
              <a:alphaModFix/>
            </a:blip>
            <a:srcRect b="0" l="50047" r="0" t="2959"/>
            <a:stretch/>
          </p:blipFill>
          <p:spPr>
            <a:xfrm>
              <a:off x="2995625" y="3833825"/>
              <a:ext cx="3387223" cy="106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075" y="2916600"/>
            <a:ext cx="3057475" cy="15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Investigations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017725"/>
            <a:ext cx="83445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CIFAKE: Image Classification and Explainable Identification of AI Generated Synthetic Images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Proposes the use of a CNN Network to classify the images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Implements examiable AI via Gradient Class Activation Mapping</a:t>
            </a:r>
            <a:endParaRPr sz="12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Reveals that the model uses visual imperfections in background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CNN-Generated Images Are Surprisingly Easy to Spot… for Now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Train an image classifier (based on ResNet) on one specific CNN generator (pro-GAN)  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It is able to generalize surprisingly well to unseen datasets and training methods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Fake Images Detectable? Understanding Properties that Generalize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/>
              <a:t>Classifier relies on patches such as hair, background, clothing, and mouths to make decisions.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28850" y="1146025"/>
            <a:ext cx="80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differentiate AI generated images from real images through a compact CNN network (not ResNet or GANs), if so, what features does the models based their decisions on?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classify images based on background features rather than the shape or characteristics of the object.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245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0" y="1146025"/>
            <a:ext cx="47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compact CNN network: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320,914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Convolutional layer: 64  kernels (5x5), stride = 1, padding =2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</a:t>
            </a:r>
            <a:r>
              <a:rPr lang="en"/>
              <a:t>onvolutional layer: 32  kernels (3x3),  stride = 1, padding =2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Pool layer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Fully connected layer: three hidden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11590" l="5814" r="1300" t="10515"/>
          <a:stretch/>
        </p:blipFill>
        <p:spPr>
          <a:xfrm>
            <a:off x="4887225" y="1759050"/>
            <a:ext cx="4147074" cy="20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674225" y="2101075"/>
            <a:ext cx="6906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3@32x32</a:t>
            </a:r>
            <a:endParaRPr sz="900"/>
          </a:p>
        </p:txBody>
      </p:sp>
      <p:sp>
        <p:nvSpPr>
          <p:cNvPr id="170" name="Google Shape;170;p29"/>
          <p:cNvSpPr txBox="1"/>
          <p:nvPr/>
        </p:nvSpPr>
        <p:spPr>
          <a:xfrm>
            <a:off x="4968600" y="1498400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64</a:t>
            </a:r>
            <a:r>
              <a:rPr lang="en" sz="900"/>
              <a:t>@32x32</a:t>
            </a:r>
            <a:endParaRPr sz="900"/>
          </a:p>
        </p:txBody>
      </p:sp>
      <p:sp>
        <p:nvSpPr>
          <p:cNvPr id="171" name="Google Shape;171;p29"/>
          <p:cNvSpPr txBox="1"/>
          <p:nvPr/>
        </p:nvSpPr>
        <p:spPr>
          <a:xfrm>
            <a:off x="6121300" y="1759050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32</a:t>
            </a:r>
            <a:r>
              <a:rPr lang="en" sz="900"/>
              <a:t>@34x34</a:t>
            </a:r>
            <a:endParaRPr sz="900"/>
          </a:p>
        </p:txBody>
      </p:sp>
      <p:sp>
        <p:nvSpPr>
          <p:cNvPr id="172" name="Google Shape;172;p29"/>
          <p:cNvSpPr txBox="1"/>
          <p:nvPr/>
        </p:nvSpPr>
        <p:spPr>
          <a:xfrm>
            <a:off x="6865850" y="1866275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32@17x17</a:t>
            </a:r>
            <a:endParaRPr sz="900"/>
          </a:p>
        </p:txBody>
      </p:sp>
      <p:sp>
        <p:nvSpPr>
          <p:cNvPr id="173" name="Google Shape;173;p29"/>
          <p:cNvSpPr txBox="1"/>
          <p:nvPr/>
        </p:nvSpPr>
        <p:spPr>
          <a:xfrm>
            <a:off x="7528100" y="1902500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1x9248</a:t>
            </a:r>
            <a:endParaRPr sz="900"/>
          </a:p>
        </p:txBody>
      </p:sp>
      <p:sp>
        <p:nvSpPr>
          <p:cNvPr id="174" name="Google Shape;174;p29"/>
          <p:cNvSpPr txBox="1"/>
          <p:nvPr/>
        </p:nvSpPr>
        <p:spPr>
          <a:xfrm>
            <a:off x="8063850" y="2101075"/>
            <a:ext cx="9963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1x32 1x32 1x16</a:t>
            </a:r>
            <a:endParaRPr sz="900"/>
          </a:p>
        </p:txBody>
      </p:sp>
      <p:sp>
        <p:nvSpPr>
          <p:cNvPr id="175" name="Google Shape;175;p29"/>
          <p:cNvSpPr txBox="1"/>
          <p:nvPr/>
        </p:nvSpPr>
        <p:spPr>
          <a:xfrm>
            <a:off x="5364825" y="3154475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Convolution</a:t>
            </a:r>
            <a:endParaRPr sz="900"/>
          </a:p>
        </p:txBody>
      </p:sp>
      <p:sp>
        <p:nvSpPr>
          <p:cNvPr id="176" name="Google Shape;176;p29"/>
          <p:cNvSpPr txBox="1"/>
          <p:nvPr/>
        </p:nvSpPr>
        <p:spPr>
          <a:xfrm>
            <a:off x="6503675" y="3377850"/>
            <a:ext cx="860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Convolution</a:t>
            </a:r>
            <a:endParaRPr sz="900"/>
          </a:p>
        </p:txBody>
      </p:sp>
      <p:sp>
        <p:nvSpPr>
          <p:cNvPr id="177" name="Google Shape;177;p29"/>
          <p:cNvSpPr txBox="1"/>
          <p:nvPr/>
        </p:nvSpPr>
        <p:spPr>
          <a:xfrm>
            <a:off x="7217550" y="3110375"/>
            <a:ext cx="644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Pooling</a:t>
            </a:r>
            <a:endParaRPr sz="900"/>
          </a:p>
        </p:txBody>
      </p:sp>
      <p:sp>
        <p:nvSpPr>
          <p:cNvPr id="178" name="Google Shape;178;p29"/>
          <p:cNvSpPr txBox="1"/>
          <p:nvPr/>
        </p:nvSpPr>
        <p:spPr>
          <a:xfrm>
            <a:off x="7815250" y="3110375"/>
            <a:ext cx="6447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Flatten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40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achieved following results in training phase: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accuracy: 94.38%,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F-score: 0.94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accuracy: 94.66%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F-score: 0.95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in testing phase: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</a:t>
            </a:r>
            <a:r>
              <a:rPr lang="en"/>
              <a:t>accuracy: 94.58%,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F-score: 0.95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25" y="1217800"/>
            <a:ext cx="3517226" cy="227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5855250" y="3493275"/>
            <a:ext cx="18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Batch size = 1600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 Analysis	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3999900" cy="1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REAL images are classified: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activation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 borders are easily identified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points around the image subject </a:t>
            </a:r>
            <a:endParaRPr/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4832400" y="1152475"/>
            <a:ext cx="39999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FAKE images are classified: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activation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Borders cannot be identified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points appear in random places (sometimes in the edges or the background of the image)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7400"/>
            <a:ext cx="3987854" cy="1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38" y="2797400"/>
            <a:ext cx="3987824" cy="1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03326" y="451550"/>
            <a:ext cx="81414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Misclassified images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66925" y="1159200"/>
            <a:ext cx="41154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small percentage of images (around 6%) that get </a:t>
            </a:r>
            <a:r>
              <a:rPr lang="en"/>
              <a:t>misclassified</a:t>
            </a:r>
            <a:r>
              <a:rPr lang="en"/>
              <a:t> by </a:t>
            </a:r>
            <a:r>
              <a:rPr lang="en"/>
              <a:t>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was pretty much well balanced, there is no significant difference between false positive and false negative results 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74" y="2647725"/>
            <a:ext cx="2688400" cy="2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712" y="732218"/>
            <a:ext cx="4115399" cy="175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700" y="2738182"/>
            <a:ext cx="4115399" cy="175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390475"/>
            <a:ext cx="83520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built a ‘spotter’ that reaches an accuracy of 94% on CIFAKE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found that the classifier identify REAL images based on features of the object (such as the outline).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found that </a:t>
            </a:r>
            <a:r>
              <a:rPr lang="en"/>
              <a:t>for FAKE images, the classifier relied on less features, and these features can appear both on the object and the background.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