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4134c9e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4134c9e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4134c9eb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4134c9eb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4274d731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4274d731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428bc43b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428bc43b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428bc43b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428bc43b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428bc43b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428bc43b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428bc43b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428bc43b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51fec3f7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51fec3f7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428bc43b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428bc43b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51fec3f7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51fec3f7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insights.stackoverflow.com/survey/2020#technology-most-loved-dreaded-and-wanted-web-frameworks-loved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Frameworks Javascript</a:t>
            </a:r>
            <a:endParaRPr/>
          </a:p>
        </p:txBody>
      </p:sp>
      <p:sp>
        <p:nvSpPr>
          <p:cNvPr id="68" name="Google Shape;68;p13"/>
          <p:cNvSpPr txBox="1"/>
          <p:nvPr>
            <p:ph idx="1" type="subTitle"/>
          </p:nvPr>
        </p:nvSpPr>
        <p:spPr>
          <a:xfrm>
            <a:off x="390525" y="2789124"/>
            <a:ext cx="8222100" cy="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10 Octubre2022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3" name="Shape 123"/>
        <p:cNvGrpSpPr/>
        <p:nvPr/>
      </p:nvGrpSpPr>
      <p:grpSpPr>
        <a:xfrm>
          <a:off x="0" y="0"/>
          <a:ext cx="0" cy="0"/>
          <a:chOff x="0" y="0"/>
          <a:chExt cx="0" cy="0"/>
        </a:xfrm>
      </p:grpSpPr>
      <p:sp>
        <p:nvSpPr>
          <p:cNvPr id="124" name="Google Shape;124;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8 Componentes</a:t>
            </a:r>
            <a:endParaRPr/>
          </a:p>
        </p:txBody>
      </p:sp>
      <p:pic>
        <p:nvPicPr>
          <p:cNvPr id="125" name="Google Shape;125;p22"/>
          <p:cNvPicPr preferRelativeResize="0"/>
          <p:nvPr/>
        </p:nvPicPr>
        <p:blipFill>
          <a:blip r:embed="rId3">
            <a:alphaModFix/>
          </a:blip>
          <a:stretch>
            <a:fillRect/>
          </a:stretch>
        </p:blipFill>
        <p:spPr>
          <a:xfrm>
            <a:off x="1254000" y="764350"/>
            <a:ext cx="6515100" cy="42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9 Virtual DOM</a:t>
            </a:r>
            <a:endParaRPr/>
          </a:p>
        </p:txBody>
      </p:sp>
      <p:pic>
        <p:nvPicPr>
          <p:cNvPr id="131" name="Google Shape;131;p23"/>
          <p:cNvPicPr preferRelativeResize="0"/>
          <p:nvPr/>
        </p:nvPicPr>
        <p:blipFill>
          <a:blip r:embed="rId3">
            <a:alphaModFix/>
          </a:blip>
          <a:stretch>
            <a:fillRect/>
          </a:stretch>
        </p:blipFill>
        <p:spPr>
          <a:xfrm>
            <a:off x="495300" y="757225"/>
            <a:ext cx="8153400" cy="405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74" name="Google Shape;74;p14"/>
          <p:cNvSpPr txBox="1"/>
          <p:nvPr/>
        </p:nvSpPr>
        <p:spPr>
          <a:xfrm>
            <a:off x="122100" y="1617450"/>
            <a:ext cx="88998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Que es un framework</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Ventajas de los frameworks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Frameworks Javascript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Curva de dificultad</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Frameworks </a:t>
            </a:r>
            <a:r>
              <a:rPr lang="es">
                <a:latin typeface="Roboto"/>
                <a:ea typeface="Roboto"/>
                <a:cs typeface="Roboto"/>
                <a:sym typeface="Roboto"/>
              </a:rPr>
              <a:t>más</a:t>
            </a:r>
            <a:r>
              <a:rPr lang="es">
                <a:latin typeface="Roboto"/>
                <a:ea typeface="Roboto"/>
                <a:cs typeface="Roboto"/>
                <a:sym typeface="Roboto"/>
              </a:rPr>
              <a:t> queridos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Creadores de los frameworks de Javascript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Frameworks usados por empresas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Componentes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s">
                <a:latin typeface="Roboto"/>
                <a:ea typeface="Roboto"/>
                <a:cs typeface="Roboto"/>
                <a:sym typeface="Roboto"/>
              </a:rPr>
              <a:t>Virtual DOM</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1 </a:t>
            </a:r>
            <a:r>
              <a:rPr lang="es"/>
              <a:t>Qué</a:t>
            </a:r>
            <a:r>
              <a:rPr lang="es"/>
              <a:t> es un framework</a:t>
            </a:r>
            <a:endParaRPr/>
          </a:p>
        </p:txBody>
      </p:sp>
      <p:sp>
        <p:nvSpPr>
          <p:cNvPr id="80" name="Google Shape;80;p15"/>
          <p:cNvSpPr txBox="1"/>
          <p:nvPr/>
        </p:nvSpPr>
        <p:spPr>
          <a:xfrm>
            <a:off x="657300" y="1600275"/>
            <a:ext cx="7829400" cy="2596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000"/>
              </a:spcBef>
              <a:spcAft>
                <a:spcPts val="0"/>
              </a:spcAft>
              <a:buNone/>
            </a:pPr>
            <a:r>
              <a:rPr lang="es">
                <a:latin typeface="Roboto"/>
                <a:ea typeface="Roboto"/>
                <a:cs typeface="Roboto"/>
                <a:sym typeface="Roboto"/>
              </a:rPr>
              <a:t>Un </a:t>
            </a:r>
            <a:r>
              <a:rPr b="1" lang="es">
                <a:latin typeface="Roboto"/>
                <a:ea typeface="Roboto"/>
                <a:cs typeface="Roboto"/>
                <a:sym typeface="Roboto"/>
              </a:rPr>
              <a:t>framework </a:t>
            </a:r>
            <a:r>
              <a:rPr lang="es">
                <a:latin typeface="Roboto"/>
                <a:ea typeface="Roboto"/>
                <a:cs typeface="Roboto"/>
                <a:sym typeface="Roboto"/>
              </a:rPr>
              <a:t>es un marco o esquema de trabajo generalmente utilizado por programadores para realizar el desarrollo de software. Utilizar un framework permite agilizar los procesos de desarrollo ya que evita tener que escribir código de forma repetitiva, asegura unas buenas prácticas y la consistencia del código.</a:t>
            </a:r>
            <a:endParaRPr>
              <a:latin typeface="Roboto"/>
              <a:ea typeface="Roboto"/>
              <a:cs typeface="Roboto"/>
              <a:sym typeface="Roboto"/>
            </a:endParaRPr>
          </a:p>
          <a:p>
            <a:pPr indent="0" lvl="0" marL="0" rtl="0" algn="just">
              <a:lnSpc>
                <a:spcPct val="150000"/>
              </a:lnSpc>
              <a:spcBef>
                <a:spcPts val="1000"/>
              </a:spcBef>
              <a:spcAft>
                <a:spcPts val="0"/>
              </a:spcAft>
              <a:buNone/>
            </a:pPr>
            <a:r>
              <a:t/>
            </a:r>
            <a:endParaRPr>
              <a:latin typeface="Roboto"/>
              <a:ea typeface="Roboto"/>
              <a:cs typeface="Roboto"/>
              <a:sym typeface="Roboto"/>
            </a:endParaRPr>
          </a:p>
          <a:p>
            <a:pPr indent="0" lvl="0" marL="0" rtl="0" algn="just">
              <a:lnSpc>
                <a:spcPct val="150000"/>
              </a:lnSpc>
              <a:spcBef>
                <a:spcPts val="1000"/>
              </a:spcBef>
              <a:spcAft>
                <a:spcPts val="1000"/>
              </a:spcAft>
              <a:buNone/>
            </a:pPr>
            <a:r>
              <a:rPr lang="es">
                <a:latin typeface="Roboto"/>
                <a:ea typeface="Roboto"/>
                <a:cs typeface="Roboto"/>
                <a:sym typeface="Roboto"/>
              </a:rPr>
              <a:t>Un framework es por tanto un conjunto de herramientas y módulos que pueden ser reutilizados para varios proyectos.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2 Ventajas de los frameworks</a:t>
            </a:r>
            <a:endParaRPr/>
          </a:p>
        </p:txBody>
      </p:sp>
      <p:sp>
        <p:nvSpPr>
          <p:cNvPr id="86" name="Google Shape;86;p16"/>
          <p:cNvSpPr txBox="1"/>
          <p:nvPr/>
        </p:nvSpPr>
        <p:spPr>
          <a:xfrm>
            <a:off x="395100" y="960150"/>
            <a:ext cx="8353800" cy="39558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Roboto"/>
              <a:buChar char="●"/>
            </a:pPr>
            <a:r>
              <a:rPr lang="es">
                <a:latin typeface="Roboto"/>
                <a:ea typeface="Roboto"/>
                <a:cs typeface="Roboto"/>
                <a:sym typeface="Roboto"/>
              </a:rPr>
              <a:t>El programador ahorra tiempo ya que dispone ya del esqueleto sobre el que desarrollar una aplicación</a:t>
            </a:r>
            <a:endParaRPr>
              <a:latin typeface="Roboto"/>
              <a:ea typeface="Roboto"/>
              <a:cs typeface="Roboto"/>
              <a:sym typeface="Roboto"/>
            </a:endParaRPr>
          </a:p>
          <a:p>
            <a:pPr indent="0" lvl="0" marL="457200" rtl="0" algn="just">
              <a:lnSpc>
                <a:spcPct val="150000"/>
              </a:lnSpc>
              <a:spcBef>
                <a:spcPts val="0"/>
              </a:spcBef>
              <a:spcAft>
                <a:spcPts val="0"/>
              </a:spcAft>
              <a:buNone/>
            </a:pPr>
            <a:r>
              <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s">
                <a:latin typeface="Roboto"/>
                <a:ea typeface="Roboto"/>
                <a:cs typeface="Roboto"/>
                <a:sym typeface="Roboto"/>
              </a:rPr>
              <a:t>Facilita los desarrollos colaborativos, al dejar definidos unos estándares de programación</a:t>
            </a:r>
            <a:endParaRPr>
              <a:latin typeface="Roboto"/>
              <a:ea typeface="Roboto"/>
              <a:cs typeface="Roboto"/>
              <a:sym typeface="Roboto"/>
            </a:endParaRPr>
          </a:p>
          <a:p>
            <a:pPr indent="0" lvl="0" marL="457200" rtl="0" algn="just">
              <a:lnSpc>
                <a:spcPct val="150000"/>
              </a:lnSpc>
              <a:spcBef>
                <a:spcPts val="0"/>
              </a:spcBef>
              <a:spcAft>
                <a:spcPts val="0"/>
              </a:spcAft>
              <a:buNone/>
            </a:pPr>
            <a:r>
              <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s">
                <a:latin typeface="Roboto"/>
                <a:ea typeface="Roboto"/>
                <a:cs typeface="Roboto"/>
                <a:sym typeface="Roboto"/>
              </a:rPr>
              <a:t>Al estar ampliamente extendido, es más fácil encontrar herramientas, módulos e información para utilizarlo</a:t>
            </a:r>
            <a:endParaRPr>
              <a:latin typeface="Roboto"/>
              <a:ea typeface="Roboto"/>
              <a:cs typeface="Roboto"/>
              <a:sym typeface="Roboto"/>
            </a:endParaRPr>
          </a:p>
          <a:p>
            <a:pPr indent="0" lvl="0" marL="457200" rtl="0" algn="just">
              <a:lnSpc>
                <a:spcPct val="150000"/>
              </a:lnSpc>
              <a:spcBef>
                <a:spcPts val="0"/>
              </a:spcBef>
              <a:spcAft>
                <a:spcPts val="0"/>
              </a:spcAft>
              <a:buNone/>
            </a:pPr>
            <a:r>
              <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s">
                <a:latin typeface="Roboto"/>
                <a:ea typeface="Roboto"/>
                <a:cs typeface="Roboto"/>
                <a:sym typeface="Roboto"/>
              </a:rPr>
              <a:t>Proporciona mayor seguridad, al tener gran parte de las potenciales vulnerabilidades resueltas</a:t>
            </a:r>
            <a:endParaRPr>
              <a:latin typeface="Roboto"/>
              <a:ea typeface="Roboto"/>
              <a:cs typeface="Roboto"/>
              <a:sym typeface="Roboto"/>
            </a:endParaRPr>
          </a:p>
          <a:p>
            <a:pPr indent="0" lvl="0" marL="457200" rtl="0" algn="just">
              <a:lnSpc>
                <a:spcPct val="150000"/>
              </a:lnSpc>
              <a:spcBef>
                <a:spcPts val="0"/>
              </a:spcBef>
              <a:spcAft>
                <a:spcPts val="0"/>
              </a:spcAft>
              <a:buNone/>
            </a:pPr>
            <a:r>
              <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s">
                <a:latin typeface="Roboto"/>
                <a:ea typeface="Roboto"/>
                <a:cs typeface="Roboto"/>
                <a:sym typeface="Roboto"/>
              </a:rPr>
              <a:t>Normalmente existe una comunidad detrás, un conjunto de desarrolladores que pueden ayudar a responder consultas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3 Frameworks Javascript</a:t>
            </a:r>
            <a:endParaRPr/>
          </a:p>
        </p:txBody>
      </p:sp>
      <p:pic>
        <p:nvPicPr>
          <p:cNvPr id="92" name="Google Shape;92;p17"/>
          <p:cNvPicPr preferRelativeResize="0"/>
          <p:nvPr/>
        </p:nvPicPr>
        <p:blipFill>
          <a:blip r:embed="rId3">
            <a:alphaModFix/>
          </a:blip>
          <a:stretch>
            <a:fillRect/>
          </a:stretch>
        </p:blipFill>
        <p:spPr>
          <a:xfrm>
            <a:off x="152400" y="771450"/>
            <a:ext cx="8839197" cy="4097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4 Curva de dificultad</a:t>
            </a:r>
            <a:endParaRPr/>
          </a:p>
        </p:txBody>
      </p:sp>
      <p:pic>
        <p:nvPicPr>
          <p:cNvPr id="98" name="Google Shape;98;p18"/>
          <p:cNvPicPr preferRelativeResize="0"/>
          <p:nvPr/>
        </p:nvPicPr>
        <p:blipFill>
          <a:blip r:embed="rId3">
            <a:alphaModFix/>
          </a:blip>
          <a:stretch>
            <a:fillRect/>
          </a:stretch>
        </p:blipFill>
        <p:spPr>
          <a:xfrm>
            <a:off x="715788" y="764325"/>
            <a:ext cx="7591516" cy="421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5 Frameworks </a:t>
            </a:r>
            <a:r>
              <a:rPr lang="es"/>
              <a:t>más</a:t>
            </a:r>
            <a:r>
              <a:rPr lang="es"/>
              <a:t> queridos</a:t>
            </a:r>
            <a:endParaRPr/>
          </a:p>
        </p:txBody>
      </p:sp>
      <p:pic>
        <p:nvPicPr>
          <p:cNvPr id="104" name="Google Shape;104;p19"/>
          <p:cNvPicPr preferRelativeResize="0"/>
          <p:nvPr/>
        </p:nvPicPr>
        <p:blipFill>
          <a:blip r:embed="rId3">
            <a:alphaModFix/>
          </a:blip>
          <a:stretch>
            <a:fillRect/>
          </a:stretch>
        </p:blipFill>
        <p:spPr>
          <a:xfrm>
            <a:off x="1843512" y="788588"/>
            <a:ext cx="5456973" cy="4044776"/>
          </a:xfrm>
          <a:prstGeom prst="rect">
            <a:avLst/>
          </a:prstGeom>
          <a:noFill/>
          <a:ln>
            <a:noFill/>
          </a:ln>
        </p:spPr>
      </p:pic>
      <p:sp>
        <p:nvSpPr>
          <p:cNvPr id="105" name="Google Shape;105;p19"/>
          <p:cNvSpPr txBox="1"/>
          <p:nvPr/>
        </p:nvSpPr>
        <p:spPr>
          <a:xfrm>
            <a:off x="-12" y="4789500"/>
            <a:ext cx="9144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100" u="sng">
                <a:solidFill>
                  <a:schemeClr val="hlink"/>
                </a:solidFill>
                <a:latin typeface="Roboto"/>
                <a:ea typeface="Roboto"/>
                <a:cs typeface="Roboto"/>
                <a:sym typeface="Roboto"/>
                <a:hlinkClick r:id="rId4"/>
              </a:rPr>
              <a:t>https://insights.stackoverflow.com/survey/2020#technology-most-loved-dreaded-and-wanted-web-frameworks-loved2</a:t>
            </a:r>
            <a:endParaRPr sz="11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6 Creadores de los frameworks de Javascript</a:t>
            </a:r>
            <a:endParaRPr/>
          </a:p>
        </p:txBody>
      </p:sp>
      <p:pic>
        <p:nvPicPr>
          <p:cNvPr id="111" name="Google Shape;111;p20"/>
          <p:cNvPicPr preferRelativeResize="0"/>
          <p:nvPr/>
        </p:nvPicPr>
        <p:blipFill>
          <a:blip r:embed="rId3">
            <a:alphaModFix/>
          </a:blip>
          <a:stretch>
            <a:fillRect/>
          </a:stretch>
        </p:blipFill>
        <p:spPr>
          <a:xfrm>
            <a:off x="465425" y="1428750"/>
            <a:ext cx="2286000" cy="2286000"/>
          </a:xfrm>
          <a:prstGeom prst="rect">
            <a:avLst/>
          </a:prstGeom>
          <a:noFill/>
          <a:ln>
            <a:noFill/>
          </a:ln>
        </p:spPr>
      </p:pic>
      <p:pic>
        <p:nvPicPr>
          <p:cNvPr id="112" name="Google Shape;112;p20"/>
          <p:cNvPicPr preferRelativeResize="0"/>
          <p:nvPr/>
        </p:nvPicPr>
        <p:blipFill>
          <a:blip r:embed="rId4">
            <a:alphaModFix/>
          </a:blip>
          <a:stretch>
            <a:fillRect/>
          </a:stretch>
        </p:blipFill>
        <p:spPr>
          <a:xfrm>
            <a:off x="3421899" y="1428750"/>
            <a:ext cx="2285998" cy="2285998"/>
          </a:xfrm>
          <a:prstGeom prst="rect">
            <a:avLst/>
          </a:prstGeom>
          <a:noFill/>
          <a:ln>
            <a:noFill/>
          </a:ln>
        </p:spPr>
      </p:pic>
      <p:pic>
        <p:nvPicPr>
          <p:cNvPr id="113" name="Google Shape;113;p20"/>
          <p:cNvPicPr preferRelativeResize="0"/>
          <p:nvPr/>
        </p:nvPicPr>
        <p:blipFill>
          <a:blip r:embed="rId5">
            <a:alphaModFix/>
          </a:blip>
          <a:stretch>
            <a:fillRect/>
          </a:stretch>
        </p:blipFill>
        <p:spPr>
          <a:xfrm>
            <a:off x="6320353" y="1428750"/>
            <a:ext cx="2638199" cy="22859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7 Frameworks usados por empresas</a:t>
            </a:r>
            <a:endParaRPr/>
          </a:p>
        </p:txBody>
      </p:sp>
      <p:pic>
        <p:nvPicPr>
          <p:cNvPr id="119" name="Google Shape;119;p21"/>
          <p:cNvPicPr preferRelativeResize="0"/>
          <p:nvPr/>
        </p:nvPicPr>
        <p:blipFill>
          <a:blip r:embed="rId3">
            <a:alphaModFix/>
          </a:blip>
          <a:stretch>
            <a:fillRect/>
          </a:stretch>
        </p:blipFill>
        <p:spPr>
          <a:xfrm>
            <a:off x="152400" y="1022300"/>
            <a:ext cx="8839204" cy="3098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34343"/>
      </a:dk1>
      <a:lt1>
        <a:srgbClr val="FFFFFF"/>
      </a:lt1>
      <a:dk2>
        <a:srgbClr val="424242"/>
      </a:dk2>
      <a:lt2>
        <a:srgbClr val="737373"/>
      </a:lt2>
      <a:accent1>
        <a:srgbClr val="0277BD"/>
      </a:accent1>
      <a:accent2>
        <a:srgbClr val="0F9D58"/>
      </a:accent2>
      <a:accent3>
        <a:srgbClr val="DB4437"/>
      </a:accent3>
      <a:accent4>
        <a:srgbClr val="FFFFFF"/>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