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1" r:id="rId2"/>
    <p:sldId id="282" r:id="rId3"/>
    <p:sldId id="284" r:id="rId4"/>
    <p:sldId id="283" r:id="rId5"/>
    <p:sldId id="286" r:id="rId6"/>
    <p:sldId id="285" r:id="rId7"/>
    <p:sldId id="287" r:id="rId8"/>
    <p:sldId id="288" r:id="rId9"/>
    <p:sldId id="290" r:id="rId10"/>
    <p:sldId id="289" r:id="rId11"/>
    <p:sldId id="291" r:id="rId12"/>
    <p:sldId id="293" r:id="rId13"/>
    <p:sldId id="295" r:id="rId14"/>
    <p:sldId id="297" r:id="rId15"/>
    <p:sldId id="298" r:id="rId16"/>
    <p:sldId id="296" r:id="rId17"/>
    <p:sldId id="299" r:id="rId18"/>
    <p:sldId id="300" r:id="rId19"/>
    <p:sldId id="301" r:id="rId20"/>
    <p:sldId id="302" r:id="rId21"/>
    <p:sldId id="303" r:id="rId22"/>
    <p:sldId id="304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178"/>
    <a:srgbClr val="FF9594"/>
    <a:srgbClr val="78CF80"/>
    <a:srgbClr val="FFE06F"/>
    <a:srgbClr val="FFCA18"/>
    <a:srgbClr val="745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196" autoAdjust="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829B0-74B6-44D5-A6F5-86E582A15411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26F4C-90D1-429E-8EBE-3D47880063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990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86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12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57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88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75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34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95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0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60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58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42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2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59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82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74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71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97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21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41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&amp;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5BDF3-ADCD-431B-BFD7-CED12EB290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D0FBFC-6728-8A6C-6669-1D060A3D3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A5D09B-8C12-0E5F-D003-B2CCD1DFA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10AF6D-076B-BED0-C979-8942A0E2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E86A6C-3F29-C55E-0157-5026F494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Free Multipurpose Presentation Template – Made with      by Showeet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29A5D2-9E78-E209-49B0-D34AF810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C214-CE6A-4808-AC62-2B5E6234C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2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E60F2-A804-54D2-824B-891C6F4D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0BA90D-7F10-60D9-1C72-B8EFEF69F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58FC42-E9ED-D926-9F77-1840D882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869AA9-234B-7EFD-D41F-B70704E2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Free Multipurpose Presentation Template – Made with      by Showeet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D8142F-96EC-8C37-C9D1-9BBBC25E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C214-CE6A-4808-AC62-2B5E6234C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34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DF4969E-1987-D67B-0EB3-1F52098CC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458805-DFD6-A2C2-C5C7-9918703D6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3B2BE1-8BF9-2B6A-E99D-DB0036B3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A65A12-5798-B71D-27C3-25A1E9F7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Free Multipurpose Presentation Template – Made with      by Showeet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5241C2-C0C2-A401-7720-90A87425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C214-CE6A-4808-AC62-2B5E6234C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920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35814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331788"/>
            <a:ext cx="2800350" cy="2387600"/>
          </a:xfrm>
        </p:spPr>
        <p:txBody>
          <a:bodyPr lIns="0" rIns="0" anchor="b"/>
          <a:lstStyle>
            <a:lvl1pPr algn="ctr">
              <a:defRPr sz="4000" spc="120" baseline="0">
                <a:solidFill>
                  <a:schemeClr val="bg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525" y="4595024"/>
            <a:ext cx="2800350" cy="1655762"/>
          </a:xfrm>
        </p:spPr>
        <p:txBody>
          <a:bodyPr lIns="0" rIns="0">
            <a:normAutofit/>
          </a:bodyPr>
          <a:lstStyle>
            <a:lvl1pPr marL="0" indent="0" algn="ctr">
              <a:lnSpc>
                <a:spcPts val="2500"/>
              </a:lnSpc>
              <a:buNone/>
              <a:defRPr sz="1800" spc="15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0050" y="6356350"/>
            <a:ext cx="2800350" cy="365125"/>
          </a:xfrm>
        </p:spPr>
        <p:txBody>
          <a:bodyPr lIns="0" rIns="0"/>
          <a:lstStyle>
            <a:lvl1pPr algn="ctr">
              <a:defRPr sz="1000"/>
            </a:lvl1pPr>
          </a:lstStyle>
          <a:p>
            <a:r>
              <a:rPr lang="en-US" dirty="0"/>
              <a:t>Free Multipurpose Presentation Template – Made with      by Showeet</a:t>
            </a:r>
          </a:p>
        </p:txBody>
      </p:sp>
      <p:cxnSp>
        <p:nvCxnSpPr>
          <p:cNvPr id="10" name="Straight Connector 9"/>
          <p:cNvCxnSpPr>
            <a:cxnSpLocks/>
          </p:cNvCxnSpPr>
          <p:nvPr userDrawn="1"/>
        </p:nvCxnSpPr>
        <p:spPr>
          <a:xfrm>
            <a:off x="390525" y="4440238"/>
            <a:ext cx="2800350" cy="0"/>
          </a:xfrm>
          <a:prstGeom prst="line">
            <a:avLst/>
          </a:prstGeom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3581400" y="0"/>
            <a:ext cx="8610600" cy="6858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390525" y="6303568"/>
            <a:ext cx="2800350" cy="0"/>
          </a:xfrm>
          <a:prstGeom prst="line">
            <a:avLst/>
          </a:prstGeom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226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8958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0726"/>
            <a:ext cx="10515600" cy="4186236"/>
          </a:xfrm>
        </p:spPr>
        <p:txBody>
          <a:bodyPr lIns="0" tIns="91440" rIns="0"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/>
            </a:lvl2pPr>
            <a:lvl3pPr>
              <a:spcAft>
                <a:spcPts val="1800"/>
              </a:spcAft>
              <a:defRPr/>
            </a:lvl3pPr>
            <a:lvl4pPr>
              <a:spcAft>
                <a:spcPts val="1800"/>
              </a:spcAft>
              <a:defRPr/>
            </a:lvl4pPr>
            <a:lvl5pPr>
              <a:spcAft>
                <a:spcPts val="1800"/>
              </a:spcAft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0" rIns="0"/>
          <a:lstStyle/>
          <a:p>
            <a:r>
              <a:rPr lang="en-US" noProof="1"/>
              <a:t>Ōkī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lIns="0" rIns="0"/>
          <a:lstStyle/>
          <a:p>
            <a:r>
              <a:rPr lang="en-US" dirty="0"/>
              <a:t>Free Multipurpose Presentation Template – Made with      by Showeet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0" rIns="0"/>
          <a:lstStyle/>
          <a:p>
            <a:fld id="{5F0F63B7-4FB4-4E2A-B819-D713A3D928AD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1119188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Freeform 290">
            <a:extLst>
              <a:ext uri="{FF2B5EF4-FFF2-40B4-BE49-F238E27FC236}">
                <a16:creationId xmlns:a16="http://schemas.microsoft.com/office/drawing/2014/main" id="{9D810C48-B0F1-42D3-AE8C-267C2B6F166F}"/>
              </a:ext>
            </a:extLst>
          </p:cNvPr>
          <p:cNvSpPr/>
          <p:nvPr userDrawn="1"/>
        </p:nvSpPr>
        <p:spPr>
          <a:xfrm>
            <a:off x="7532071" y="6473779"/>
            <a:ext cx="152053" cy="130265"/>
          </a:xfrm>
          <a:custGeom>
            <a:avLst/>
            <a:gdLst/>
            <a:ahLst/>
            <a:cxnLst/>
            <a:rect l="l" t="t" r="r" b="b"/>
            <a:pathLst>
              <a:path w="504825" h="432707">
                <a:moveTo>
                  <a:pt x="134658" y="0"/>
                </a:moveTo>
                <a:cubicBezTo>
                  <a:pt x="146301" y="0"/>
                  <a:pt x="158180" y="2019"/>
                  <a:pt x="170294" y="6057"/>
                </a:cubicBezTo>
                <a:cubicBezTo>
                  <a:pt x="182407" y="10095"/>
                  <a:pt x="193676" y="15541"/>
                  <a:pt x="204099" y="22396"/>
                </a:cubicBezTo>
                <a:cubicBezTo>
                  <a:pt x="214522" y="29251"/>
                  <a:pt x="223490" y="35683"/>
                  <a:pt x="231002" y="41693"/>
                </a:cubicBezTo>
                <a:cubicBezTo>
                  <a:pt x="238514" y="47703"/>
                  <a:pt x="245652" y="54088"/>
                  <a:pt x="252412" y="60849"/>
                </a:cubicBezTo>
                <a:cubicBezTo>
                  <a:pt x="259174" y="54088"/>
                  <a:pt x="266310" y="47703"/>
                  <a:pt x="273823" y="41693"/>
                </a:cubicBezTo>
                <a:cubicBezTo>
                  <a:pt x="281334" y="35683"/>
                  <a:pt x="290303" y="29251"/>
                  <a:pt x="300726" y="22396"/>
                </a:cubicBezTo>
                <a:cubicBezTo>
                  <a:pt x="311149" y="15541"/>
                  <a:pt x="322417" y="10095"/>
                  <a:pt x="334531" y="6057"/>
                </a:cubicBezTo>
                <a:cubicBezTo>
                  <a:pt x="346645" y="2019"/>
                  <a:pt x="358524" y="0"/>
                  <a:pt x="370167" y="0"/>
                </a:cubicBezTo>
                <a:cubicBezTo>
                  <a:pt x="412236" y="0"/>
                  <a:pt x="445197" y="11644"/>
                  <a:pt x="469048" y="34932"/>
                </a:cubicBezTo>
                <a:cubicBezTo>
                  <a:pt x="492899" y="58220"/>
                  <a:pt x="504825" y="90523"/>
                  <a:pt x="504825" y="131840"/>
                </a:cubicBezTo>
                <a:cubicBezTo>
                  <a:pt x="504825" y="173346"/>
                  <a:pt x="483321" y="215602"/>
                  <a:pt x="440313" y="258610"/>
                </a:cubicBezTo>
                <a:lnTo>
                  <a:pt x="264807" y="427636"/>
                </a:lnTo>
                <a:cubicBezTo>
                  <a:pt x="261427" y="431017"/>
                  <a:pt x="257295" y="432707"/>
                  <a:pt x="252412" y="432707"/>
                </a:cubicBezTo>
                <a:cubicBezTo>
                  <a:pt x="247529" y="432707"/>
                  <a:pt x="243398" y="431017"/>
                  <a:pt x="240018" y="427636"/>
                </a:cubicBezTo>
                <a:lnTo>
                  <a:pt x="64230" y="258047"/>
                </a:lnTo>
                <a:cubicBezTo>
                  <a:pt x="62351" y="256544"/>
                  <a:pt x="59770" y="254103"/>
                  <a:pt x="56482" y="250722"/>
                </a:cubicBezTo>
                <a:cubicBezTo>
                  <a:pt x="53196" y="247342"/>
                  <a:pt x="47984" y="241191"/>
                  <a:pt x="40848" y="232270"/>
                </a:cubicBezTo>
                <a:cubicBezTo>
                  <a:pt x="33712" y="223349"/>
                  <a:pt x="27326" y="214194"/>
                  <a:pt x="21692" y="204803"/>
                </a:cubicBezTo>
                <a:cubicBezTo>
                  <a:pt x="16057" y="195413"/>
                  <a:pt x="11035" y="184051"/>
                  <a:pt x="6620" y="170717"/>
                </a:cubicBezTo>
                <a:cubicBezTo>
                  <a:pt x="2207" y="157382"/>
                  <a:pt x="0" y="144423"/>
                  <a:pt x="0" y="131840"/>
                </a:cubicBezTo>
                <a:cubicBezTo>
                  <a:pt x="0" y="90523"/>
                  <a:pt x="11926" y="58220"/>
                  <a:pt x="35777" y="34932"/>
                </a:cubicBezTo>
                <a:cubicBezTo>
                  <a:pt x="59629" y="11644"/>
                  <a:pt x="92588" y="0"/>
                  <a:pt x="13465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0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31850" y="218621"/>
            <a:ext cx="1684338" cy="1682750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8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" y="6165169"/>
            <a:ext cx="12192000" cy="692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52641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7079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B4D1D3-4AEF-7F84-DACD-885856A0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D7C316-768C-1D0E-07A2-E01495B5D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33AD5C-61AD-33B6-0F87-5F235125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ECCEAD-1DA4-8947-6953-46DE29A64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Free Multipurpose Presentation Template – Made with      by Showeet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9FDDEE-66D4-4695-7774-56647F12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C214-CE6A-4808-AC62-2B5E6234C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73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2EC914-217E-BB12-E773-E4DDFB14E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8FD0C7-0AA1-13E9-7DD2-42D347C70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5A917B-2B79-12B7-D0E7-926C4B517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57A421-776B-1915-A76F-712534038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Free Multipurpose Presentation Template – Made with      by Showeet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8740F-3E6A-6FA4-2671-B18F3C27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C214-CE6A-4808-AC62-2B5E6234C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76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A46BC-1C45-0DC6-D8A8-25B64333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B5FDC6-BEF4-6C35-A7D2-43A7D6167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81757D-8B8C-FF80-B062-0AEC9FD63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8D2E2B-5EF7-8FCE-F842-15AD0A03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47AC1E-D484-7ABD-6034-6C8D655E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Free Multipurpose Presentation Template – Made with      by Showeet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BBBE62-6807-B94F-6BCD-96DA48E8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C214-CE6A-4808-AC62-2B5E6234C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44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D964CD-ACB7-76CB-7B83-49C73152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D51730-9A1D-1FEC-6F48-6BAB3DBD8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F31A57-7B4E-6BBB-7943-6B9F6CE6C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942A98B-5138-FFD4-3A62-046059207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D98928-4A1F-AB5F-3904-88CFB5C28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774D5DF-0079-8EFF-DB99-924B2311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81F4DA6-01C1-83FE-8B83-0949209B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Free Multipurpose Presentation Template – Made with      by Showeet</a:t>
            </a:r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4266E1-43D3-EE4D-C169-811A991B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C214-CE6A-4808-AC62-2B5E6234C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1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1A5EBC-4639-ED6E-62FD-BEC69391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D0C745D-4219-FBFC-9C45-5549E211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448F8F-0A2C-BF47-9CC3-F59C0655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Free Multipurpose Presentation Template – Made with      by Showeet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55F758-24B7-DE89-F8D8-49048D38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C214-CE6A-4808-AC62-2B5E6234C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73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157D0DA-2FAE-74CA-9DB5-4E6F863D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FB307B-0C4D-1D32-3D3B-3C34565F9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Free Multipurpose Presentation Template – Made with      by Showeet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74A049-9BFD-917E-21F7-DF60C3B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C214-CE6A-4808-AC62-2B5E6234C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51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54A098-C3DF-9636-1970-458CB151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36DD92-968E-8C9C-1CE5-BF2BE37EC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13EE62-DF31-0B27-382B-F67C25815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A90B2B-7E4D-7960-F77A-92AC735F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B848D1-F08E-BB67-4287-95782188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Free Multipurpose Presentation Template – Made with      by Showeet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05897F-36E8-CDF4-9D1E-476A259B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C214-CE6A-4808-AC62-2B5E6234C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0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661E12-B785-23E5-D2AE-04BE6DC23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EBB09C9-0ECC-D3D7-C261-35DA22C01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93B203-7217-41D7-6778-B5C0FFFA3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B26DE0-EB9A-17F4-679A-9D4DCA97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D7ADF3-9EAD-52F1-8921-FAA754D1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Free Multipurpose Presentation Template – Made with      by Showeet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9D1CFE-CC51-E2B5-B409-096E1424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C214-CE6A-4808-AC62-2B5E6234C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70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9A4EE53-06E7-19FD-1BC5-3CBA4AACF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A5668C-3E85-3764-E1E9-8F3AF86AF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0D9CE6-66C2-C721-EE7A-7B52BF715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A4DC93-8DDC-7BD8-3F93-34618AF55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Free Multipurpose Presentation Template – Made with      by Showeet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321DC3-620E-855D-C0E3-9ED3A9EA2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9C214-CE6A-4808-AC62-2B5E6234CB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3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Scatter6_final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PCA_2D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p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hyperlink" Target="PCA_2D.html" TargetMode="Externa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PCA_2D.html" TargetMode="Externa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catalog.worldbank.org/dataset/education-statistic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525" y="5177735"/>
            <a:ext cx="2800350" cy="1655762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7451EB"/>
                </a:solidFill>
              </a:rPr>
              <a:t>Denis </a:t>
            </a:r>
            <a:r>
              <a:rPr lang="en-US" b="1" dirty="0" err="1">
                <a:solidFill>
                  <a:srgbClr val="7451EB"/>
                </a:solidFill>
              </a:rPr>
              <a:t>Desoubzdanne</a:t>
            </a:r>
            <a:endParaRPr lang="en-US" b="1" dirty="0">
              <a:solidFill>
                <a:srgbClr val="7451EB"/>
              </a:solidFill>
            </a:endParaRPr>
          </a:p>
          <a:p>
            <a:pPr algn="l"/>
            <a:r>
              <a:rPr lang="en-US" b="1" dirty="0">
                <a:solidFill>
                  <a:srgbClr val="7451EB"/>
                </a:solidFill>
              </a:rPr>
              <a:t>29 </a:t>
            </a:r>
            <a:r>
              <a:rPr lang="en-US" b="1" dirty="0" err="1">
                <a:solidFill>
                  <a:srgbClr val="7451EB"/>
                </a:solidFill>
              </a:rPr>
              <a:t>Octobre</a:t>
            </a:r>
            <a:r>
              <a:rPr lang="en-US" b="1" dirty="0">
                <a:solidFill>
                  <a:srgbClr val="7451EB"/>
                </a:solidFill>
              </a:rPr>
              <a:t> 2022</a:t>
            </a:r>
          </a:p>
          <a:p>
            <a:pPr algn="l"/>
            <a:r>
              <a:rPr lang="en-US" b="1" dirty="0">
                <a:solidFill>
                  <a:srgbClr val="7451EB"/>
                </a:solidFill>
              </a:rPr>
              <a:t>Formation </a:t>
            </a:r>
            <a:r>
              <a:rPr lang="en-US" b="1" i="1" dirty="0">
                <a:solidFill>
                  <a:srgbClr val="7451EB"/>
                </a:solidFill>
              </a:rPr>
              <a:t>Data Scientist</a:t>
            </a:r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EF13E4F9-71E9-26D6-3E8D-8E7E42AC93F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8" r="14688"/>
          <a:stretch>
            <a:fillRect/>
          </a:stretch>
        </p:blipFill>
        <p:spPr>
          <a:xfrm>
            <a:off x="-3339" y="-2392"/>
            <a:ext cx="3580255" cy="2851530"/>
          </a:xfr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699CF246-2037-CF43-A4A9-E782BEDD0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2353" y="2249620"/>
            <a:ext cx="6920751" cy="1636580"/>
          </a:xfrm>
        </p:spPr>
        <p:txBody>
          <a:bodyPr anchor="ctr">
            <a:noAutofit/>
          </a:bodyPr>
          <a:lstStyle/>
          <a:p>
            <a:r>
              <a:rPr lang="fr-FR" b="1" u="sng" dirty="0">
                <a:solidFill>
                  <a:schemeClr val="tx1"/>
                </a:solidFill>
              </a:rPr>
              <a:t>Présentation Projet 1</a:t>
            </a:r>
            <a:br>
              <a:rPr lang="fr-FR" b="1" u="sng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tx1"/>
                </a:solidFill>
              </a:rPr>
              <a:t> </a:t>
            </a:r>
            <a:br>
              <a:rPr lang="fr-FR" b="1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tx1"/>
                </a:solidFill>
              </a:rPr>
              <a:t>« Analysez des données de systèmes éducatifs »</a:t>
            </a:r>
          </a:p>
        </p:txBody>
      </p:sp>
    </p:spTree>
    <p:extLst>
      <p:ext uri="{BB962C8B-B14F-4D97-AF65-F5344CB8AC3E}">
        <p14:creationId xmlns:p14="http://schemas.microsoft.com/office/powerpoint/2010/main" val="3949204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451EB"/>
                </a:solidFill>
              </a:rPr>
              <a:t>Cas des </a:t>
            </a:r>
            <a:r>
              <a:rPr lang="en-US" i="1" dirty="0" err="1">
                <a:solidFill>
                  <a:srgbClr val="7451EB"/>
                </a:solidFill>
              </a:rPr>
              <a:t>NaN</a:t>
            </a:r>
            <a:r>
              <a:rPr lang="en-US" dirty="0">
                <a:solidFill>
                  <a:srgbClr val="7451EB"/>
                </a:solidFill>
              </a:rPr>
              <a:t> et </a:t>
            </a:r>
            <a:r>
              <a:rPr lang="en-US" dirty="0" err="1">
                <a:solidFill>
                  <a:srgbClr val="7451EB"/>
                </a:solidFill>
              </a:rPr>
              <a:t>année</a:t>
            </a:r>
            <a:r>
              <a:rPr lang="en-US" dirty="0">
                <a:solidFill>
                  <a:srgbClr val="7451EB"/>
                </a:solidFill>
              </a:rPr>
              <a:t> de </a:t>
            </a:r>
            <a:r>
              <a:rPr lang="en-US" dirty="0" err="1">
                <a:solidFill>
                  <a:srgbClr val="7451EB"/>
                </a:solidFill>
              </a:rPr>
              <a:t>référence</a:t>
            </a:r>
            <a:endParaRPr lang="en-US" dirty="0">
              <a:solidFill>
                <a:srgbClr val="7451EB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63B7-4FB4-4E2A-B819-D713A3D928AD}" type="slidenum">
              <a:rPr lang="en-US" smtClean="0"/>
              <a:t>10</a:t>
            </a:fld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0832FC2-2811-9BB3-75AD-BD5D3E07CC84}"/>
              </a:ext>
            </a:extLst>
          </p:cNvPr>
          <p:cNvSpPr/>
          <p:nvPr/>
        </p:nvSpPr>
        <p:spPr>
          <a:xfrm>
            <a:off x="7252447" y="6356350"/>
            <a:ext cx="663388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0E75335-8EDF-DBB9-9445-441D74EA2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74383" y="1685360"/>
            <a:ext cx="2310041" cy="2786146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fr-FR" dirty="0"/>
              <a:t>214 pays</a:t>
            </a:r>
          </a:p>
          <a:p>
            <a:pPr>
              <a:spcAft>
                <a:spcPts val="1200"/>
              </a:spcAft>
            </a:pPr>
            <a:r>
              <a:rPr lang="fr-FR" dirty="0"/>
              <a:t>26 années</a:t>
            </a:r>
          </a:p>
          <a:p>
            <a:pPr>
              <a:spcAft>
                <a:spcPts val="1200"/>
              </a:spcAft>
            </a:pPr>
            <a:r>
              <a:rPr lang="fr-FR" dirty="0"/>
              <a:t>10 indicateurs</a:t>
            </a:r>
          </a:p>
          <a:p>
            <a:pPr>
              <a:spcAft>
                <a:spcPts val="1200"/>
              </a:spcAft>
            </a:pPr>
            <a:r>
              <a:rPr lang="fr-FR" dirty="0"/>
              <a:t>5120 lignes</a:t>
            </a:r>
          </a:p>
          <a:p>
            <a:pPr>
              <a:spcAft>
                <a:spcPts val="1200"/>
              </a:spcAft>
            </a:pPr>
            <a:r>
              <a:rPr lang="fr-FR" dirty="0"/>
              <a:t>Nbre </a:t>
            </a:r>
            <a:r>
              <a:rPr lang="fr-FR" i="1" dirty="0"/>
              <a:t>NaN</a:t>
            </a:r>
            <a:r>
              <a:rPr lang="fr-FR" dirty="0"/>
              <a:t> : </a:t>
            </a:r>
            <a:r>
              <a:rPr lang="fr-FR" b="1" dirty="0">
                <a:solidFill>
                  <a:srgbClr val="7451EB"/>
                </a:solidFill>
              </a:rPr>
              <a:t>27080 (53%)</a:t>
            </a:r>
          </a:p>
          <a:p>
            <a:pPr>
              <a:spcAft>
                <a:spcPts val="1200"/>
              </a:spcAft>
            </a:pPr>
            <a:r>
              <a:rPr lang="fr-FR" dirty="0"/>
              <a:t>Année de référence : </a:t>
            </a:r>
            <a:r>
              <a:rPr lang="fr-FR" b="1" dirty="0">
                <a:solidFill>
                  <a:srgbClr val="7451EB"/>
                </a:solidFill>
              </a:rPr>
              <a:t>2015</a:t>
            </a:r>
            <a:r>
              <a:rPr lang="fr-FR" dirty="0"/>
              <a:t>  </a:t>
            </a:r>
            <a:endParaRPr lang="fr-FR" sz="2000" b="1" dirty="0">
              <a:solidFill>
                <a:srgbClr val="7451EB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b="1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AF168045-6764-003A-55C8-D74B5F6E4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2" y="1610342"/>
            <a:ext cx="9357231" cy="5041467"/>
          </a:xfrm>
          <a:prstGeom prst="rect">
            <a:avLst/>
          </a:prstGeom>
        </p:spPr>
      </p:pic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32AABF57-2B48-E290-E043-0ACAAF3C5F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19188"/>
            <a:ext cx="10515599" cy="552450"/>
          </a:xfrm>
        </p:spPr>
        <p:txBody>
          <a:bodyPr/>
          <a:lstStyle/>
          <a:p>
            <a:r>
              <a:rPr lang="en-US" dirty="0"/>
              <a:t>Ex : Canada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3EC5FC-EE1E-ADAF-56A7-CFF5C8662D48}"/>
              </a:ext>
            </a:extLst>
          </p:cNvPr>
          <p:cNvSpPr/>
          <p:nvPr/>
        </p:nvSpPr>
        <p:spPr>
          <a:xfrm>
            <a:off x="251011" y="4589930"/>
            <a:ext cx="9292031" cy="179294"/>
          </a:xfrm>
          <a:prstGeom prst="rect">
            <a:avLst/>
          </a:prstGeom>
          <a:solidFill>
            <a:srgbClr val="7451EB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19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8F3D5EF2-0351-9432-E38C-1E497FC76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61" y="1641301"/>
            <a:ext cx="9354511" cy="5040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451EB"/>
                </a:solidFill>
              </a:rPr>
              <a:t>Gestion des </a:t>
            </a:r>
            <a:r>
              <a:rPr lang="en-US" i="1" dirty="0" err="1">
                <a:solidFill>
                  <a:srgbClr val="7451EB"/>
                </a:solidFill>
              </a:rPr>
              <a:t>NaN</a:t>
            </a:r>
            <a:endParaRPr lang="en-US" i="1" dirty="0">
              <a:solidFill>
                <a:srgbClr val="7451EB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63B7-4FB4-4E2A-B819-D713A3D928AD}" type="slidenum">
              <a:rPr lang="en-US" smtClean="0"/>
              <a:t>11</a:t>
            </a:fld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0832FC2-2811-9BB3-75AD-BD5D3E07CC84}"/>
              </a:ext>
            </a:extLst>
          </p:cNvPr>
          <p:cNvSpPr/>
          <p:nvPr/>
        </p:nvSpPr>
        <p:spPr>
          <a:xfrm>
            <a:off x="7252447" y="6356350"/>
            <a:ext cx="663388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32AABF57-2B48-E290-E043-0ACAAF3C5F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19188"/>
            <a:ext cx="10515599" cy="552450"/>
          </a:xfrm>
        </p:spPr>
        <p:txBody>
          <a:bodyPr/>
          <a:lstStyle/>
          <a:p>
            <a:r>
              <a:rPr lang="en-US" dirty="0"/>
              <a:t>Choix : </a:t>
            </a:r>
            <a:r>
              <a:rPr lang="en-US" dirty="0" err="1"/>
              <a:t>remplir</a:t>
            </a:r>
            <a:r>
              <a:rPr lang="en-US" dirty="0"/>
              <a:t> par pays (ex. Canada)</a:t>
            </a:r>
          </a:p>
        </p:txBody>
      </p:sp>
      <p:sp>
        <p:nvSpPr>
          <p:cNvPr id="8" name="Flèche : droite à entaille 7">
            <a:extLst>
              <a:ext uri="{FF2B5EF4-FFF2-40B4-BE49-F238E27FC236}">
                <a16:creationId xmlns:a16="http://schemas.microsoft.com/office/drawing/2014/main" id="{DAE80C9D-A074-3768-97EF-E32A8614449C}"/>
              </a:ext>
            </a:extLst>
          </p:cNvPr>
          <p:cNvSpPr/>
          <p:nvPr/>
        </p:nvSpPr>
        <p:spPr>
          <a:xfrm rot="5400000">
            <a:off x="2229971" y="5648954"/>
            <a:ext cx="1577788" cy="282389"/>
          </a:xfrm>
          <a:prstGeom prst="notch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BEEA0A5-99B2-F635-6CD5-B49B330BE6BD}"/>
              </a:ext>
            </a:extLst>
          </p:cNvPr>
          <p:cNvSpPr txBox="1">
            <a:spLocks/>
          </p:cNvSpPr>
          <p:nvPr/>
        </p:nvSpPr>
        <p:spPr>
          <a:xfrm>
            <a:off x="3218329" y="5333787"/>
            <a:ext cx="1384151" cy="552450"/>
          </a:xfrm>
          <a:prstGeom prst="rect">
            <a:avLst/>
          </a:prstGeom>
          <a:solidFill>
            <a:schemeClr val="bg1">
              <a:alpha val="49000"/>
            </a:schemeClr>
          </a:solidFill>
        </p:spPr>
        <p:txBody>
          <a:bodyPr vert="horz" lIns="0" tIns="9144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1200"/>
              </a:spcAft>
              <a:buNone/>
            </a:pPr>
            <a:r>
              <a:rPr lang="fr-FR" i="1" dirty="0">
                <a:solidFill>
                  <a:schemeClr val="accent2"/>
                </a:solidFill>
              </a:rPr>
              <a:t>(1) </a:t>
            </a:r>
            <a:r>
              <a:rPr lang="fr-FR" i="1" dirty="0" err="1">
                <a:solidFill>
                  <a:schemeClr val="accent2"/>
                </a:solidFill>
              </a:rPr>
              <a:t>Ffill</a:t>
            </a:r>
            <a:r>
              <a:rPr lang="fr-FR" i="1" dirty="0">
                <a:solidFill>
                  <a:schemeClr val="accent2"/>
                </a:solidFill>
              </a:rPr>
              <a:t>()</a:t>
            </a:r>
          </a:p>
        </p:txBody>
      </p:sp>
      <p:sp>
        <p:nvSpPr>
          <p:cNvPr id="10" name="Flèche : droite à entaille 9">
            <a:extLst>
              <a:ext uri="{FF2B5EF4-FFF2-40B4-BE49-F238E27FC236}">
                <a16:creationId xmlns:a16="http://schemas.microsoft.com/office/drawing/2014/main" id="{ED75F29D-8C86-B2CB-5359-0711CAE0D6FB}"/>
              </a:ext>
            </a:extLst>
          </p:cNvPr>
          <p:cNvSpPr/>
          <p:nvPr/>
        </p:nvSpPr>
        <p:spPr>
          <a:xfrm rot="5400000">
            <a:off x="4661703" y="4403698"/>
            <a:ext cx="1577788" cy="282389"/>
          </a:xfrm>
          <a:prstGeom prst="notch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BDE757B-2937-12F2-6B8A-E2181E0FFE22}"/>
              </a:ext>
            </a:extLst>
          </p:cNvPr>
          <p:cNvSpPr txBox="1">
            <a:spLocks/>
          </p:cNvSpPr>
          <p:nvPr/>
        </p:nvSpPr>
        <p:spPr>
          <a:xfrm>
            <a:off x="5650062" y="4088531"/>
            <a:ext cx="1321276" cy="552450"/>
          </a:xfrm>
          <a:prstGeom prst="rect">
            <a:avLst/>
          </a:prstGeom>
          <a:solidFill>
            <a:schemeClr val="bg1">
              <a:alpha val="49000"/>
            </a:schemeClr>
          </a:solidFill>
        </p:spPr>
        <p:txBody>
          <a:bodyPr vert="horz" lIns="0" tIns="9144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1200"/>
              </a:spcAft>
              <a:buNone/>
            </a:pPr>
            <a:r>
              <a:rPr lang="fr-FR" i="1" dirty="0">
                <a:solidFill>
                  <a:schemeClr val="accent2"/>
                </a:solidFill>
              </a:rPr>
              <a:t>(1) </a:t>
            </a:r>
            <a:r>
              <a:rPr lang="fr-FR" i="1" dirty="0" err="1">
                <a:solidFill>
                  <a:schemeClr val="accent2"/>
                </a:solidFill>
              </a:rPr>
              <a:t>Ffill</a:t>
            </a:r>
            <a:r>
              <a:rPr lang="fr-FR" i="1" dirty="0">
                <a:solidFill>
                  <a:schemeClr val="accent2"/>
                </a:solidFill>
              </a:rPr>
              <a:t>()</a:t>
            </a:r>
          </a:p>
        </p:txBody>
      </p:sp>
      <p:sp>
        <p:nvSpPr>
          <p:cNvPr id="12" name="Flèche : droite à entaille 11">
            <a:extLst>
              <a:ext uri="{FF2B5EF4-FFF2-40B4-BE49-F238E27FC236}">
                <a16:creationId xmlns:a16="http://schemas.microsoft.com/office/drawing/2014/main" id="{88A44F3A-47F1-9A62-5029-A21A556BA0FC}"/>
              </a:ext>
            </a:extLst>
          </p:cNvPr>
          <p:cNvSpPr/>
          <p:nvPr/>
        </p:nvSpPr>
        <p:spPr>
          <a:xfrm rot="5400000">
            <a:off x="6075326" y="4869403"/>
            <a:ext cx="552449" cy="282390"/>
          </a:xfrm>
          <a:prstGeom prst="notch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à entaille 12">
            <a:extLst>
              <a:ext uri="{FF2B5EF4-FFF2-40B4-BE49-F238E27FC236}">
                <a16:creationId xmlns:a16="http://schemas.microsoft.com/office/drawing/2014/main" id="{D8FA6512-91C2-C69A-1DEE-1AF9FC83C01F}"/>
              </a:ext>
            </a:extLst>
          </p:cNvPr>
          <p:cNvSpPr/>
          <p:nvPr/>
        </p:nvSpPr>
        <p:spPr>
          <a:xfrm rot="16200000">
            <a:off x="7385879" y="2589653"/>
            <a:ext cx="1765942" cy="280094"/>
          </a:xfrm>
          <a:prstGeom prst="notch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3B0437B-0A4C-B926-5360-178C744FC868}"/>
              </a:ext>
            </a:extLst>
          </p:cNvPr>
          <p:cNvSpPr txBox="1">
            <a:spLocks/>
          </p:cNvSpPr>
          <p:nvPr/>
        </p:nvSpPr>
        <p:spPr>
          <a:xfrm>
            <a:off x="6053475" y="2373787"/>
            <a:ext cx="1393805" cy="552450"/>
          </a:xfrm>
          <a:prstGeom prst="rect">
            <a:avLst/>
          </a:prstGeom>
          <a:solidFill>
            <a:schemeClr val="bg1">
              <a:alpha val="49000"/>
            </a:schemeClr>
          </a:solidFill>
        </p:spPr>
        <p:txBody>
          <a:bodyPr vert="horz" lIns="0" tIns="9144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1200"/>
              </a:spcAft>
              <a:buNone/>
            </a:pPr>
            <a:r>
              <a:rPr lang="fr-FR" i="1" dirty="0">
                <a:solidFill>
                  <a:schemeClr val="accent2"/>
                </a:solidFill>
              </a:rPr>
              <a:t>(2) </a:t>
            </a:r>
            <a:r>
              <a:rPr lang="fr-FR" i="1" dirty="0" err="1">
                <a:solidFill>
                  <a:schemeClr val="accent2"/>
                </a:solidFill>
              </a:rPr>
              <a:t>Bfill</a:t>
            </a:r>
            <a:r>
              <a:rPr lang="fr-FR" i="1" dirty="0">
                <a:solidFill>
                  <a:schemeClr val="accent2"/>
                </a:solidFill>
              </a:rPr>
              <a:t>()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B68A63EE-05BC-EC19-CD57-22A4CF552BEE}"/>
              </a:ext>
            </a:extLst>
          </p:cNvPr>
          <p:cNvSpPr txBox="1">
            <a:spLocks/>
          </p:cNvSpPr>
          <p:nvPr/>
        </p:nvSpPr>
        <p:spPr>
          <a:xfrm>
            <a:off x="6971338" y="6155978"/>
            <a:ext cx="2642553" cy="552450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 vert="horz" lIns="0" tIns="9144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1200"/>
              </a:spcAft>
              <a:buNone/>
            </a:pPr>
            <a:r>
              <a:rPr lang="fr-FR" i="1" dirty="0">
                <a:solidFill>
                  <a:schemeClr val="accent2"/>
                </a:solidFill>
              </a:rPr>
              <a:t>(3) *</a:t>
            </a:r>
            <a:r>
              <a:rPr lang="fr-FR" i="1" dirty="0" err="1">
                <a:solidFill>
                  <a:schemeClr val="accent2"/>
                </a:solidFill>
              </a:rPr>
              <a:t>Dropna</a:t>
            </a:r>
            <a:r>
              <a:rPr lang="fr-FR" i="1" dirty="0">
                <a:solidFill>
                  <a:schemeClr val="accent2"/>
                </a:solidFill>
              </a:rPr>
              <a:t>()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0A1CD74-B754-6655-1B27-52A1DA086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74383" y="1685360"/>
            <a:ext cx="2050064" cy="2786146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fr-FR" dirty="0"/>
              <a:t>Nb NaN : 0</a:t>
            </a:r>
          </a:p>
          <a:p>
            <a:pPr>
              <a:spcAft>
                <a:spcPts val="1200"/>
              </a:spcAft>
            </a:pPr>
            <a:r>
              <a:rPr lang="fr-FR" dirty="0"/>
              <a:t>157 pays restants (</a:t>
            </a:r>
            <a:r>
              <a:rPr lang="fr-FR" b="1" dirty="0">
                <a:solidFill>
                  <a:srgbClr val="7451EB"/>
                </a:solidFill>
              </a:rPr>
              <a:t>perte 27 %</a:t>
            </a:r>
            <a:r>
              <a:rPr lang="fr-FR" dirty="0"/>
              <a:t>)</a:t>
            </a:r>
          </a:p>
          <a:p>
            <a:pPr>
              <a:spcAft>
                <a:spcPts val="1200"/>
              </a:spcAft>
            </a:pPr>
            <a:r>
              <a:rPr lang="fr-FR" dirty="0"/>
              <a:t>4082 lignes</a:t>
            </a:r>
          </a:p>
          <a:p>
            <a:pPr>
              <a:spcAft>
                <a:spcPts val="1200"/>
              </a:spcAft>
            </a:pPr>
            <a:r>
              <a:rPr lang="fr-FR" dirty="0"/>
              <a:t>14 colonnes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04310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451EB"/>
                </a:solidFill>
              </a:rPr>
              <a:t>Transformation des </a:t>
            </a:r>
            <a:r>
              <a:rPr lang="en-US" dirty="0" err="1">
                <a:solidFill>
                  <a:srgbClr val="7451EB"/>
                </a:solidFill>
              </a:rPr>
              <a:t>données</a:t>
            </a:r>
            <a:endParaRPr lang="en-US" i="1" dirty="0">
              <a:solidFill>
                <a:srgbClr val="7451EB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63B7-4FB4-4E2A-B819-D713A3D928AD}" type="slidenum">
              <a:rPr lang="en-US" smtClean="0"/>
              <a:t>12</a:t>
            </a:fld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0832FC2-2811-9BB3-75AD-BD5D3E07CC84}"/>
              </a:ext>
            </a:extLst>
          </p:cNvPr>
          <p:cNvSpPr/>
          <p:nvPr/>
        </p:nvSpPr>
        <p:spPr>
          <a:xfrm>
            <a:off x="7252447" y="6356350"/>
            <a:ext cx="663388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0E75335-8EDF-DBB9-9445-441D74EA2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9675" y="3088366"/>
            <a:ext cx="5868433" cy="2786146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fr-FR" sz="2000" b="1" dirty="0" err="1">
                <a:solidFill>
                  <a:srgbClr val="7451EB"/>
                </a:solidFill>
              </a:rPr>
              <a:t>Ndelta_Ed</a:t>
            </a:r>
            <a:r>
              <a:rPr lang="fr-FR" sz="2000" b="1" dirty="0">
                <a:solidFill>
                  <a:srgbClr val="7451EB"/>
                </a:solidFill>
              </a:rPr>
              <a:t> </a:t>
            </a:r>
            <a:r>
              <a:rPr lang="fr-FR" sz="2000" dirty="0"/>
              <a:t>= (PopE3_post2nd – PopE3_no_ed)/ PopE3_post2nd</a:t>
            </a:r>
          </a:p>
          <a:p>
            <a:pPr>
              <a:spcAft>
                <a:spcPts val="1200"/>
              </a:spcAft>
            </a:pPr>
            <a:r>
              <a:rPr lang="fr-FR" sz="2000" b="1" dirty="0"/>
              <a:t>%</a:t>
            </a:r>
            <a:r>
              <a:rPr lang="fr-FR" sz="2000" b="1" dirty="0" err="1"/>
              <a:t>int_users</a:t>
            </a:r>
            <a:r>
              <a:rPr lang="fr-FR" sz="2000" b="1" dirty="0"/>
              <a:t> </a:t>
            </a:r>
            <a:r>
              <a:rPr lang="fr-FR" sz="2000" dirty="0"/>
              <a:t>(déjà en %)</a:t>
            </a:r>
          </a:p>
          <a:p>
            <a:pPr>
              <a:spcAft>
                <a:spcPts val="1200"/>
              </a:spcAft>
            </a:pPr>
            <a:r>
              <a:rPr lang="fr-FR" sz="2000" dirty="0"/>
              <a:t>PPP =&gt; </a:t>
            </a:r>
            <a:r>
              <a:rPr lang="fr-FR" sz="2000" b="1" dirty="0" err="1"/>
              <a:t>Ln_PPP</a:t>
            </a:r>
            <a:r>
              <a:rPr lang="fr-FR" sz="2000" b="1" dirty="0"/>
              <a:t> </a:t>
            </a:r>
            <a:r>
              <a:rPr lang="fr-FR" sz="2000" dirty="0"/>
              <a:t>(logarithme népérien)</a:t>
            </a:r>
          </a:p>
          <a:p>
            <a:pPr>
              <a:spcAft>
                <a:spcPts val="1200"/>
              </a:spcAft>
            </a:pPr>
            <a:r>
              <a:rPr lang="fr-FR" sz="2000" dirty="0" err="1"/>
              <a:t>PopTot</a:t>
            </a:r>
            <a:r>
              <a:rPr lang="fr-FR" sz="2000" dirty="0"/>
              <a:t> =&gt; </a:t>
            </a:r>
            <a:r>
              <a:rPr lang="fr-FR" sz="2000" b="1" dirty="0" err="1"/>
              <a:t>Ln_Pop</a:t>
            </a:r>
            <a:r>
              <a:rPr lang="fr-FR" sz="2000" b="1" dirty="0"/>
              <a:t> </a:t>
            </a:r>
            <a:r>
              <a:rPr lang="fr-FR" sz="2000" dirty="0"/>
              <a:t>(logarithme népérien)</a:t>
            </a:r>
          </a:p>
          <a:p>
            <a:pPr>
              <a:spcAft>
                <a:spcPts val="1200"/>
              </a:spcAft>
            </a:pPr>
            <a:r>
              <a:rPr lang="fr-FR" sz="2000" b="1" dirty="0"/>
              <a:t>%1524 </a:t>
            </a:r>
            <a:r>
              <a:rPr lang="fr-FR" sz="2000" dirty="0"/>
              <a:t>= (Pop1524/</a:t>
            </a:r>
            <a:r>
              <a:rPr lang="fr-FR" sz="2000" dirty="0" err="1"/>
              <a:t>PopTot</a:t>
            </a:r>
            <a:r>
              <a:rPr lang="fr-FR" sz="2000" dirty="0"/>
              <a:t>)*100</a:t>
            </a:r>
          </a:p>
          <a:p>
            <a:pPr>
              <a:spcAft>
                <a:spcPts val="1200"/>
              </a:spcAft>
            </a:pPr>
            <a:r>
              <a:rPr lang="fr-FR" sz="2000" b="1" dirty="0"/>
              <a:t>%Post2d </a:t>
            </a:r>
            <a:r>
              <a:rPr lang="fr-FR" sz="2000" dirty="0"/>
              <a:t>= (PopE3_post2nd/</a:t>
            </a:r>
            <a:r>
              <a:rPr lang="fr-FR" sz="2000" dirty="0" err="1"/>
              <a:t>PopTot</a:t>
            </a:r>
            <a:r>
              <a:rPr lang="fr-FR" sz="2000" dirty="0"/>
              <a:t>)*100000</a:t>
            </a:r>
          </a:p>
          <a:p>
            <a:pPr>
              <a:spcAft>
                <a:spcPts val="1200"/>
              </a:spcAft>
            </a:pPr>
            <a:endParaRPr lang="fr-FR" sz="2000" dirty="0"/>
          </a:p>
          <a:p>
            <a:pPr>
              <a:spcAft>
                <a:spcPts val="1200"/>
              </a:spcAft>
            </a:pPr>
            <a:endParaRPr lang="fr-FR" sz="2000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32AABF57-2B48-E290-E043-0ACAAF3C5F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19188"/>
            <a:ext cx="10515599" cy="552450"/>
          </a:xfrm>
        </p:spPr>
        <p:txBody>
          <a:bodyPr/>
          <a:lstStyle/>
          <a:p>
            <a:r>
              <a:rPr lang="en-US" dirty="0"/>
              <a:t>Ex: Canada (Log, %, nouveaux </a:t>
            </a:r>
            <a:r>
              <a:rPr lang="en-US" dirty="0" err="1"/>
              <a:t>indicateurs</a:t>
            </a:r>
            <a:r>
              <a:rPr lang="en-US" dirty="0"/>
              <a:t>)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B399343-1A9F-2BFA-9411-35A05DDD85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47"/>
          <a:stretch/>
        </p:blipFill>
        <p:spPr>
          <a:xfrm>
            <a:off x="913000" y="1603221"/>
            <a:ext cx="6010541" cy="1237495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5EE034-4CF5-348B-413E-5C0BADB74039}"/>
              </a:ext>
            </a:extLst>
          </p:cNvPr>
          <p:cNvSpPr txBox="1">
            <a:spLocks/>
          </p:cNvSpPr>
          <p:nvPr/>
        </p:nvSpPr>
        <p:spPr>
          <a:xfrm>
            <a:off x="5728148" y="3977186"/>
            <a:ext cx="4778189" cy="1927806"/>
          </a:xfrm>
          <a:prstGeom prst="rect">
            <a:avLst/>
          </a:prstGeom>
        </p:spPr>
        <p:txBody>
          <a:bodyPr vert="horz" lIns="0" tIns="9144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fr-FR" sz="2400" dirty="0"/>
              <a:t>	=&gt; 3 variables « Education »</a:t>
            </a:r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fr-FR" sz="2400" dirty="0"/>
              <a:t>	=&gt; 2 variables « Population »</a:t>
            </a:r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fr-FR" sz="2400" dirty="0"/>
              <a:t>	=&gt; 1 variables « Internet »</a:t>
            </a:r>
          </a:p>
          <a:p>
            <a:pPr>
              <a:spcAft>
                <a:spcPts val="1200"/>
              </a:spcAft>
            </a:pPr>
            <a:endParaRPr lang="fr-FR" sz="2400" dirty="0"/>
          </a:p>
          <a:p>
            <a:pPr>
              <a:spcAft>
                <a:spcPts val="1200"/>
              </a:spcAft>
            </a:pPr>
            <a:endParaRPr lang="fr-FR" sz="24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1800" b="1" dirty="0"/>
          </a:p>
        </p:txBody>
      </p:sp>
      <p:sp>
        <p:nvSpPr>
          <p:cNvPr id="8" name="Accolade fermante 7">
            <a:extLst>
              <a:ext uri="{FF2B5EF4-FFF2-40B4-BE49-F238E27FC236}">
                <a16:creationId xmlns:a16="http://schemas.microsoft.com/office/drawing/2014/main" id="{92E7D3EB-F508-D88E-B473-B143CBE058A6}"/>
              </a:ext>
            </a:extLst>
          </p:cNvPr>
          <p:cNvSpPr/>
          <p:nvPr/>
        </p:nvSpPr>
        <p:spPr>
          <a:xfrm>
            <a:off x="5831840" y="3078206"/>
            <a:ext cx="568960" cy="3490676"/>
          </a:xfrm>
          <a:prstGeom prst="rightBrace">
            <a:avLst/>
          </a:prstGeom>
          <a:ln w="34925">
            <a:solidFill>
              <a:srgbClr val="745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C5A695D-3685-B439-BDE6-93D1AC93D46F}"/>
              </a:ext>
            </a:extLst>
          </p:cNvPr>
          <p:cNvSpPr txBox="1">
            <a:spLocks/>
          </p:cNvSpPr>
          <p:nvPr/>
        </p:nvSpPr>
        <p:spPr>
          <a:xfrm>
            <a:off x="6395422" y="3225136"/>
            <a:ext cx="4336527" cy="1122748"/>
          </a:xfrm>
          <a:prstGeom prst="rect">
            <a:avLst/>
          </a:prstGeom>
        </p:spPr>
        <p:txBody>
          <a:bodyPr vert="horz" lIns="0" tIns="9144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fr-FR" u="sng" dirty="0"/>
              <a:t>Données comparables</a:t>
            </a:r>
          </a:p>
        </p:txBody>
      </p:sp>
    </p:spTree>
    <p:extLst>
      <p:ext uri="{BB962C8B-B14F-4D97-AF65-F5344CB8AC3E}">
        <p14:creationId xmlns:p14="http://schemas.microsoft.com/office/powerpoint/2010/main" val="4216170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768479" cy="285273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7451EB"/>
                </a:solidFill>
              </a:rPr>
              <a:t>EDA et </a:t>
            </a:r>
            <a:r>
              <a:rPr lang="en-US" i="1" dirty="0">
                <a:solidFill>
                  <a:srgbClr val="7451EB"/>
                </a:solidFill>
              </a:rPr>
              <a:t>clustering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1849" y="4589463"/>
            <a:ext cx="5533092" cy="150018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noProof="1"/>
              <a:t>ACPs, </a:t>
            </a:r>
            <a:r>
              <a:rPr lang="en-US" i="1" noProof="1"/>
              <a:t>box-plots</a:t>
            </a:r>
            <a:r>
              <a:rPr lang="en-US" noProof="1"/>
              <a:t>, </a:t>
            </a:r>
            <a:r>
              <a:rPr lang="en-US" i="1" noProof="1"/>
              <a:t>scatter plots</a:t>
            </a:r>
            <a:r>
              <a:rPr lang="en-US" noProof="1"/>
              <a:t>, </a:t>
            </a:r>
            <a:r>
              <a:rPr lang="en-US" i="1" noProof="1"/>
              <a:t>map</a:t>
            </a:r>
            <a:r>
              <a:rPr lang="en-US" noProof="1"/>
              <a:t> monde,</a:t>
            </a:r>
          </a:p>
          <a:p>
            <a:pPr>
              <a:spcBef>
                <a:spcPts val="600"/>
              </a:spcBef>
            </a:pPr>
            <a:r>
              <a:rPr lang="en-US" i="1" noProof="1"/>
              <a:t>KMeans</a:t>
            </a:r>
            <a:r>
              <a:rPr lang="en-US" noProof="1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7451EB"/>
                </a:solidFill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432640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451EB"/>
                </a:solidFill>
              </a:rPr>
              <a:t>Scatter plot =&gt; 2015</a:t>
            </a:r>
            <a:endParaRPr lang="en-US" i="1" dirty="0">
              <a:solidFill>
                <a:srgbClr val="7451EB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63B7-4FB4-4E2A-B819-D713A3D928AD}" type="slidenum">
              <a:rPr lang="en-US" smtClean="0"/>
              <a:t>14</a:t>
            </a:fld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0832FC2-2811-9BB3-75AD-BD5D3E07CC84}"/>
              </a:ext>
            </a:extLst>
          </p:cNvPr>
          <p:cNvSpPr/>
          <p:nvPr/>
        </p:nvSpPr>
        <p:spPr>
          <a:xfrm>
            <a:off x="7252447" y="6356350"/>
            <a:ext cx="663388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C4D4DF2-A26F-AD46-1E90-4B112D47A1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19188"/>
            <a:ext cx="10515599" cy="552450"/>
          </a:xfrm>
        </p:spPr>
        <p:txBody>
          <a:bodyPr/>
          <a:lstStyle/>
          <a:p>
            <a:r>
              <a:rPr lang="en-US" dirty="0"/>
              <a:t>4 var. : %</a:t>
            </a:r>
            <a:r>
              <a:rPr lang="en-US" dirty="0" err="1"/>
              <a:t>int_users</a:t>
            </a:r>
            <a:r>
              <a:rPr lang="en-US" dirty="0"/>
              <a:t>, </a:t>
            </a:r>
            <a:r>
              <a:rPr lang="en-US" dirty="0" err="1"/>
              <a:t>Ln_PPP</a:t>
            </a:r>
            <a:r>
              <a:rPr lang="en-US" dirty="0"/>
              <a:t>, %1524 et %Post2d   </a:t>
            </a:r>
          </a:p>
        </p:txBody>
      </p:sp>
      <p:pic>
        <p:nvPicPr>
          <p:cNvPr id="4" name="Image 3">
            <a:hlinkClick r:id="rId3" action="ppaction://hlinkfile"/>
            <a:extLst>
              <a:ext uri="{FF2B5EF4-FFF2-40B4-BE49-F238E27FC236}">
                <a16:creationId xmlns:a16="http://schemas.microsoft.com/office/drawing/2014/main" id="{146BF503-C6AD-27F6-44A3-DCAE779AD0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910" y="1569722"/>
            <a:ext cx="8742829" cy="5245697"/>
          </a:xfrm>
          <a:prstGeom prst="rect">
            <a:avLst/>
          </a:prstGeom>
        </p:spPr>
      </p:pic>
      <p:sp>
        <p:nvSpPr>
          <p:cNvPr id="2" name="Title 5">
            <a:extLst>
              <a:ext uri="{FF2B5EF4-FFF2-40B4-BE49-F238E27FC236}">
                <a16:creationId xmlns:a16="http://schemas.microsoft.com/office/drawing/2014/main" id="{2ED6C9F4-7D2B-86A6-3873-8204411111E2}"/>
              </a:ext>
            </a:extLst>
          </p:cNvPr>
          <p:cNvSpPr txBox="1">
            <a:spLocks/>
          </p:cNvSpPr>
          <p:nvPr/>
        </p:nvSpPr>
        <p:spPr>
          <a:xfrm>
            <a:off x="7143417" y="5916350"/>
            <a:ext cx="2515568" cy="313932"/>
          </a:xfrm>
          <a:prstGeom prst="rect">
            <a:avLst/>
          </a:prstGeom>
        </p:spPr>
        <p:txBody>
          <a:bodyPr vert="horz" wrap="square" lIns="0" tIns="45720" rIns="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i="1" dirty="0"/>
              <a:t>Qatar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83764C7-0E7D-D0DD-778A-66EED4AB9E16}"/>
              </a:ext>
            </a:extLst>
          </p:cNvPr>
          <p:cNvCxnSpPr>
            <a:cxnSpLocks/>
          </p:cNvCxnSpPr>
          <p:nvPr/>
        </p:nvCxnSpPr>
        <p:spPr>
          <a:xfrm>
            <a:off x="1443317" y="2422636"/>
            <a:ext cx="1371601" cy="39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tle 5">
            <a:extLst>
              <a:ext uri="{FF2B5EF4-FFF2-40B4-BE49-F238E27FC236}">
                <a16:creationId xmlns:a16="http://schemas.microsoft.com/office/drawing/2014/main" id="{E1800B86-F656-CC12-6F27-2390D8CDACAD}"/>
              </a:ext>
            </a:extLst>
          </p:cNvPr>
          <p:cNvSpPr txBox="1">
            <a:spLocks/>
          </p:cNvSpPr>
          <p:nvPr/>
        </p:nvSpPr>
        <p:spPr>
          <a:xfrm>
            <a:off x="502023" y="2153112"/>
            <a:ext cx="1653502" cy="313932"/>
          </a:xfrm>
          <a:prstGeom prst="rect">
            <a:avLst/>
          </a:prstGeom>
        </p:spPr>
        <p:txBody>
          <a:bodyPr vert="horz" wrap="square" lIns="0" tIns="45720" rIns="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i="1" dirty="0"/>
              <a:t>Liberia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6047D5A-17D8-C58F-4032-C072AC1B2CA4}"/>
              </a:ext>
            </a:extLst>
          </p:cNvPr>
          <p:cNvCxnSpPr>
            <a:cxnSpLocks/>
          </p:cNvCxnSpPr>
          <p:nvPr/>
        </p:nvCxnSpPr>
        <p:spPr>
          <a:xfrm>
            <a:off x="7898392" y="3236390"/>
            <a:ext cx="322243" cy="165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5">
            <a:extLst>
              <a:ext uri="{FF2B5EF4-FFF2-40B4-BE49-F238E27FC236}">
                <a16:creationId xmlns:a16="http://schemas.microsoft.com/office/drawing/2014/main" id="{ECD876DA-D25F-4987-CAF4-8036FC04DBB6}"/>
              </a:ext>
            </a:extLst>
          </p:cNvPr>
          <p:cNvSpPr txBox="1">
            <a:spLocks/>
          </p:cNvSpPr>
          <p:nvPr/>
        </p:nvSpPr>
        <p:spPr>
          <a:xfrm>
            <a:off x="6957098" y="2966866"/>
            <a:ext cx="1653502" cy="313932"/>
          </a:xfrm>
          <a:prstGeom prst="rect">
            <a:avLst/>
          </a:prstGeom>
        </p:spPr>
        <p:txBody>
          <a:bodyPr vert="horz" wrap="square" lIns="0" tIns="45720" rIns="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i="1" dirty="0"/>
              <a:t>France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2002D9B-71FB-962A-2BC0-1A28387876A6}"/>
              </a:ext>
            </a:extLst>
          </p:cNvPr>
          <p:cNvCxnSpPr>
            <a:cxnSpLocks/>
          </p:cNvCxnSpPr>
          <p:nvPr/>
        </p:nvCxnSpPr>
        <p:spPr>
          <a:xfrm flipV="1">
            <a:off x="5065059" y="4312024"/>
            <a:ext cx="763753" cy="33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le 5">
            <a:extLst>
              <a:ext uri="{FF2B5EF4-FFF2-40B4-BE49-F238E27FC236}">
                <a16:creationId xmlns:a16="http://schemas.microsoft.com/office/drawing/2014/main" id="{D61E5989-D657-71EE-DE7C-EC7765A582CA}"/>
              </a:ext>
            </a:extLst>
          </p:cNvPr>
          <p:cNvSpPr txBox="1">
            <a:spLocks/>
          </p:cNvSpPr>
          <p:nvPr/>
        </p:nvSpPr>
        <p:spPr>
          <a:xfrm>
            <a:off x="3881717" y="4580797"/>
            <a:ext cx="1653502" cy="313932"/>
          </a:xfrm>
          <a:prstGeom prst="rect">
            <a:avLst/>
          </a:prstGeom>
        </p:spPr>
        <p:txBody>
          <a:bodyPr vert="horz" wrap="square" lIns="0" tIns="45720" rIns="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i="1" dirty="0"/>
              <a:t>China</a:t>
            </a:r>
          </a:p>
        </p:txBody>
      </p:sp>
    </p:spTree>
    <p:extLst>
      <p:ext uri="{BB962C8B-B14F-4D97-AF65-F5344CB8AC3E}">
        <p14:creationId xmlns:p14="http://schemas.microsoft.com/office/powerpoint/2010/main" val="467254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D806DA18-F4BB-2D89-369A-DB0A76706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0" y="1627724"/>
            <a:ext cx="7353300" cy="514731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536A891-2968-760C-B2F5-4D2EEF006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898" y="991223"/>
            <a:ext cx="6240925" cy="332976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451EB"/>
                </a:solidFill>
              </a:rPr>
              <a:t>Scatter Matrix et box plots =&gt; 2015</a:t>
            </a:r>
            <a:endParaRPr lang="en-US" i="1" dirty="0">
              <a:solidFill>
                <a:srgbClr val="7451EB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63B7-4FB4-4E2A-B819-D713A3D928AD}" type="slidenum">
              <a:rPr lang="en-US" smtClean="0"/>
              <a:t>15</a:t>
            </a:fld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0832FC2-2811-9BB3-75AD-BD5D3E07CC84}"/>
              </a:ext>
            </a:extLst>
          </p:cNvPr>
          <p:cNvSpPr/>
          <p:nvPr/>
        </p:nvSpPr>
        <p:spPr>
          <a:xfrm>
            <a:off x="7252447" y="6356350"/>
            <a:ext cx="663388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C4D4DF2-A26F-AD46-1E90-4B112D47A1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19188"/>
            <a:ext cx="10515599" cy="552450"/>
          </a:xfrm>
        </p:spPr>
        <p:txBody>
          <a:bodyPr/>
          <a:lstStyle/>
          <a:p>
            <a:r>
              <a:rPr lang="en-US" dirty="0"/>
              <a:t>5 var. : %</a:t>
            </a:r>
            <a:r>
              <a:rPr lang="en-US" dirty="0" err="1"/>
              <a:t>int_users</a:t>
            </a:r>
            <a:r>
              <a:rPr lang="en-US" dirty="0"/>
              <a:t>, </a:t>
            </a:r>
            <a:r>
              <a:rPr lang="en-US" dirty="0" err="1"/>
              <a:t>Ln_PPP</a:t>
            </a:r>
            <a:r>
              <a:rPr lang="en-US" dirty="0"/>
              <a:t>, </a:t>
            </a:r>
            <a:r>
              <a:rPr lang="en-US" dirty="0" err="1"/>
              <a:t>Ln_Pop</a:t>
            </a:r>
            <a:r>
              <a:rPr lang="en-US" dirty="0"/>
              <a:t>, %1524 et %Post2d   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B3157DB4-45B6-8B08-9A24-1B82CBF1F74C}"/>
              </a:ext>
            </a:extLst>
          </p:cNvPr>
          <p:cNvSpPr txBox="1">
            <a:spLocks/>
          </p:cNvSpPr>
          <p:nvPr/>
        </p:nvSpPr>
        <p:spPr>
          <a:xfrm>
            <a:off x="4069045" y="1745814"/>
            <a:ext cx="2515568" cy="923330"/>
          </a:xfrm>
          <a:prstGeom prst="rect">
            <a:avLst/>
          </a:prstGeom>
        </p:spPr>
        <p:txBody>
          <a:bodyPr vert="horz" wrap="square" lIns="0" tIns="45720" rIns="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i="1" dirty="0" err="1"/>
              <a:t>Hétérogénéité</a:t>
            </a:r>
            <a:r>
              <a:rPr lang="en-US" sz="2000" b="1" i="1" dirty="0"/>
              <a:t> de la distribution des %</a:t>
            </a:r>
            <a:r>
              <a:rPr lang="en-US" sz="2000" b="1" i="1" dirty="0" err="1"/>
              <a:t>int_users</a:t>
            </a:r>
            <a:endParaRPr lang="en-US" sz="2000" b="1" i="1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EF22517-1951-14FA-2F3A-932249D9A303}"/>
              </a:ext>
            </a:extLst>
          </p:cNvPr>
          <p:cNvCxnSpPr/>
          <p:nvPr/>
        </p:nvCxnSpPr>
        <p:spPr>
          <a:xfrm>
            <a:off x="5326829" y="2669144"/>
            <a:ext cx="1257784" cy="29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tle 5">
            <a:extLst>
              <a:ext uri="{FF2B5EF4-FFF2-40B4-BE49-F238E27FC236}">
                <a16:creationId xmlns:a16="http://schemas.microsoft.com/office/drawing/2014/main" id="{DEEBE148-D316-FD4B-7822-DD55E74A955F}"/>
              </a:ext>
            </a:extLst>
          </p:cNvPr>
          <p:cNvSpPr txBox="1">
            <a:spLocks/>
          </p:cNvSpPr>
          <p:nvPr/>
        </p:nvSpPr>
        <p:spPr>
          <a:xfrm>
            <a:off x="4916172" y="4572387"/>
            <a:ext cx="2515568" cy="369332"/>
          </a:xfrm>
          <a:prstGeom prst="rect">
            <a:avLst/>
          </a:prstGeom>
        </p:spPr>
        <p:txBody>
          <a:bodyPr vert="horz" wrap="square" lIns="0" tIns="45720" rIns="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i="1" dirty="0" err="1"/>
              <a:t>Corrélation</a:t>
            </a:r>
            <a:endParaRPr lang="en-US" sz="2000" b="1" i="1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5DE393E-EBD4-48E2-4C30-51394FD4C0FD}"/>
              </a:ext>
            </a:extLst>
          </p:cNvPr>
          <p:cNvCxnSpPr>
            <a:cxnSpLocks/>
          </p:cNvCxnSpPr>
          <p:nvPr/>
        </p:nvCxnSpPr>
        <p:spPr>
          <a:xfrm>
            <a:off x="6096000" y="4941719"/>
            <a:ext cx="0" cy="261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418EAB1-6580-F09C-A07C-298F6D815110}"/>
              </a:ext>
            </a:extLst>
          </p:cNvPr>
          <p:cNvCxnSpPr>
            <a:cxnSpLocks/>
          </p:cNvCxnSpPr>
          <p:nvPr/>
        </p:nvCxnSpPr>
        <p:spPr>
          <a:xfrm flipH="1">
            <a:off x="3634740" y="4877098"/>
            <a:ext cx="1988820" cy="54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72DDE5B-E39C-4953-92C2-45B5934D126A}"/>
              </a:ext>
            </a:extLst>
          </p:cNvPr>
          <p:cNvCxnSpPr>
            <a:cxnSpLocks/>
          </p:cNvCxnSpPr>
          <p:nvPr/>
        </p:nvCxnSpPr>
        <p:spPr>
          <a:xfrm flipH="1">
            <a:off x="3360420" y="4877098"/>
            <a:ext cx="2172820" cy="91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itle 5">
            <a:extLst>
              <a:ext uri="{FF2B5EF4-FFF2-40B4-BE49-F238E27FC236}">
                <a16:creationId xmlns:a16="http://schemas.microsoft.com/office/drawing/2014/main" id="{E078E7C8-148A-7D77-8D81-4786E3BB2C43}"/>
              </a:ext>
            </a:extLst>
          </p:cNvPr>
          <p:cNvSpPr txBox="1">
            <a:spLocks/>
          </p:cNvSpPr>
          <p:nvPr/>
        </p:nvSpPr>
        <p:spPr>
          <a:xfrm>
            <a:off x="3524252" y="3659607"/>
            <a:ext cx="2515568" cy="369332"/>
          </a:xfrm>
          <a:prstGeom prst="rect">
            <a:avLst/>
          </a:prstGeom>
        </p:spPr>
        <p:txBody>
          <a:bodyPr vert="horz" wrap="square" lIns="0" tIns="45720" rIns="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i="1" dirty="0"/>
              <a:t>Anti-</a:t>
            </a:r>
            <a:r>
              <a:rPr lang="en-US" sz="2000" b="1" i="1" dirty="0" err="1"/>
              <a:t>corrélation</a:t>
            </a:r>
            <a:endParaRPr lang="en-US" sz="2000" b="1" i="1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B45CBF1-FE5F-D07E-F791-764ECA1F1ACF}"/>
              </a:ext>
            </a:extLst>
          </p:cNvPr>
          <p:cNvCxnSpPr>
            <a:cxnSpLocks/>
          </p:cNvCxnSpPr>
          <p:nvPr/>
        </p:nvCxnSpPr>
        <p:spPr>
          <a:xfrm>
            <a:off x="4528036" y="4018779"/>
            <a:ext cx="0" cy="261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BE32CA2-8883-D956-9240-DDB8CE3ABACF}"/>
              </a:ext>
            </a:extLst>
          </p:cNvPr>
          <p:cNvCxnSpPr>
            <a:cxnSpLocks/>
          </p:cNvCxnSpPr>
          <p:nvPr/>
        </p:nvCxnSpPr>
        <p:spPr>
          <a:xfrm flipH="1">
            <a:off x="3535680" y="3834113"/>
            <a:ext cx="375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409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7451EB"/>
                </a:solidFill>
              </a:rPr>
              <a:t>Clusterisation</a:t>
            </a:r>
            <a:r>
              <a:rPr lang="en-US" dirty="0">
                <a:solidFill>
                  <a:srgbClr val="7451EB"/>
                </a:solidFill>
              </a:rPr>
              <a:t> (2015)</a:t>
            </a:r>
            <a:endParaRPr lang="en-US" i="1" dirty="0">
              <a:solidFill>
                <a:srgbClr val="7451EB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63B7-4FB4-4E2A-B819-D713A3D928AD}" type="slidenum">
              <a:rPr lang="en-US" smtClean="0"/>
              <a:t>16</a:t>
            </a:fld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0832FC2-2811-9BB3-75AD-BD5D3E07CC84}"/>
              </a:ext>
            </a:extLst>
          </p:cNvPr>
          <p:cNvSpPr/>
          <p:nvPr/>
        </p:nvSpPr>
        <p:spPr>
          <a:xfrm>
            <a:off x="7252447" y="6356350"/>
            <a:ext cx="663388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C4D4DF2-A26F-AD46-1E90-4B112D47A1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19187"/>
            <a:ext cx="10515599" cy="840229"/>
          </a:xfrm>
        </p:spPr>
        <p:txBody>
          <a:bodyPr>
            <a:normAutofit/>
          </a:bodyPr>
          <a:lstStyle/>
          <a:p>
            <a:r>
              <a:rPr lang="en-US" dirty="0"/>
              <a:t>5 var. : %</a:t>
            </a:r>
            <a:r>
              <a:rPr lang="en-US" dirty="0" err="1"/>
              <a:t>int_users</a:t>
            </a:r>
            <a:r>
              <a:rPr lang="en-US" dirty="0"/>
              <a:t>, </a:t>
            </a:r>
            <a:r>
              <a:rPr lang="en-US" dirty="0" err="1"/>
              <a:t>Ln_PPP</a:t>
            </a:r>
            <a:r>
              <a:rPr lang="en-US" dirty="0"/>
              <a:t>, </a:t>
            </a:r>
            <a:r>
              <a:rPr lang="en-US" dirty="0" err="1"/>
              <a:t>Ln_Pop</a:t>
            </a:r>
            <a:r>
              <a:rPr lang="en-US" dirty="0"/>
              <a:t>, %1524 et %Post2d 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13C4DA7-EE96-AAFE-F344-4D4337871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338" y="423416"/>
            <a:ext cx="4061661" cy="2707774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C7B60254-8E2F-565F-D131-19FB76AE8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8212"/>
            <a:ext cx="4250886" cy="226800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0E82CBC4-6F0E-6EE8-9590-487D855BAE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1042"/>
            <a:ext cx="4250886" cy="22680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8DE46C60-1272-5815-5E61-5B3564FD15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741" y="1920440"/>
            <a:ext cx="4250886" cy="22680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A1514F4-9675-AA78-DCB8-D79B64997C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320" y="4335036"/>
            <a:ext cx="4250886" cy="22680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B9CB5B82-E06E-852F-38A4-B820BC7B30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863" y="4335036"/>
            <a:ext cx="4250886" cy="2268000"/>
          </a:xfrm>
          <a:prstGeom prst="rect">
            <a:avLst/>
          </a:prstGeom>
        </p:spPr>
      </p:pic>
      <p:sp>
        <p:nvSpPr>
          <p:cNvPr id="2" name="Title 5">
            <a:extLst>
              <a:ext uri="{FF2B5EF4-FFF2-40B4-BE49-F238E27FC236}">
                <a16:creationId xmlns:a16="http://schemas.microsoft.com/office/drawing/2014/main" id="{AB783591-98FD-38DB-08BC-35CA0E1EFBE3}"/>
              </a:ext>
            </a:extLst>
          </p:cNvPr>
          <p:cNvSpPr txBox="1">
            <a:spLocks/>
          </p:cNvSpPr>
          <p:nvPr/>
        </p:nvSpPr>
        <p:spPr>
          <a:xfrm>
            <a:off x="8677752" y="2976639"/>
            <a:ext cx="3066013" cy="867930"/>
          </a:xfrm>
          <a:prstGeom prst="rect">
            <a:avLst/>
          </a:prstGeom>
        </p:spPr>
        <p:txBody>
          <a:bodyPr vert="horz" wrap="square" lIns="0" tIns="45720" rIns="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/>
              <a:t>Méthode</a:t>
            </a:r>
            <a:r>
              <a:rPr lang="en-US" sz="2800" b="1" dirty="0"/>
              <a:t> du </a:t>
            </a:r>
            <a:r>
              <a:rPr lang="en-US" sz="2800" b="1" dirty="0" err="1"/>
              <a:t>coude</a:t>
            </a:r>
            <a:r>
              <a:rPr lang="en-US" sz="2800" b="1" dirty="0"/>
              <a:t> (K-Means)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3E5FC43-E0A7-494E-CFDD-E626F0F7B570}"/>
              </a:ext>
            </a:extLst>
          </p:cNvPr>
          <p:cNvSpPr/>
          <p:nvPr/>
        </p:nvSpPr>
        <p:spPr>
          <a:xfrm>
            <a:off x="9538449" y="2662517"/>
            <a:ext cx="403412" cy="3944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66A31F37-3424-44C1-9C62-D0A8ED863BED}"/>
              </a:ext>
            </a:extLst>
          </p:cNvPr>
          <p:cNvSpPr txBox="1">
            <a:spLocks/>
          </p:cNvSpPr>
          <p:nvPr/>
        </p:nvSpPr>
        <p:spPr>
          <a:xfrm>
            <a:off x="9246690" y="1235944"/>
            <a:ext cx="2250583" cy="867930"/>
          </a:xfrm>
          <a:prstGeom prst="rect">
            <a:avLst/>
          </a:prstGeom>
        </p:spPr>
        <p:txBody>
          <a:bodyPr vert="horz" wrap="square" lIns="0" tIns="45720" rIns="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FF0000"/>
                </a:solidFill>
              </a:rPr>
              <a:t>4 Clusters </a:t>
            </a:r>
            <a:r>
              <a:rPr lang="en-US" sz="2800" b="1" dirty="0" err="1">
                <a:solidFill>
                  <a:srgbClr val="FF0000"/>
                </a:solidFill>
              </a:rPr>
              <a:t>déterminés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844786E5-0466-225F-60B4-2D5C53C77174}"/>
              </a:ext>
            </a:extLst>
          </p:cNvPr>
          <p:cNvSpPr txBox="1">
            <a:spLocks/>
          </p:cNvSpPr>
          <p:nvPr/>
        </p:nvSpPr>
        <p:spPr>
          <a:xfrm>
            <a:off x="430627" y="3830911"/>
            <a:ext cx="3066013" cy="480131"/>
          </a:xfrm>
          <a:prstGeom prst="rect">
            <a:avLst/>
          </a:prstGeom>
        </p:spPr>
        <p:txBody>
          <a:bodyPr vert="horz" wrap="square" lIns="0" tIns="45720" rIns="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/>
              <a:t>Ln_Pop</a:t>
            </a:r>
            <a:endParaRPr lang="en-US" sz="2800" b="1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981718F7-AC76-B791-F295-829E0192A468}"/>
              </a:ext>
            </a:extLst>
          </p:cNvPr>
          <p:cNvSpPr txBox="1">
            <a:spLocks/>
          </p:cNvSpPr>
          <p:nvPr/>
        </p:nvSpPr>
        <p:spPr>
          <a:xfrm>
            <a:off x="4086616" y="3853139"/>
            <a:ext cx="3066013" cy="480131"/>
          </a:xfrm>
          <a:prstGeom prst="rect">
            <a:avLst/>
          </a:prstGeom>
        </p:spPr>
        <p:txBody>
          <a:bodyPr vert="horz" wrap="square" lIns="0" tIns="45720" rIns="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%1524</a:t>
            </a: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4A3AEC59-8D6F-C2F8-A509-498D04CD40AF}"/>
              </a:ext>
            </a:extLst>
          </p:cNvPr>
          <p:cNvSpPr txBox="1">
            <a:spLocks/>
          </p:cNvSpPr>
          <p:nvPr/>
        </p:nvSpPr>
        <p:spPr>
          <a:xfrm>
            <a:off x="414358" y="6217628"/>
            <a:ext cx="3066013" cy="480131"/>
          </a:xfrm>
          <a:prstGeom prst="rect">
            <a:avLst/>
          </a:prstGeom>
        </p:spPr>
        <p:txBody>
          <a:bodyPr vert="horz" wrap="square" lIns="0" tIns="45720" rIns="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/>
              <a:t>Ln_PPP</a:t>
            </a:r>
            <a:endParaRPr lang="en-US" sz="2800" b="1" dirty="0"/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829659CB-2AB3-31C9-DE22-16CF8DAFEF19}"/>
              </a:ext>
            </a:extLst>
          </p:cNvPr>
          <p:cNvSpPr txBox="1">
            <a:spLocks/>
          </p:cNvSpPr>
          <p:nvPr/>
        </p:nvSpPr>
        <p:spPr>
          <a:xfrm>
            <a:off x="4106375" y="6241344"/>
            <a:ext cx="3066013" cy="480131"/>
          </a:xfrm>
          <a:prstGeom prst="rect">
            <a:avLst/>
          </a:prstGeom>
        </p:spPr>
        <p:txBody>
          <a:bodyPr vert="horz" wrap="square" lIns="0" tIns="45720" rIns="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%Pop2d</a:t>
            </a:r>
          </a:p>
        </p:txBody>
      </p:sp>
      <p:sp>
        <p:nvSpPr>
          <p:cNvPr id="14" name="Title 5">
            <a:extLst>
              <a:ext uri="{FF2B5EF4-FFF2-40B4-BE49-F238E27FC236}">
                <a16:creationId xmlns:a16="http://schemas.microsoft.com/office/drawing/2014/main" id="{FC4A2C2A-F594-0B12-4802-C8D238173E34}"/>
              </a:ext>
            </a:extLst>
          </p:cNvPr>
          <p:cNvSpPr txBox="1">
            <a:spLocks/>
          </p:cNvSpPr>
          <p:nvPr/>
        </p:nvSpPr>
        <p:spPr>
          <a:xfrm>
            <a:off x="7662450" y="6269501"/>
            <a:ext cx="3066013" cy="480131"/>
          </a:xfrm>
          <a:prstGeom prst="rect">
            <a:avLst/>
          </a:prstGeom>
        </p:spPr>
        <p:txBody>
          <a:bodyPr vert="horz" wrap="square" lIns="0" tIns="45720" rIns="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%</a:t>
            </a:r>
            <a:r>
              <a:rPr lang="en-US" sz="2800" b="1" dirty="0" err="1"/>
              <a:t>int_users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40510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451EB"/>
                </a:solidFill>
              </a:rPr>
              <a:t>ACPs (4 clusters)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63B7-4FB4-4E2A-B819-D713A3D928AD}" type="slidenum">
              <a:rPr lang="en-US" smtClean="0"/>
              <a:t>17</a:t>
            </a:fld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0832FC2-2811-9BB3-75AD-BD5D3E07CC84}"/>
              </a:ext>
            </a:extLst>
          </p:cNvPr>
          <p:cNvSpPr/>
          <p:nvPr/>
        </p:nvSpPr>
        <p:spPr>
          <a:xfrm>
            <a:off x="7252447" y="6356350"/>
            <a:ext cx="663388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D873C2B-E811-5AA5-5083-50E046B66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415" y="980372"/>
            <a:ext cx="3746426" cy="1998855"/>
          </a:xfrm>
          <a:prstGeom prst="rect">
            <a:avLst/>
          </a:prstGeom>
        </p:spPr>
      </p:pic>
      <p:pic>
        <p:nvPicPr>
          <p:cNvPr id="11" name="Image 10">
            <a:hlinkClick r:id="rId4" action="ppaction://hlinkfile"/>
            <a:extLst>
              <a:ext uri="{FF2B5EF4-FFF2-40B4-BE49-F238E27FC236}">
                <a16:creationId xmlns:a16="http://schemas.microsoft.com/office/drawing/2014/main" id="{C616CD71-3AA5-D0FF-3FBB-AEC0ABC7F4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6545"/>
            <a:ext cx="7318350" cy="512284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31A678B-5169-3621-2178-6A6AAA742F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56" y="3484195"/>
            <a:ext cx="5113185" cy="2728071"/>
          </a:xfrm>
          <a:prstGeom prst="rect">
            <a:avLst/>
          </a:prstGeom>
        </p:spPr>
      </p:pic>
      <p:sp>
        <p:nvSpPr>
          <p:cNvPr id="2" name="Title 5">
            <a:extLst>
              <a:ext uri="{FF2B5EF4-FFF2-40B4-BE49-F238E27FC236}">
                <a16:creationId xmlns:a16="http://schemas.microsoft.com/office/drawing/2014/main" id="{0BBD5FAE-9BCC-E124-71A5-984F87FA90B9}"/>
              </a:ext>
            </a:extLst>
          </p:cNvPr>
          <p:cNvSpPr txBox="1">
            <a:spLocks/>
          </p:cNvSpPr>
          <p:nvPr/>
        </p:nvSpPr>
        <p:spPr>
          <a:xfrm>
            <a:off x="8251044" y="2889747"/>
            <a:ext cx="3281167" cy="480131"/>
          </a:xfrm>
          <a:prstGeom prst="rect">
            <a:avLst/>
          </a:prstGeom>
        </p:spPr>
        <p:txBody>
          <a:bodyPr vert="horz" wrap="square" lIns="0" tIns="45720" rIns="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Variance </a:t>
            </a:r>
            <a:r>
              <a:rPr lang="en-US" sz="2800" b="1" dirty="0" err="1"/>
              <a:t>expliquée</a:t>
            </a:r>
            <a:r>
              <a:rPr lang="en-US" sz="2800" b="1" dirty="0"/>
              <a:t> (%)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49B66CCF-60A7-3E82-30B8-D92FDAB94F54}"/>
              </a:ext>
            </a:extLst>
          </p:cNvPr>
          <p:cNvSpPr txBox="1">
            <a:spLocks/>
          </p:cNvSpPr>
          <p:nvPr/>
        </p:nvSpPr>
        <p:spPr>
          <a:xfrm>
            <a:off x="1658387" y="6381511"/>
            <a:ext cx="3281167" cy="480131"/>
          </a:xfrm>
          <a:prstGeom prst="rect">
            <a:avLst/>
          </a:prstGeom>
        </p:spPr>
        <p:txBody>
          <a:bodyPr vert="horz" wrap="square" lIns="0" tIns="45720" rIns="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ACP : PC1 </a:t>
            </a:r>
            <a:r>
              <a:rPr lang="en-US" sz="2800" b="1" i="1" dirty="0"/>
              <a:t>vs</a:t>
            </a:r>
            <a:r>
              <a:rPr lang="en-US" sz="2800" b="1" dirty="0"/>
              <a:t> PC2</a:t>
            </a: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F2BF4241-B220-B385-D149-A931B7012935}"/>
              </a:ext>
            </a:extLst>
          </p:cNvPr>
          <p:cNvSpPr txBox="1">
            <a:spLocks/>
          </p:cNvSpPr>
          <p:nvPr/>
        </p:nvSpPr>
        <p:spPr>
          <a:xfrm>
            <a:off x="6419026" y="6173443"/>
            <a:ext cx="5113185" cy="480131"/>
          </a:xfrm>
          <a:prstGeom prst="rect">
            <a:avLst/>
          </a:prstGeom>
        </p:spPr>
        <p:txBody>
          <a:bodyPr vert="horz" wrap="square" lIns="0" tIns="45720" rIns="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PC1 </a:t>
            </a:r>
            <a:r>
              <a:rPr lang="en-US" sz="2800" b="1" i="1" dirty="0"/>
              <a:t>vs</a:t>
            </a:r>
            <a:r>
              <a:rPr lang="en-US" sz="2800" b="1" dirty="0"/>
              <a:t> PC2 </a:t>
            </a:r>
            <a:r>
              <a:rPr lang="en-US" sz="2800" b="1" i="1" dirty="0"/>
              <a:t>vs</a:t>
            </a:r>
            <a:r>
              <a:rPr lang="en-US" sz="2800" b="1" dirty="0"/>
              <a:t> PC3 </a:t>
            </a:r>
            <a:r>
              <a:rPr lang="en-US" sz="2800" b="1" i="1" dirty="0"/>
              <a:t>vs</a:t>
            </a:r>
            <a:r>
              <a:rPr lang="en-US" sz="2800" b="1" dirty="0"/>
              <a:t> PC4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012CA42-0873-6F51-124F-2B44D3E6EC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19187"/>
            <a:ext cx="10515599" cy="840229"/>
          </a:xfrm>
        </p:spPr>
        <p:txBody>
          <a:bodyPr>
            <a:normAutofit/>
          </a:bodyPr>
          <a:lstStyle/>
          <a:p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standardisées</a:t>
            </a:r>
            <a:r>
              <a:rPr lang="en-US" dirty="0"/>
              <a:t> (</a:t>
            </a:r>
            <a:r>
              <a:rPr lang="en-US" dirty="0" err="1"/>
              <a:t>Sklearn</a:t>
            </a:r>
            <a:r>
              <a:rPr lang="en-US" dirty="0"/>
              <a:t>)  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F55B74F-B923-7A53-BD67-24A25EE22B28}"/>
              </a:ext>
            </a:extLst>
          </p:cNvPr>
          <p:cNvCxnSpPr>
            <a:cxnSpLocks/>
          </p:cNvCxnSpPr>
          <p:nvPr/>
        </p:nvCxnSpPr>
        <p:spPr>
          <a:xfrm>
            <a:off x="986118" y="4066429"/>
            <a:ext cx="161364" cy="550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itle 5">
            <a:extLst>
              <a:ext uri="{FF2B5EF4-FFF2-40B4-BE49-F238E27FC236}">
                <a16:creationId xmlns:a16="http://schemas.microsoft.com/office/drawing/2014/main" id="{F532CB92-D9B0-A830-E65F-C89B201E2F7B}"/>
              </a:ext>
            </a:extLst>
          </p:cNvPr>
          <p:cNvSpPr txBox="1">
            <a:spLocks/>
          </p:cNvSpPr>
          <p:nvPr/>
        </p:nvSpPr>
        <p:spPr>
          <a:xfrm>
            <a:off x="89647" y="3752497"/>
            <a:ext cx="1653502" cy="313932"/>
          </a:xfrm>
          <a:prstGeom prst="rect">
            <a:avLst/>
          </a:prstGeom>
        </p:spPr>
        <p:txBody>
          <a:bodyPr vert="horz" wrap="square" lIns="0" tIns="45720" rIns="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i="1" dirty="0"/>
              <a:t>Liberia</a:t>
            </a:r>
          </a:p>
        </p:txBody>
      </p:sp>
      <p:sp>
        <p:nvSpPr>
          <p:cNvPr id="16" name="Title 5">
            <a:extLst>
              <a:ext uri="{FF2B5EF4-FFF2-40B4-BE49-F238E27FC236}">
                <a16:creationId xmlns:a16="http://schemas.microsoft.com/office/drawing/2014/main" id="{22A7C971-BEBD-2BCD-DEA3-B6DCF79583EC}"/>
              </a:ext>
            </a:extLst>
          </p:cNvPr>
          <p:cNvSpPr txBox="1">
            <a:spLocks/>
          </p:cNvSpPr>
          <p:nvPr/>
        </p:nvSpPr>
        <p:spPr>
          <a:xfrm>
            <a:off x="2653553" y="1819372"/>
            <a:ext cx="1653502" cy="313932"/>
          </a:xfrm>
          <a:prstGeom prst="rect">
            <a:avLst/>
          </a:prstGeom>
        </p:spPr>
        <p:txBody>
          <a:bodyPr vert="horz" wrap="square" lIns="0" tIns="45720" rIns="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i="1" dirty="0"/>
              <a:t>China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3F6968D-CBB5-B714-70C6-07690DF5CC32}"/>
              </a:ext>
            </a:extLst>
          </p:cNvPr>
          <p:cNvCxnSpPr>
            <a:cxnSpLocks/>
          </p:cNvCxnSpPr>
          <p:nvPr/>
        </p:nvCxnSpPr>
        <p:spPr>
          <a:xfrm>
            <a:off x="4778190" y="2614549"/>
            <a:ext cx="161364" cy="550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itle 5">
            <a:extLst>
              <a:ext uri="{FF2B5EF4-FFF2-40B4-BE49-F238E27FC236}">
                <a16:creationId xmlns:a16="http://schemas.microsoft.com/office/drawing/2014/main" id="{CC28A351-4E23-D726-4ED2-04A8DBFF08A0}"/>
              </a:ext>
            </a:extLst>
          </p:cNvPr>
          <p:cNvSpPr txBox="1">
            <a:spLocks/>
          </p:cNvSpPr>
          <p:nvPr/>
        </p:nvSpPr>
        <p:spPr>
          <a:xfrm>
            <a:off x="3881719" y="2300617"/>
            <a:ext cx="1653502" cy="313932"/>
          </a:xfrm>
          <a:prstGeom prst="rect">
            <a:avLst/>
          </a:prstGeom>
        </p:spPr>
        <p:txBody>
          <a:bodyPr vert="horz" wrap="square" lIns="0" tIns="45720" rIns="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i="1" dirty="0"/>
              <a:t>France</a:t>
            </a:r>
          </a:p>
        </p:txBody>
      </p:sp>
      <p:sp>
        <p:nvSpPr>
          <p:cNvPr id="19" name="Title 5">
            <a:extLst>
              <a:ext uri="{FF2B5EF4-FFF2-40B4-BE49-F238E27FC236}">
                <a16:creationId xmlns:a16="http://schemas.microsoft.com/office/drawing/2014/main" id="{62663A6B-102F-65C9-24D9-353DE82CCAEB}"/>
              </a:ext>
            </a:extLst>
          </p:cNvPr>
          <p:cNvSpPr txBox="1">
            <a:spLocks/>
          </p:cNvSpPr>
          <p:nvPr/>
        </p:nvSpPr>
        <p:spPr>
          <a:xfrm>
            <a:off x="1743149" y="5719803"/>
            <a:ext cx="1653502" cy="313932"/>
          </a:xfrm>
          <a:prstGeom prst="rect">
            <a:avLst/>
          </a:prstGeom>
        </p:spPr>
        <p:txBody>
          <a:bodyPr vert="horz" wrap="square" lIns="0" tIns="45720" rIns="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i="1" dirty="0"/>
              <a:t>Tonga</a:t>
            </a:r>
          </a:p>
        </p:txBody>
      </p:sp>
      <p:sp>
        <p:nvSpPr>
          <p:cNvPr id="20" name="Title 5">
            <a:extLst>
              <a:ext uri="{FF2B5EF4-FFF2-40B4-BE49-F238E27FC236}">
                <a16:creationId xmlns:a16="http://schemas.microsoft.com/office/drawing/2014/main" id="{DD172F15-06AD-21E8-F64B-2AFE40CEA994}"/>
              </a:ext>
            </a:extLst>
          </p:cNvPr>
          <p:cNvSpPr txBox="1">
            <a:spLocks/>
          </p:cNvSpPr>
          <p:nvPr/>
        </p:nvSpPr>
        <p:spPr>
          <a:xfrm>
            <a:off x="5045643" y="4377104"/>
            <a:ext cx="1653502" cy="313932"/>
          </a:xfrm>
          <a:prstGeom prst="rect">
            <a:avLst/>
          </a:prstGeom>
        </p:spPr>
        <p:txBody>
          <a:bodyPr vert="horz" wrap="square" lIns="0" tIns="45720" rIns="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i="1" dirty="0"/>
              <a:t>Qatar</a:t>
            </a:r>
          </a:p>
        </p:txBody>
      </p:sp>
    </p:spTree>
    <p:extLst>
      <p:ext uri="{BB962C8B-B14F-4D97-AF65-F5344CB8AC3E}">
        <p14:creationId xmlns:p14="http://schemas.microsoft.com/office/powerpoint/2010/main" val="1393670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7451EB"/>
                </a:solidFill>
              </a:rPr>
              <a:t>Map</a:t>
            </a:r>
            <a:r>
              <a:rPr lang="en-US" dirty="0">
                <a:solidFill>
                  <a:srgbClr val="7451EB"/>
                </a:solidFill>
              </a:rPr>
              <a:t> monde (4 clusters) =&gt; 2015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63B7-4FB4-4E2A-B819-D713A3D928AD}" type="slidenum">
              <a:rPr lang="en-US" smtClean="0"/>
              <a:t>18</a:t>
            </a:fld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0832FC2-2811-9BB3-75AD-BD5D3E07CC84}"/>
              </a:ext>
            </a:extLst>
          </p:cNvPr>
          <p:cNvSpPr/>
          <p:nvPr/>
        </p:nvSpPr>
        <p:spPr>
          <a:xfrm>
            <a:off x="7252447" y="6356350"/>
            <a:ext cx="663388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hlinkClick r:id="rId3" action="ppaction://hlinkfile"/>
            <a:extLst>
              <a:ext uri="{FF2B5EF4-FFF2-40B4-BE49-F238E27FC236}">
                <a16:creationId xmlns:a16="http://schemas.microsoft.com/office/drawing/2014/main" id="{4C68AF6D-D8AA-93A6-2F68-209C248047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0" t="19843" r="26830" b="18391"/>
          <a:stretch/>
        </p:blipFill>
        <p:spPr>
          <a:xfrm>
            <a:off x="1462430" y="1428908"/>
            <a:ext cx="9267140" cy="4617721"/>
          </a:xfrm>
          <a:prstGeom prst="rect">
            <a:avLst/>
          </a:prstGeom>
        </p:spPr>
      </p:pic>
      <p:pic>
        <p:nvPicPr>
          <p:cNvPr id="4" name="Image 3">
            <a:hlinkClick r:id="rId5" action="ppaction://hlinkfile"/>
            <a:extLst>
              <a:ext uri="{FF2B5EF4-FFF2-40B4-BE49-F238E27FC236}">
                <a16:creationId xmlns:a16="http://schemas.microsoft.com/office/drawing/2014/main" id="{E33A72E7-6924-C956-5DD5-2878284E84F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82" t="8050" r="901" b="76573"/>
          <a:stretch/>
        </p:blipFill>
        <p:spPr>
          <a:xfrm>
            <a:off x="10829362" y="1419943"/>
            <a:ext cx="1165412" cy="99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47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451EB"/>
                </a:solidFill>
              </a:rPr>
              <a:t>Perspectives (2010-2060)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63B7-4FB4-4E2A-B819-D713A3D928AD}" type="slidenum">
              <a:rPr lang="en-US" smtClean="0"/>
              <a:t>19</a:t>
            </a:fld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0832FC2-2811-9BB3-75AD-BD5D3E07CC84}"/>
              </a:ext>
            </a:extLst>
          </p:cNvPr>
          <p:cNvSpPr/>
          <p:nvPr/>
        </p:nvSpPr>
        <p:spPr>
          <a:xfrm>
            <a:off x="7252447" y="6356350"/>
            <a:ext cx="663388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7814A78E-34F1-1820-4A02-83432B9CCA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19187"/>
            <a:ext cx="10515599" cy="840229"/>
          </a:xfrm>
        </p:spPr>
        <p:txBody>
          <a:bodyPr>
            <a:normAutofit/>
          </a:bodyPr>
          <a:lstStyle/>
          <a:p>
            <a:r>
              <a:rPr lang="en-US" dirty="0"/>
              <a:t>2 var. : </a:t>
            </a:r>
            <a:r>
              <a:rPr lang="en-US" dirty="0" err="1"/>
              <a:t>années</a:t>
            </a:r>
            <a:r>
              <a:rPr lang="en-US" dirty="0"/>
              <a:t> </a:t>
            </a:r>
            <a:r>
              <a:rPr lang="en-US" i="1" dirty="0"/>
              <a:t>vs</a:t>
            </a:r>
            <a:r>
              <a:rPr lang="en-US" dirty="0"/>
              <a:t> </a:t>
            </a:r>
            <a:r>
              <a:rPr lang="en-US" dirty="0" err="1"/>
              <a:t>NDelta_Ed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0EA2C2B-809B-2D95-563F-4ED83F806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313" y="17998"/>
            <a:ext cx="3655575" cy="195038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B63EE53-D676-62BA-0B1D-7114DA4270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843087"/>
            <a:ext cx="9372600" cy="50006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E5E48FB-E35B-7B71-DD20-A31609FE640E}"/>
              </a:ext>
            </a:extLst>
          </p:cNvPr>
          <p:cNvSpPr txBox="1"/>
          <p:nvPr/>
        </p:nvSpPr>
        <p:spPr>
          <a:xfrm>
            <a:off x="8516314" y="4889620"/>
            <a:ext cx="35740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1800" b="1" dirty="0" err="1">
                <a:solidFill>
                  <a:srgbClr val="7451EB"/>
                </a:solidFill>
              </a:rPr>
              <a:t>NDelta_Ed</a:t>
            </a:r>
            <a:r>
              <a:rPr lang="fr-FR" sz="1800" b="1" dirty="0">
                <a:solidFill>
                  <a:srgbClr val="7451EB"/>
                </a:solidFill>
              </a:rPr>
              <a:t> = (Post2nd – </a:t>
            </a:r>
            <a:r>
              <a:rPr lang="fr-FR" sz="1800" b="1" dirty="0" err="1">
                <a:solidFill>
                  <a:srgbClr val="7451EB"/>
                </a:solidFill>
              </a:rPr>
              <a:t>No_educ</a:t>
            </a:r>
            <a:r>
              <a:rPr lang="fr-FR" sz="1800" b="1" dirty="0">
                <a:solidFill>
                  <a:srgbClr val="7451EB"/>
                </a:solidFill>
              </a:rPr>
              <a:t>)/ Post2nd</a:t>
            </a:r>
          </a:p>
        </p:txBody>
      </p:sp>
    </p:spTree>
    <p:extLst>
      <p:ext uri="{BB962C8B-B14F-4D97-AF65-F5344CB8AC3E}">
        <p14:creationId xmlns:p14="http://schemas.microsoft.com/office/powerpoint/2010/main" val="390337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5054"/>
            <a:ext cx="10515600" cy="2852737"/>
          </a:xfrm>
        </p:spPr>
        <p:txBody>
          <a:bodyPr anchor="t">
            <a:normAutofit/>
          </a:bodyPr>
          <a:lstStyle/>
          <a:p>
            <a:r>
              <a:rPr lang="en-US" sz="5400" b="1" dirty="0" err="1"/>
              <a:t>Sommaire</a:t>
            </a:r>
            <a:endParaRPr lang="en-US" sz="5400" b="1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844550" y="1326315"/>
            <a:ext cx="10515600" cy="5164136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en-US" sz="3200" dirty="0" err="1">
                <a:solidFill>
                  <a:schemeClr val="tx1"/>
                </a:solidFill>
              </a:rPr>
              <a:t>Présentation</a:t>
            </a:r>
            <a:r>
              <a:rPr lang="en-US" sz="3200" dirty="0">
                <a:solidFill>
                  <a:schemeClr val="tx1"/>
                </a:solidFill>
              </a:rPr>
              <a:t> du </a:t>
            </a:r>
            <a:r>
              <a:rPr lang="en-US" sz="3200" dirty="0" err="1">
                <a:solidFill>
                  <a:schemeClr val="tx1"/>
                </a:solidFill>
              </a:rPr>
              <a:t>sujet</a:t>
            </a:r>
            <a:endParaRPr lang="en-US" sz="32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32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Jeux de </a:t>
            </a:r>
            <a:r>
              <a:rPr lang="en-US" sz="3200" dirty="0" err="1">
                <a:solidFill>
                  <a:schemeClr val="tx1"/>
                </a:solidFill>
              </a:rPr>
              <a:t>données</a:t>
            </a:r>
            <a:r>
              <a:rPr lang="en-US" sz="3200" dirty="0">
                <a:solidFill>
                  <a:schemeClr val="tx1"/>
                </a:solidFill>
              </a:rPr>
              <a:t> (</a:t>
            </a:r>
            <a:r>
              <a:rPr lang="en-US" sz="3200" dirty="0" err="1">
                <a:solidFill>
                  <a:schemeClr val="tx1"/>
                </a:solidFill>
              </a:rPr>
              <a:t>prise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en</a:t>
            </a:r>
            <a:r>
              <a:rPr lang="en-US" sz="3200" dirty="0">
                <a:solidFill>
                  <a:schemeClr val="tx1"/>
                </a:solidFill>
              </a:rPr>
              <a:t> main &amp; “</a:t>
            </a:r>
            <a:r>
              <a:rPr lang="en-US" sz="3200" dirty="0" err="1">
                <a:solidFill>
                  <a:schemeClr val="tx1"/>
                </a:solidFill>
              </a:rPr>
              <a:t>nettoyage</a:t>
            </a:r>
            <a:r>
              <a:rPr lang="en-US" sz="3200" dirty="0">
                <a:solidFill>
                  <a:schemeClr val="tx1"/>
                </a:solidFill>
              </a:rPr>
              <a:t>”)</a:t>
            </a:r>
          </a:p>
          <a:p>
            <a:pPr marL="457200" indent="-457200">
              <a:buAutoNum type="arabicPeriod"/>
            </a:pPr>
            <a:endParaRPr lang="en-US" sz="32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3200" dirty="0" err="1">
                <a:solidFill>
                  <a:schemeClr val="tx1"/>
                </a:solidFill>
              </a:rPr>
              <a:t>Indicateurs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pertinents</a:t>
            </a:r>
            <a:r>
              <a:rPr lang="en-US" sz="3200" dirty="0">
                <a:solidFill>
                  <a:schemeClr val="tx1"/>
                </a:solidFill>
              </a:rPr>
              <a:t> (</a:t>
            </a:r>
            <a:r>
              <a:rPr lang="en-US" sz="3200" dirty="0" err="1">
                <a:solidFill>
                  <a:schemeClr val="tx1"/>
                </a:solidFill>
              </a:rPr>
              <a:t>sélection</a:t>
            </a:r>
            <a:r>
              <a:rPr lang="en-US" sz="3200" dirty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buAutoNum type="arabicPeriod"/>
            </a:pPr>
            <a:endParaRPr lang="en-US" sz="32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Gestion des </a:t>
            </a:r>
            <a:r>
              <a:rPr lang="en-US" sz="3200" i="1" dirty="0" err="1">
                <a:solidFill>
                  <a:schemeClr val="tx1"/>
                </a:solidFill>
              </a:rPr>
              <a:t>NaN</a:t>
            </a:r>
            <a:r>
              <a:rPr lang="en-US" sz="3200" i="1" dirty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&amp; transformation des </a:t>
            </a:r>
            <a:r>
              <a:rPr lang="en-US" sz="3200" dirty="0" err="1">
                <a:solidFill>
                  <a:schemeClr val="tx1"/>
                </a:solidFill>
              </a:rPr>
              <a:t>données</a:t>
            </a:r>
            <a:endParaRPr lang="en-US" sz="32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32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EDA &amp; </a:t>
            </a:r>
            <a:r>
              <a:rPr lang="en-US" sz="3200" i="1" dirty="0">
                <a:solidFill>
                  <a:schemeClr val="tx1"/>
                </a:solidFill>
              </a:rPr>
              <a:t>clustering</a:t>
            </a:r>
          </a:p>
          <a:p>
            <a:pPr marL="457200" indent="-457200">
              <a:buAutoNum type="arabicPeriod"/>
            </a:pPr>
            <a:endParaRPr lang="en-US" sz="32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Conclusion</a:t>
            </a:r>
          </a:p>
          <a:p>
            <a:pPr marL="457200" indent="-457200">
              <a:buAutoNum type="arabicPeriod"/>
            </a:pP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972942C-6C4E-B699-CFC5-D5169F04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C214-CE6A-4808-AC62-2B5E6234CBA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244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768479" cy="285273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7451EB"/>
                </a:solidFill>
              </a:rPr>
              <a:t>Conclusion</a:t>
            </a:r>
            <a:endParaRPr lang="en-US" i="1" dirty="0">
              <a:solidFill>
                <a:srgbClr val="7451EB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noProof="1"/>
              <a:t>Constat et perspectives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7451EB"/>
                </a:solidFill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244706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b="1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63B7-4FB4-4E2A-B819-D713A3D928AD}" type="slidenum">
              <a:rPr lang="en-US" smtClean="0"/>
              <a:t>21</a:t>
            </a:fld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0832FC2-2811-9BB3-75AD-BD5D3E07CC84}"/>
              </a:ext>
            </a:extLst>
          </p:cNvPr>
          <p:cNvSpPr/>
          <p:nvPr/>
        </p:nvSpPr>
        <p:spPr>
          <a:xfrm>
            <a:off x="7252447" y="6356350"/>
            <a:ext cx="663388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0E75335-8EDF-DBB9-9445-441D74EA2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2782" y="1563761"/>
            <a:ext cx="10597912" cy="3806097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FR" dirty="0"/>
              <a:t>=&gt; </a:t>
            </a:r>
            <a:r>
              <a:rPr lang="fr-FR" b="1" dirty="0"/>
              <a:t>4 clusters de pays </a:t>
            </a:r>
            <a:r>
              <a:rPr lang="fr-FR" dirty="0"/>
              <a:t>identifiés grâce à 5 indicateurs</a:t>
            </a:r>
          </a:p>
          <a:p>
            <a:pPr>
              <a:spcAft>
                <a:spcPts val="1200"/>
              </a:spcAft>
            </a:pPr>
            <a:r>
              <a:rPr lang="fr-FR" b="1" dirty="0">
                <a:solidFill>
                  <a:srgbClr val="78CF80"/>
                </a:solidFill>
              </a:rPr>
              <a:t>Cluster 1 d’intérêt </a:t>
            </a:r>
            <a:r>
              <a:rPr lang="fr-FR" dirty="0"/>
              <a:t>: pays développés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fr-FR" dirty="0"/>
              <a:t>	</a:t>
            </a:r>
            <a:r>
              <a:rPr lang="fr-FR" dirty="0">
                <a:sym typeface="Wingdings" panose="05000000000000000000" pitchFamily="2" charset="2"/>
              </a:rPr>
              <a:t></a:t>
            </a:r>
            <a:r>
              <a:rPr lang="fr-FR" sz="2400" dirty="0"/>
              <a:t>Education, accès internet et PIB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fr-FR" sz="2400" dirty="0"/>
              <a:t>	</a:t>
            </a:r>
            <a:r>
              <a:rPr lang="fr-FR" sz="2400" dirty="0">
                <a:sym typeface="Wingdings" panose="05000000000000000000" pitchFamily="2" charset="2"/>
              </a:rPr>
              <a:t></a:t>
            </a:r>
            <a:r>
              <a:rPr lang="fr-FR" sz="2400" dirty="0"/>
              <a:t>Jeunes (15-24 ans)</a:t>
            </a:r>
          </a:p>
          <a:p>
            <a:pPr>
              <a:spcAft>
                <a:spcPts val="1200"/>
              </a:spcAft>
            </a:pPr>
            <a:r>
              <a:rPr lang="fr-FR" b="1" dirty="0">
                <a:solidFill>
                  <a:srgbClr val="FFE06F"/>
                </a:solidFill>
              </a:rPr>
              <a:t>Cluster 0</a:t>
            </a:r>
            <a:r>
              <a:rPr lang="fr-FR" b="1" dirty="0">
                <a:solidFill>
                  <a:srgbClr val="FFCA18"/>
                </a:solidFill>
              </a:rPr>
              <a:t> </a:t>
            </a:r>
            <a:r>
              <a:rPr lang="fr-FR" b="1" dirty="0"/>
              <a:t>et</a:t>
            </a:r>
            <a:r>
              <a:rPr lang="fr-FR" b="1" dirty="0">
                <a:solidFill>
                  <a:srgbClr val="FFCA18"/>
                </a:solidFill>
              </a:rPr>
              <a:t> </a:t>
            </a:r>
            <a:r>
              <a:rPr lang="fr-FR" b="1" dirty="0">
                <a:solidFill>
                  <a:srgbClr val="FF9594"/>
                </a:solidFill>
              </a:rPr>
              <a:t>cluster 3</a:t>
            </a:r>
            <a:r>
              <a:rPr lang="fr-FR" b="1" dirty="0">
                <a:solidFill>
                  <a:srgbClr val="FFCA18"/>
                </a:solidFill>
              </a:rPr>
              <a:t>  </a:t>
            </a:r>
            <a:r>
              <a:rPr lang="fr-FR" dirty="0"/>
              <a:t>à fort potentiel (</a:t>
            </a:r>
            <a:r>
              <a:rPr lang="fr-FR" b="1" dirty="0">
                <a:solidFill>
                  <a:srgbClr val="FF9594"/>
                </a:solidFill>
              </a:rPr>
              <a:t>avenir</a:t>
            </a:r>
            <a:r>
              <a:rPr lang="fr-FR" dirty="0"/>
              <a:t>)</a:t>
            </a:r>
            <a:r>
              <a:rPr lang="fr-FR" b="1" dirty="0">
                <a:solidFill>
                  <a:srgbClr val="FFFF00"/>
                </a:solidFill>
              </a:rPr>
              <a:t> </a:t>
            </a:r>
            <a:r>
              <a:rPr lang="fr-FR" dirty="0"/>
              <a:t>: pays en développement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fr-FR" dirty="0"/>
              <a:t>	</a:t>
            </a:r>
            <a:r>
              <a:rPr lang="fr-FR" dirty="0">
                <a:sym typeface="Wingdings" panose="05000000000000000000" pitchFamily="2" charset="2"/>
              </a:rPr>
              <a:t></a:t>
            </a:r>
            <a:r>
              <a:rPr lang="fr-FR" dirty="0"/>
              <a:t>Différence des 2 clusters selon la population</a:t>
            </a:r>
          </a:p>
          <a:p>
            <a:pPr>
              <a:spcAft>
                <a:spcPts val="1200"/>
              </a:spcAft>
            </a:pPr>
            <a:r>
              <a:rPr lang="fr-FR" b="1" dirty="0">
                <a:solidFill>
                  <a:srgbClr val="FFB178"/>
                </a:solidFill>
              </a:rPr>
              <a:t>Cluster 2 </a:t>
            </a:r>
            <a:r>
              <a:rPr lang="fr-FR" dirty="0"/>
              <a:t>hétérogène (</a:t>
            </a:r>
            <a:r>
              <a:rPr lang="fr-FR" b="1" dirty="0">
                <a:solidFill>
                  <a:srgbClr val="FFB178"/>
                </a:solidFill>
              </a:rPr>
              <a:t>potentiel &gt; 2060 ?</a:t>
            </a:r>
            <a:r>
              <a:rPr lang="fr-FR" dirty="0"/>
              <a:t>)</a:t>
            </a:r>
            <a:r>
              <a:rPr lang="fr-FR" b="1" dirty="0">
                <a:solidFill>
                  <a:srgbClr val="FFB178"/>
                </a:solidFill>
              </a:rPr>
              <a:t> </a:t>
            </a:r>
            <a:r>
              <a:rPr lang="fr-FR" dirty="0"/>
              <a:t>: pays sous-développés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fr-FR" dirty="0"/>
              <a:t>	</a:t>
            </a:r>
            <a:r>
              <a:rPr lang="fr-FR" dirty="0">
                <a:sym typeface="Wingdings" panose="05000000000000000000" pitchFamily="2" charset="2"/>
              </a:rPr>
              <a:t></a:t>
            </a:r>
            <a:r>
              <a:rPr lang="fr-FR" sz="2400" dirty="0"/>
              <a:t>Jeunes (15-24 ans)</a:t>
            </a:r>
          </a:p>
          <a:p>
            <a:pPr marL="457200" lvl="1" indent="0">
              <a:spcAft>
                <a:spcPts val="1200"/>
              </a:spcAft>
              <a:buNone/>
            </a:pPr>
            <a:endParaRPr lang="fr-FR" dirty="0"/>
          </a:p>
          <a:p>
            <a:pPr marL="0" indent="0">
              <a:spcAft>
                <a:spcPts val="1200"/>
              </a:spcAft>
              <a:buNone/>
            </a:pPr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7A90B79-481F-F207-70F1-53D2D20685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" t="8296" r="14988" b="4557"/>
          <a:stretch/>
        </p:blipFill>
        <p:spPr>
          <a:xfrm>
            <a:off x="9147140" y="12495"/>
            <a:ext cx="3035115" cy="223262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6553752-9DA1-4B2C-155D-6711920CAF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4" t="19609" r="26707" b="18095"/>
          <a:stretch/>
        </p:blipFill>
        <p:spPr>
          <a:xfrm>
            <a:off x="8116037" y="2245120"/>
            <a:ext cx="4058033" cy="2035198"/>
          </a:xfrm>
          <a:prstGeom prst="rect">
            <a:avLst/>
          </a:prstGeom>
        </p:spPr>
      </p:pic>
      <p:pic>
        <p:nvPicPr>
          <p:cNvPr id="2" name="Image 1">
            <a:hlinkClick r:id="rId5" action="ppaction://hlinkfile"/>
            <a:extLst>
              <a:ext uri="{FF2B5EF4-FFF2-40B4-BE49-F238E27FC236}">
                <a16:creationId xmlns:a16="http://schemas.microsoft.com/office/drawing/2014/main" id="{22250304-54AE-E666-D2AE-707C52CCC7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82" t="8050" r="901" b="76573"/>
          <a:stretch/>
        </p:blipFill>
        <p:spPr>
          <a:xfrm>
            <a:off x="8061625" y="17930"/>
            <a:ext cx="1004050" cy="85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0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525" y="5177735"/>
            <a:ext cx="2800350" cy="1655762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7451EB"/>
                </a:solidFill>
              </a:rPr>
              <a:t>Denis </a:t>
            </a:r>
            <a:r>
              <a:rPr lang="en-US" b="1" dirty="0" err="1">
                <a:solidFill>
                  <a:srgbClr val="7451EB"/>
                </a:solidFill>
              </a:rPr>
              <a:t>Desoubzdanne</a:t>
            </a:r>
            <a:endParaRPr lang="en-US" b="1" dirty="0">
              <a:solidFill>
                <a:srgbClr val="7451EB"/>
              </a:solidFill>
            </a:endParaRPr>
          </a:p>
          <a:p>
            <a:pPr algn="l"/>
            <a:r>
              <a:rPr lang="en-US" b="1" dirty="0">
                <a:solidFill>
                  <a:srgbClr val="7451EB"/>
                </a:solidFill>
              </a:rPr>
              <a:t>29 </a:t>
            </a:r>
            <a:r>
              <a:rPr lang="en-US" b="1" dirty="0" err="1">
                <a:solidFill>
                  <a:srgbClr val="7451EB"/>
                </a:solidFill>
              </a:rPr>
              <a:t>Octobre</a:t>
            </a:r>
            <a:r>
              <a:rPr lang="en-US" b="1" dirty="0">
                <a:solidFill>
                  <a:srgbClr val="7451EB"/>
                </a:solidFill>
              </a:rPr>
              <a:t> 2022</a:t>
            </a:r>
          </a:p>
          <a:p>
            <a:pPr algn="l"/>
            <a:r>
              <a:rPr lang="en-US" b="1" dirty="0">
                <a:solidFill>
                  <a:srgbClr val="7451EB"/>
                </a:solidFill>
              </a:rPr>
              <a:t>Formation </a:t>
            </a:r>
            <a:r>
              <a:rPr lang="en-US" b="1" i="1" dirty="0">
                <a:solidFill>
                  <a:srgbClr val="7451EB"/>
                </a:solidFill>
              </a:rPr>
              <a:t>Data Scientist</a:t>
            </a:r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EF13E4F9-71E9-26D6-3E8D-8E7E42AC93F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8" r="14688"/>
          <a:stretch>
            <a:fillRect/>
          </a:stretch>
        </p:blipFill>
        <p:spPr>
          <a:xfrm>
            <a:off x="-3339" y="-2392"/>
            <a:ext cx="3580255" cy="2851530"/>
          </a:xfr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699CF246-2037-CF43-A4A9-E782BEDD0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2353" y="1191780"/>
            <a:ext cx="6920751" cy="3120239"/>
          </a:xfrm>
        </p:spPr>
        <p:txBody>
          <a:bodyPr anchor="ctr">
            <a:noAutofit/>
          </a:bodyPr>
          <a:lstStyle/>
          <a:p>
            <a:r>
              <a:rPr lang="fr-FR" b="1" u="sng" dirty="0">
                <a:solidFill>
                  <a:srgbClr val="7451EB"/>
                </a:solidFill>
              </a:rPr>
              <a:t>Merci pour votre attention!</a:t>
            </a:r>
            <a:endParaRPr lang="fr-FR" b="1" dirty="0">
              <a:solidFill>
                <a:srgbClr val="7451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72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solidFill>
                  <a:srgbClr val="7451EB"/>
                </a:solidFill>
              </a:rPr>
              <a:t>Présentation</a:t>
            </a:r>
            <a:r>
              <a:rPr lang="en-US" dirty="0">
                <a:solidFill>
                  <a:srgbClr val="7451EB"/>
                </a:solidFill>
              </a:rPr>
              <a:t> du </a:t>
            </a:r>
            <a:r>
              <a:rPr lang="en-US" dirty="0" err="1">
                <a:solidFill>
                  <a:srgbClr val="7451EB"/>
                </a:solidFill>
              </a:rPr>
              <a:t>sujet</a:t>
            </a:r>
            <a:endParaRPr lang="en-US" dirty="0">
              <a:solidFill>
                <a:srgbClr val="7451EB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1"/>
              <a:t>Mission, contexte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7451EB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42065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7451EB"/>
                </a:solidFill>
              </a:rPr>
              <a:t>Data Scientist </a:t>
            </a:r>
            <a:r>
              <a:rPr lang="en-US" dirty="0">
                <a:solidFill>
                  <a:srgbClr val="7451EB"/>
                </a:solidFill>
              </a:rPr>
              <a:t>chez </a:t>
            </a:r>
            <a:r>
              <a:rPr lang="en-US" i="1" dirty="0">
                <a:solidFill>
                  <a:srgbClr val="7451EB"/>
                </a:solidFill>
              </a:rPr>
              <a:t>Academy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Mission </a:t>
            </a:r>
            <a:r>
              <a:rPr lang="en-US" dirty="0" err="1"/>
              <a:t>confiée</a:t>
            </a:r>
            <a:r>
              <a:rPr lang="en-US" dirty="0"/>
              <a:t> par </a:t>
            </a:r>
            <a:r>
              <a:rPr lang="en-US" dirty="0" err="1"/>
              <a:t>notre</a:t>
            </a:r>
            <a:r>
              <a:rPr lang="en-US" dirty="0"/>
              <a:t> manager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63B7-4FB4-4E2A-B819-D713A3D928AD}" type="slidenum">
              <a:rPr lang="en-US" smtClean="0"/>
              <a:t>4</a:t>
            </a:fld>
            <a:endParaRPr lang="en-US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A608472-6E32-4930-0957-F0E5C36CE1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22" t="37517" r="39484" b="52222"/>
          <a:stretch/>
        </p:blipFill>
        <p:spPr>
          <a:xfrm>
            <a:off x="9233647" y="389979"/>
            <a:ext cx="2474259" cy="703729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61E8F575-DA42-CBE2-0A3C-6D0E90344EC8}"/>
              </a:ext>
            </a:extLst>
          </p:cNvPr>
          <p:cNvSpPr txBox="1">
            <a:spLocks/>
          </p:cNvSpPr>
          <p:nvPr/>
        </p:nvSpPr>
        <p:spPr>
          <a:xfrm>
            <a:off x="6324605" y="1874180"/>
            <a:ext cx="5383301" cy="4186237"/>
          </a:xfrm>
          <a:prstGeom prst="rect">
            <a:avLst/>
          </a:prstGeom>
        </p:spPr>
        <p:txBody>
          <a:bodyPr vert="horz" lIns="0" tIns="9144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2400"/>
              </a:spcAft>
            </a:pPr>
            <a:r>
              <a:rPr lang="en-US" noProof="1"/>
              <a:t>Données sur l’education fournie par la </a:t>
            </a:r>
            <a:r>
              <a:rPr lang="en-US" b="1" noProof="1">
                <a:solidFill>
                  <a:srgbClr val="7451EB"/>
                </a:solidFill>
              </a:rPr>
              <a:t>Banque Mondiale</a:t>
            </a:r>
          </a:p>
          <a:p>
            <a:pPr algn="just">
              <a:spcAft>
                <a:spcPts val="2400"/>
              </a:spcAft>
            </a:pPr>
            <a:r>
              <a:rPr lang="en-US" b="1" noProof="1">
                <a:solidFill>
                  <a:srgbClr val="7451EB"/>
                </a:solidFill>
              </a:rPr>
              <a:t>&gt; 4000 </a:t>
            </a:r>
            <a:r>
              <a:rPr lang="en-US" noProof="1"/>
              <a:t>indicateurs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B6C9A3E-0932-D871-84C4-8583F2836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926" y="1874180"/>
            <a:ext cx="5682784" cy="4186237"/>
          </a:xfrm>
        </p:spPr>
        <p:txBody>
          <a:bodyPr>
            <a:noAutofit/>
          </a:bodyPr>
          <a:lstStyle/>
          <a:p>
            <a:pPr algn="just">
              <a:spcAft>
                <a:spcPts val="2400"/>
              </a:spcAft>
            </a:pPr>
            <a:r>
              <a:rPr lang="en-US" i="1" dirty="0"/>
              <a:t>Start-up</a:t>
            </a:r>
            <a:r>
              <a:rPr lang="en-US" dirty="0"/>
              <a:t> de la EdTech =&gt; </a:t>
            </a:r>
            <a:r>
              <a:rPr lang="en-US" b="1" dirty="0">
                <a:solidFill>
                  <a:srgbClr val="7451EB"/>
                </a:solidFill>
              </a:rPr>
              <a:t>formations </a:t>
            </a:r>
            <a:r>
              <a:rPr lang="en-US" b="1" dirty="0" err="1">
                <a:solidFill>
                  <a:srgbClr val="7451EB"/>
                </a:solidFill>
              </a:rPr>
              <a:t>en</a:t>
            </a:r>
            <a:r>
              <a:rPr lang="en-US" b="1" dirty="0">
                <a:solidFill>
                  <a:srgbClr val="7451EB"/>
                </a:solidFill>
              </a:rPr>
              <a:t> </a:t>
            </a:r>
            <a:r>
              <a:rPr lang="en-US" b="1" dirty="0" err="1">
                <a:solidFill>
                  <a:srgbClr val="7451EB"/>
                </a:solidFill>
              </a:rPr>
              <a:t>ligne</a:t>
            </a:r>
            <a:r>
              <a:rPr lang="en-US" b="1" dirty="0">
                <a:solidFill>
                  <a:srgbClr val="7451EB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niveaux</a:t>
            </a:r>
            <a:r>
              <a:rPr lang="en-US" dirty="0"/>
              <a:t> </a:t>
            </a:r>
            <a:r>
              <a:rPr lang="en-US" b="1" dirty="0">
                <a:solidFill>
                  <a:srgbClr val="7451EB"/>
                </a:solidFill>
              </a:rPr>
              <a:t>lycée </a:t>
            </a:r>
            <a:r>
              <a:rPr lang="en-US" dirty="0"/>
              <a:t>et</a:t>
            </a:r>
            <a:r>
              <a:rPr lang="en-US" b="1" dirty="0">
                <a:solidFill>
                  <a:srgbClr val="7451EB"/>
                </a:solidFill>
              </a:rPr>
              <a:t> </a:t>
            </a:r>
            <a:r>
              <a:rPr lang="en-US" b="1" dirty="0" err="1">
                <a:solidFill>
                  <a:srgbClr val="7451EB"/>
                </a:solidFill>
              </a:rPr>
              <a:t>université</a:t>
            </a:r>
            <a:r>
              <a:rPr lang="en-US" dirty="0"/>
              <a:t>)</a:t>
            </a:r>
          </a:p>
          <a:p>
            <a:pPr algn="just">
              <a:spcAft>
                <a:spcPts val="2400"/>
              </a:spcAft>
            </a:pPr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 dirty="0" err="1"/>
              <a:t>d’expansion</a:t>
            </a:r>
            <a:r>
              <a:rPr lang="en-US" dirty="0"/>
              <a:t> à </a:t>
            </a:r>
            <a:r>
              <a:rPr lang="en-US" b="1" dirty="0" err="1">
                <a:solidFill>
                  <a:srgbClr val="7451EB"/>
                </a:solidFill>
              </a:rPr>
              <a:t>l’international</a:t>
            </a:r>
            <a:r>
              <a:rPr lang="en-US" b="1" dirty="0">
                <a:solidFill>
                  <a:srgbClr val="7451EB"/>
                </a:solidFill>
              </a:rPr>
              <a:t> </a:t>
            </a:r>
            <a:r>
              <a:rPr lang="en-US" dirty="0"/>
              <a:t>de </a:t>
            </a:r>
            <a:r>
              <a:rPr lang="en-US" dirty="0" err="1"/>
              <a:t>l’entreprise</a:t>
            </a:r>
            <a:endParaRPr lang="en-US" dirty="0"/>
          </a:p>
          <a:p>
            <a:pPr algn="just">
              <a:spcAft>
                <a:spcPts val="1200"/>
              </a:spcAft>
            </a:pPr>
            <a:r>
              <a:rPr lang="en-US" dirty="0"/>
              <a:t>Mission =&gt;  </a:t>
            </a:r>
            <a:r>
              <a:rPr lang="en-US" b="1" dirty="0" err="1">
                <a:solidFill>
                  <a:srgbClr val="7451EB"/>
                </a:solidFill>
              </a:rPr>
              <a:t>analyse</a:t>
            </a:r>
            <a:r>
              <a:rPr lang="en-US" b="1" dirty="0">
                <a:solidFill>
                  <a:srgbClr val="7451EB"/>
                </a:solidFill>
              </a:rPr>
              <a:t> </a:t>
            </a:r>
            <a:r>
              <a:rPr lang="en-US" b="1" dirty="0" err="1">
                <a:solidFill>
                  <a:srgbClr val="7451EB"/>
                </a:solidFill>
              </a:rPr>
              <a:t>exploratoire</a:t>
            </a:r>
            <a:endParaRPr lang="en-US" b="1" dirty="0">
              <a:solidFill>
                <a:srgbClr val="7451EB"/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7451EB"/>
                </a:solidFill>
              </a:rPr>
              <a:t>	</a:t>
            </a:r>
            <a:r>
              <a:rPr lang="en-US" sz="2000" b="1" dirty="0"/>
              <a:t>- </a:t>
            </a:r>
            <a:r>
              <a:rPr lang="en-US" sz="2000" b="1" dirty="0" err="1">
                <a:solidFill>
                  <a:srgbClr val="7451EB"/>
                </a:solidFill>
              </a:rPr>
              <a:t>valider</a:t>
            </a:r>
            <a:r>
              <a:rPr lang="en-US" sz="2000" b="1" dirty="0"/>
              <a:t> la </a:t>
            </a:r>
            <a:r>
              <a:rPr lang="en-US" sz="2000" b="1" dirty="0" err="1"/>
              <a:t>qualité</a:t>
            </a:r>
            <a:r>
              <a:rPr lang="en-US" sz="2000" b="1" dirty="0"/>
              <a:t> des </a:t>
            </a:r>
            <a:r>
              <a:rPr lang="en-US" sz="2000" b="1" dirty="0" err="1"/>
              <a:t>données</a:t>
            </a:r>
            <a:endParaRPr lang="en-US" sz="2000" b="1" dirty="0"/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/>
              <a:t>	- </a:t>
            </a:r>
            <a:r>
              <a:rPr lang="en-US" sz="2000" b="1" dirty="0" err="1">
                <a:solidFill>
                  <a:srgbClr val="7451EB"/>
                </a:solidFill>
              </a:rPr>
              <a:t>décrire</a:t>
            </a:r>
            <a:r>
              <a:rPr lang="en-US" sz="2000" b="1" dirty="0"/>
              <a:t> les </a:t>
            </a:r>
            <a:r>
              <a:rPr lang="en-US" sz="2000" b="1" dirty="0" err="1"/>
              <a:t>informations</a:t>
            </a:r>
            <a:endParaRPr lang="en-US" sz="2000" b="1" dirty="0"/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/>
              <a:t>	- </a:t>
            </a:r>
            <a:r>
              <a:rPr lang="en-US" sz="2000" b="1" dirty="0" err="1">
                <a:solidFill>
                  <a:srgbClr val="7451EB"/>
                </a:solidFill>
              </a:rPr>
              <a:t>sélectionner</a:t>
            </a:r>
            <a:r>
              <a:rPr lang="en-US" sz="2000" b="1" dirty="0"/>
              <a:t> les </a:t>
            </a:r>
            <a:r>
              <a:rPr lang="en-US" sz="2000" b="1" dirty="0" err="1">
                <a:solidFill>
                  <a:srgbClr val="7451EB"/>
                </a:solidFill>
              </a:rPr>
              <a:t>informations</a:t>
            </a:r>
            <a:r>
              <a:rPr lang="en-US" sz="2000" b="1" dirty="0"/>
              <a:t> </a:t>
            </a:r>
            <a:r>
              <a:rPr lang="en-US" sz="2000" b="1" dirty="0" err="1"/>
              <a:t>pertinentes</a:t>
            </a:r>
            <a:endParaRPr lang="en-US" sz="2000" b="1" dirty="0"/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/>
              <a:t>	- determiner des </a:t>
            </a:r>
            <a:r>
              <a:rPr lang="en-US" sz="2000" b="1" dirty="0" err="1">
                <a:solidFill>
                  <a:srgbClr val="7451EB"/>
                </a:solidFill>
              </a:rPr>
              <a:t>ordres</a:t>
            </a:r>
            <a:r>
              <a:rPr lang="en-US" sz="2000" b="1" dirty="0">
                <a:solidFill>
                  <a:srgbClr val="7451EB"/>
                </a:solidFill>
              </a:rPr>
              <a:t> de grandeurs</a:t>
            </a:r>
            <a:r>
              <a:rPr lang="en-US" sz="2000" b="1" dirty="0"/>
              <a:t> des 	</a:t>
            </a:r>
            <a:r>
              <a:rPr lang="en-US" sz="2000" b="1" dirty="0" err="1"/>
              <a:t>indicateurs</a:t>
            </a:r>
            <a:r>
              <a:rPr lang="en-US" sz="2000" b="1" dirty="0"/>
              <a:t> </a:t>
            </a:r>
            <a:r>
              <a:rPr lang="en-US" sz="2000" b="1" dirty="0" err="1"/>
              <a:t>statistiques</a:t>
            </a:r>
            <a:endParaRPr lang="en-US" sz="2000" b="1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D1A3152-92FA-B57F-2964-EC19ADB41F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91" t="13202" r="12279" b="25000"/>
          <a:stretch/>
        </p:blipFill>
        <p:spPr>
          <a:xfrm>
            <a:off x="6239745" y="3781052"/>
            <a:ext cx="5682784" cy="2515475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367437D-3E6F-E2E7-9496-DC7102AAC08D}"/>
              </a:ext>
            </a:extLst>
          </p:cNvPr>
          <p:cNvSpPr/>
          <p:nvPr/>
        </p:nvSpPr>
        <p:spPr>
          <a:xfrm>
            <a:off x="7252447" y="6356350"/>
            <a:ext cx="663388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49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7451EB"/>
                </a:solidFill>
              </a:rPr>
              <a:t>Jeux de </a:t>
            </a:r>
            <a:r>
              <a:rPr lang="en-US" dirty="0" err="1">
                <a:solidFill>
                  <a:srgbClr val="7451EB"/>
                </a:solidFill>
              </a:rPr>
              <a:t>données</a:t>
            </a:r>
            <a:endParaRPr lang="en-US" dirty="0">
              <a:solidFill>
                <a:srgbClr val="7451EB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1"/>
              <a:t>Prise en main et “nettoyage”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7451EB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99633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451EB"/>
                </a:solidFill>
              </a:rPr>
              <a:t>Jeux de </a:t>
            </a:r>
            <a:r>
              <a:rPr lang="en-US" dirty="0" err="1">
                <a:solidFill>
                  <a:srgbClr val="7451EB"/>
                </a:solidFill>
              </a:rPr>
              <a:t>données</a:t>
            </a:r>
            <a:endParaRPr lang="en-US" i="1" dirty="0">
              <a:solidFill>
                <a:srgbClr val="7451EB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63B7-4FB4-4E2A-B819-D713A3D928AD}" type="slidenum">
              <a:rPr lang="en-US" smtClean="0"/>
              <a:t>6</a:t>
            </a:fld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B6C9A3E-0932-D871-84C4-8583F2836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926" y="1139076"/>
            <a:ext cx="5521733" cy="4186237"/>
          </a:xfrm>
        </p:spPr>
        <p:txBody>
          <a:bodyPr>
            <a:noAutofit/>
          </a:bodyPr>
          <a:lstStyle/>
          <a:p>
            <a:pPr algn="just">
              <a:spcAft>
                <a:spcPts val="2400"/>
              </a:spcAft>
            </a:pPr>
            <a:r>
              <a:rPr lang="fr-F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https://datacatalog.worldbank.org/dataset/education-statistics</a:t>
            </a:r>
            <a:endParaRPr lang="en-US" noProof="1"/>
          </a:p>
          <a:p>
            <a:pPr algn="just">
              <a:spcAft>
                <a:spcPts val="2400"/>
              </a:spcAft>
            </a:pPr>
            <a:r>
              <a:rPr lang="en-US" b="1" dirty="0" err="1">
                <a:solidFill>
                  <a:srgbClr val="7451EB"/>
                </a:solidFill>
              </a:rPr>
              <a:t>EdStats_csv</a:t>
            </a:r>
            <a:r>
              <a:rPr lang="en-US" b="1" dirty="0">
                <a:solidFill>
                  <a:srgbClr val="7451EB"/>
                </a:solidFill>
              </a:rPr>
              <a:t> (4 </a:t>
            </a:r>
            <a:r>
              <a:rPr lang="en-US" b="1" dirty="0" err="1">
                <a:solidFill>
                  <a:srgbClr val="7451EB"/>
                </a:solidFill>
              </a:rPr>
              <a:t>fichiers</a:t>
            </a:r>
            <a:r>
              <a:rPr lang="en-US" b="1" dirty="0">
                <a:solidFill>
                  <a:srgbClr val="7451EB"/>
                </a:solidFill>
              </a:rPr>
              <a:t>)</a:t>
            </a:r>
          </a:p>
          <a:p>
            <a:pPr marL="0" indent="0" algn="just">
              <a:spcAft>
                <a:spcPts val="2400"/>
              </a:spcAft>
              <a:buNone/>
            </a:pPr>
            <a:r>
              <a:rPr lang="en-US" b="1" dirty="0">
                <a:solidFill>
                  <a:srgbClr val="7451EB"/>
                </a:solidFill>
              </a:rPr>
              <a:t>	</a:t>
            </a:r>
            <a:r>
              <a:rPr lang="en-US" dirty="0"/>
              <a:t>=&gt; </a:t>
            </a:r>
            <a:r>
              <a:rPr lang="en-US" dirty="0" err="1">
                <a:solidFill>
                  <a:srgbClr val="7451EB"/>
                </a:solidFill>
              </a:rPr>
              <a:t>EdStatsData</a:t>
            </a:r>
            <a:r>
              <a:rPr lang="en-US" dirty="0"/>
              <a:t> (le + utile)</a:t>
            </a:r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0832FC2-2811-9BB3-75AD-BD5D3E07CC84}"/>
              </a:ext>
            </a:extLst>
          </p:cNvPr>
          <p:cNvSpPr/>
          <p:nvPr/>
        </p:nvSpPr>
        <p:spPr>
          <a:xfrm>
            <a:off x="7252447" y="6356350"/>
            <a:ext cx="663388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6A86A33-DB12-D9C7-16EA-8FC599A0D0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737" t="31503" r="25018" b="17386"/>
          <a:stretch/>
        </p:blipFill>
        <p:spPr>
          <a:xfrm>
            <a:off x="0" y="3774142"/>
            <a:ext cx="5818909" cy="3083858"/>
          </a:xfrm>
          <a:prstGeom prst="rect">
            <a:avLst/>
          </a:prstGeom>
        </p:spPr>
      </p:pic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AC77CBB8-357F-8E7D-D987-6D71F3EFD6BB}"/>
              </a:ext>
            </a:extLst>
          </p:cNvPr>
          <p:cNvSpPr txBox="1">
            <a:spLocks/>
          </p:cNvSpPr>
          <p:nvPr/>
        </p:nvSpPr>
        <p:spPr>
          <a:xfrm>
            <a:off x="6199908" y="40750"/>
            <a:ext cx="5818908" cy="4186237"/>
          </a:xfrm>
          <a:prstGeom prst="rect">
            <a:avLst/>
          </a:prstGeom>
        </p:spPr>
        <p:txBody>
          <a:bodyPr vert="horz" lIns="0" tIns="9144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noProof="1"/>
              <a:t>Période : </a:t>
            </a:r>
            <a:r>
              <a:rPr lang="en-US" b="1" noProof="1">
                <a:solidFill>
                  <a:srgbClr val="7451EB"/>
                </a:solidFill>
              </a:rPr>
              <a:t>2000-2060</a:t>
            </a:r>
            <a:r>
              <a:rPr lang="en-US" noProof="1"/>
              <a:t> (suffisant)</a:t>
            </a:r>
          </a:p>
          <a:p>
            <a:pPr>
              <a:spcAft>
                <a:spcPts val="2400"/>
              </a:spcAft>
            </a:pPr>
            <a:r>
              <a:rPr lang="en-US" noProof="1"/>
              <a:t>Suppression des lignes “Country Name” = “Regions”</a:t>
            </a:r>
          </a:p>
          <a:p>
            <a:pPr>
              <a:spcAft>
                <a:spcPts val="2400"/>
              </a:spcAft>
            </a:pPr>
            <a:r>
              <a:rPr lang="en-US" noProof="1"/>
              <a:t>Rajout des colonnes “Region” et “Indicator Full Name”</a:t>
            </a:r>
          </a:p>
          <a:p>
            <a:pPr>
              <a:spcAft>
                <a:spcPts val="2400"/>
              </a:spcAft>
            </a:pPr>
            <a:r>
              <a:rPr lang="en-US" i="1" noProof="1"/>
              <a:t>Dataframe</a:t>
            </a:r>
            <a:r>
              <a:rPr lang="en-US" noProof="1"/>
              <a:t> principal : </a:t>
            </a:r>
            <a:r>
              <a:rPr lang="en-US" b="1" noProof="1">
                <a:solidFill>
                  <a:srgbClr val="7451EB"/>
                </a:solidFill>
              </a:rPr>
              <a:t>784310 (lignes)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8E52D42-046A-9800-5120-3E35CD4470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399" y="3902807"/>
            <a:ext cx="6302828" cy="290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41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solidFill>
                  <a:srgbClr val="7451EB"/>
                </a:solidFill>
              </a:rPr>
              <a:t>Indicateurs</a:t>
            </a:r>
            <a:r>
              <a:rPr lang="en-US" dirty="0">
                <a:solidFill>
                  <a:srgbClr val="7451EB"/>
                </a:solidFill>
              </a:rPr>
              <a:t> </a:t>
            </a:r>
            <a:r>
              <a:rPr lang="en-US" dirty="0" err="1">
                <a:solidFill>
                  <a:srgbClr val="7451EB"/>
                </a:solidFill>
              </a:rPr>
              <a:t>pertinents</a:t>
            </a:r>
            <a:endParaRPr lang="en-US" dirty="0">
              <a:solidFill>
                <a:srgbClr val="7451EB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1"/>
              <a:t>Sélection et choix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7451EB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12020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45870"/>
            <a:ext cx="10515600" cy="840230"/>
          </a:xfrm>
        </p:spPr>
        <p:txBody>
          <a:bodyPr/>
          <a:lstStyle/>
          <a:p>
            <a:r>
              <a:rPr lang="en-US" dirty="0" err="1">
                <a:solidFill>
                  <a:srgbClr val="7451EB"/>
                </a:solidFill>
              </a:rPr>
              <a:t>Sélection</a:t>
            </a:r>
            <a:r>
              <a:rPr lang="en-US" dirty="0">
                <a:solidFill>
                  <a:srgbClr val="7451EB"/>
                </a:solidFill>
              </a:rPr>
              <a:t> des </a:t>
            </a:r>
            <a:r>
              <a:rPr lang="en-US" dirty="0" err="1">
                <a:solidFill>
                  <a:srgbClr val="7451EB"/>
                </a:solidFill>
              </a:rPr>
              <a:t>indicateurs</a:t>
            </a:r>
            <a:r>
              <a:rPr lang="en-US" dirty="0">
                <a:solidFill>
                  <a:srgbClr val="7451EB"/>
                </a:solidFill>
              </a:rPr>
              <a:t> </a:t>
            </a:r>
            <a:r>
              <a:rPr lang="en-US" dirty="0" err="1">
                <a:solidFill>
                  <a:srgbClr val="7451EB"/>
                </a:solidFill>
              </a:rPr>
              <a:t>pertinents</a:t>
            </a:r>
            <a:endParaRPr lang="en-US" i="1" dirty="0">
              <a:solidFill>
                <a:srgbClr val="7451EB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63B7-4FB4-4E2A-B819-D713A3D928AD}" type="slidenum">
              <a:rPr lang="en-US" smtClean="0"/>
              <a:t>8</a:t>
            </a:fld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B6C9A3E-0932-D871-84C4-8583F2836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926" y="950820"/>
            <a:ext cx="5943074" cy="4186237"/>
          </a:xfrm>
        </p:spPr>
        <p:txBody>
          <a:bodyPr>
            <a:noAutofit/>
          </a:bodyPr>
          <a:lstStyle/>
          <a:p>
            <a:pPr algn="just">
              <a:spcAft>
                <a:spcPts val="0"/>
              </a:spcAft>
            </a:pPr>
            <a:r>
              <a:rPr lang="fr-FR" dirty="0"/>
              <a:t>Sélection selon certains mots clés :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fr-FR" dirty="0"/>
              <a:t>	</a:t>
            </a:r>
            <a:r>
              <a:rPr lang="fr-FR" sz="2000" b="1" dirty="0"/>
              <a:t>- « Education : </a:t>
            </a:r>
            <a:r>
              <a:rPr lang="fr-FR" sz="2000" b="1" dirty="0" err="1"/>
              <a:t>secondary</a:t>
            </a:r>
            <a:r>
              <a:rPr lang="fr-FR" sz="2000" b="1" dirty="0"/>
              <a:t>, post-</a:t>
            </a:r>
            <a:r>
              <a:rPr lang="fr-FR" sz="2000" b="1" dirty="0" err="1"/>
              <a:t>secondary</a:t>
            </a:r>
            <a:r>
              <a:rPr lang="fr-FR" sz="2000" b="1" dirty="0"/>
              <a:t>… »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2000" b="1" dirty="0"/>
              <a:t>	- « Population : total, 15-24… »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2000" b="1" dirty="0"/>
              <a:t>	- « Internet »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2000" b="1" dirty="0"/>
              <a:t>	- « GDP, PPP »</a:t>
            </a:r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0832FC2-2811-9BB3-75AD-BD5D3E07CC84}"/>
              </a:ext>
            </a:extLst>
          </p:cNvPr>
          <p:cNvSpPr/>
          <p:nvPr/>
        </p:nvSpPr>
        <p:spPr>
          <a:xfrm>
            <a:off x="7252447" y="6356350"/>
            <a:ext cx="663388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2FDAA68-ED51-E20A-E9E0-A0C8374CD3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092" r="25441" b="10458"/>
          <a:stretch/>
        </p:blipFill>
        <p:spPr>
          <a:xfrm>
            <a:off x="113463" y="3030071"/>
            <a:ext cx="6747186" cy="3433481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361026AE-8669-C9DC-A355-9B0B0624CDE8}"/>
              </a:ext>
            </a:extLst>
          </p:cNvPr>
          <p:cNvSpPr txBox="1">
            <a:spLocks/>
          </p:cNvSpPr>
          <p:nvPr/>
        </p:nvSpPr>
        <p:spPr>
          <a:xfrm>
            <a:off x="6261846" y="959784"/>
            <a:ext cx="5705508" cy="4186237"/>
          </a:xfrm>
          <a:prstGeom prst="rect">
            <a:avLst/>
          </a:prstGeom>
        </p:spPr>
        <p:txBody>
          <a:bodyPr vert="horz" lIns="0" tIns="9144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6 principaux</a:t>
            </a:r>
            <a:r>
              <a:rPr lang="en-US" b="1" noProof="1">
                <a:solidFill>
                  <a:srgbClr val="7451EB"/>
                </a:solidFill>
              </a:rPr>
              <a:t> indicateurs : 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2000" b="1" dirty="0"/>
              <a:t>	</a:t>
            </a:r>
            <a:r>
              <a:rPr lang="fr-FR" sz="2000" dirty="0"/>
              <a:t>- </a:t>
            </a:r>
            <a:r>
              <a:rPr lang="fr-FR" sz="2000" b="1" dirty="0"/>
              <a:t>PPP</a:t>
            </a:r>
            <a:r>
              <a:rPr lang="fr-FR" sz="2000" dirty="0"/>
              <a:t> : </a:t>
            </a:r>
            <a:r>
              <a:rPr lang="fr-FR" sz="2000" b="1" dirty="0">
                <a:solidFill>
                  <a:srgbClr val="7451EB"/>
                </a:solidFill>
              </a:rPr>
              <a:t>parité de pouvoir d’achat</a:t>
            </a:r>
            <a:r>
              <a:rPr lang="fr-FR" sz="2000" dirty="0"/>
              <a:t> par hab.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2000" dirty="0"/>
              <a:t>	- </a:t>
            </a:r>
            <a:r>
              <a:rPr lang="fr-FR" sz="2000" b="1" dirty="0"/>
              <a:t>Pop</a:t>
            </a:r>
            <a:r>
              <a:rPr lang="fr-FR" sz="2000" dirty="0"/>
              <a:t> : </a:t>
            </a:r>
            <a:r>
              <a:rPr lang="fr-FR" sz="2000" b="1" dirty="0">
                <a:solidFill>
                  <a:srgbClr val="7451EB"/>
                </a:solidFill>
              </a:rPr>
              <a:t>population</a:t>
            </a:r>
            <a:r>
              <a:rPr lang="fr-FR" sz="2000" dirty="0"/>
              <a:t> du pays (E</a:t>
            </a:r>
            <a:r>
              <a:rPr lang="fr-FR" sz="2000" baseline="30000" dirty="0"/>
              <a:t>3</a:t>
            </a:r>
            <a:r>
              <a:rPr lang="fr-FR" sz="2000" dirty="0"/>
              <a:t>)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2000" dirty="0"/>
              <a:t>	- </a:t>
            </a:r>
            <a:r>
              <a:rPr lang="fr-FR" sz="2000" b="1" dirty="0"/>
              <a:t>Pop1524</a:t>
            </a:r>
            <a:r>
              <a:rPr lang="fr-FR" sz="2000" dirty="0"/>
              <a:t> : population des </a:t>
            </a:r>
            <a:r>
              <a:rPr lang="fr-FR" sz="2000" b="1" dirty="0">
                <a:solidFill>
                  <a:srgbClr val="7451EB"/>
                </a:solidFill>
              </a:rPr>
              <a:t>15-24 ans </a:t>
            </a:r>
            <a:r>
              <a:rPr lang="fr-FR" sz="2000" dirty="0"/>
              <a:t>(E</a:t>
            </a:r>
            <a:r>
              <a:rPr lang="fr-FR" sz="2000" baseline="30000" dirty="0"/>
              <a:t>3</a:t>
            </a:r>
            <a:r>
              <a:rPr lang="fr-FR" sz="2000" dirty="0"/>
              <a:t>)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2000" dirty="0"/>
              <a:t>	- </a:t>
            </a:r>
            <a:r>
              <a:rPr lang="fr-FR" sz="2000" b="1" dirty="0"/>
              <a:t>%</a:t>
            </a:r>
            <a:r>
              <a:rPr lang="fr-FR" sz="2000" b="1" dirty="0" err="1"/>
              <a:t>int_users</a:t>
            </a:r>
            <a:r>
              <a:rPr lang="fr-FR" sz="2000" dirty="0"/>
              <a:t> : % population ayant utilisé 	</a:t>
            </a:r>
            <a:r>
              <a:rPr lang="fr-FR" sz="2000" b="1" dirty="0">
                <a:solidFill>
                  <a:srgbClr val="7451EB"/>
                </a:solidFill>
              </a:rPr>
              <a:t>internet</a:t>
            </a:r>
            <a:r>
              <a:rPr lang="fr-FR" sz="2000" dirty="0"/>
              <a:t> dans les 3 mois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2000" dirty="0"/>
              <a:t>	- </a:t>
            </a:r>
            <a:r>
              <a:rPr lang="fr-FR" sz="2000" b="1" dirty="0"/>
              <a:t>PopE3_post2nd</a:t>
            </a:r>
            <a:r>
              <a:rPr lang="fr-FR" sz="2000" dirty="0"/>
              <a:t> : </a:t>
            </a:r>
            <a:r>
              <a:rPr lang="fr-FR" sz="2000" b="1" dirty="0">
                <a:solidFill>
                  <a:srgbClr val="7451EB"/>
                </a:solidFill>
              </a:rPr>
              <a:t>population ayant atteint le 	niveau scolaire post-secondaire ou tertiaire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2000" dirty="0"/>
              <a:t>	- </a:t>
            </a:r>
            <a:r>
              <a:rPr lang="fr-FR" sz="2000" b="1" dirty="0"/>
              <a:t>PopE3_no_ed </a:t>
            </a:r>
            <a:r>
              <a:rPr lang="fr-FR" sz="2000" dirty="0"/>
              <a:t>: </a:t>
            </a:r>
            <a:r>
              <a:rPr lang="fr-FR" sz="2000" b="1" dirty="0">
                <a:solidFill>
                  <a:srgbClr val="7451EB"/>
                </a:solidFill>
              </a:rPr>
              <a:t>population sans éducation</a:t>
            </a:r>
            <a:endParaRPr lang="fr-FR" sz="2000" dirty="0"/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fr-FR" sz="2000" b="1" dirty="0">
                <a:solidFill>
                  <a:schemeClr val="bg1">
                    <a:lumMod val="85000"/>
                  </a:schemeClr>
                </a:solidFill>
              </a:rPr>
              <a:t>PopE3_up2nd</a:t>
            </a:r>
            <a:r>
              <a:rPr lang="fr-FR" sz="2000" dirty="0">
                <a:solidFill>
                  <a:schemeClr val="bg1">
                    <a:lumMod val="85000"/>
                  </a:schemeClr>
                </a:solidFill>
              </a:rPr>
              <a:t> : population ayant atteint le 	niveau secondaire supérieur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2000" dirty="0">
                <a:solidFill>
                  <a:schemeClr val="bg1">
                    <a:lumMod val="85000"/>
                  </a:schemeClr>
                </a:solidFill>
              </a:rPr>
              <a:t>	- </a:t>
            </a:r>
            <a:r>
              <a:rPr lang="fr-FR" sz="2000" b="1" dirty="0">
                <a:solidFill>
                  <a:schemeClr val="bg1">
                    <a:lumMod val="85000"/>
                  </a:schemeClr>
                </a:solidFill>
              </a:rPr>
              <a:t>PopE3_low2nd</a:t>
            </a:r>
            <a:r>
              <a:rPr lang="fr-FR" sz="2000" dirty="0">
                <a:solidFill>
                  <a:schemeClr val="bg1">
                    <a:lumMod val="85000"/>
                  </a:schemeClr>
                </a:solidFill>
              </a:rPr>
              <a:t> : population ayant atteint le 	niveau secondaire inférieur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2000" dirty="0">
                <a:solidFill>
                  <a:schemeClr val="bg1">
                    <a:lumMod val="85000"/>
                  </a:schemeClr>
                </a:solidFill>
              </a:rPr>
              <a:t>	- </a:t>
            </a:r>
            <a:r>
              <a:rPr lang="fr-FR" sz="2000" b="1" dirty="0">
                <a:solidFill>
                  <a:schemeClr val="bg1">
                    <a:lumMod val="85000"/>
                  </a:schemeClr>
                </a:solidFill>
              </a:rPr>
              <a:t>PopE3_prim</a:t>
            </a:r>
            <a:r>
              <a:rPr lang="fr-FR" sz="2000" dirty="0">
                <a:solidFill>
                  <a:schemeClr val="bg1">
                    <a:lumMod val="85000"/>
                  </a:schemeClr>
                </a:solidFill>
              </a:rPr>
              <a:t> : population ayant atteint le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2000" dirty="0">
                <a:solidFill>
                  <a:schemeClr val="bg1">
                    <a:lumMod val="85000"/>
                  </a:schemeClr>
                </a:solidFill>
              </a:rPr>
              <a:t> 	niveau primaire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2000" dirty="0">
                <a:solidFill>
                  <a:schemeClr val="bg1">
                    <a:lumMod val="85000"/>
                  </a:schemeClr>
                </a:solidFill>
              </a:rPr>
              <a:t>	- </a:t>
            </a:r>
            <a:r>
              <a:rPr lang="fr-FR" sz="2000" b="1" dirty="0">
                <a:solidFill>
                  <a:schemeClr val="bg1">
                    <a:lumMod val="85000"/>
                  </a:schemeClr>
                </a:solidFill>
              </a:rPr>
              <a:t>PopE3_inc_pr</a:t>
            </a:r>
            <a:r>
              <a:rPr lang="fr-FR" sz="2000" dirty="0">
                <a:solidFill>
                  <a:schemeClr val="bg1">
                    <a:lumMod val="85000"/>
                  </a:schemeClr>
                </a:solidFill>
              </a:rPr>
              <a:t> : population n’ayant pas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2000" dirty="0">
                <a:solidFill>
                  <a:schemeClr val="bg1">
                    <a:lumMod val="85000"/>
                  </a:schemeClr>
                </a:solidFill>
              </a:rPr>
              <a:t> 	atteint la fin du niveau primaire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2000" dirty="0"/>
              <a:t>	</a:t>
            </a:r>
            <a:endParaRPr lang="en-US" b="1" noProof="1">
              <a:solidFill>
                <a:srgbClr val="7451EB"/>
              </a:solidFill>
            </a:endParaRPr>
          </a:p>
        </p:txBody>
      </p:sp>
      <p:sp>
        <p:nvSpPr>
          <p:cNvPr id="11" name="Flèche : droite rayée 10">
            <a:extLst>
              <a:ext uri="{FF2B5EF4-FFF2-40B4-BE49-F238E27FC236}">
                <a16:creationId xmlns:a16="http://schemas.microsoft.com/office/drawing/2014/main" id="{2E3F6156-0658-29E9-1CA3-7287E6C7CD4A}"/>
              </a:ext>
            </a:extLst>
          </p:cNvPr>
          <p:cNvSpPr/>
          <p:nvPr/>
        </p:nvSpPr>
        <p:spPr>
          <a:xfrm>
            <a:off x="5334000" y="2078060"/>
            <a:ext cx="1524000" cy="722641"/>
          </a:xfrm>
          <a:prstGeom prst="stripedRightArrow">
            <a:avLst/>
          </a:prstGeom>
          <a:solidFill>
            <a:srgbClr val="74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903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994391" cy="285273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7451EB"/>
                </a:solidFill>
              </a:rPr>
              <a:t>Gestion des </a:t>
            </a:r>
            <a:r>
              <a:rPr lang="en-US" i="1" dirty="0" err="1">
                <a:solidFill>
                  <a:srgbClr val="7451EB"/>
                </a:solidFill>
              </a:rPr>
              <a:t>NaN</a:t>
            </a:r>
            <a:r>
              <a:rPr lang="en-US" dirty="0">
                <a:solidFill>
                  <a:srgbClr val="7451EB"/>
                </a:solidFill>
              </a:rPr>
              <a:t> et transformation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noProof="1"/>
              <a:t>Cas des données manquantes, Transformation des données (Log, %),</a:t>
            </a:r>
          </a:p>
          <a:p>
            <a:pPr>
              <a:spcBef>
                <a:spcPts val="600"/>
              </a:spcBef>
            </a:pPr>
            <a:r>
              <a:rPr lang="en-US" noProof="1"/>
              <a:t>Création de nouveaux indicateurs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7451EB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8376334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1229</Words>
  <Application>Microsoft Office PowerPoint</Application>
  <PresentationFormat>Grand écran</PresentationFormat>
  <Paragraphs>211</Paragraphs>
  <Slides>22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Thème Office</vt:lpstr>
      <vt:lpstr>Présentation Projet 1   « Analysez des données de systèmes éducatifs »</vt:lpstr>
      <vt:lpstr>Sommaire</vt:lpstr>
      <vt:lpstr>Présentation du sujet</vt:lpstr>
      <vt:lpstr>Data Scientist chez Academy</vt:lpstr>
      <vt:lpstr>Jeux de données</vt:lpstr>
      <vt:lpstr>Jeux de données</vt:lpstr>
      <vt:lpstr>Indicateurs pertinents</vt:lpstr>
      <vt:lpstr>Sélection des indicateurs pertinents</vt:lpstr>
      <vt:lpstr>Gestion des NaN et transformation</vt:lpstr>
      <vt:lpstr>Cas des NaN et année de référence</vt:lpstr>
      <vt:lpstr>Gestion des NaN</vt:lpstr>
      <vt:lpstr>Transformation des données</vt:lpstr>
      <vt:lpstr>EDA et clustering</vt:lpstr>
      <vt:lpstr>Scatter plot =&gt; 2015</vt:lpstr>
      <vt:lpstr>Scatter Matrix et box plots =&gt; 2015</vt:lpstr>
      <vt:lpstr>Clusterisation (2015)</vt:lpstr>
      <vt:lpstr>ACPs (4 clusters)</vt:lpstr>
      <vt:lpstr>Map monde (4 clusters) =&gt; 2015</vt:lpstr>
      <vt:lpstr>Perspectives (2010-2060)</vt:lpstr>
      <vt:lpstr>Conclusion</vt:lpstr>
      <vt:lpstr>Conclusion</vt:lpstr>
      <vt:lpstr>Merci pour votre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 #1 Analysez des données de systèmes éducatifs</dc:title>
  <dc:creator>Denis Desou</dc:creator>
  <cp:lastModifiedBy>Denis Desou</cp:lastModifiedBy>
  <cp:revision>61</cp:revision>
  <dcterms:created xsi:type="dcterms:W3CDTF">2022-10-12T12:34:56Z</dcterms:created>
  <dcterms:modified xsi:type="dcterms:W3CDTF">2022-10-26T09:04:46Z</dcterms:modified>
</cp:coreProperties>
</file>