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handoutMasterIdLst>
    <p:handoutMasterId r:id="rId12"/>
  </p:handoutMasterIdLst>
  <p:sldIdLst>
    <p:sldId id="280" r:id="rId3"/>
    <p:sldId id="366" r:id="rId4"/>
    <p:sldId id="380" r:id="rId6"/>
    <p:sldId id="383" r:id="rId7"/>
    <p:sldId id="385" r:id="rId8"/>
    <p:sldId id="387" r:id="rId9"/>
    <p:sldId id="393" r:id="rId10"/>
    <p:sldId id="28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008000"/>
    <a:srgbClr val="385D8A"/>
    <a:srgbClr val="34495E"/>
    <a:srgbClr val="FDFDFD"/>
    <a:srgbClr val="EAEAEA"/>
    <a:srgbClr val="F8F8F8"/>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4364" autoAdjust="0"/>
  </p:normalViewPr>
  <p:slideViewPr>
    <p:cSldViewPr showGuides="1">
      <p:cViewPr varScale="1">
        <p:scale>
          <a:sx n="85" d="100"/>
          <a:sy n="85" d="100"/>
        </p:scale>
        <p:origin x="126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48" y="60"/>
      </p:cViewPr>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F5FD1-1E71-41C1-A531-EDAAD398F8D7}"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418C08-2D65-44A0-8D9B-1CEE7EB87A37}"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Rektangel 11"/>
          <p:cNvSpPr/>
          <p:nvPr userDrawn="1"/>
        </p:nvSpPr>
        <p:spPr>
          <a:xfrm>
            <a:off x="0" y="647700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600" noProof="1" smtClean="0">
                <a:solidFill>
                  <a:srgbClr val="FFFFFF"/>
                </a:solidFill>
                <a:latin typeface="+mj-lt"/>
                <a:ea typeface="Open Sans" panose="020B0606030504020204" pitchFamily="34" charset="0"/>
                <a:cs typeface="Open Sans" panose="020B0606030504020204" pitchFamily="34" charset="0"/>
              </a:rPr>
              <a:t>Department of Computer</a:t>
            </a:r>
            <a:r>
              <a:rPr lang="en-US" sz="1600" baseline="0" noProof="1" smtClean="0">
                <a:solidFill>
                  <a:srgbClr val="FFFFFF"/>
                </a:solidFill>
                <a:latin typeface="+mj-lt"/>
                <a:ea typeface="Open Sans" panose="020B0606030504020204" pitchFamily="34" charset="0"/>
                <a:cs typeface="Open Sans" panose="020B0606030504020204" pitchFamily="34" charset="0"/>
              </a:rPr>
              <a:t> Science and Engineering</a:t>
            </a:r>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4572000" y="647749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da-DK" sz="1600" noProof="1" smtClean="0">
                <a:solidFill>
                  <a:srgbClr val="FFFFFF"/>
                </a:solidFill>
                <a:latin typeface="+mj-lt"/>
                <a:ea typeface="Open Sans" panose="020B0606030504020204" pitchFamily="34" charset="0"/>
                <a:cs typeface="Open Sans" panose="020B0606030504020204" pitchFamily="34" charset="0"/>
              </a:rPr>
              <a:t>Rajalakshmi Engineering College 		</a:t>
            </a:r>
            <a:fld id="{6E8469F3-9EE8-43CF-BEDC-475B89412D1D}" type="slidenum">
              <a:rPr lang="da-DK" sz="1600" kern="1200" noProof="1" smtClean="0">
                <a:solidFill>
                  <a:srgbClr val="FFFFFF"/>
                </a:solidFill>
                <a:latin typeface="+mn-lt"/>
                <a:ea typeface="Open Sans" panose="020B0606030504020204" pitchFamily="34" charset="0"/>
                <a:cs typeface="Open Sans" panose="020B0606030504020204" pitchFamily="34" charset="0"/>
              </a:rPr>
            </a:fld>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1">
            <a:extLst>
              <a:ext uri="{28A0092B-C50C-407E-A947-70E740481C1C}">
                <a14:useLocalDpi xmlns:a14="http://schemas.microsoft.com/office/drawing/2010/main" val="0"/>
              </a:ext>
            </a:extLst>
          </a:blip>
          <a:srcRect l="-776" t="63278" r="776" b="-30898"/>
          <a:stretch>
            <a:fillRect/>
          </a:stretch>
        </p:blipFill>
        <p:spPr>
          <a:xfrm>
            <a:off x="-72010" y="-2532"/>
            <a:ext cx="9216010" cy="3231811"/>
          </a:xfrm>
          <a:prstGeom prst="rect">
            <a:avLst/>
          </a:prstGeom>
        </p:spPr>
      </p:pic>
      <p:grpSp>
        <p:nvGrpSpPr>
          <p:cNvPr id="20" name="Group 19"/>
          <p:cNvGrpSpPr/>
          <p:nvPr/>
        </p:nvGrpSpPr>
        <p:grpSpPr>
          <a:xfrm>
            <a:off x="-72516" y="986564"/>
            <a:ext cx="9216516" cy="5415042"/>
            <a:chOff x="-72516" y="986564"/>
            <a:chExt cx="9216516" cy="5415042"/>
          </a:xfrm>
        </p:grpSpPr>
        <p:sp>
          <p:nvSpPr>
            <p:cNvPr id="22" name="TextBox 21"/>
            <p:cNvSpPr txBox="1"/>
            <p:nvPr/>
          </p:nvSpPr>
          <p:spPr>
            <a:xfrm>
              <a:off x="251520" y="4833156"/>
              <a:ext cx="6518455" cy="1568450"/>
            </a:xfrm>
            <a:prstGeom prst="rect">
              <a:avLst/>
            </a:prstGeom>
            <a:noFill/>
          </p:spPr>
          <p:txBody>
            <a:bodyPr wrap="square" rtlCol="0">
              <a:spAutoFit/>
            </a:bodyPr>
            <a:lstStyle/>
            <a:p>
              <a:r>
                <a:rPr lang="en-US" sz="2400" b="1" dirty="0" smtClean="0"/>
                <a:t>Your Register No</a:t>
              </a:r>
              <a:r>
                <a:rPr lang="en-IN" altLang="en-US" sz="2400" b="1" dirty="0" smtClean="0"/>
                <a:t>:  210701049</a:t>
              </a:r>
              <a:endParaRPr lang="en-US" sz="2400" b="1" dirty="0" smtClean="0"/>
            </a:p>
            <a:p>
              <a:r>
                <a:rPr lang="en-US" sz="2400" b="1" dirty="0" smtClean="0"/>
                <a:t>Your Name</a:t>
              </a:r>
              <a:r>
                <a:rPr lang="en-IN" altLang="en-US" sz="2400" b="1" dirty="0" smtClean="0"/>
                <a:t>: DEVADHARSHINI D</a:t>
              </a:r>
              <a:endParaRPr lang="en-US" sz="2400" b="1" dirty="0" smtClean="0"/>
            </a:p>
            <a:p>
              <a:r>
                <a:rPr lang="en-US" sz="2400" b="1" dirty="0" smtClean="0"/>
                <a:t>Guide Name</a:t>
              </a:r>
              <a:r>
                <a:rPr lang="en-IN" altLang="en-US" sz="2400" b="1" dirty="0" smtClean="0"/>
                <a:t>: Mr Bhuvaneshwaran B</a:t>
              </a:r>
              <a:endParaRPr lang="en-US" sz="2400" b="1" dirty="0" smtClean="0"/>
            </a:p>
            <a:p>
              <a:r>
                <a:rPr lang="en-US" sz="2400" b="1" dirty="0" smtClean="0"/>
                <a:t>Designation and Department</a:t>
              </a:r>
              <a:r>
                <a:rPr lang="en-IN" altLang="en-US" sz="2400" b="1" dirty="0" smtClean="0"/>
                <a:t>: CSE</a:t>
              </a:r>
              <a:endParaRPr lang="en-IN" altLang="en-US" sz="2400" b="1" dirty="0" smtClean="0"/>
            </a:p>
          </p:txBody>
        </p:sp>
        <p:grpSp>
          <p:nvGrpSpPr>
            <p:cNvPr id="43" name="Group 42"/>
            <p:cNvGrpSpPr/>
            <p:nvPr/>
          </p:nvGrpSpPr>
          <p:grpSpPr>
            <a:xfrm>
              <a:off x="-72516" y="986564"/>
              <a:ext cx="9216516" cy="3628907"/>
              <a:chOff x="-72516" y="986564"/>
              <a:chExt cx="9216516" cy="3628907"/>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47" name="Group 46"/>
              <p:cNvGrpSpPr/>
              <p:nvPr/>
            </p:nvGrpSpPr>
            <p:grpSpPr>
              <a:xfrm>
                <a:off x="-72516" y="986564"/>
                <a:ext cx="4072741" cy="1075928"/>
                <a:chOff x="-95346" y="1011603"/>
                <a:chExt cx="5354902" cy="1075928"/>
              </a:xfrm>
            </p:grpSpPr>
            <p:sp>
              <p:nvSpPr>
                <p:cNvPr id="51" name="Pentagon 50"/>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52" name="TextBox 51"/>
                <p:cNvSpPr txBox="1"/>
                <p:nvPr/>
              </p:nvSpPr>
              <p:spPr>
                <a:xfrm>
                  <a:off x="-95346" y="1134069"/>
                  <a:ext cx="5017223" cy="830997"/>
                </a:xfrm>
                <a:prstGeom prst="rect">
                  <a:avLst/>
                </a:prstGeom>
                <a:noFill/>
              </p:spPr>
              <p:txBody>
                <a:bodyPr wrap="square" rtlCol="0" anchor="ctr">
                  <a:spAutoFit/>
                </a:bodyPr>
                <a:lstStyle/>
                <a:p>
                  <a:pPr algn="ctr"/>
                  <a:r>
                    <a:rPr lang="en-US" sz="2400" b="1" dirty="0" smtClean="0">
                      <a:solidFill>
                        <a:schemeClr val="bg1"/>
                      </a:solidFill>
                      <a:ea typeface="Open Sans Light" panose="020B0306030504020204" pitchFamily="34" charset="0"/>
                      <a:cs typeface="Open Sans Light" panose="020B0306030504020204" pitchFamily="34" charset="0"/>
                    </a:rPr>
                    <a:t>Advanced </a:t>
                  </a:r>
                  <a:endParaRPr lang="en-US" sz="2400" b="1" dirty="0">
                    <a:solidFill>
                      <a:schemeClr val="bg1"/>
                    </a:solidFill>
                    <a:ea typeface="Open Sans Light" panose="020B0306030504020204" pitchFamily="34" charset="0"/>
                    <a:cs typeface="Open Sans Light" panose="020B0306030504020204" pitchFamily="34" charset="0"/>
                  </a:endParaRPr>
                </a:p>
                <a:p>
                  <a:pPr algn="ctr"/>
                  <a:r>
                    <a:rPr lang="en-US" sz="2400" b="1" dirty="0" smtClean="0">
                      <a:solidFill>
                        <a:schemeClr val="bg1"/>
                      </a:solidFill>
                      <a:ea typeface="Open Sans Light" panose="020B0306030504020204" pitchFamily="34" charset="0"/>
                      <a:cs typeface="Open Sans Light" panose="020B0306030504020204" pitchFamily="34" charset="0"/>
                    </a:rPr>
                    <a:t>Robotic </a:t>
                  </a:r>
                  <a:r>
                    <a:rPr lang="en-US" sz="2400" b="1" dirty="0" smtClean="0">
                      <a:solidFill>
                        <a:schemeClr val="bg1"/>
                      </a:solidFill>
                      <a:ea typeface="Open Sans Light" panose="020B0306030504020204" pitchFamily="34" charset="0"/>
                      <a:cs typeface="Open Sans Light" panose="020B0306030504020204" pitchFamily="34" charset="0"/>
                    </a:rPr>
                    <a:t>Process Automation </a:t>
                  </a:r>
                  <a:endParaRPr lang="en-US" sz="2400" b="1" dirty="0">
                    <a:solidFill>
                      <a:schemeClr val="bg1"/>
                    </a:solidFill>
                    <a:ea typeface="Open Sans Light" panose="020B0306030504020204" pitchFamily="34" charset="0"/>
                    <a:cs typeface="Open Sans Light" panose="020B0306030504020204" pitchFamily="34" charset="0"/>
                  </a:endParaRPr>
                </a:p>
              </p:txBody>
            </p:sp>
          </p:grpSp>
          <p:sp>
            <p:nvSpPr>
              <p:cNvPr id="48" name="TextBox 47"/>
              <p:cNvSpPr txBox="1"/>
              <p:nvPr/>
            </p:nvSpPr>
            <p:spPr>
              <a:xfrm>
                <a:off x="177782" y="2100903"/>
                <a:ext cx="4188156" cy="2306955"/>
              </a:xfrm>
              <a:prstGeom prst="rect">
                <a:avLst/>
              </a:prstGeom>
              <a:noFill/>
            </p:spPr>
            <p:txBody>
              <a:bodyPr wrap="square" rtlCol="0">
                <a:spAutoFit/>
              </a:bodyPr>
              <a:lstStyle/>
              <a:p>
                <a:r>
                  <a:rPr lang="en-IN" altLang="en-US" sz="4800" b="1" dirty="0" smtClean="0">
                    <a:solidFill>
                      <a:schemeClr val="bg1"/>
                    </a:solidFill>
                    <a:ea typeface="Open Sans Bold" panose="020B0806030504020204" pitchFamily="34" charset="0"/>
                    <a:cs typeface="Open Sans Bold" panose="020B0806030504020204" pitchFamily="34" charset="0"/>
                  </a:rPr>
                  <a:t>Mail Attachments Organiser</a:t>
                </a:r>
                <a:endParaRPr lang="en-IN" altLang="en-US" sz="4800" b="1" dirty="0" smtClean="0">
                  <a:solidFill>
                    <a:schemeClr val="bg1"/>
                  </a:solidFill>
                  <a:ea typeface="Open Sans Bold" panose="020B0806030504020204" pitchFamily="34" charset="0"/>
                  <a:cs typeface="Open Sans Bold" panose="020B0806030504020204" pitchFamily="34" charset="0"/>
                </a:endParaRP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gr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8284" y="4803813"/>
            <a:ext cx="1813542" cy="154151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Abstract</a:t>
            </a:r>
            <a:endParaRPr lang="en-IN" dirty="0">
              <a:latin typeface="+mj-lt"/>
            </a:endParaRPr>
          </a:p>
        </p:txBody>
      </p:sp>
      <p:sp>
        <p:nvSpPr>
          <p:cNvPr id="3" name="Content Placeholder 2"/>
          <p:cNvSpPr>
            <a:spLocks noGrp="1"/>
          </p:cNvSpPr>
          <p:nvPr>
            <p:ph idx="1"/>
          </p:nvPr>
        </p:nvSpPr>
        <p:spPr/>
        <p:txBody>
          <a:bodyPr>
            <a:normAutofit lnSpcReduction="20000"/>
          </a:bodyPr>
          <a:lstStyle/>
          <a:p>
            <a:r>
              <a:rPr lang="en-US" altLang="en-US"/>
              <a:t>Efficient email management is crucial in today's fast-paced digital world. The "Mail Attachments Organizer" automates the classification of unread email attachments, sorting files like PowerPoints (PPT), PDFs, and text files into specific folders, with images and other file types directed to an "Others" folder. This system reduces the time spent manually organizing emails, boosting productivity. By streamlining email organization, it offers a smart solution for users and paves the way for future innovations in email management, enhancing the overall digital communication experience.</a:t>
            </a:r>
            <a:endParaRPr lang="en-US" altLang="en-US"/>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Need for the Proposed System</a:t>
            </a:r>
            <a:endParaRPr lang="en-IN" dirty="0">
              <a:latin typeface="+mj-lt"/>
            </a:endParaRPr>
          </a:p>
        </p:txBody>
      </p:sp>
      <p:sp>
        <p:nvSpPr>
          <p:cNvPr id="3" name="Content Placeholder 2"/>
          <p:cNvSpPr>
            <a:spLocks noGrp="1"/>
          </p:cNvSpPr>
          <p:nvPr>
            <p:ph idx="1"/>
          </p:nvPr>
        </p:nvSpPr>
        <p:spPr/>
        <p:txBody>
          <a:bodyPr>
            <a:normAutofit lnSpcReduction="20000"/>
          </a:bodyPr>
          <a:lstStyle/>
          <a:p>
            <a:r>
              <a:rPr lang="en-US" altLang="en-US"/>
              <a:t>The need for the proposed "Mail Attachments Organizer" system arises from the inefficiencies of current email management systems, which rely on manual sorting and are prone to human error. Managing a high volume of emails and diverse attachments is time-consuming, leading to delays and missed communications. The proposed system addresses these issues by automating attachment categorization using advanced algorithms, prioritizing the top 10 unread emails, and reducing sorting time. This solution enhances productivity, minimizes errors, and provides a more efficient and user-friendly approach to email management.</a:t>
            </a:r>
            <a:endParaRPr lang="en-US" altLang="en-US"/>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the Proposed System</a:t>
            </a:r>
            <a:endParaRPr lang="en-IN" dirty="0">
              <a:latin typeface="+mj-lt"/>
            </a:endParaRPr>
          </a:p>
        </p:txBody>
      </p:sp>
      <p:sp>
        <p:nvSpPr>
          <p:cNvPr id="3" name="Content Placeholder 2"/>
          <p:cNvSpPr>
            <a:spLocks noGrp="1"/>
          </p:cNvSpPr>
          <p:nvPr>
            <p:ph idx="1"/>
          </p:nvPr>
        </p:nvSpPr>
        <p:spPr/>
        <p:txBody>
          <a:bodyPr/>
          <a:lstStyle/>
          <a:p>
            <a:endParaRPr lang="en-US" altLang="en-US"/>
          </a:p>
          <a:p>
            <a:r>
              <a:rPr lang="en-US" altLang="en-US" b="1"/>
              <a:t>Time-Saving</a:t>
            </a:r>
            <a:r>
              <a:rPr lang="en-US" altLang="en-US"/>
              <a:t>: Automates attachment sorting, reducing manual effort.</a:t>
            </a:r>
            <a:endParaRPr lang="en-US" altLang="en-US"/>
          </a:p>
          <a:p>
            <a:r>
              <a:rPr lang="en-US" altLang="en-US" b="1"/>
              <a:t>Accuracy</a:t>
            </a:r>
            <a:r>
              <a:rPr lang="en-US" altLang="en-US"/>
              <a:t>: Minimizes errors in categorizing attachments.</a:t>
            </a:r>
            <a:endParaRPr lang="en-US" altLang="en-US"/>
          </a:p>
          <a:p>
            <a:r>
              <a:rPr lang="en-US" altLang="en-US" b="1"/>
              <a:t>Prioritization</a:t>
            </a:r>
            <a:r>
              <a:rPr lang="en-US" altLang="en-US"/>
              <a:t>: Focuses on the top 10 unread emails for quick action.</a:t>
            </a:r>
            <a:endParaRPr lang="en-US" altLang="en-US"/>
          </a:p>
          <a:p>
            <a:r>
              <a:rPr lang="en-US" altLang="en-US" b="1"/>
              <a:t>User-Friendly</a:t>
            </a:r>
            <a:r>
              <a:rPr lang="en-US" altLang="en-US"/>
              <a:t>: Easy-to-use interface for customization.</a:t>
            </a:r>
            <a:endParaRPr lang="en-US" altLang="en-US"/>
          </a:p>
          <a:p>
            <a:r>
              <a:rPr lang="en-US" altLang="en-US" b="1"/>
              <a:t>Increased Productivity</a:t>
            </a:r>
            <a:r>
              <a:rPr lang="en-US" altLang="en-US"/>
              <a:t>: Frees up time for more important tasks</a:t>
            </a:r>
            <a:endParaRPr lang="en-US" altLang="en-US"/>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Main Objective</a:t>
            </a:r>
            <a:r>
              <a:rPr lang="en-IN" altLang="en-US" dirty="0" smtClean="0"/>
              <a:t>s</a:t>
            </a:r>
            <a:endParaRPr lang="en-IN" altLang="en-US" dirty="0" smtClean="0">
              <a:latin typeface="+mj-lt"/>
            </a:endParaRPr>
          </a:p>
        </p:txBody>
      </p:sp>
      <p:sp>
        <p:nvSpPr>
          <p:cNvPr id="3" name="Content Placeholder 2"/>
          <p:cNvSpPr>
            <a:spLocks noGrp="1"/>
          </p:cNvSpPr>
          <p:nvPr>
            <p:ph idx="1"/>
          </p:nvPr>
        </p:nvSpPr>
        <p:spPr/>
        <p:txBody>
          <a:bodyPr>
            <a:normAutofit lnSpcReduction="10000"/>
          </a:bodyPr>
          <a:lstStyle/>
          <a:p>
            <a:r>
              <a:rPr lang="en-US" altLang="en-US" b="1"/>
              <a:t>Automate Email Organization</a:t>
            </a:r>
            <a:r>
              <a:rPr lang="en-US" altLang="en-US"/>
              <a:t>: Develop a system that automatically classifies the top 10 unread email attachments, improving efficiency.</a:t>
            </a:r>
            <a:endParaRPr lang="en-US" altLang="en-US"/>
          </a:p>
          <a:p>
            <a:r>
              <a:rPr lang="en-US" altLang="en-US" b="1"/>
              <a:t>Accurate File Type Recognition</a:t>
            </a:r>
            <a:r>
              <a:rPr lang="en-US" altLang="en-US"/>
              <a:t>: Implement algorithms to categorize attachments into folders based on their file types (e.g., PPT, PDF, text).</a:t>
            </a:r>
            <a:endParaRPr lang="en-US" altLang="en-US"/>
          </a:p>
          <a:p>
            <a:r>
              <a:rPr lang="en-US" altLang="en-US" b="1"/>
              <a:t>Prioritize Top 10 Unread Emails</a:t>
            </a:r>
            <a:r>
              <a:rPr lang="en-US" altLang="en-US"/>
              <a:t>: Focus on the top 10 unread messages to ensure critical communications are handled first.</a:t>
            </a:r>
            <a:endParaRPr lang="en-US" altLang="en-US"/>
          </a:p>
          <a:p>
            <a:r>
              <a:rPr lang="en-US" altLang="en-US" b="1"/>
              <a:t>User-Friendly Interface</a:t>
            </a:r>
            <a:r>
              <a:rPr lang="en-US" altLang="en-US"/>
              <a:t>: Design an easy-to-use system that integrates seamlessly with popular email platforms.</a:t>
            </a:r>
            <a:endParaRPr lang="en-US" altLang="en-US"/>
          </a:p>
          <a:p>
            <a:pPr marL="0" indent="0">
              <a:buNone/>
            </a:pPr>
            <a:endParaRPr lang="en-US" altLang="en-US"/>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Requirements</a:t>
            </a:r>
            <a:endParaRPr lang="en-IN" dirty="0">
              <a:latin typeface="+mj-lt"/>
            </a:endParaRPr>
          </a:p>
        </p:txBody>
      </p:sp>
      <p:sp>
        <p:nvSpPr>
          <p:cNvPr id="3" name="Content Placeholder 2"/>
          <p:cNvSpPr>
            <a:spLocks noGrp="1"/>
          </p:cNvSpPr>
          <p:nvPr>
            <p:ph idx="1"/>
          </p:nvPr>
        </p:nvSpPr>
        <p:spPr/>
        <p:txBody>
          <a:bodyPr>
            <a:normAutofit/>
          </a:bodyPr>
          <a:lstStyle/>
          <a:p>
            <a:pPr marL="0" indent="0">
              <a:buNone/>
            </a:pPr>
            <a:r>
              <a:rPr lang="en-US" altLang="en-US" b="1"/>
              <a:t>1. Hardware</a:t>
            </a:r>
            <a:r>
              <a:rPr lang="en-US" altLang="en-US"/>
              <a:t>:</a:t>
            </a:r>
            <a:endParaRPr lang="en-US" altLang="en-US"/>
          </a:p>
          <a:p>
            <a:pPr lvl="1">
              <a:buFont typeface="Arial" panose="020B0604020202020204" pitchFamily="34" charset="0"/>
              <a:buChar char="•"/>
            </a:pPr>
            <a:r>
              <a:rPr lang="en-US" altLang="en-US" b="1"/>
              <a:t>Processor</a:t>
            </a:r>
            <a:r>
              <a:rPr lang="en-US" altLang="en-US"/>
              <a:t>: Intel Core i5 or higher</a:t>
            </a:r>
            <a:endParaRPr lang="en-US" altLang="en-US"/>
          </a:p>
          <a:p>
            <a:pPr lvl="1">
              <a:buFont typeface="Arial" panose="020B0604020202020204" pitchFamily="34" charset="0"/>
              <a:buChar char="•"/>
            </a:pPr>
            <a:r>
              <a:rPr lang="en-US" altLang="en-US" b="1"/>
              <a:t>RAM</a:t>
            </a:r>
            <a:r>
              <a:rPr lang="en-US" altLang="en-US"/>
              <a:t>: 8GB or higher</a:t>
            </a:r>
            <a:endParaRPr lang="en-US" altLang="en-US"/>
          </a:p>
          <a:p>
            <a:pPr lvl="1">
              <a:buFont typeface="Arial" panose="020B0604020202020204" pitchFamily="34" charset="0"/>
              <a:buChar char="•"/>
            </a:pPr>
            <a:r>
              <a:rPr lang="en-US" altLang="en-US" b="1"/>
              <a:t>Storage</a:t>
            </a:r>
            <a:r>
              <a:rPr lang="en-US" altLang="en-US"/>
              <a:t>: 100GB or more</a:t>
            </a:r>
            <a:endParaRPr lang="en-US" altLang="en-US"/>
          </a:p>
          <a:p>
            <a:pPr lvl="1">
              <a:buFont typeface="Arial" panose="020B0604020202020204" pitchFamily="34" charset="0"/>
              <a:buChar char="•"/>
            </a:pPr>
            <a:r>
              <a:rPr lang="en-US" altLang="en-US" b="1"/>
              <a:t>Internet</a:t>
            </a:r>
            <a:r>
              <a:rPr lang="en-US" altLang="en-US"/>
              <a:t>: Stable broadband connection</a:t>
            </a:r>
            <a:endParaRPr lang="en-US" altLang="en-US"/>
          </a:p>
          <a:p>
            <a:pPr marL="0" indent="0">
              <a:buNone/>
            </a:pPr>
            <a:r>
              <a:rPr lang="en-US" altLang="en-US" b="1"/>
              <a:t>2. Software:</a:t>
            </a:r>
            <a:endParaRPr lang="en-US" altLang="en-US" b="1"/>
          </a:p>
          <a:p>
            <a:pPr lvl="1">
              <a:buFont typeface="Arial" panose="020B0604020202020204" pitchFamily="34" charset="0"/>
              <a:buChar char="•"/>
            </a:pPr>
            <a:r>
              <a:rPr lang="en-US" altLang="en-US" b="1"/>
              <a:t>OS</a:t>
            </a:r>
            <a:r>
              <a:rPr lang="en-US" altLang="en-US"/>
              <a:t>: Windows 10/11, macOS, or Linux</a:t>
            </a:r>
            <a:endParaRPr lang="en-US" altLang="en-US"/>
          </a:p>
          <a:p>
            <a:pPr lvl="1">
              <a:buFont typeface="Arial" panose="020B0604020202020204" pitchFamily="34" charset="0"/>
              <a:buChar char="•"/>
            </a:pPr>
            <a:r>
              <a:rPr lang="en-IN" altLang="en-US" b="1"/>
              <a:t>IMAP</a:t>
            </a:r>
            <a:r>
              <a:rPr lang="en-IN" altLang="en-US"/>
              <a:t> : for mail attachements retreival</a:t>
            </a:r>
            <a:endParaRPr lang="en-US" altLang="en-US"/>
          </a:p>
          <a:p>
            <a:pPr marL="0" indent="0">
              <a:buNone/>
            </a:pPr>
            <a:endParaRPr lang="en-US" altLang="en-US"/>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IN" dirty="0">
              <a:latin typeface="+mj-lt"/>
            </a:endParaRPr>
          </a:p>
        </p:txBody>
      </p:sp>
      <p:sp>
        <p:nvSpPr>
          <p:cNvPr id="3" name="Content Placeholder 2"/>
          <p:cNvSpPr>
            <a:spLocks noGrp="1"/>
          </p:cNvSpPr>
          <p:nvPr>
            <p:ph idx="1"/>
          </p:nvPr>
        </p:nvSpPr>
        <p:spPr/>
        <p:txBody>
          <a:bodyPr/>
          <a:lstStyle/>
          <a:p>
            <a:pPr marL="0" indent="0">
              <a:buNone/>
            </a:pPr>
            <a:r>
              <a:rPr lang="en-US" altLang="en-US"/>
              <a:t>In conclusion, the "Mail Attachments Organizer" application offers a transformative solution for efficient email management by automating the categorization of the top 10 unread email messages. With its user-friendly interface, integration with popular email platforms, and robust security measures, the application enhances productivity and satisfaction. The system’s scalability ensures it remains relevant as technology evolves, paving the way for future innovations in smart email organization systems.</a:t>
            </a:r>
            <a:endParaRPr lang="en-US" altLang="en-US"/>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90782" y="2651428"/>
            <a:ext cx="6562438"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Thank </a:t>
            </a:r>
            <a:r>
              <a:rPr lang="en-US" sz="9600" dirty="0" smtClean="0">
                <a:ln w="0"/>
                <a:effectLst>
                  <a:outerShdw blurRad="38100" dist="19050" dir="2700000" algn="tl" rotWithShape="0">
                    <a:schemeClr val="dk1">
                      <a:alpha val="40000"/>
                    </a:schemeClr>
                  </a:outerShdw>
                </a:effectLst>
              </a:rPr>
              <a:t>You…!</a:t>
            </a:r>
            <a:endParaRPr lang="en-US" sz="9600" dirty="0">
              <a:ln w="0"/>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TIMING" val="|1.1|4|2.4|1.4"/>
</p:tagLst>
</file>

<file path=ppt/tags/tag2.xml><?xml version="1.0" encoding="utf-8"?>
<p:tagLst xmlns:p="http://schemas.openxmlformats.org/presentationml/2006/main">
  <p:tag name="TIMING" val="|1.1|4|2.4|1.4"/>
</p:tagLst>
</file>

<file path=ppt/tags/tag3.xml><?xml version="1.0" encoding="utf-8"?>
<p:tagLst xmlns:p="http://schemas.openxmlformats.org/presentationml/2006/main">
  <p:tag name="TIMING" val="|1.1|4|2.4|1.4"/>
</p:tagLst>
</file>

<file path=ppt/tags/tag4.xml><?xml version="1.0" encoding="utf-8"?>
<p:tagLst xmlns:p="http://schemas.openxmlformats.org/presentationml/2006/main">
  <p:tag name="TIMING" val="|1.1|4|2.4|1.4"/>
</p:tagLst>
</file>

<file path=ppt/tags/tag5.xml><?xml version="1.0" encoding="utf-8"?>
<p:tagLst xmlns:p="http://schemas.openxmlformats.org/presentationml/2006/main">
  <p:tag name="TIMING" val="|1.1|4|2.4|1.4"/>
</p:tagLst>
</file>

<file path=ppt/tags/tag6.xml><?xml version="1.0" encoding="utf-8"?>
<p:tagLst xmlns:p="http://schemas.openxmlformats.org/presentationml/2006/main">
  <p:tag name="TIMING" val="|1.1|4|2.4|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3036</Words>
  <Application>WPS Presentation</Application>
  <PresentationFormat>On-screen Show (4:3)</PresentationFormat>
  <Paragraphs>52</Paragraphs>
  <Slides>8</Slides>
  <Notes>19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vt:i4>
      </vt:variant>
    </vt:vector>
  </HeadingPairs>
  <TitlesOfParts>
    <vt:vector size="23" baseType="lpstr">
      <vt:lpstr>Arial</vt:lpstr>
      <vt:lpstr>SimSun</vt:lpstr>
      <vt:lpstr>Wingdings</vt:lpstr>
      <vt:lpstr>Open Sans Extrabold</vt:lpstr>
      <vt:lpstr>Yu Gothic UI Semibold</vt:lpstr>
      <vt:lpstr>Open Sans Semibold</vt:lpstr>
      <vt:lpstr>Times New Roman</vt:lpstr>
      <vt:lpstr>Open Sans</vt:lpstr>
      <vt:lpstr>Segoe Print</vt:lpstr>
      <vt:lpstr>Open Sans Light</vt:lpstr>
      <vt:lpstr>Open Sans Bold</vt:lpstr>
      <vt:lpstr>Microsoft YaHei</vt:lpstr>
      <vt:lpstr>Arial Unicode MS</vt:lpstr>
      <vt:lpstr>Calibri</vt:lpstr>
      <vt:lpstr>Office Theme</vt:lpstr>
      <vt:lpstr>PowerPoint 演示文稿</vt:lpstr>
      <vt:lpstr>Abstract</vt:lpstr>
      <vt:lpstr>Need for the Proposed System</vt:lpstr>
      <vt:lpstr>Advantages of the Proposed System</vt:lpstr>
      <vt:lpstr>Main Objectives</vt:lpstr>
      <vt:lpstr>System Requirements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91999</cp:lastModifiedBy>
  <cp:revision>1746</cp:revision>
  <dcterms:created xsi:type="dcterms:W3CDTF">2013-05-17T03:00:00Z</dcterms:created>
  <dcterms:modified xsi:type="dcterms:W3CDTF">2024-11-20T16:57:02Z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5499FE191E0A41438C561299C05D33ED_13</vt:lpwstr>
  </property>
  <property fmtid="{D5CDD505-2E9C-101B-9397-08002B2CF9AE}" pid="3" name="KSOProductBuildVer">
    <vt:lpwstr>1033-12.2.0.18911</vt:lpwstr>
  </property>
</Properties>
</file>