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handoutMasterIdLst>
    <p:handoutMasterId r:id="rId17"/>
  </p:handoutMasterIdLst>
  <p:sldIdLst>
    <p:sldId id="298" r:id="rId4"/>
    <p:sldId id="297" r:id="rId5"/>
    <p:sldId id="275" r:id="rId6"/>
    <p:sldId id="261" r:id="rId7"/>
    <p:sldId id="299" r:id="rId8"/>
    <p:sldId id="265" r:id="rId9"/>
    <p:sldId id="289" r:id="rId10"/>
    <p:sldId id="282" r:id="rId11"/>
    <p:sldId id="283" r:id="rId12"/>
    <p:sldId id="300" r:id="rId13"/>
    <p:sldId id="292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2019-06-30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2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111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15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12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24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7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1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  <p:sldLayoutId id="2147483682" r:id="rId3"/>
    <p:sldLayoutId id="2147483683" r:id="rId4"/>
    <p:sldLayoutId id="2147483688" r:id="rId5"/>
    <p:sldLayoutId id="2147483689" r:id="rId6"/>
    <p:sldLayoutId id="2147483695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ext 3">
            <a:extLst>
              <a:ext uri="{FF2B5EF4-FFF2-40B4-BE49-F238E27FC236}">
                <a16:creationId xmlns:a16="http://schemas.microsoft.com/office/drawing/2014/main" id="{CBD1630C-2372-4838-A443-A47B5428F521}"/>
              </a:ext>
            </a:extLst>
          </p:cNvPr>
          <p:cNvSpPr txBox="1">
            <a:spLocks/>
          </p:cNvSpPr>
          <p:nvPr/>
        </p:nvSpPr>
        <p:spPr>
          <a:xfrm>
            <a:off x="1187624" y="195486"/>
            <a:ext cx="6454828" cy="119294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600" dirty="0">
                <a:latin typeface="Cambria" panose="02040503050406030204" pitchFamily="18" charset="0"/>
                <a:ea typeface="Cambria" panose="02040503050406030204" pitchFamily="18" charset="0"/>
              </a:rPr>
              <a:t>UNIVERSITATEA DIN CRAIOVA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o-RO" sz="1600" dirty="0">
                <a:latin typeface="Cambria" panose="02040503050406030204" pitchFamily="18" charset="0"/>
                <a:ea typeface="Cambria" panose="02040503050406030204" pitchFamily="18" charset="0"/>
              </a:rPr>
              <a:t>FACULTATEA DE AUTOMATICĂ, CALCULATOARE ȘI ELECTRONICĂ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o-RO" sz="1600" dirty="0">
                <a:latin typeface="Cambria" panose="02040503050406030204" pitchFamily="18" charset="0"/>
                <a:ea typeface="Cambria" panose="02040503050406030204" pitchFamily="18" charset="0"/>
              </a:rPr>
              <a:t> DEPARTAMENTUL DE CALCULATOARE ȘI TEHNOLOGIA INFORMAȚIEI </a:t>
            </a:r>
            <a:endParaRPr lang="ro-RO" sz="1600" dirty="0"/>
          </a:p>
        </p:txBody>
      </p:sp>
      <p:pic>
        <p:nvPicPr>
          <p:cNvPr id="3" name="Picture 5" descr="univ.png">
            <a:extLst>
              <a:ext uri="{FF2B5EF4-FFF2-40B4-BE49-F238E27FC236}">
                <a16:creationId xmlns:a16="http://schemas.microsoft.com/office/drawing/2014/main" id="{C6C524ED-D884-4C06-809E-4E5D3717AC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499" y="195486"/>
            <a:ext cx="1285884" cy="964413"/>
          </a:xfrm>
          <a:prstGeom prst="rect">
            <a:avLst/>
          </a:prstGeom>
        </p:spPr>
      </p:pic>
      <p:pic>
        <p:nvPicPr>
          <p:cNvPr id="4" name="Picture 6" descr="ACE_logo5.png">
            <a:extLst>
              <a:ext uri="{FF2B5EF4-FFF2-40B4-BE49-F238E27FC236}">
                <a16:creationId xmlns:a16="http://schemas.microsoft.com/office/drawing/2014/main" id="{BE9AF075-4C18-4EB7-9CA9-913A88D4CF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42452" y="161390"/>
            <a:ext cx="928694" cy="1032604"/>
          </a:xfrm>
          <a:prstGeom prst="rect">
            <a:avLst/>
          </a:prstGeom>
        </p:spPr>
      </p:pic>
      <p:sp>
        <p:nvSpPr>
          <p:cNvPr id="6" name="Substituent text 3">
            <a:extLst>
              <a:ext uri="{FF2B5EF4-FFF2-40B4-BE49-F238E27FC236}">
                <a16:creationId xmlns:a16="http://schemas.microsoft.com/office/drawing/2014/main" id="{5BE2F1D6-C483-4240-AFDC-417A8C5A9F4D}"/>
              </a:ext>
            </a:extLst>
          </p:cNvPr>
          <p:cNvSpPr txBox="1">
            <a:spLocks/>
          </p:cNvSpPr>
          <p:nvPr/>
        </p:nvSpPr>
        <p:spPr>
          <a:xfrm>
            <a:off x="4932040" y="3267338"/>
            <a:ext cx="4213791" cy="864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/>
              <a:t>COORDONATOR ȘTIINȚIFIC</a:t>
            </a:r>
            <a:r>
              <a:rPr lang="en-US" sz="1600" dirty="0"/>
              <a:t>:</a:t>
            </a:r>
            <a:r>
              <a:rPr lang="ro-RO" sz="1600" dirty="0"/>
              <a:t> </a:t>
            </a:r>
          </a:p>
          <a:p>
            <a:r>
              <a:rPr lang="ro-RO" sz="1600" dirty="0"/>
              <a:t>Conf. Univ. Dr. Ing. Anca Loredana </a:t>
            </a:r>
            <a:r>
              <a:rPr lang="ro-RO" sz="1600" dirty="0" err="1"/>
              <a:t>Udriștoiu</a:t>
            </a:r>
            <a:endParaRPr lang="ro-RO" sz="1600" dirty="0"/>
          </a:p>
        </p:txBody>
      </p:sp>
      <p:sp>
        <p:nvSpPr>
          <p:cNvPr id="9" name="Substituent text 3">
            <a:extLst>
              <a:ext uri="{FF2B5EF4-FFF2-40B4-BE49-F238E27FC236}">
                <a16:creationId xmlns:a16="http://schemas.microsoft.com/office/drawing/2014/main" id="{D7E1C5E3-7F5E-4E23-9EAE-EC3C6CE07F7D}"/>
              </a:ext>
            </a:extLst>
          </p:cNvPr>
          <p:cNvSpPr txBox="1">
            <a:spLocks/>
          </p:cNvSpPr>
          <p:nvPr/>
        </p:nvSpPr>
        <p:spPr>
          <a:xfrm>
            <a:off x="239499" y="3212661"/>
            <a:ext cx="4156108" cy="864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/>
              <a:t>ABSOLVENT</a:t>
            </a:r>
            <a:r>
              <a:rPr lang="en-US" sz="1600" dirty="0"/>
              <a:t>:</a:t>
            </a:r>
            <a:r>
              <a:rPr lang="ro-RO" sz="1600" dirty="0"/>
              <a:t> </a:t>
            </a:r>
          </a:p>
          <a:p>
            <a:r>
              <a:rPr lang="ro-RO" sz="1600" dirty="0"/>
              <a:t>Diana-Andreea Drăgan</a:t>
            </a:r>
          </a:p>
        </p:txBody>
      </p:sp>
      <p:sp>
        <p:nvSpPr>
          <p:cNvPr id="10" name="Substituent text 3">
            <a:extLst>
              <a:ext uri="{FF2B5EF4-FFF2-40B4-BE49-F238E27FC236}">
                <a16:creationId xmlns:a16="http://schemas.microsoft.com/office/drawing/2014/main" id="{410C90AF-E667-4F01-A86C-9E4B747848BE}"/>
              </a:ext>
            </a:extLst>
          </p:cNvPr>
          <p:cNvSpPr txBox="1">
            <a:spLocks/>
          </p:cNvSpPr>
          <p:nvPr/>
        </p:nvSpPr>
        <p:spPr>
          <a:xfrm>
            <a:off x="2018042" y="1923678"/>
            <a:ext cx="5943362" cy="864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200" dirty="0"/>
              <a:t>Aplicație software </a:t>
            </a:r>
            <a:r>
              <a:rPr lang="en-US" sz="2200" dirty="0"/>
              <a:t>“</a:t>
            </a:r>
            <a:r>
              <a:rPr lang="ro-RO" sz="2200" dirty="0"/>
              <a:t>BLOOD BANK</a:t>
            </a:r>
            <a:r>
              <a:rPr lang="en-US" sz="2200" dirty="0"/>
              <a:t>”</a:t>
            </a:r>
            <a:endParaRPr lang="ro-RO" sz="2200" dirty="0"/>
          </a:p>
        </p:txBody>
      </p:sp>
      <p:sp>
        <p:nvSpPr>
          <p:cNvPr id="11" name="Substituent text 3">
            <a:extLst>
              <a:ext uri="{FF2B5EF4-FFF2-40B4-BE49-F238E27FC236}">
                <a16:creationId xmlns:a16="http://schemas.microsoft.com/office/drawing/2014/main" id="{C4019752-CBC5-448F-A3B0-6CC650354C92}"/>
              </a:ext>
            </a:extLst>
          </p:cNvPr>
          <p:cNvSpPr txBox="1">
            <a:spLocks/>
          </p:cNvSpPr>
          <p:nvPr/>
        </p:nvSpPr>
        <p:spPr>
          <a:xfrm>
            <a:off x="3549563" y="4394787"/>
            <a:ext cx="1440160" cy="8165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600" dirty="0"/>
              <a:t>Iulie 2019</a:t>
            </a:r>
          </a:p>
          <a:p>
            <a:pPr algn="ctr"/>
            <a:r>
              <a:rPr lang="ro-RO" sz="1600" dirty="0"/>
              <a:t>Craiova</a:t>
            </a:r>
          </a:p>
        </p:txBody>
      </p:sp>
    </p:spTree>
    <p:extLst>
      <p:ext uri="{BB962C8B-B14F-4D97-AF65-F5344CB8AC3E}">
        <p14:creationId xmlns:p14="http://schemas.microsoft.com/office/powerpoint/2010/main" val="11615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5400000">
            <a:off x="-37029" y="5123811"/>
            <a:ext cx="1224136" cy="440494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-231433" y="3865678"/>
            <a:ext cx="1632002" cy="440493"/>
            <a:chOff x="1748034" y="2643770"/>
            <a:chExt cx="1951123" cy="504056"/>
          </a:xfrm>
          <a:solidFill>
            <a:schemeClr val="accent1"/>
          </a:solidFill>
        </p:grpSpPr>
        <p:sp>
          <p:nvSpPr>
            <p:cNvPr id="47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5400000">
            <a:off x="-146802" y="2562022"/>
            <a:ext cx="1462742" cy="412949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Cerințe funcționale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 rot="5400000">
            <a:off x="-127406" y="1437155"/>
            <a:ext cx="1402359" cy="233418"/>
          </a:xfrm>
          <a:custGeom>
            <a:avLst/>
            <a:gdLst/>
            <a:ahLst/>
            <a:cxnLst/>
            <a:rect l="l" t="t" r="r" b="b"/>
            <a:pathLst>
              <a:path w="1735441" h="288000">
                <a:moveTo>
                  <a:pt x="144000" y="0"/>
                </a:moveTo>
                <a:lnTo>
                  <a:pt x="243000" y="99000"/>
                </a:lnTo>
                <a:lnTo>
                  <a:pt x="1492441" y="99000"/>
                </a:lnTo>
                <a:lnTo>
                  <a:pt x="1591441" y="0"/>
                </a:lnTo>
                <a:lnTo>
                  <a:pt x="1735441" y="144000"/>
                </a:lnTo>
                <a:lnTo>
                  <a:pt x="1591441" y="288000"/>
                </a:lnTo>
                <a:lnTo>
                  <a:pt x="1492441" y="189000"/>
                </a:lnTo>
                <a:lnTo>
                  <a:pt x="243000" y="189000"/>
                </a:lnTo>
                <a:lnTo>
                  <a:pt x="144000" y="288000"/>
                </a:lnTo>
                <a:lnTo>
                  <a:pt x="0" y="144000"/>
                </a:lnTo>
                <a:close/>
              </a:path>
            </a:pathLst>
          </a:cu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187624" y="2715038"/>
            <a:ext cx="6309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Vizualizarea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statisticilor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informațiilor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despre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colaboratorii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centrului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Gestionarea cererilor, donatorilor, pacienților, spitalelor, stocurilor, mesajelor, campaniilor.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Publicarea diferitelor cazuri și campanii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Căutarea pacienților și donatorilor după diferite criterii.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Trimiterea de mesaje către diferiți colaboratori din cadrul paginii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0556A39D-94E7-4E90-B00D-852D7B5E0445}"/>
              </a:ext>
            </a:extLst>
          </p:cNvPr>
          <p:cNvGrpSpPr/>
          <p:nvPr/>
        </p:nvGrpSpPr>
        <p:grpSpPr>
          <a:xfrm>
            <a:off x="1763688" y="1052528"/>
            <a:ext cx="1584176" cy="1402360"/>
            <a:chOff x="511215" y="1779662"/>
            <a:chExt cx="1396489" cy="136815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31D632-5925-4A9D-B654-44B12B57984F}"/>
                </a:ext>
              </a:extLst>
            </p:cNvPr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719FE-4BF9-489F-81E5-FFB350E1C8CB}"/>
                </a:ext>
              </a:extLst>
            </p:cNvPr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62">
            <a:extLst>
              <a:ext uri="{FF2B5EF4-FFF2-40B4-BE49-F238E27FC236}">
                <a16:creationId xmlns:a16="http://schemas.microsoft.com/office/drawing/2014/main" id="{C3422F45-C848-4712-9960-3515963CF626}"/>
              </a:ext>
            </a:extLst>
          </p:cNvPr>
          <p:cNvSpPr txBox="1"/>
          <p:nvPr/>
        </p:nvSpPr>
        <p:spPr>
          <a:xfrm>
            <a:off x="2081583" y="1642995"/>
            <a:ext cx="5273652" cy="38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FF1CA9C-9C03-41AC-A95A-960AA0EB46AF}"/>
              </a:ext>
            </a:extLst>
          </p:cNvPr>
          <p:cNvSpPr/>
          <p:nvPr/>
        </p:nvSpPr>
        <p:spPr>
          <a:xfrm>
            <a:off x="2778313" y="1136231"/>
            <a:ext cx="485613" cy="38070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ardrop 9">
            <a:extLst>
              <a:ext uri="{FF2B5EF4-FFF2-40B4-BE49-F238E27FC236}">
                <a16:creationId xmlns:a16="http://schemas.microsoft.com/office/drawing/2014/main" id="{83A70FF6-ECD6-4C3B-9134-2B852B86DE6D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Concluzii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31640" y="1893057"/>
            <a:ext cx="5256584" cy="679506"/>
            <a:chOff x="803640" y="3362835"/>
            <a:chExt cx="2059657" cy="676967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59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Efectuarea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unui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chatbot pe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pagina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utilizatorilor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care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permit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obținerea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informațiilor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și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rapide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Chatbot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724348" y="1989722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Freeform 34"/>
          <p:cNvSpPr>
            <a:spLocks noChangeAspect="1"/>
          </p:cNvSpPr>
          <p:nvPr/>
        </p:nvSpPr>
        <p:spPr>
          <a:xfrm>
            <a:off x="5414642" y="1889957"/>
            <a:ext cx="322860" cy="322664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ardrop 9">
            <a:extLst>
              <a:ext uri="{FF2B5EF4-FFF2-40B4-BE49-F238E27FC236}">
                <a16:creationId xmlns:a16="http://schemas.microsoft.com/office/drawing/2014/main" id="{A715A8D1-7FF8-4F68-B873-22C3FA1219FA}"/>
              </a:ext>
            </a:extLst>
          </p:cNvPr>
          <p:cNvSpPr>
            <a:spLocks noChangeAspect="1"/>
          </p:cNvSpPr>
          <p:nvPr/>
        </p:nvSpPr>
        <p:spPr>
          <a:xfrm rot="18900000">
            <a:off x="783711" y="2080232"/>
            <a:ext cx="356594" cy="304344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id="{9DDAEAEE-BB74-49D2-AE22-EC4B5EC3586F}"/>
              </a:ext>
            </a:extLst>
          </p:cNvPr>
          <p:cNvSpPr txBox="1"/>
          <p:nvPr/>
        </p:nvSpPr>
        <p:spPr>
          <a:xfrm>
            <a:off x="280157" y="973520"/>
            <a:ext cx="7388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perioada de proiectare și implementare a proiectului, acesta a ajuns în stadiul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de proiect funcțional,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ceea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nsemn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cerin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func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ț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ionale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î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ndeplinite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ro-RO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Însă există idei de dezvoltări ulterioare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12">
            <a:extLst>
              <a:ext uri="{FF2B5EF4-FFF2-40B4-BE49-F238E27FC236}">
                <a16:creationId xmlns:a16="http://schemas.microsoft.com/office/drawing/2014/main" id="{D4287764-C067-4C89-ACD9-F3168E745605}"/>
              </a:ext>
            </a:extLst>
          </p:cNvPr>
          <p:cNvGrpSpPr/>
          <p:nvPr/>
        </p:nvGrpSpPr>
        <p:grpSpPr>
          <a:xfrm>
            <a:off x="1317196" y="2788778"/>
            <a:ext cx="5271028" cy="727394"/>
            <a:chOff x="803640" y="3362835"/>
            <a:chExt cx="2059657" cy="594077"/>
          </a:xfrm>
        </p:grpSpPr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1DA915D9-2936-4243-8D63-AAD8EE37F313}"/>
                </a:ext>
              </a:extLst>
            </p:cNvPr>
            <p:cNvSpPr txBox="1"/>
            <p:nvPr/>
          </p:nvSpPr>
          <p:spPr>
            <a:xfrm>
              <a:off x="803640" y="3579861"/>
              <a:ext cx="2059657" cy="37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Î</a:t>
              </a:r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nregistrarea și autentificarea voluntarilor pentru a putea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comunica </a:t>
              </a:r>
              <a:r>
                <a:rPr lang="it-IT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în vederea planificării de noi campanii.</a:t>
              </a:r>
            </a:p>
          </p:txBody>
        </p:sp>
        <p:sp>
          <p:nvSpPr>
            <p:cNvPr id="51" name="TextBox 14">
              <a:extLst>
                <a:ext uri="{FF2B5EF4-FFF2-40B4-BE49-F238E27FC236}">
                  <a16:creationId xmlns:a16="http://schemas.microsoft.com/office/drawing/2014/main" id="{073416F8-3978-4762-BCF2-36BAEAFA14D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Comunitatea voluntarilor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89353599-80B5-437A-A7D0-94B74003186C}"/>
              </a:ext>
            </a:extLst>
          </p:cNvPr>
          <p:cNvSpPr/>
          <p:nvPr/>
        </p:nvSpPr>
        <p:spPr>
          <a:xfrm>
            <a:off x="709904" y="2885441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Freeform 34">
            <a:extLst>
              <a:ext uri="{FF2B5EF4-FFF2-40B4-BE49-F238E27FC236}">
                <a16:creationId xmlns:a16="http://schemas.microsoft.com/office/drawing/2014/main" id="{1185456C-C563-4F31-9C08-463CF3C518E5}"/>
              </a:ext>
            </a:extLst>
          </p:cNvPr>
          <p:cNvSpPr>
            <a:spLocks noChangeAspect="1"/>
          </p:cNvSpPr>
          <p:nvPr/>
        </p:nvSpPr>
        <p:spPr>
          <a:xfrm>
            <a:off x="5400198" y="2785676"/>
            <a:ext cx="322860" cy="322664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ardrop 9">
            <a:extLst>
              <a:ext uri="{FF2B5EF4-FFF2-40B4-BE49-F238E27FC236}">
                <a16:creationId xmlns:a16="http://schemas.microsoft.com/office/drawing/2014/main" id="{D0586130-10D0-475F-84DC-5DCC90ACEE5A}"/>
              </a:ext>
            </a:extLst>
          </p:cNvPr>
          <p:cNvSpPr>
            <a:spLocks noChangeAspect="1"/>
          </p:cNvSpPr>
          <p:nvPr/>
        </p:nvSpPr>
        <p:spPr>
          <a:xfrm rot="18900000">
            <a:off x="769267" y="2975951"/>
            <a:ext cx="356594" cy="304344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Group 12">
            <a:extLst>
              <a:ext uri="{FF2B5EF4-FFF2-40B4-BE49-F238E27FC236}">
                <a16:creationId xmlns:a16="http://schemas.microsoft.com/office/drawing/2014/main" id="{86531FB6-CB0C-45B8-B71E-4AB133806762}"/>
              </a:ext>
            </a:extLst>
          </p:cNvPr>
          <p:cNvGrpSpPr/>
          <p:nvPr/>
        </p:nvGrpSpPr>
        <p:grpSpPr>
          <a:xfrm>
            <a:off x="1286440" y="3750153"/>
            <a:ext cx="5085759" cy="678692"/>
            <a:chOff x="803640" y="3362835"/>
            <a:chExt cx="2059657" cy="678692"/>
          </a:xfrm>
        </p:grpSpPr>
        <p:sp>
          <p:nvSpPr>
            <p:cNvPr id="56" name="TextBox 13">
              <a:extLst>
                <a:ext uri="{FF2B5EF4-FFF2-40B4-BE49-F238E27FC236}">
                  <a16:creationId xmlns:a16="http://schemas.microsoft.com/office/drawing/2014/main" id="{091F2FF9-3B16-4A3A-B6D0-552A6088731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Înregistrarea și autentificarea donatorilor pentru vizualizarea carnetului de donator.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14">
              <a:extLst>
                <a:ext uri="{FF2B5EF4-FFF2-40B4-BE49-F238E27FC236}">
                  <a16:creationId xmlns:a16="http://schemas.microsoft.com/office/drawing/2014/main" id="{7902CC73-A32F-407F-A365-3104373558A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Carnetul donatorului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05EB269C-CFFD-4169-87E7-40112F3E384F}"/>
              </a:ext>
            </a:extLst>
          </p:cNvPr>
          <p:cNvSpPr/>
          <p:nvPr/>
        </p:nvSpPr>
        <p:spPr>
          <a:xfrm>
            <a:off x="679149" y="3846817"/>
            <a:ext cx="485364" cy="4853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34">
            <a:extLst>
              <a:ext uri="{FF2B5EF4-FFF2-40B4-BE49-F238E27FC236}">
                <a16:creationId xmlns:a16="http://schemas.microsoft.com/office/drawing/2014/main" id="{0A9256E3-F6DB-4E86-A3D2-BCF0624F9AAD}"/>
              </a:ext>
            </a:extLst>
          </p:cNvPr>
          <p:cNvSpPr>
            <a:spLocks noChangeAspect="1"/>
          </p:cNvSpPr>
          <p:nvPr/>
        </p:nvSpPr>
        <p:spPr>
          <a:xfrm>
            <a:off x="5369443" y="3747052"/>
            <a:ext cx="322860" cy="322664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ardrop 9">
            <a:extLst>
              <a:ext uri="{FF2B5EF4-FFF2-40B4-BE49-F238E27FC236}">
                <a16:creationId xmlns:a16="http://schemas.microsoft.com/office/drawing/2014/main" id="{E44A1A27-9EB1-4D9E-98B3-2ED7CC6C3B10}"/>
              </a:ext>
            </a:extLst>
          </p:cNvPr>
          <p:cNvSpPr>
            <a:spLocks noChangeAspect="1"/>
          </p:cNvSpPr>
          <p:nvPr/>
        </p:nvSpPr>
        <p:spPr>
          <a:xfrm rot="18900000">
            <a:off x="738512" y="3937327"/>
            <a:ext cx="356594" cy="304344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ardrop 9">
            <a:extLst>
              <a:ext uri="{FF2B5EF4-FFF2-40B4-BE49-F238E27FC236}">
                <a16:creationId xmlns:a16="http://schemas.microsoft.com/office/drawing/2014/main" id="{AE1FCA74-E5C0-4753-9177-C68BE6EAEBF1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8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0076" y="2715766"/>
            <a:ext cx="3203848" cy="2016224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 pentru Atenție!</a:t>
            </a:r>
            <a:endParaRPr lang="ko-KR" altLang="en-US" dirty="0"/>
          </a:p>
        </p:txBody>
      </p:sp>
      <p:sp>
        <p:nvSpPr>
          <p:cNvPr id="7" name="Teardrop 9">
            <a:extLst>
              <a:ext uri="{FF2B5EF4-FFF2-40B4-BE49-F238E27FC236}">
                <a16:creationId xmlns:a16="http://schemas.microsoft.com/office/drawing/2014/main" id="{3606BA83-EA44-4FD2-9C31-8CF70CE84441}"/>
              </a:ext>
            </a:extLst>
          </p:cNvPr>
          <p:cNvSpPr>
            <a:spLocks noChangeAspect="1"/>
          </p:cNvSpPr>
          <p:nvPr/>
        </p:nvSpPr>
        <p:spPr>
          <a:xfrm rot="18900000">
            <a:off x="3552137" y="2349815"/>
            <a:ext cx="387996" cy="331145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bstituent imagine 32">
            <a:extLst>
              <a:ext uri="{FF2B5EF4-FFF2-40B4-BE49-F238E27FC236}">
                <a16:creationId xmlns:a16="http://schemas.microsoft.com/office/drawing/2014/main" id="{91EC116B-BE75-4239-94FA-8C5590B5F6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" b="428"/>
          <a:stretch>
            <a:fillRect/>
          </a:stretch>
        </p:blipFill>
        <p:spPr/>
      </p:pic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8BE2884-BAB0-4CB2-BB85-3E87BBFEC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5" name="CasetăText 34">
            <a:extLst>
              <a:ext uri="{FF2B5EF4-FFF2-40B4-BE49-F238E27FC236}">
                <a16:creationId xmlns:a16="http://schemas.microsoft.com/office/drawing/2014/main" id="{712E18FC-707B-4C9B-883E-349AB81DCCD4}"/>
              </a:ext>
            </a:extLst>
          </p:cNvPr>
          <p:cNvSpPr txBox="1"/>
          <p:nvPr/>
        </p:nvSpPr>
        <p:spPr>
          <a:xfrm>
            <a:off x="547839" y="1971584"/>
            <a:ext cx="3520105" cy="176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Blood Bank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 proiect care ajuta la administrarea unui </a:t>
            </a:r>
          </a:p>
          <a:p>
            <a:pPr algn="ctr"/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centru de </a:t>
            </a:r>
            <a:r>
              <a:rPr lang="ro-R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trasfuzie</a:t>
            </a:r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sanguină și </a:t>
            </a:r>
          </a:p>
          <a:p>
            <a:pPr algn="ctr"/>
            <a:r>
              <a:rPr lang="ro-R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interacțiunea dintre acesta și utilizatori fie ei donatori, pacienți sau simpli voluntari.</a:t>
            </a:r>
          </a:p>
        </p:txBody>
      </p:sp>
      <p:sp>
        <p:nvSpPr>
          <p:cNvPr id="36" name="Teardrop 9">
            <a:extLst>
              <a:ext uri="{FF2B5EF4-FFF2-40B4-BE49-F238E27FC236}">
                <a16:creationId xmlns:a16="http://schemas.microsoft.com/office/drawing/2014/main" id="{2D312EA7-4C81-4DD8-A6D5-CEB9F2AB2C4B}"/>
              </a:ext>
            </a:extLst>
          </p:cNvPr>
          <p:cNvSpPr>
            <a:spLocks noChangeAspect="1"/>
          </p:cNvSpPr>
          <p:nvPr/>
        </p:nvSpPr>
        <p:spPr>
          <a:xfrm rot="18900000">
            <a:off x="8018906" y="763530"/>
            <a:ext cx="195189" cy="16658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1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 din </a:t>
            </a:r>
            <a:r>
              <a:rPr lang="ro-RO" altLang="ko-KR" dirty="0">
                <a:solidFill>
                  <a:schemeClr val="accent1"/>
                </a:solidFill>
              </a:rPr>
              <a:t>2012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ardrop 1"/>
          <p:cNvSpPr/>
          <p:nvPr/>
        </p:nvSpPr>
        <p:spPr>
          <a:xfrm rot="18900000">
            <a:off x="391648" y="2611095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ardrop 1"/>
          <p:cNvSpPr/>
          <p:nvPr/>
        </p:nvSpPr>
        <p:spPr>
          <a:xfrm rot="18900000">
            <a:off x="283973" y="2354664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ardrop 1"/>
          <p:cNvSpPr/>
          <p:nvPr/>
        </p:nvSpPr>
        <p:spPr>
          <a:xfrm rot="18900000">
            <a:off x="238414" y="2177082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ardrop 1"/>
          <p:cNvSpPr/>
          <p:nvPr/>
        </p:nvSpPr>
        <p:spPr>
          <a:xfrm rot="18900000">
            <a:off x="234348" y="2032902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ardrop 1"/>
          <p:cNvSpPr/>
          <p:nvPr/>
        </p:nvSpPr>
        <p:spPr>
          <a:xfrm rot="18900000">
            <a:off x="262224" y="1908406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1"/>
          <p:cNvSpPr/>
          <p:nvPr/>
        </p:nvSpPr>
        <p:spPr>
          <a:xfrm rot="18900000">
            <a:off x="307289" y="1795873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ardrop 1"/>
          <p:cNvSpPr/>
          <p:nvPr/>
        </p:nvSpPr>
        <p:spPr>
          <a:xfrm rot="18900000">
            <a:off x="294561" y="1525328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ardrop 1"/>
          <p:cNvSpPr/>
          <p:nvPr/>
        </p:nvSpPr>
        <p:spPr>
          <a:xfrm rot="18900000">
            <a:off x="385946" y="1489186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ardrop 1"/>
          <p:cNvSpPr/>
          <p:nvPr/>
        </p:nvSpPr>
        <p:spPr>
          <a:xfrm rot="18900000">
            <a:off x="483221" y="1449934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ardrop 1"/>
          <p:cNvSpPr/>
          <p:nvPr/>
        </p:nvSpPr>
        <p:spPr>
          <a:xfrm rot="18900000">
            <a:off x="581303" y="1410683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61562" y="311236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accent1"/>
                </a:solidFill>
                <a:cs typeface="Arial" pitchFamily="34" charset="0"/>
              </a:rPr>
              <a:t>1,7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9932" y="3172452"/>
            <a:ext cx="1029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3156" y="3143540"/>
            <a:ext cx="744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accent3"/>
                </a:solidFill>
                <a:cs typeface="Arial" pitchFamily="34" charset="0"/>
              </a:rPr>
              <a:t>4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91678" y="3172452"/>
            <a:ext cx="744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ardrop 1"/>
          <p:cNvSpPr/>
          <p:nvPr/>
        </p:nvSpPr>
        <p:spPr>
          <a:xfrm rot="18900000">
            <a:off x="1959839" y="2634626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ardrop 1"/>
          <p:cNvSpPr/>
          <p:nvPr/>
        </p:nvSpPr>
        <p:spPr>
          <a:xfrm rot="18900000">
            <a:off x="1852164" y="2378195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ardrop 1"/>
          <p:cNvSpPr/>
          <p:nvPr/>
        </p:nvSpPr>
        <p:spPr>
          <a:xfrm rot="18900000">
            <a:off x="1806605" y="2200613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1"/>
          <p:cNvSpPr/>
          <p:nvPr/>
        </p:nvSpPr>
        <p:spPr>
          <a:xfrm rot="18900000">
            <a:off x="1802539" y="2056433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ardrop 1"/>
          <p:cNvSpPr/>
          <p:nvPr/>
        </p:nvSpPr>
        <p:spPr>
          <a:xfrm rot="18900000">
            <a:off x="1830415" y="1931937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ardrop 1"/>
          <p:cNvSpPr/>
          <p:nvPr/>
        </p:nvSpPr>
        <p:spPr>
          <a:xfrm rot="18900000">
            <a:off x="1875480" y="1819404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1"/>
          <p:cNvSpPr/>
          <p:nvPr/>
        </p:nvSpPr>
        <p:spPr>
          <a:xfrm rot="18900000">
            <a:off x="1862752" y="1548859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ardrop 1"/>
          <p:cNvSpPr/>
          <p:nvPr/>
        </p:nvSpPr>
        <p:spPr>
          <a:xfrm rot="18900000">
            <a:off x="1954137" y="1512717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ardrop 1"/>
          <p:cNvSpPr/>
          <p:nvPr/>
        </p:nvSpPr>
        <p:spPr>
          <a:xfrm rot="18900000">
            <a:off x="2051412" y="1473465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ardrop 1"/>
          <p:cNvSpPr/>
          <p:nvPr/>
        </p:nvSpPr>
        <p:spPr>
          <a:xfrm rot="18900000">
            <a:off x="2149494" y="1434214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ardrop 1"/>
          <p:cNvSpPr/>
          <p:nvPr/>
        </p:nvSpPr>
        <p:spPr>
          <a:xfrm rot="18900000">
            <a:off x="3531940" y="2648242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ardrop 1"/>
          <p:cNvSpPr/>
          <p:nvPr/>
        </p:nvSpPr>
        <p:spPr>
          <a:xfrm rot="18900000">
            <a:off x="3424265" y="2391811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ardrop 1"/>
          <p:cNvSpPr/>
          <p:nvPr/>
        </p:nvSpPr>
        <p:spPr>
          <a:xfrm rot="18900000">
            <a:off x="3378706" y="2214229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ardrop 1"/>
          <p:cNvSpPr/>
          <p:nvPr/>
        </p:nvSpPr>
        <p:spPr>
          <a:xfrm rot="18900000">
            <a:off x="3374640" y="2070049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ardrop 1"/>
          <p:cNvSpPr/>
          <p:nvPr/>
        </p:nvSpPr>
        <p:spPr>
          <a:xfrm rot="18900000">
            <a:off x="3402516" y="1945553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ardrop 1"/>
          <p:cNvSpPr/>
          <p:nvPr/>
        </p:nvSpPr>
        <p:spPr>
          <a:xfrm rot="18900000">
            <a:off x="3447581" y="1833020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ardrop 1"/>
          <p:cNvSpPr/>
          <p:nvPr/>
        </p:nvSpPr>
        <p:spPr>
          <a:xfrm rot="18900000">
            <a:off x="3434853" y="1562475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1"/>
          <p:cNvSpPr/>
          <p:nvPr/>
        </p:nvSpPr>
        <p:spPr>
          <a:xfrm rot="18900000">
            <a:off x="3526238" y="1526333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ardrop 1"/>
          <p:cNvSpPr/>
          <p:nvPr/>
        </p:nvSpPr>
        <p:spPr>
          <a:xfrm rot="18900000">
            <a:off x="3623513" y="1487081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ardrop 1"/>
          <p:cNvSpPr/>
          <p:nvPr/>
        </p:nvSpPr>
        <p:spPr>
          <a:xfrm rot="18900000">
            <a:off x="3721595" y="1447830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ardrop 1"/>
          <p:cNvSpPr/>
          <p:nvPr/>
        </p:nvSpPr>
        <p:spPr>
          <a:xfrm rot="18900000">
            <a:off x="4981095" y="2599004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ardrop 1"/>
          <p:cNvSpPr/>
          <p:nvPr/>
        </p:nvSpPr>
        <p:spPr>
          <a:xfrm rot="18900000">
            <a:off x="4873420" y="2342573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ardrop 1"/>
          <p:cNvSpPr/>
          <p:nvPr/>
        </p:nvSpPr>
        <p:spPr>
          <a:xfrm rot="18900000">
            <a:off x="4827861" y="2164991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Teardrop 1"/>
          <p:cNvSpPr/>
          <p:nvPr/>
        </p:nvSpPr>
        <p:spPr>
          <a:xfrm rot="18900000">
            <a:off x="4823795" y="2020811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ardrop 1"/>
          <p:cNvSpPr/>
          <p:nvPr/>
        </p:nvSpPr>
        <p:spPr>
          <a:xfrm rot="18900000">
            <a:off x="4851671" y="1896315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ardrop 1"/>
          <p:cNvSpPr/>
          <p:nvPr/>
        </p:nvSpPr>
        <p:spPr>
          <a:xfrm rot="18900000">
            <a:off x="4896736" y="1783782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ardrop 1"/>
          <p:cNvSpPr/>
          <p:nvPr/>
        </p:nvSpPr>
        <p:spPr>
          <a:xfrm rot="18900000">
            <a:off x="4884008" y="1513237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ardrop 1"/>
          <p:cNvSpPr/>
          <p:nvPr/>
        </p:nvSpPr>
        <p:spPr>
          <a:xfrm rot="18900000">
            <a:off x="4975393" y="1477095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ardrop 1"/>
          <p:cNvSpPr/>
          <p:nvPr/>
        </p:nvSpPr>
        <p:spPr>
          <a:xfrm rot="18900000">
            <a:off x="5072668" y="1437843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ardrop 1"/>
          <p:cNvSpPr/>
          <p:nvPr/>
        </p:nvSpPr>
        <p:spPr>
          <a:xfrm rot="18900000">
            <a:off x="5170750" y="1398592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41402" y="3819349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România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53" name="Teardrop 9">
            <a:extLst>
              <a:ext uri="{FF2B5EF4-FFF2-40B4-BE49-F238E27FC236}">
                <a16:creationId xmlns:a16="http://schemas.microsoft.com/office/drawing/2014/main" id="{EBA70155-3479-419D-ABDA-9E446748B750}"/>
              </a:ext>
            </a:extLst>
          </p:cNvPr>
          <p:cNvSpPr>
            <a:spLocks noChangeAspect="1"/>
          </p:cNvSpPr>
          <p:nvPr/>
        </p:nvSpPr>
        <p:spPr>
          <a:xfrm rot="18900000">
            <a:off x="8018564" y="778011"/>
            <a:ext cx="191550" cy="163483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C83BDB85-BE3B-455E-A0A7-5530CE1626B4}"/>
              </a:ext>
            </a:extLst>
          </p:cNvPr>
          <p:cNvSpPr txBox="1"/>
          <p:nvPr/>
        </p:nvSpPr>
        <p:spPr>
          <a:xfrm>
            <a:off x="6458674" y="3143540"/>
            <a:ext cx="744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ardrop 1">
            <a:extLst>
              <a:ext uri="{FF2B5EF4-FFF2-40B4-BE49-F238E27FC236}">
                <a16:creationId xmlns:a16="http://schemas.microsoft.com/office/drawing/2014/main" id="{1957F0C8-6F56-47D1-B0E6-02055E6DD736}"/>
              </a:ext>
            </a:extLst>
          </p:cNvPr>
          <p:cNvSpPr/>
          <p:nvPr/>
        </p:nvSpPr>
        <p:spPr>
          <a:xfrm rot="18900000">
            <a:off x="6473238" y="2582574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ardrop 1">
            <a:extLst>
              <a:ext uri="{FF2B5EF4-FFF2-40B4-BE49-F238E27FC236}">
                <a16:creationId xmlns:a16="http://schemas.microsoft.com/office/drawing/2014/main" id="{9DA270D7-505D-4B5A-8B81-F8786148724E}"/>
              </a:ext>
            </a:extLst>
          </p:cNvPr>
          <p:cNvSpPr/>
          <p:nvPr/>
        </p:nvSpPr>
        <p:spPr>
          <a:xfrm rot="18900000">
            <a:off x="6365563" y="2326143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ardrop 1">
            <a:extLst>
              <a:ext uri="{FF2B5EF4-FFF2-40B4-BE49-F238E27FC236}">
                <a16:creationId xmlns:a16="http://schemas.microsoft.com/office/drawing/2014/main" id="{EC26CFBA-3075-4AC2-BCB4-A8FD9141B634}"/>
              </a:ext>
            </a:extLst>
          </p:cNvPr>
          <p:cNvSpPr/>
          <p:nvPr/>
        </p:nvSpPr>
        <p:spPr>
          <a:xfrm rot="18900000">
            <a:off x="6320004" y="2148561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1">
            <a:extLst>
              <a:ext uri="{FF2B5EF4-FFF2-40B4-BE49-F238E27FC236}">
                <a16:creationId xmlns:a16="http://schemas.microsoft.com/office/drawing/2014/main" id="{14EDD398-1E5C-4B80-813E-35142AFFDD10}"/>
              </a:ext>
            </a:extLst>
          </p:cNvPr>
          <p:cNvSpPr/>
          <p:nvPr/>
        </p:nvSpPr>
        <p:spPr>
          <a:xfrm rot="18900000">
            <a:off x="6315938" y="2004381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ardrop 1">
            <a:extLst>
              <a:ext uri="{FF2B5EF4-FFF2-40B4-BE49-F238E27FC236}">
                <a16:creationId xmlns:a16="http://schemas.microsoft.com/office/drawing/2014/main" id="{1ECB1669-BFCA-44B1-8903-B0E2655E8C54}"/>
              </a:ext>
            </a:extLst>
          </p:cNvPr>
          <p:cNvSpPr/>
          <p:nvPr/>
        </p:nvSpPr>
        <p:spPr>
          <a:xfrm rot="18900000">
            <a:off x="6343814" y="1879885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ardrop 1">
            <a:extLst>
              <a:ext uri="{FF2B5EF4-FFF2-40B4-BE49-F238E27FC236}">
                <a16:creationId xmlns:a16="http://schemas.microsoft.com/office/drawing/2014/main" id="{3C8768BC-62B9-4933-B95C-B1FB0E7BE940}"/>
              </a:ext>
            </a:extLst>
          </p:cNvPr>
          <p:cNvSpPr/>
          <p:nvPr/>
        </p:nvSpPr>
        <p:spPr>
          <a:xfrm rot="18900000">
            <a:off x="6388879" y="1767352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ardrop 1">
            <a:extLst>
              <a:ext uri="{FF2B5EF4-FFF2-40B4-BE49-F238E27FC236}">
                <a16:creationId xmlns:a16="http://schemas.microsoft.com/office/drawing/2014/main" id="{E1888016-91F8-4171-B66D-323A25759693}"/>
              </a:ext>
            </a:extLst>
          </p:cNvPr>
          <p:cNvSpPr/>
          <p:nvPr/>
        </p:nvSpPr>
        <p:spPr>
          <a:xfrm rot="18900000">
            <a:off x="6376151" y="1496807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ardrop 1">
            <a:extLst>
              <a:ext uri="{FF2B5EF4-FFF2-40B4-BE49-F238E27FC236}">
                <a16:creationId xmlns:a16="http://schemas.microsoft.com/office/drawing/2014/main" id="{A5B2BEA0-53DD-4FC4-B1EE-F17B30933B13}"/>
              </a:ext>
            </a:extLst>
          </p:cNvPr>
          <p:cNvSpPr/>
          <p:nvPr/>
        </p:nvSpPr>
        <p:spPr>
          <a:xfrm rot="18900000">
            <a:off x="6467536" y="1460665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ardrop 1">
            <a:extLst>
              <a:ext uri="{FF2B5EF4-FFF2-40B4-BE49-F238E27FC236}">
                <a16:creationId xmlns:a16="http://schemas.microsoft.com/office/drawing/2014/main" id="{975F7829-FF4C-489C-9398-66B86AA3C9AF}"/>
              </a:ext>
            </a:extLst>
          </p:cNvPr>
          <p:cNvSpPr/>
          <p:nvPr/>
        </p:nvSpPr>
        <p:spPr>
          <a:xfrm rot="18900000">
            <a:off x="6564811" y="1421413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ardrop 1">
            <a:extLst>
              <a:ext uri="{FF2B5EF4-FFF2-40B4-BE49-F238E27FC236}">
                <a16:creationId xmlns:a16="http://schemas.microsoft.com/office/drawing/2014/main" id="{8659D409-E0D6-49EB-97A3-8489A2255D47}"/>
              </a:ext>
            </a:extLst>
          </p:cNvPr>
          <p:cNvSpPr/>
          <p:nvPr/>
        </p:nvSpPr>
        <p:spPr>
          <a:xfrm rot="18900000">
            <a:off x="6662893" y="1382162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17">
            <a:extLst>
              <a:ext uri="{FF2B5EF4-FFF2-40B4-BE49-F238E27FC236}">
                <a16:creationId xmlns:a16="http://schemas.microsoft.com/office/drawing/2014/main" id="{87EBCABC-CE27-4995-BCA6-E05FB88649AD}"/>
              </a:ext>
            </a:extLst>
          </p:cNvPr>
          <p:cNvSpPr txBox="1"/>
          <p:nvPr/>
        </p:nvSpPr>
        <p:spPr>
          <a:xfrm>
            <a:off x="7842650" y="3112360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ardrop 1">
            <a:extLst>
              <a:ext uri="{FF2B5EF4-FFF2-40B4-BE49-F238E27FC236}">
                <a16:creationId xmlns:a16="http://schemas.microsoft.com/office/drawing/2014/main" id="{298A7E62-957F-4183-A780-EF637D82AEA6}"/>
              </a:ext>
            </a:extLst>
          </p:cNvPr>
          <p:cNvSpPr/>
          <p:nvPr/>
        </p:nvSpPr>
        <p:spPr>
          <a:xfrm rot="18900000">
            <a:off x="7944466" y="2611095"/>
            <a:ext cx="567077" cy="567077"/>
          </a:xfrm>
          <a:custGeom>
            <a:avLst/>
            <a:gdLst>
              <a:gd name="connsiteX0" fmla="*/ 0 w 2919143"/>
              <a:gd name="connsiteY0" fmla="*/ 1720210 h 2926304"/>
              <a:gd name="connsiteX1" fmla="*/ 1206094 w 2919143"/>
              <a:gd name="connsiteY1" fmla="*/ 2926304 h 2926304"/>
              <a:gd name="connsiteX2" fmla="*/ 0 w 2919143"/>
              <a:gd name="connsiteY2" fmla="*/ 1720210 h 2926304"/>
              <a:gd name="connsiteX3" fmla="*/ 2919143 w 2919143"/>
              <a:gd name="connsiteY3" fmla="*/ -1 h 2926304"/>
              <a:gd name="connsiteX4" fmla="*/ 2894074 w 2919143"/>
              <a:gd name="connsiteY4" fmla="*/ 32231 h 2926304"/>
              <a:gd name="connsiteX5" fmla="*/ 2919143 w 2919143"/>
              <a:gd name="connsiteY5" fmla="*/ -1 h 2926304"/>
              <a:gd name="connsiteX0" fmla="*/ 0 w 1206093"/>
              <a:gd name="connsiteY0" fmla="*/ -1 h 1206093"/>
              <a:gd name="connsiteX1" fmla="*/ 1206094 w 1206093"/>
              <a:gd name="connsiteY1" fmla="*/ 1206093 h 1206093"/>
              <a:gd name="connsiteX2" fmla="*/ 0 w 1206093"/>
              <a:gd name="connsiteY2" fmla="*/ -1 h 120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93" h="1206093">
                <a:moveTo>
                  <a:pt x="0" y="-1"/>
                </a:moveTo>
                <a:lnTo>
                  <a:pt x="1206094" y="1206093"/>
                </a:lnTo>
                <a:cubicBezTo>
                  <a:pt x="545053" y="1194575"/>
                  <a:pt x="11518" y="661040"/>
                  <a:pt x="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ardrop 1">
            <a:extLst>
              <a:ext uri="{FF2B5EF4-FFF2-40B4-BE49-F238E27FC236}">
                <a16:creationId xmlns:a16="http://schemas.microsoft.com/office/drawing/2014/main" id="{94168980-8FE7-484F-A316-53F3C70EAACB}"/>
              </a:ext>
            </a:extLst>
          </p:cNvPr>
          <p:cNvSpPr/>
          <p:nvPr/>
        </p:nvSpPr>
        <p:spPr>
          <a:xfrm rot="18900000">
            <a:off x="7836791" y="2354664"/>
            <a:ext cx="781790" cy="782427"/>
          </a:xfrm>
          <a:custGeom>
            <a:avLst/>
            <a:gdLst>
              <a:gd name="connsiteX0" fmla="*/ 107856 w 1672380"/>
              <a:gd name="connsiteY0" fmla="*/ 0 h 1664114"/>
              <a:gd name="connsiteX1" fmla="*/ 1672380 w 1672380"/>
              <a:gd name="connsiteY1" fmla="*/ 1564525 h 1664114"/>
              <a:gd name="connsiteX2" fmla="*/ 1230988 w 1672380"/>
              <a:gd name="connsiteY2" fmla="*/ 1664114 h 1664114"/>
              <a:gd name="connsiteX3" fmla="*/ 1207292 w 1672380"/>
              <a:gd name="connsiteY3" fmla="*/ 1662918 h 1664114"/>
              <a:gd name="connsiteX4" fmla="*/ 1196 w 1672380"/>
              <a:gd name="connsiteY4" fmla="*/ 456823 h 1664114"/>
              <a:gd name="connsiteX5" fmla="*/ 0 w 1672380"/>
              <a:gd name="connsiteY5" fmla="*/ 433126 h 1664114"/>
              <a:gd name="connsiteX6" fmla="*/ 2 w 1672380"/>
              <a:gd name="connsiteY6" fmla="*/ 433126 h 1664114"/>
              <a:gd name="connsiteX7" fmla="*/ 107856 w 1672380"/>
              <a:gd name="connsiteY7" fmla="*/ 0 h 1664114"/>
              <a:gd name="connsiteX0" fmla="*/ 107856 w 1662759"/>
              <a:gd name="connsiteY0" fmla="*/ 0 h 1664114"/>
              <a:gd name="connsiteX1" fmla="*/ 1662759 w 1662759"/>
              <a:gd name="connsiteY1" fmla="*/ 1551055 h 1664114"/>
              <a:gd name="connsiteX2" fmla="*/ 1230988 w 1662759"/>
              <a:gd name="connsiteY2" fmla="*/ 1664114 h 1664114"/>
              <a:gd name="connsiteX3" fmla="*/ 1207292 w 1662759"/>
              <a:gd name="connsiteY3" fmla="*/ 1662918 h 1664114"/>
              <a:gd name="connsiteX4" fmla="*/ 1196 w 1662759"/>
              <a:gd name="connsiteY4" fmla="*/ 456823 h 1664114"/>
              <a:gd name="connsiteX5" fmla="*/ 0 w 1662759"/>
              <a:gd name="connsiteY5" fmla="*/ 433126 h 1664114"/>
              <a:gd name="connsiteX6" fmla="*/ 2 w 1662759"/>
              <a:gd name="connsiteY6" fmla="*/ 433126 h 1664114"/>
              <a:gd name="connsiteX7" fmla="*/ 107856 w 1662759"/>
              <a:gd name="connsiteY7" fmla="*/ 0 h 16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759" h="1664114">
                <a:moveTo>
                  <a:pt x="107856" y="0"/>
                </a:moveTo>
                <a:lnTo>
                  <a:pt x="1662759" y="1551055"/>
                </a:lnTo>
                <a:cubicBezTo>
                  <a:pt x="1534703" y="1614875"/>
                  <a:pt x="1398412" y="1664114"/>
                  <a:pt x="1230988" y="1664114"/>
                </a:cubicBezTo>
                <a:lnTo>
                  <a:pt x="1207292" y="1662918"/>
                </a:lnTo>
                <a:lnTo>
                  <a:pt x="1196" y="456823"/>
                </a:lnTo>
                <a:cubicBezTo>
                  <a:pt x="75" y="448954"/>
                  <a:pt x="0" y="441049"/>
                  <a:pt x="0" y="433126"/>
                </a:cubicBezTo>
                <a:lnTo>
                  <a:pt x="2" y="433126"/>
                </a:lnTo>
                <a:cubicBezTo>
                  <a:pt x="2" y="265507"/>
                  <a:pt x="43716" y="127602"/>
                  <a:pt x="1078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Teardrop 1">
            <a:extLst>
              <a:ext uri="{FF2B5EF4-FFF2-40B4-BE49-F238E27FC236}">
                <a16:creationId xmlns:a16="http://schemas.microsoft.com/office/drawing/2014/main" id="{063F8096-617F-456F-AA34-9F1FC013F5F2}"/>
              </a:ext>
            </a:extLst>
          </p:cNvPr>
          <p:cNvSpPr/>
          <p:nvPr/>
        </p:nvSpPr>
        <p:spPr>
          <a:xfrm rot="18900000">
            <a:off x="7791232" y="2177082"/>
            <a:ext cx="870655" cy="870114"/>
          </a:xfrm>
          <a:custGeom>
            <a:avLst/>
            <a:gdLst>
              <a:gd name="connsiteX0" fmla="*/ 209260 w 1851761"/>
              <a:gd name="connsiteY0" fmla="*/ -1 h 1850611"/>
              <a:gd name="connsiteX1" fmla="*/ 1851761 w 1851761"/>
              <a:gd name="connsiteY1" fmla="*/ 1642499 h 1850611"/>
              <a:gd name="connsiteX2" fmla="*/ 1550757 w 1851761"/>
              <a:gd name="connsiteY2" fmla="*/ 1850611 h 1850611"/>
              <a:gd name="connsiteX3" fmla="*/ 0 w 1851761"/>
              <a:gd name="connsiteY3" fmla="*/ 299854 h 1850611"/>
              <a:gd name="connsiteX4" fmla="*/ 209260 w 1851761"/>
              <a:gd name="connsiteY4" fmla="*/ -1 h 18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761" h="1850611">
                <a:moveTo>
                  <a:pt x="209260" y="-1"/>
                </a:moveTo>
                <a:lnTo>
                  <a:pt x="1851761" y="1642499"/>
                </a:lnTo>
                <a:cubicBezTo>
                  <a:pt x="1763981" y="1730415"/>
                  <a:pt x="1664061" y="1801090"/>
                  <a:pt x="1550757" y="1850611"/>
                </a:cubicBezTo>
                <a:lnTo>
                  <a:pt x="0" y="299854"/>
                </a:lnTo>
                <a:cubicBezTo>
                  <a:pt x="49826" y="186845"/>
                  <a:pt x="120915" y="87377"/>
                  <a:pt x="209260" y="-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ardrop 1">
            <a:extLst>
              <a:ext uri="{FF2B5EF4-FFF2-40B4-BE49-F238E27FC236}">
                <a16:creationId xmlns:a16="http://schemas.microsoft.com/office/drawing/2014/main" id="{B868E3B8-CA87-41A3-9DEC-CADEEB00C8F9}"/>
              </a:ext>
            </a:extLst>
          </p:cNvPr>
          <p:cNvSpPr/>
          <p:nvPr/>
        </p:nvSpPr>
        <p:spPr>
          <a:xfrm rot="18900000">
            <a:off x="7787166" y="2032902"/>
            <a:ext cx="879058" cy="878651"/>
          </a:xfrm>
          <a:custGeom>
            <a:avLst/>
            <a:gdLst>
              <a:gd name="connsiteX0" fmla="*/ 285769 w 1869633"/>
              <a:gd name="connsiteY0" fmla="*/ 0 h 1868768"/>
              <a:gd name="connsiteX1" fmla="*/ 1869632 w 1869633"/>
              <a:gd name="connsiteY1" fmla="*/ 1583864 h 1868768"/>
              <a:gd name="connsiteX2" fmla="*/ 1645421 w 1869633"/>
              <a:gd name="connsiteY2" fmla="*/ 1868768 h 1868768"/>
              <a:gd name="connsiteX3" fmla="*/ 0 w 1869633"/>
              <a:gd name="connsiteY3" fmla="*/ 223348 h 1868768"/>
              <a:gd name="connsiteX4" fmla="*/ 285769 w 1869633"/>
              <a:gd name="connsiteY4" fmla="*/ 0 h 186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9633" h="1868768">
                <a:moveTo>
                  <a:pt x="285769" y="0"/>
                </a:moveTo>
                <a:lnTo>
                  <a:pt x="1869632" y="1583864"/>
                </a:lnTo>
                <a:cubicBezTo>
                  <a:pt x="1803659" y="1690436"/>
                  <a:pt x="1729419" y="1786724"/>
                  <a:pt x="1645421" y="1868768"/>
                </a:cubicBezTo>
                <a:lnTo>
                  <a:pt x="0" y="223348"/>
                </a:lnTo>
                <a:cubicBezTo>
                  <a:pt x="82387" y="139791"/>
                  <a:pt x="178994" y="65909"/>
                  <a:pt x="2857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1">
            <a:extLst>
              <a:ext uri="{FF2B5EF4-FFF2-40B4-BE49-F238E27FC236}">
                <a16:creationId xmlns:a16="http://schemas.microsoft.com/office/drawing/2014/main" id="{5D2D0951-EEF6-429A-9F8F-C1A18D4DD564}"/>
              </a:ext>
            </a:extLst>
          </p:cNvPr>
          <p:cNvSpPr/>
          <p:nvPr/>
        </p:nvSpPr>
        <p:spPr>
          <a:xfrm rot="18900000">
            <a:off x="7815042" y="1908406"/>
            <a:ext cx="826622" cy="826818"/>
          </a:xfrm>
          <a:custGeom>
            <a:avLst/>
            <a:gdLst>
              <a:gd name="connsiteX0" fmla="*/ 334163 w 2346532"/>
              <a:gd name="connsiteY0" fmla="*/ 590519 h 2349046"/>
              <a:gd name="connsiteX1" fmla="*/ 1758108 w 2346532"/>
              <a:gd name="connsiteY1" fmla="*/ 2014463 h 2349046"/>
              <a:gd name="connsiteX2" fmla="*/ 1583574 w 2346532"/>
              <a:gd name="connsiteY2" fmla="*/ 2349046 h 2349046"/>
              <a:gd name="connsiteX3" fmla="*/ 0 w 2346532"/>
              <a:gd name="connsiteY3" fmla="*/ 765472 h 2349046"/>
              <a:gd name="connsiteX4" fmla="*/ 334163 w 2346532"/>
              <a:gd name="connsiteY4" fmla="*/ 590519 h 2349046"/>
              <a:gd name="connsiteX5" fmla="*/ 2346532 w 2346532"/>
              <a:gd name="connsiteY5" fmla="*/ -1 h 2349046"/>
              <a:gd name="connsiteX6" fmla="*/ 2317881 w 2346532"/>
              <a:gd name="connsiteY6" fmla="*/ 28652 h 2349046"/>
              <a:gd name="connsiteX7" fmla="*/ 2346532 w 2346532"/>
              <a:gd name="connsiteY7" fmla="*/ -1 h 2349046"/>
              <a:gd name="connsiteX0" fmla="*/ 334163 w 2375181"/>
              <a:gd name="connsiteY0" fmla="*/ 619170 h 2377697"/>
              <a:gd name="connsiteX1" fmla="*/ 1758108 w 2375181"/>
              <a:gd name="connsiteY1" fmla="*/ 2043114 h 2377697"/>
              <a:gd name="connsiteX2" fmla="*/ 1583574 w 2375181"/>
              <a:gd name="connsiteY2" fmla="*/ 2377697 h 2377697"/>
              <a:gd name="connsiteX3" fmla="*/ 0 w 2375181"/>
              <a:gd name="connsiteY3" fmla="*/ 794123 h 2377697"/>
              <a:gd name="connsiteX4" fmla="*/ 334163 w 2375181"/>
              <a:gd name="connsiteY4" fmla="*/ 619170 h 2377697"/>
              <a:gd name="connsiteX5" fmla="*/ 2375180 w 2375181"/>
              <a:gd name="connsiteY5" fmla="*/ 0 h 2377697"/>
              <a:gd name="connsiteX6" fmla="*/ 2317881 w 2375181"/>
              <a:gd name="connsiteY6" fmla="*/ 57303 h 2377697"/>
              <a:gd name="connsiteX7" fmla="*/ 2375180 w 2375181"/>
              <a:gd name="connsiteY7" fmla="*/ 0 h 2377697"/>
              <a:gd name="connsiteX0" fmla="*/ 334163 w 1758109"/>
              <a:gd name="connsiteY0" fmla="*/ 0 h 1758527"/>
              <a:gd name="connsiteX1" fmla="*/ 1758108 w 1758109"/>
              <a:gd name="connsiteY1" fmla="*/ 1423944 h 1758527"/>
              <a:gd name="connsiteX2" fmla="*/ 1583574 w 1758109"/>
              <a:gd name="connsiteY2" fmla="*/ 1758527 h 1758527"/>
              <a:gd name="connsiteX3" fmla="*/ 0 w 1758109"/>
              <a:gd name="connsiteY3" fmla="*/ 174953 h 1758527"/>
              <a:gd name="connsiteX4" fmla="*/ 334163 w 1758109"/>
              <a:gd name="connsiteY4" fmla="*/ 0 h 1758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109" h="1758527">
                <a:moveTo>
                  <a:pt x="334163" y="0"/>
                </a:moveTo>
                <a:lnTo>
                  <a:pt x="1758108" y="1423944"/>
                </a:lnTo>
                <a:cubicBezTo>
                  <a:pt x="1706421" y="1542459"/>
                  <a:pt x="1648754" y="1655266"/>
                  <a:pt x="1583574" y="1758527"/>
                </a:cubicBezTo>
                <a:lnTo>
                  <a:pt x="0" y="174953"/>
                </a:lnTo>
                <a:cubicBezTo>
                  <a:pt x="103261" y="109963"/>
                  <a:pt x="215949" y="52220"/>
                  <a:pt x="3341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Teardrop 1">
            <a:extLst>
              <a:ext uri="{FF2B5EF4-FFF2-40B4-BE49-F238E27FC236}">
                <a16:creationId xmlns:a16="http://schemas.microsoft.com/office/drawing/2014/main" id="{B4A412C5-E977-4E7C-B9FB-FEDA5C488B20}"/>
              </a:ext>
            </a:extLst>
          </p:cNvPr>
          <p:cNvSpPr/>
          <p:nvPr/>
        </p:nvSpPr>
        <p:spPr>
          <a:xfrm rot="18900000">
            <a:off x="7860107" y="1795873"/>
            <a:ext cx="735420" cy="736897"/>
          </a:xfrm>
          <a:custGeom>
            <a:avLst/>
            <a:gdLst>
              <a:gd name="connsiteX0" fmla="*/ 363572 w 1564135"/>
              <a:gd name="connsiteY0" fmla="*/ 0 h 1567276"/>
              <a:gd name="connsiteX1" fmla="*/ 1564135 w 1564135"/>
              <a:gd name="connsiteY1" fmla="*/ 1200563 h 1567276"/>
              <a:gd name="connsiteX2" fmla="*/ 1549360 w 1564135"/>
              <a:gd name="connsiteY2" fmla="*/ 1246896 h 1567276"/>
              <a:gd name="connsiteX3" fmla="*/ 1421732 w 1564135"/>
              <a:gd name="connsiteY3" fmla="*/ 1567276 h 1567276"/>
              <a:gd name="connsiteX4" fmla="*/ 0 w 1564135"/>
              <a:gd name="connsiteY4" fmla="*/ 145545 h 1567276"/>
              <a:gd name="connsiteX5" fmla="*/ 318374 w 1564135"/>
              <a:gd name="connsiteY5" fmla="*/ 15909 h 1567276"/>
              <a:gd name="connsiteX6" fmla="*/ 363572 w 1564135"/>
              <a:gd name="connsiteY6" fmla="*/ 0 h 15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135" h="1567276">
                <a:moveTo>
                  <a:pt x="363572" y="0"/>
                </a:moveTo>
                <a:lnTo>
                  <a:pt x="1564135" y="1200563"/>
                </a:lnTo>
                <a:cubicBezTo>
                  <a:pt x="1560088" y="1216265"/>
                  <a:pt x="1554762" y="1231568"/>
                  <a:pt x="1549360" y="1246896"/>
                </a:cubicBezTo>
                <a:cubicBezTo>
                  <a:pt x="1510775" y="1356364"/>
                  <a:pt x="1469301" y="1464334"/>
                  <a:pt x="1421732" y="1567276"/>
                </a:cubicBezTo>
                <a:lnTo>
                  <a:pt x="0" y="145545"/>
                </a:lnTo>
                <a:cubicBezTo>
                  <a:pt x="102463" y="97779"/>
                  <a:pt x="209752" y="55625"/>
                  <a:pt x="318374" y="15909"/>
                </a:cubicBezTo>
                <a:lnTo>
                  <a:pt x="3635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ardrop 1">
            <a:extLst>
              <a:ext uri="{FF2B5EF4-FFF2-40B4-BE49-F238E27FC236}">
                <a16:creationId xmlns:a16="http://schemas.microsoft.com/office/drawing/2014/main" id="{857187DE-6E73-4DE7-A2D8-128F9020FDAE}"/>
              </a:ext>
            </a:extLst>
          </p:cNvPr>
          <p:cNvSpPr/>
          <p:nvPr/>
        </p:nvSpPr>
        <p:spPr>
          <a:xfrm rot="18900000">
            <a:off x="7847379" y="1525328"/>
            <a:ext cx="761254" cy="760722"/>
          </a:xfrm>
          <a:custGeom>
            <a:avLst/>
            <a:gdLst>
              <a:gd name="connsiteX0" fmla="*/ 1619081 w 1619081"/>
              <a:gd name="connsiteY0" fmla="*/ 0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  <a:gd name="connsiteX0" fmla="*/ 389271 w 1619081"/>
              <a:gd name="connsiteY0" fmla="*/ 297541 h 1617949"/>
              <a:gd name="connsiteX1" fmla="*/ 1321164 w 1619081"/>
              <a:gd name="connsiteY1" fmla="*/ 1229434 h 1617949"/>
              <a:gd name="connsiteX2" fmla="*/ 1200562 w 1619081"/>
              <a:gd name="connsiteY2" fmla="*/ 1617949 h 1617949"/>
              <a:gd name="connsiteX3" fmla="*/ 0 w 1619081"/>
              <a:gd name="connsiteY3" fmla="*/ 417386 h 1617949"/>
              <a:gd name="connsiteX4" fmla="*/ 389271 w 1619081"/>
              <a:gd name="connsiteY4" fmla="*/ 297541 h 1617949"/>
              <a:gd name="connsiteX5" fmla="*/ 1619081 w 1619081"/>
              <a:gd name="connsiteY5" fmla="*/ 0 h 161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9081" h="1617949">
                <a:moveTo>
                  <a:pt x="389271" y="297541"/>
                </a:moveTo>
                <a:lnTo>
                  <a:pt x="1321164" y="1229434"/>
                </a:lnTo>
                <a:cubicBezTo>
                  <a:pt x="1284777" y="1360848"/>
                  <a:pt x="1245299" y="1488825"/>
                  <a:pt x="1200562" y="1617949"/>
                </a:cubicBezTo>
                <a:lnTo>
                  <a:pt x="0" y="417386"/>
                </a:lnTo>
                <a:cubicBezTo>
                  <a:pt x="140401" y="367438"/>
                  <a:pt x="268038" y="329001"/>
                  <a:pt x="389271" y="297541"/>
                </a:cubicBezTo>
                <a:close/>
                <a:moveTo>
                  <a:pt x="1619081" y="0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ardrop 1">
            <a:extLst>
              <a:ext uri="{FF2B5EF4-FFF2-40B4-BE49-F238E27FC236}">
                <a16:creationId xmlns:a16="http://schemas.microsoft.com/office/drawing/2014/main" id="{919DD5C9-6DD7-46BC-A196-1F7476631580}"/>
              </a:ext>
            </a:extLst>
          </p:cNvPr>
          <p:cNvSpPr/>
          <p:nvPr/>
        </p:nvSpPr>
        <p:spPr>
          <a:xfrm rot="18900000">
            <a:off x="7938764" y="1489186"/>
            <a:ext cx="578484" cy="578014"/>
          </a:xfrm>
          <a:custGeom>
            <a:avLst/>
            <a:gdLst/>
            <a:ahLst/>
            <a:cxnLst/>
            <a:rect l="l" t="t" r="r" b="b"/>
            <a:pathLst>
              <a:path w="1230355" h="1229356">
                <a:moveTo>
                  <a:pt x="413951" y="201833"/>
                </a:moveTo>
                <a:lnTo>
                  <a:pt x="1037048" y="824930"/>
                </a:lnTo>
                <a:cubicBezTo>
                  <a:pt x="1003379" y="965963"/>
                  <a:pt x="969173" y="1099286"/>
                  <a:pt x="932360" y="1229356"/>
                </a:cubicBezTo>
                <a:lnTo>
                  <a:pt x="0" y="296996"/>
                </a:lnTo>
                <a:cubicBezTo>
                  <a:pt x="143747" y="259009"/>
                  <a:pt x="278253" y="230063"/>
                  <a:pt x="413951" y="201833"/>
                </a:cubicBezTo>
                <a:close/>
                <a:moveTo>
                  <a:pt x="1230355" y="0"/>
                </a:moveTo>
                <a:lnTo>
                  <a:pt x="1230355" y="3"/>
                </a:lnTo>
                <a:lnTo>
                  <a:pt x="1230353" y="1"/>
                </a:lnTo>
                <a:cubicBezTo>
                  <a:pt x="1230354" y="1"/>
                  <a:pt x="1230354" y="0"/>
                  <a:pt x="123035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Teardrop 1">
            <a:extLst>
              <a:ext uri="{FF2B5EF4-FFF2-40B4-BE49-F238E27FC236}">
                <a16:creationId xmlns:a16="http://schemas.microsoft.com/office/drawing/2014/main" id="{F28F3E83-DFDF-4BE8-A0FC-358CDE34B3EA}"/>
              </a:ext>
            </a:extLst>
          </p:cNvPr>
          <p:cNvSpPr/>
          <p:nvPr/>
        </p:nvSpPr>
        <p:spPr>
          <a:xfrm rot="18900000">
            <a:off x="8036039" y="1449934"/>
            <a:ext cx="383935" cy="388103"/>
          </a:xfrm>
          <a:custGeom>
            <a:avLst/>
            <a:gdLst/>
            <a:ahLst/>
            <a:cxnLst/>
            <a:rect l="l" t="t" r="r" b="b"/>
            <a:pathLst>
              <a:path w="816576" h="825442">
                <a:moveTo>
                  <a:pt x="417324" y="109867"/>
                </a:moveTo>
                <a:lnTo>
                  <a:pt x="720663" y="413205"/>
                </a:lnTo>
                <a:cubicBezTo>
                  <a:pt x="686946" y="559294"/>
                  <a:pt x="655344" y="695579"/>
                  <a:pt x="623784" y="825442"/>
                </a:cubicBezTo>
                <a:lnTo>
                  <a:pt x="0" y="201657"/>
                </a:lnTo>
                <a:cubicBezTo>
                  <a:pt x="134629" y="173469"/>
                  <a:pt x="270389" y="145803"/>
                  <a:pt x="417324" y="109867"/>
                </a:cubicBezTo>
                <a:close/>
                <a:moveTo>
                  <a:pt x="816576" y="0"/>
                </a:moveTo>
                <a:lnTo>
                  <a:pt x="816576" y="1"/>
                </a:lnTo>
                <a:lnTo>
                  <a:pt x="816575" y="0"/>
                </a:lnTo>
                <a:cubicBezTo>
                  <a:pt x="816575" y="0"/>
                  <a:pt x="816576" y="0"/>
                  <a:pt x="81657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1">
            <a:extLst>
              <a:ext uri="{FF2B5EF4-FFF2-40B4-BE49-F238E27FC236}">
                <a16:creationId xmlns:a16="http://schemas.microsoft.com/office/drawing/2014/main" id="{3C1ABDED-45AE-45C0-952E-0FF7091A5B29}"/>
              </a:ext>
            </a:extLst>
          </p:cNvPr>
          <p:cNvSpPr/>
          <p:nvPr/>
        </p:nvSpPr>
        <p:spPr>
          <a:xfrm rot="18900000">
            <a:off x="8134121" y="1410683"/>
            <a:ext cx="187770" cy="194288"/>
          </a:xfrm>
          <a:custGeom>
            <a:avLst/>
            <a:gdLst/>
            <a:ahLst/>
            <a:cxnLst/>
            <a:rect l="l" t="t" r="r" b="b"/>
            <a:pathLst>
              <a:path w="399360" h="413223">
                <a:moveTo>
                  <a:pt x="399360" y="0"/>
                </a:moveTo>
                <a:cubicBezTo>
                  <a:pt x="364774" y="146979"/>
                  <a:pt x="333281" y="283937"/>
                  <a:pt x="303466" y="413223"/>
                </a:cubicBezTo>
                <a:lnTo>
                  <a:pt x="0" y="109757"/>
                </a:lnTo>
                <a:cubicBezTo>
                  <a:pt x="123308" y="80669"/>
                  <a:pt x="254390" y="45509"/>
                  <a:pt x="39936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51">
            <a:extLst>
              <a:ext uri="{FF2B5EF4-FFF2-40B4-BE49-F238E27FC236}">
                <a16:creationId xmlns:a16="http://schemas.microsoft.com/office/drawing/2014/main" id="{D0DDE445-AFC2-4E44-8574-35612547B93B}"/>
              </a:ext>
            </a:extLst>
          </p:cNvPr>
          <p:cNvSpPr txBox="1"/>
          <p:nvPr/>
        </p:nvSpPr>
        <p:spPr>
          <a:xfrm>
            <a:off x="1902363" y="3818921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Ungaria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51">
            <a:extLst>
              <a:ext uri="{FF2B5EF4-FFF2-40B4-BE49-F238E27FC236}">
                <a16:creationId xmlns:a16="http://schemas.microsoft.com/office/drawing/2014/main" id="{EEF7E4A3-0C50-4089-B997-9BF7D231B6BF}"/>
              </a:ext>
            </a:extLst>
          </p:cNvPr>
          <p:cNvSpPr txBox="1"/>
          <p:nvPr/>
        </p:nvSpPr>
        <p:spPr>
          <a:xfrm>
            <a:off x="3411059" y="3837774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Germania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51">
            <a:extLst>
              <a:ext uri="{FF2B5EF4-FFF2-40B4-BE49-F238E27FC236}">
                <a16:creationId xmlns:a16="http://schemas.microsoft.com/office/drawing/2014/main" id="{E271BB42-0C61-4ADD-9198-6ADCD02D9543}"/>
              </a:ext>
            </a:extLst>
          </p:cNvPr>
          <p:cNvSpPr txBox="1"/>
          <p:nvPr/>
        </p:nvSpPr>
        <p:spPr>
          <a:xfrm>
            <a:off x="4915961" y="3799938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Olanda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51">
            <a:extLst>
              <a:ext uri="{FF2B5EF4-FFF2-40B4-BE49-F238E27FC236}">
                <a16:creationId xmlns:a16="http://schemas.microsoft.com/office/drawing/2014/main" id="{162305DE-744F-4336-A5F7-301111830349}"/>
              </a:ext>
            </a:extLst>
          </p:cNvPr>
          <p:cNvSpPr txBox="1"/>
          <p:nvPr/>
        </p:nvSpPr>
        <p:spPr>
          <a:xfrm>
            <a:off x="6446353" y="3845249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Anglia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51">
            <a:extLst>
              <a:ext uri="{FF2B5EF4-FFF2-40B4-BE49-F238E27FC236}">
                <a16:creationId xmlns:a16="http://schemas.microsoft.com/office/drawing/2014/main" id="{F81106D2-161C-4178-9B74-8A9358581150}"/>
              </a:ext>
            </a:extLst>
          </p:cNvPr>
          <p:cNvSpPr txBox="1"/>
          <p:nvPr/>
        </p:nvSpPr>
        <p:spPr>
          <a:xfrm>
            <a:off x="7767633" y="3837773"/>
            <a:ext cx="1381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Danemarca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51">
            <a:extLst>
              <a:ext uri="{FF2B5EF4-FFF2-40B4-BE49-F238E27FC236}">
                <a16:creationId xmlns:a16="http://schemas.microsoft.com/office/drawing/2014/main" id="{4B48CF63-46EC-44FB-A2B5-6E2AF1C3D9CF}"/>
              </a:ext>
            </a:extLst>
          </p:cNvPr>
          <p:cNvSpPr txBox="1"/>
          <p:nvPr/>
        </p:nvSpPr>
        <p:spPr>
          <a:xfrm>
            <a:off x="282899" y="942163"/>
            <a:ext cx="872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 cadrul ultimei statistici, în România doar 1,7% din populație dona sânge, comparativ cu celelalte țări.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51">
            <a:extLst>
              <a:ext uri="{FF2B5EF4-FFF2-40B4-BE49-F238E27FC236}">
                <a16:creationId xmlns:a16="http://schemas.microsoft.com/office/drawing/2014/main" id="{B8FE0DF1-D0F1-4ABF-9E41-2E2B075753E2}"/>
              </a:ext>
            </a:extLst>
          </p:cNvPr>
          <p:cNvSpPr txBox="1"/>
          <p:nvPr/>
        </p:nvSpPr>
        <p:spPr>
          <a:xfrm>
            <a:off x="737242" y="4254679"/>
            <a:ext cx="3076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 de donare este foarte mică în comparație cu necesitatea de transfuzie a pacienților din spitale.</a:t>
            </a:r>
          </a:p>
        </p:txBody>
      </p:sp>
      <p:sp>
        <p:nvSpPr>
          <p:cNvPr id="83" name="TextBox 51">
            <a:extLst>
              <a:ext uri="{FF2B5EF4-FFF2-40B4-BE49-F238E27FC236}">
                <a16:creationId xmlns:a16="http://schemas.microsoft.com/office/drawing/2014/main" id="{00769943-F154-422D-AFC2-87F81D0EDE58}"/>
              </a:ext>
            </a:extLst>
          </p:cNvPr>
          <p:cNvSpPr txBox="1"/>
          <p:nvPr/>
        </p:nvSpPr>
        <p:spPr>
          <a:xfrm>
            <a:off x="4679366" y="4271278"/>
            <a:ext cx="3582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Astfel, în România se înregistrează un deficit major de sânge, donatorii asigurând doar 65% din totalul necesar.</a:t>
            </a:r>
          </a:p>
        </p:txBody>
      </p:sp>
    </p:spTree>
    <p:extLst>
      <p:ext uri="{BB962C8B-B14F-4D97-AF65-F5344CB8AC3E}">
        <p14:creationId xmlns:p14="http://schemas.microsoft.com/office/powerpoint/2010/main" val="112925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04240" y="412650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800" dirty="0">
                <a:solidFill>
                  <a:schemeClr val="accent1"/>
                </a:solidFill>
                <a:cs typeface="Arial" pitchFamily="34" charset="0"/>
              </a:rPr>
              <a:t>    Scopul</a:t>
            </a:r>
            <a:r>
              <a:rPr lang="en-US" sz="2800" dirty="0">
                <a:cs typeface="Arial" pitchFamily="34" charset="0"/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196242" y="333922"/>
            <a:ext cx="1327061" cy="98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409732" y="123478"/>
            <a:ext cx="365760" cy="4824536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4240" y="244634"/>
            <a:ext cx="6939760" cy="89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204240" y="316104"/>
            <a:ext cx="6939760" cy="96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75492" y="915151"/>
            <a:ext cx="7445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Scopul acestui proiect este de a realiza o colaborare bună între centru și colaboratorii săi.</a:t>
            </a:r>
          </a:p>
          <a:p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Urmărește gestionarea situațiilor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</a:t>
            </a:r>
            <a:r>
              <a:rPr lang="ro-RO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</a:t>
            </a:r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-un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ro-RO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entru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transfuzii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sanguine</a:t>
            </a:r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eficientizând operațiile făcute în cadrul său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ro-RO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Proiectul mai urmărește informarea potențialilor donatori și motivarea implicării acestora în procesele de donare.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5421" y="3186781"/>
            <a:ext cx="7525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 ales </a:t>
            </a:r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această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datorită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lipsei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informare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privința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donărilor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Am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observat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persoană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confruntă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lipsa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informație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decât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frica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efectivă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dona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r>
              <a:rPr lang="ro-RO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Alegerea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temei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mi-a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oportunitatea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optimiza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experiența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centrele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donare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atât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persoanelor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colaborează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cât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persoanelor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cadrul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centrului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F4F8A8A8-F137-482E-AEB4-A6CF21FAF337}"/>
              </a:ext>
            </a:extLst>
          </p:cNvPr>
          <p:cNvSpPr txBox="1">
            <a:spLocks/>
          </p:cNvSpPr>
          <p:nvPr/>
        </p:nvSpPr>
        <p:spPr>
          <a:xfrm>
            <a:off x="2267744" y="265844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800" dirty="0">
                <a:solidFill>
                  <a:schemeClr val="accent1"/>
                </a:solidFill>
                <a:cs typeface="Arial" pitchFamily="34" charset="0"/>
              </a:rPr>
              <a:t>    Motivația</a:t>
            </a:r>
            <a:r>
              <a:rPr lang="en-US" sz="2800" dirty="0">
                <a:cs typeface="Arial" pitchFamily="34" charset="0"/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ardrop 9">
            <a:extLst>
              <a:ext uri="{FF2B5EF4-FFF2-40B4-BE49-F238E27FC236}">
                <a16:creationId xmlns:a16="http://schemas.microsoft.com/office/drawing/2014/main" id="{C03E8B03-5DFC-4179-AC55-5801DD67830C}"/>
              </a:ext>
            </a:extLst>
          </p:cNvPr>
          <p:cNvSpPr>
            <a:spLocks noChangeAspect="1"/>
          </p:cNvSpPr>
          <p:nvPr/>
        </p:nvSpPr>
        <p:spPr>
          <a:xfrm rot="18900000">
            <a:off x="2258362" y="574862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ardrop 9">
            <a:extLst>
              <a:ext uri="{FF2B5EF4-FFF2-40B4-BE49-F238E27FC236}">
                <a16:creationId xmlns:a16="http://schemas.microsoft.com/office/drawing/2014/main" id="{6E9EFA6B-1CA4-4A0A-B423-F1E9CEA34AAC}"/>
              </a:ext>
            </a:extLst>
          </p:cNvPr>
          <p:cNvSpPr>
            <a:spLocks noChangeAspect="1"/>
          </p:cNvSpPr>
          <p:nvPr/>
        </p:nvSpPr>
        <p:spPr>
          <a:xfrm rot="18900000">
            <a:off x="2255867" y="2810193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ardrop 9">
            <a:extLst>
              <a:ext uri="{FF2B5EF4-FFF2-40B4-BE49-F238E27FC236}">
                <a16:creationId xmlns:a16="http://schemas.microsoft.com/office/drawing/2014/main" id="{A0DEBC85-2857-48F3-93CA-1CBF2BD272B1}"/>
              </a:ext>
            </a:extLst>
          </p:cNvPr>
          <p:cNvSpPr>
            <a:spLocks noChangeAspect="1"/>
          </p:cNvSpPr>
          <p:nvPr/>
        </p:nvSpPr>
        <p:spPr>
          <a:xfrm rot="18900000">
            <a:off x="216647" y="1226703"/>
            <a:ext cx="215936" cy="18429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1">
            <a:extLst>
              <a:ext uri="{FF2B5EF4-FFF2-40B4-BE49-F238E27FC236}">
                <a16:creationId xmlns:a16="http://schemas.microsoft.com/office/drawing/2014/main" id="{EB75AEC0-40BF-4322-BF6C-8292B2AAB678}"/>
              </a:ext>
            </a:extLst>
          </p:cNvPr>
          <p:cNvSpPr txBox="1"/>
          <p:nvPr/>
        </p:nvSpPr>
        <p:spPr>
          <a:xfrm>
            <a:off x="179512" y="23224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Proiectarea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Bazei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date</a:t>
            </a:r>
            <a:endParaRPr lang="ro-RO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5" name="Substituent conținut 12">
            <a:extLst>
              <a:ext uri="{FF2B5EF4-FFF2-40B4-BE49-F238E27FC236}">
                <a16:creationId xmlns:a16="http://schemas.microsoft.com/office/drawing/2014/main" id="{90BFF926-8831-4E32-90C9-91FCB817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7908"/>
            <a:ext cx="7275839" cy="4223332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 rot="5400000">
            <a:off x="4456308" y="-3356410"/>
            <a:ext cx="375400" cy="8352928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236296" y="123478"/>
            <a:ext cx="938544" cy="69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ardrop 9">
            <a:extLst>
              <a:ext uri="{FF2B5EF4-FFF2-40B4-BE49-F238E27FC236}">
                <a16:creationId xmlns:a16="http://schemas.microsoft.com/office/drawing/2014/main" id="{A0DEBC85-2857-48F3-93CA-1CBF2BD272B1}"/>
              </a:ext>
            </a:extLst>
          </p:cNvPr>
          <p:cNvSpPr>
            <a:spLocks noChangeAspect="1"/>
          </p:cNvSpPr>
          <p:nvPr/>
        </p:nvSpPr>
        <p:spPr>
          <a:xfrm rot="18900000">
            <a:off x="7239168" y="75343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9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accent1"/>
                </a:solidFill>
              </a:rPr>
              <a:t>Arhitectura</a:t>
            </a:r>
            <a:r>
              <a:rPr lang="en-US" altLang="ko-KR" dirty="0"/>
              <a:t> </a:t>
            </a:r>
            <a:r>
              <a:rPr lang="ro-RO" altLang="ko-KR" dirty="0"/>
              <a:t>proiectului</a:t>
            </a:r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817270"/>
            <a:ext cx="7344816" cy="3914720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885656"/>
            <a:ext cx="5330863" cy="2531899"/>
            <a:chOff x="2216616" y="993279"/>
            <a:chExt cx="2664407" cy="2531899"/>
          </a:xfrm>
        </p:grpSpPr>
        <p:sp>
          <p:nvSpPr>
            <p:cNvPr id="16" name="TextBox 15"/>
            <p:cNvSpPr txBox="1"/>
            <p:nvPr/>
          </p:nvSpPr>
          <p:spPr>
            <a:xfrm>
              <a:off x="2216616" y="993279"/>
              <a:ext cx="2659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altLang="ko-KR" sz="1400" b="1" dirty="0">
                  <a:solidFill>
                    <a:schemeClr val="accent2"/>
                  </a:solidFill>
                  <a:cs typeface="Arial" pitchFamily="34" charset="0"/>
                </a:rPr>
                <a:t>Arhitectura de tip client-server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1416" y="1401520"/>
              <a:ext cx="265960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Clienții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posibilitatea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trimite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către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server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sau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primii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date de la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acesta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just"/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Funcţia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bază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serverului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este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responsabilitatea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administrării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accesului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baza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date: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sortarea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datelor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selectarea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acelora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care are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nevoie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clientul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just"/>
              <a:endPara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just"/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În proiect se folosește protocolul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ro-RO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Hypertext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Transfer Protocol)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protocol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tip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cerere-răspuns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algn="just"/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ardrop 9">
            <a:extLst>
              <a:ext uri="{FF2B5EF4-FFF2-40B4-BE49-F238E27FC236}">
                <a16:creationId xmlns:a16="http://schemas.microsoft.com/office/drawing/2014/main" id="{ED218C4B-D6C2-4701-953C-C800FA19984C}"/>
              </a:ext>
            </a:extLst>
          </p:cNvPr>
          <p:cNvSpPr>
            <a:spLocks noChangeAspect="1"/>
          </p:cNvSpPr>
          <p:nvPr/>
        </p:nvSpPr>
        <p:spPr>
          <a:xfrm rot="18900000">
            <a:off x="277964" y="4721154"/>
            <a:ext cx="229049" cy="19548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Imagine 18">
            <a:extLst>
              <a:ext uri="{FF2B5EF4-FFF2-40B4-BE49-F238E27FC236}">
                <a16:creationId xmlns:a16="http://schemas.microsoft.com/office/drawing/2014/main" id="{0A458C6D-7A09-4377-A858-3E2D03278D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6" y="3079502"/>
            <a:ext cx="2679217" cy="15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Tehnologii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folosite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1215" y="1491630"/>
            <a:ext cx="1396489" cy="1368152"/>
            <a:chOff x="511215" y="1779662"/>
            <a:chExt cx="1396489" cy="1368152"/>
          </a:xfrm>
        </p:grpSpPr>
        <p:sp>
          <p:nvSpPr>
            <p:cNvPr id="3" name="Oval 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95736" y="1491630"/>
            <a:ext cx="1396489" cy="1368152"/>
            <a:chOff x="511215" y="1779662"/>
            <a:chExt cx="1396489" cy="1368152"/>
          </a:xfrm>
        </p:grpSpPr>
        <p:sp>
          <p:nvSpPr>
            <p:cNvPr id="13" name="Oval 12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0257" y="1491630"/>
            <a:ext cx="1396489" cy="1368152"/>
            <a:chOff x="511215" y="1779662"/>
            <a:chExt cx="1396489" cy="1368152"/>
          </a:xfrm>
        </p:grpSpPr>
        <p:sp>
          <p:nvSpPr>
            <p:cNvPr id="17" name="Oval 16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64778" y="1491630"/>
            <a:ext cx="1396489" cy="1368152"/>
            <a:chOff x="511215" y="1779662"/>
            <a:chExt cx="1396489" cy="1368152"/>
          </a:xfrm>
        </p:grpSpPr>
        <p:sp>
          <p:nvSpPr>
            <p:cNvPr id="21" name="Oval 20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49299" y="1491630"/>
            <a:ext cx="1396489" cy="1368152"/>
            <a:chOff x="511215" y="1779662"/>
            <a:chExt cx="1396489" cy="1368152"/>
          </a:xfrm>
        </p:grpSpPr>
        <p:sp>
          <p:nvSpPr>
            <p:cNvPr id="25" name="Oval 24"/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2937" y="181079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42113" y="3150366"/>
            <a:ext cx="1699847" cy="1417356"/>
            <a:chOff x="803640" y="3362835"/>
            <a:chExt cx="2059657" cy="1417356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framework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dezvoltarea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rapidă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aplicațiilor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ajută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construirea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site-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dinamice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cu PHP.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CodeIgniter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27072" y="3150367"/>
            <a:ext cx="1734869" cy="1578239"/>
            <a:chOff x="803640" y="3362835"/>
            <a:chExt cx="2059657" cy="1352320"/>
          </a:xfrm>
        </p:grpSpPr>
        <p:sp>
          <p:nvSpPr>
            <p:cNvPr id="37" name="TextBox 36"/>
            <p:cNvSpPr txBox="1"/>
            <p:nvPr/>
          </p:nvSpPr>
          <p:spPr>
            <a:xfrm>
              <a:off x="842106" y="3686648"/>
              <a:ext cx="1958825" cy="1028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limbaj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descriptiv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ajutorul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căruia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creează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funcționalitatea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unei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pagini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HyperText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Markup Language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712031" y="3150366"/>
            <a:ext cx="1734869" cy="1578239"/>
            <a:chOff x="803640" y="3362835"/>
            <a:chExt cx="2059657" cy="1244363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660798"/>
              <a:ext cx="2059657" cy="94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reprezintă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limbajul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care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folosește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aspectului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și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pentru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formatarea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tuturor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elementelor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HTML.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Cascading Style Sheets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396990" y="3150367"/>
            <a:ext cx="1708733" cy="1231311"/>
            <a:chOff x="803640" y="3362835"/>
            <a:chExt cx="2121627" cy="484273"/>
          </a:xfrm>
        </p:grpSpPr>
        <p:sp>
          <p:nvSpPr>
            <p:cNvPr id="43" name="TextBox 42"/>
            <p:cNvSpPr txBox="1"/>
            <p:nvPr/>
          </p:nvSpPr>
          <p:spPr>
            <a:xfrm>
              <a:off x="865610" y="3447649"/>
              <a:ext cx="2059657" cy="399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 un framework pentru dezvoltarea rapid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ă de aplicații folosind HTML și CSS.</a:t>
              </a:r>
              <a:endPara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81951" y="3150366"/>
            <a:ext cx="1699847" cy="1417356"/>
            <a:chOff x="803640" y="3362835"/>
            <a:chExt cx="2059657" cy="1417356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limbaj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scripting care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crearea unui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conținut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dinamic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actualizat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control multimedia,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animatie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JavaScript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33">
            <a:extLst>
              <a:ext uri="{FF2B5EF4-FFF2-40B4-BE49-F238E27FC236}">
                <a16:creationId xmlns:a16="http://schemas.microsoft.com/office/drawing/2014/main" id="{7D3E38C0-D3FD-4D2B-8D9A-3FD0F63EA5B0}"/>
              </a:ext>
            </a:extLst>
          </p:cNvPr>
          <p:cNvSpPr txBox="1"/>
          <p:nvPr/>
        </p:nvSpPr>
        <p:spPr>
          <a:xfrm>
            <a:off x="462125" y="2062959"/>
            <a:ext cx="141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PHP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C23012C1-6AFD-4AC8-8A79-3DB390F815BD}"/>
              </a:ext>
            </a:extLst>
          </p:cNvPr>
          <p:cNvSpPr txBox="1"/>
          <p:nvPr/>
        </p:nvSpPr>
        <p:spPr>
          <a:xfrm>
            <a:off x="2010352" y="2068151"/>
            <a:ext cx="173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33">
            <a:extLst>
              <a:ext uri="{FF2B5EF4-FFF2-40B4-BE49-F238E27FC236}">
                <a16:creationId xmlns:a16="http://schemas.microsoft.com/office/drawing/2014/main" id="{BD70B428-35D1-4AB4-AD42-EFC53FB61AD6}"/>
              </a:ext>
            </a:extLst>
          </p:cNvPr>
          <p:cNvSpPr txBox="1"/>
          <p:nvPr/>
        </p:nvSpPr>
        <p:spPr>
          <a:xfrm>
            <a:off x="3685893" y="2062959"/>
            <a:ext cx="173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69AB7D13-5585-4FC3-B4EF-3F84663B235C}"/>
              </a:ext>
            </a:extLst>
          </p:cNvPr>
          <p:cNvSpPr txBox="1"/>
          <p:nvPr/>
        </p:nvSpPr>
        <p:spPr>
          <a:xfrm>
            <a:off x="5370765" y="2058223"/>
            <a:ext cx="16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BOOSTRAP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33">
            <a:extLst>
              <a:ext uri="{FF2B5EF4-FFF2-40B4-BE49-F238E27FC236}">
                <a16:creationId xmlns:a16="http://schemas.microsoft.com/office/drawing/2014/main" id="{C17BA638-C631-491C-96AB-7AE763D77200}"/>
              </a:ext>
            </a:extLst>
          </p:cNvPr>
          <p:cNvSpPr txBox="1"/>
          <p:nvPr/>
        </p:nvSpPr>
        <p:spPr>
          <a:xfrm>
            <a:off x="7070611" y="2068151"/>
            <a:ext cx="173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ardrop 9">
            <a:extLst>
              <a:ext uri="{FF2B5EF4-FFF2-40B4-BE49-F238E27FC236}">
                <a16:creationId xmlns:a16="http://schemas.microsoft.com/office/drawing/2014/main" id="{2DB4DD66-97A9-402A-842D-C25F13A2092C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3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39752" y="123478"/>
            <a:ext cx="5004048" cy="576064"/>
          </a:xfrm>
        </p:spPr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Arhitectura </a:t>
            </a:r>
            <a:r>
              <a:rPr lang="ro-RO" altLang="ko-KR" dirty="0">
                <a:solidFill>
                  <a:schemeClr val="accent1"/>
                </a:solidFill>
              </a:rPr>
              <a:t>MVC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294" y="76562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CodeIgniter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utilizează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designul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arhitectural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Model-View-Controller.</a:t>
            </a: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A6575352-B9DC-479D-B2D9-2F120BEDE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0" y="1999035"/>
            <a:ext cx="4962525" cy="2200275"/>
          </a:xfrm>
          <a:prstGeom prst="rect">
            <a:avLst/>
          </a:prstGeom>
        </p:spPr>
      </p:pic>
      <p:sp>
        <p:nvSpPr>
          <p:cNvPr id="31" name="TextBox 33">
            <a:extLst>
              <a:ext uri="{FF2B5EF4-FFF2-40B4-BE49-F238E27FC236}">
                <a16:creationId xmlns:a16="http://schemas.microsoft.com/office/drawing/2014/main" id="{D7665ACB-7474-45D7-9769-02E4F8FAC466}"/>
              </a:ext>
            </a:extLst>
          </p:cNvPr>
          <p:cNvSpPr txBox="1"/>
          <p:nvPr/>
        </p:nvSpPr>
        <p:spPr>
          <a:xfrm>
            <a:off x="2984809" y="116803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definește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componentele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esențiale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aplicației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Reprezintă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datele care sunt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transferate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între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View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Controller .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C7C86943-56B2-47C1-84FF-784CB1E30515}"/>
              </a:ext>
            </a:extLst>
          </p:cNvPr>
          <p:cNvSpPr txBox="1"/>
          <p:nvPr/>
        </p:nvSpPr>
        <p:spPr>
          <a:xfrm>
            <a:off x="148289" y="381681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View-ul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din</a:t>
            </a: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funcțiile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care </a:t>
            </a: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interacționează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direct cu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partea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cod care face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aplicația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drăguță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definește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vedea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interacționa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aplicația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63D0-D138-4ED2-AD52-BD11953CEB86}"/>
              </a:ext>
            </a:extLst>
          </p:cNvPr>
          <p:cNvSpPr txBox="1"/>
          <p:nvPr/>
        </p:nvSpPr>
        <p:spPr>
          <a:xfrm>
            <a:off x="5998640" y="3651870"/>
            <a:ext cx="3027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Controller-ul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codul</a:t>
            </a:r>
            <a:endParaRPr lang="ro-RO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acționează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între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</a:t>
            </a:r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View,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primește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date de la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decide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face cu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Controller-ul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creierul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aplicației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leagă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view</a:t>
            </a:r>
          </a:p>
        </p:txBody>
      </p:sp>
      <p:sp>
        <p:nvSpPr>
          <p:cNvPr id="37" name="Teardrop 9">
            <a:extLst>
              <a:ext uri="{FF2B5EF4-FFF2-40B4-BE49-F238E27FC236}">
                <a16:creationId xmlns:a16="http://schemas.microsoft.com/office/drawing/2014/main" id="{8C441A38-D047-4C94-8C2C-08191C9078CC}"/>
              </a:ext>
            </a:extLst>
          </p:cNvPr>
          <p:cNvSpPr>
            <a:spLocks noChangeAspect="1"/>
          </p:cNvSpPr>
          <p:nvPr/>
        </p:nvSpPr>
        <p:spPr>
          <a:xfrm rot="18900000">
            <a:off x="400193" y="1006597"/>
            <a:ext cx="149516" cy="12760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9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 rot="5400000">
            <a:off x="-37029" y="5123811"/>
            <a:ext cx="1224136" cy="440494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-231433" y="3865678"/>
            <a:ext cx="1632002" cy="440493"/>
            <a:chOff x="1748034" y="2643770"/>
            <a:chExt cx="1951123" cy="504056"/>
          </a:xfrm>
          <a:solidFill>
            <a:schemeClr val="accent1"/>
          </a:solidFill>
        </p:grpSpPr>
        <p:sp>
          <p:nvSpPr>
            <p:cNvPr id="47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5400000">
            <a:off x="-146802" y="2562022"/>
            <a:ext cx="1462742" cy="412949"/>
            <a:chOff x="1748034" y="2643770"/>
            <a:chExt cx="1951123" cy="50405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2129436" y="2758325"/>
              <a:ext cx="1569721" cy="288000"/>
            </a:xfrm>
            <a:custGeom>
              <a:avLst/>
              <a:gdLst/>
              <a:ahLst/>
              <a:cxnLst/>
              <a:rect l="l" t="t" r="r" b="b"/>
              <a:pathLst>
                <a:path w="1569721" h="288000">
                  <a:moveTo>
                    <a:pt x="1425721" y="0"/>
                  </a:moveTo>
                  <a:lnTo>
                    <a:pt x="1569721" y="144000"/>
                  </a:lnTo>
                  <a:lnTo>
                    <a:pt x="1425721" y="288000"/>
                  </a:lnTo>
                  <a:lnTo>
                    <a:pt x="1326721" y="189000"/>
                  </a:lnTo>
                  <a:lnTo>
                    <a:pt x="0" y="189000"/>
                  </a:lnTo>
                  <a:lnTo>
                    <a:pt x="0" y="99000"/>
                  </a:lnTo>
                  <a:lnTo>
                    <a:pt x="1326721" y="9900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748034" y="2643770"/>
              <a:ext cx="504056" cy="50405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Cerințe funcționale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 rot="5400000">
            <a:off x="-127406" y="1437155"/>
            <a:ext cx="1402359" cy="233418"/>
          </a:xfrm>
          <a:custGeom>
            <a:avLst/>
            <a:gdLst/>
            <a:ahLst/>
            <a:cxnLst/>
            <a:rect l="l" t="t" r="r" b="b"/>
            <a:pathLst>
              <a:path w="1735441" h="288000">
                <a:moveTo>
                  <a:pt x="144000" y="0"/>
                </a:moveTo>
                <a:lnTo>
                  <a:pt x="243000" y="99000"/>
                </a:lnTo>
                <a:lnTo>
                  <a:pt x="1492441" y="99000"/>
                </a:lnTo>
                <a:lnTo>
                  <a:pt x="1591441" y="0"/>
                </a:lnTo>
                <a:lnTo>
                  <a:pt x="1735441" y="144000"/>
                </a:lnTo>
                <a:lnTo>
                  <a:pt x="1591441" y="288000"/>
                </a:lnTo>
                <a:lnTo>
                  <a:pt x="1492441" y="189000"/>
                </a:lnTo>
                <a:lnTo>
                  <a:pt x="243000" y="189000"/>
                </a:lnTo>
                <a:lnTo>
                  <a:pt x="144000" y="288000"/>
                </a:lnTo>
                <a:lnTo>
                  <a:pt x="0" y="144000"/>
                </a:lnTo>
                <a:close/>
              </a:path>
            </a:pathLst>
          </a:cu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187624" y="2715038"/>
            <a:ext cx="6309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Vizualizarea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conținutului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informațional</a:t>
            </a:r>
            <a:endParaRPr lang="ro-RO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Vizualizarea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campaniilor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cazurilor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publicate</a:t>
            </a:r>
            <a:endParaRPr lang="ro-RO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Posibilitatea de a participa la diferitele campanii</a:t>
            </a: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și de a le distribuii.</a:t>
            </a:r>
            <a:endParaRPr lang="it-IT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Posibilitatea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trimiterii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funcție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tipul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</a:t>
            </a: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(donator,</a:t>
            </a:r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pacient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centru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sanitar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voluntar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ro-RO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Posibilitatea contactării centrului din cadrul paginii web.</a:t>
            </a:r>
          </a:p>
          <a:p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0556A39D-94E7-4E90-B00D-852D7B5E0445}"/>
              </a:ext>
            </a:extLst>
          </p:cNvPr>
          <p:cNvGrpSpPr/>
          <p:nvPr/>
        </p:nvGrpSpPr>
        <p:grpSpPr>
          <a:xfrm>
            <a:off x="1763688" y="1052528"/>
            <a:ext cx="1584176" cy="1402360"/>
            <a:chOff x="511215" y="1779662"/>
            <a:chExt cx="1396489" cy="136815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31D632-5925-4A9D-B654-44B12B57984F}"/>
                </a:ext>
              </a:extLst>
            </p:cNvPr>
            <p:cNvSpPr/>
            <p:nvPr/>
          </p:nvSpPr>
          <p:spPr>
            <a:xfrm>
              <a:off x="511215" y="1851670"/>
              <a:ext cx="1296144" cy="1296144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719FE-4BF9-489F-81E5-FFB350E1C8CB}"/>
                </a:ext>
              </a:extLst>
            </p:cNvPr>
            <p:cNvSpPr/>
            <p:nvPr/>
          </p:nvSpPr>
          <p:spPr>
            <a:xfrm>
              <a:off x="1331640" y="1779662"/>
              <a:ext cx="576064" cy="57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A3CB5AD3-77C0-4800-8FD6-CE89AA0B58D2}"/>
              </a:ext>
            </a:extLst>
          </p:cNvPr>
          <p:cNvSpPr/>
          <p:nvPr/>
        </p:nvSpPr>
        <p:spPr>
          <a:xfrm>
            <a:off x="2843624" y="1131574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62">
            <a:extLst>
              <a:ext uri="{FF2B5EF4-FFF2-40B4-BE49-F238E27FC236}">
                <a16:creationId xmlns:a16="http://schemas.microsoft.com/office/drawing/2014/main" id="{C3422F45-C848-4712-9960-3515963CF626}"/>
              </a:ext>
            </a:extLst>
          </p:cNvPr>
          <p:cNvSpPr txBox="1"/>
          <p:nvPr/>
        </p:nvSpPr>
        <p:spPr>
          <a:xfrm>
            <a:off x="1920893" y="1651461"/>
            <a:ext cx="5273652" cy="38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Utilizatori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ardrop 9">
            <a:extLst>
              <a:ext uri="{FF2B5EF4-FFF2-40B4-BE49-F238E27FC236}">
                <a16:creationId xmlns:a16="http://schemas.microsoft.com/office/drawing/2014/main" id="{321F1012-FCB9-47CE-A711-7DC9FDC6C8B9}"/>
              </a:ext>
            </a:extLst>
          </p:cNvPr>
          <p:cNvSpPr>
            <a:spLocks noChangeAspect="1"/>
          </p:cNvSpPr>
          <p:nvPr/>
        </p:nvSpPr>
        <p:spPr>
          <a:xfrm rot="18900000">
            <a:off x="8030502" y="777712"/>
            <a:ext cx="171791" cy="14661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18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751</Words>
  <Application>Microsoft Office PowerPoint</Application>
  <PresentationFormat>Expunere pe ecran (16:9)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3</vt:i4>
      </vt:variant>
      <vt:variant>
        <vt:lpstr>Titluri diapozitive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Cambria</vt:lpstr>
      <vt:lpstr>Times New Roman</vt:lpstr>
      <vt:lpstr>Cover and End Slide Master</vt:lpstr>
      <vt:lpstr>Contents Slide Master</vt:lpstr>
      <vt:lpstr>Section Break Slide Master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Diana</cp:lastModifiedBy>
  <cp:revision>128</cp:revision>
  <dcterms:created xsi:type="dcterms:W3CDTF">2016-12-05T23:26:54Z</dcterms:created>
  <dcterms:modified xsi:type="dcterms:W3CDTF">2019-06-30T20:21:54Z</dcterms:modified>
</cp:coreProperties>
</file>