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0" r:id="rId3"/>
    <p:sldId id="264" r:id="rId4"/>
    <p:sldId id="266" r:id="rId5"/>
    <p:sldId id="265" r:id="rId6"/>
    <p:sldId id="268" r:id="rId7"/>
    <p:sldId id="267" r:id="rId8"/>
    <p:sldId id="269" r:id="rId9"/>
    <p:sldId id="270" r:id="rId10"/>
    <p:sldId id="271" r:id="rId11"/>
    <p:sldId id="272" r:id="rId12"/>
  </p:sldIdLst>
  <p:sldSz cx="12188825" cy="6858000"/>
  <p:notesSz cx="6858000" cy="9144000"/>
  <p:defaultTextStyle>
    <a:defPPr rtl="0">
      <a:defRPr lang="ro-ro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ana" initials="D" lastIdx="3" clrIdx="0">
    <p:extLst>
      <p:ext uri="{19B8F6BF-5375-455C-9EA6-DF929625EA0E}">
        <p15:presenceInfo xmlns:p15="http://schemas.microsoft.com/office/powerpoint/2012/main" userId="Di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059" autoAdjust="0"/>
  </p:normalViewPr>
  <p:slideViewPr>
    <p:cSldViewPr>
      <p:cViewPr varScale="1">
        <p:scale>
          <a:sx n="55" d="100"/>
          <a:sy n="55" d="100"/>
        </p:scale>
        <p:origin x="1338" y="72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51600700308634"/>
          <c:y val="6.6243087117828794E-2"/>
          <c:w val="0.87460823066442905"/>
          <c:h val="0.7785654112377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populația care donează sânge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Foaie1!$A$2:$A$7</c:f>
              <c:strCache>
                <c:ptCount val="6"/>
                <c:pt idx="0">
                  <c:v>România</c:v>
                </c:pt>
                <c:pt idx="1">
                  <c:v>Danemarca</c:v>
                </c:pt>
                <c:pt idx="2">
                  <c:v>Anglia</c:v>
                </c:pt>
                <c:pt idx="3">
                  <c:v>Olanda</c:v>
                </c:pt>
                <c:pt idx="4">
                  <c:v>Germania</c:v>
                </c:pt>
                <c:pt idx="5">
                  <c:v>Ungaria</c:v>
                </c:pt>
              </c:strCache>
            </c:strRef>
          </c:cat>
          <c:val>
            <c:numRef>
              <c:f>Foaie1!$B$2:$B$7</c:f>
              <c:numCache>
                <c:formatCode>0%</c:formatCode>
                <c:ptCount val="6"/>
                <c:pt idx="0" formatCode="0.00%">
                  <c:v>1.7000000000000001E-2</c:v>
                </c:pt>
                <c:pt idx="1">
                  <c:v>0.1</c:v>
                </c:pt>
                <c:pt idx="2">
                  <c:v>0.09</c:v>
                </c:pt>
                <c:pt idx="3">
                  <c:v>0.08</c:v>
                </c:pt>
                <c:pt idx="4">
                  <c:v>0.06</c:v>
                </c:pt>
                <c:pt idx="5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81-4535-9C2A-F8D9CBDD0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6461456"/>
        <c:axId val="1692618400"/>
      </c:barChart>
      <c:catAx>
        <c:axId val="1846461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692618400"/>
        <c:crosses val="autoZero"/>
        <c:auto val="1"/>
        <c:lblAlgn val="ctr"/>
        <c:lblOffset val="100"/>
        <c:noMultiLvlLbl val="0"/>
      </c:catAx>
      <c:valAx>
        <c:axId val="169261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4646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316CAA8-A607-44B6-ACFA-79540C270B36}" type="datetime1">
              <a:rPr lang="ro-RO" smtClean="0"/>
              <a:t>25.06.2019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A52D9BF-D574-4807-B36C-9E2A025BE826}" type="slidenum">
              <a:rPr lang="ro-RO" smtClean="0"/>
              <a:pPr algn="r" rtl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7B6D1EC-5AF3-4DF2-8677-432E7FD6F8B5}" type="datetime1">
              <a:rPr lang="ro-RO" smtClean="0"/>
              <a:pPr/>
              <a:t>25.06.2019</a:t>
            </a:fld>
            <a:endParaRPr lang="ro-RO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dirty="0"/>
              <a:t>Clic pentru editare stiluri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9E11EC53-F507-411E-9ADC-FBCFECE09D3D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yle/CSS/Overview.e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9E11EC53-F507-411E-9ADC-FBCFECE09D3D}" type="slidenum">
              <a:rPr lang="ro-RO" smtClean="0"/>
              <a:pPr algn="r" rtl="0"/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E11EC53-F507-411E-9ADC-FBCFECE09D3D}" type="slidenum">
              <a:rPr lang="ro-RO" smtClean="0"/>
              <a:pPr algn="r"/>
              <a:t>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4411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b="1" dirty="0"/>
              <a:t>Sublime Text- </a:t>
            </a:r>
            <a:r>
              <a:rPr lang="ro-RO" dirty="0"/>
              <a:t>editor de text open-</a:t>
            </a:r>
            <a:r>
              <a:rPr lang="ro-RO" noProof="0" dirty="0" err="1"/>
              <a:t>source</a:t>
            </a:r>
            <a:r>
              <a:rPr lang="ro-RO" dirty="0"/>
              <a:t> pentru diferite limbaje de programare</a:t>
            </a:r>
            <a:endParaRPr lang="en-US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XAMPP</a:t>
            </a:r>
            <a:r>
              <a:rPr lang="en-US" dirty="0"/>
              <a:t>- </a:t>
            </a:r>
            <a:r>
              <a:rPr lang="ro-RO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un pachet de programe </a:t>
            </a:r>
            <a:r>
              <a:rPr lang="ro-RO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</a:t>
            </a:r>
            <a:r>
              <a:rPr lang="ro-RO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software, open </a:t>
            </a:r>
            <a:r>
              <a:rPr lang="ro-RO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ro-RO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și </a:t>
            </a:r>
            <a:r>
              <a:rPr lang="ro-RO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cross-platform</a:t>
            </a:r>
            <a:r>
              <a:rPr lang="ro-RO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server, care constă în Apache HTTP Server, </a:t>
            </a:r>
            <a:r>
              <a:rPr lang="ro-RO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ro-RO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ro-RO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și interpretoare pentru scripturile scrise în limbajele de programare PHP </a:t>
            </a: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b="1" dirty="0" err="1"/>
              <a:t>CodeIgniter</a:t>
            </a:r>
            <a:r>
              <a:rPr lang="ro-RO" dirty="0"/>
              <a:t>- este un </a:t>
            </a:r>
            <a:r>
              <a:rPr lang="ro-RO" dirty="0" err="1"/>
              <a:t>framework</a:t>
            </a:r>
            <a:r>
              <a:rPr lang="ro-RO" dirty="0"/>
              <a:t> web open-</a:t>
            </a:r>
            <a:r>
              <a:rPr lang="ro-RO" dirty="0" err="1"/>
              <a:t>source</a:t>
            </a:r>
            <a:r>
              <a:rPr lang="ro-RO" dirty="0"/>
              <a:t> pentru dezvoltarea rapidă a aplicațiilor, ce ajută la construirea de site-uri web dinamice cu PHP. </a:t>
            </a:r>
            <a:endParaRPr lang="en-US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HTML</a:t>
            </a:r>
            <a:r>
              <a:rPr lang="en-US" b="0" dirty="0"/>
              <a:t>-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HyperText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Markup Language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limbaj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descriptiv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ajutorul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căruia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creează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site-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exact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funcționalitatea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elementelor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unei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pagini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web. 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6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Cascading Style Sheets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reprezintă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limbajul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care se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folosește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editarea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aspectului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și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formatarea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tuturor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elementelor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limbaj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scripting care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îți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să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creezi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conținut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dinamic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actualizat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control multimedia, anima</a:t>
            </a:r>
            <a:r>
              <a:rPr lang="ro-RO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o-RO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o-RO" dirty="0"/>
          </a:p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9E11EC53-F507-411E-9ADC-FBCFECE09D3D}" type="slidenum">
              <a:rPr lang="ro-RO" smtClean="0"/>
              <a:pPr algn="r"/>
              <a:t>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3185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Modelul reflectă de obicei lucrurile reale, adică datele aplicației fie ele în variabile, fie în liste . Modelul definește componentele esențiale ale aplicației. Reprezintă datele care sunt transferate între </a:t>
            </a:r>
            <a:r>
              <a:rPr lang="ro-RO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ro-RO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și Controller .</a:t>
            </a:r>
          </a:p>
          <a:p>
            <a:r>
              <a:rPr lang="ro-RO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View-ul</a:t>
            </a:r>
            <a:r>
              <a:rPr lang="ro-RO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este creat din toate funcțiile care interacționează direct cu utilizatorul. Este partea de cod care face aplicația drăguță și definește cum utilizatorul poate vedea și interacționa cu aplicația.</a:t>
            </a:r>
          </a:p>
          <a:p>
            <a:r>
              <a:rPr lang="ro-RO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Controller-</a:t>
            </a:r>
            <a:r>
              <a:rPr lang="ro-RO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</a:t>
            </a:r>
            <a:r>
              <a:rPr lang="ro-RO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este codul care acționează între Model și </a:t>
            </a:r>
            <a:r>
              <a:rPr lang="ro-RO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ro-RO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primește date de la utilizator și decide ce face cu ele. Controller-</a:t>
            </a:r>
            <a:r>
              <a:rPr lang="ro-RO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</a:t>
            </a:r>
            <a:r>
              <a:rPr lang="ro-RO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este creierul aplicației și leagă modelul de </a:t>
            </a:r>
            <a:r>
              <a:rPr lang="ro-RO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9E11EC53-F507-411E-9ADC-FBCFECE09D3D}" type="slidenum">
              <a:rPr lang="ro-RO" smtClean="0"/>
              <a:pPr algn="r"/>
              <a:t>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2229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rtlCol="0" anchor="ctr">
            <a:normAutofit/>
          </a:bodyPr>
          <a:lstStyle>
            <a:lvl1pPr algn="ctr" rtl="0">
              <a:defRPr sz="4400" cap="all" normalizeH="0" baseline="0"/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 hasCustomPrompt="1"/>
          </p:nvPr>
        </p:nvSpPr>
        <p:spPr>
          <a:xfrm>
            <a:off x="1468246" y="4063998"/>
            <a:ext cx="9220200" cy="10160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dirty="0"/>
              <a:t>Clic pentru a edita stilul de subtitlu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3A3E1E-DBB7-45B2-A9D0-16298CD2B796}" type="datetime1">
              <a:rPr lang="ro-RO" smtClean="0"/>
              <a:pPr/>
              <a:t>25.06.2019</a:t>
            </a:fld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5FD5434-F838-4DD4-A17B-1CB1A1850DF4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alternativ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rtlCol="0" anchor="b" anchorCtr="0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9" name="Dreptunghi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o-RO" sz="2400" dirty="0"/>
          </a:p>
        </p:txBody>
      </p:sp>
      <p:sp>
        <p:nvSpPr>
          <p:cNvPr id="3" name="Substituent imagine 2" descr="Un substituent gol pentru a adăuga o imagine. Faceți clic pe substituent și selectați imaginea pe care doriți s-o adăugați.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 rtl="0">
              <a:buNone/>
              <a:defRPr sz="27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2" indent="0" algn="l" rtl="0">
              <a:buNone/>
              <a:defRPr sz="2700"/>
            </a:lvl5pPr>
            <a:lvl6pPr marL="3047466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o-RO"/>
              <a:t>Faceți clic pe pictogramă pentru a adăuga o imagine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7821163" y="2108200"/>
            <a:ext cx="3961368" cy="426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2" indent="0" algn="l" rtl="0">
              <a:buNone/>
              <a:defRPr sz="1200"/>
            </a:lvl5pPr>
            <a:lvl6pPr marL="3047466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/>
            <a:r>
              <a:rPr lang="ro-RO" dirty="0"/>
              <a:t>Clic pentru editare stiluri text Coordonator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17C0457-6015-4450-9D5A-30F22546F301}" type="datetime1">
              <a:rPr lang="ro-RO" smtClean="0"/>
              <a:pPr/>
              <a:t>25.06.2019</a:t>
            </a:fld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5FD5434-F838-4DD4-A17B-1CB1A1850DF4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marL="2669581" algn="l" rtl="0">
              <a:defRPr baseline="0"/>
            </a:lvl6pPr>
            <a:lvl7pPr marL="2669581" algn="l" rtl="0">
              <a:defRPr baseline="0"/>
            </a:lvl7pPr>
            <a:lvl8pPr marL="2669581" algn="l" rtl="0">
              <a:defRPr baseline="0"/>
            </a:lvl8pPr>
            <a:lvl9pPr marL="2669581" algn="l" rtl="0">
              <a:defRPr baseline="0"/>
            </a:lvl9pPr>
          </a:lstStyle>
          <a:p>
            <a:pPr lvl="0"/>
            <a:r>
              <a:rPr lang="ro-RO" dirty="0"/>
              <a:t>Clic pentru editare stiluri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CB6C485-6D83-4EAE-925A-855C61DC4ECC}" type="datetime1">
              <a:rPr lang="ro-RO" smtClean="0"/>
              <a:pPr/>
              <a:t>25.06.2019</a:t>
            </a:fld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5FD5434-F838-4DD4-A17B-1CB1A1850DF4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 rtlCol="0"/>
          <a:lstStyle/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163" y="685800"/>
            <a:ext cx="9040045" cy="5588002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/>
            <a:r>
              <a:rPr lang="ro-RO" dirty="0"/>
              <a:t>Clic pentru editare stiluri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D0076E-69F8-467C-BD5F-6B1FC80AC218}" type="datetime1">
              <a:rPr lang="ro-RO" smtClean="0"/>
              <a:pPr/>
              <a:t>25.06.2019</a:t>
            </a:fld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5FD5434-F838-4DD4-A17B-1CB1A1850DF4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/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914163" y="1803401"/>
            <a:ext cx="10360501" cy="4470400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/>
            <a:r>
              <a:rPr lang="ro-RO" dirty="0"/>
              <a:t>Clic pentru editare stiluri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B583772-C957-4F9F-8A03-38AEE4ED3EF8}" type="datetime1">
              <a:rPr lang="ro-RO" smtClean="0"/>
              <a:pPr/>
              <a:t>25.06.2019</a:t>
            </a:fld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5FD5434-F838-4DD4-A17B-1CB1A1850DF4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rtlCol="0" anchor="b" anchorCtr="0">
            <a:noAutofit/>
          </a:bodyPr>
          <a:lstStyle>
            <a:lvl1pPr algn="ctr" rtl="0">
              <a:defRPr sz="4400" b="0" cap="all" baseline="0"/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218883" y="3632200"/>
            <a:ext cx="9751060" cy="1016000"/>
          </a:xfrm>
        </p:spPr>
        <p:txBody>
          <a:bodyPr rtlCol="0" anchor="t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Clic pentru editare stiluri text Coordonator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27181A-5A16-42E0-8BBC-D4E637A41B57}" type="datetime1">
              <a:rPr lang="ro-RO" smtClean="0"/>
              <a:pPr/>
              <a:t>25.06.2019</a:t>
            </a:fld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5FD5434-F838-4DD4-A17B-1CB1A1850DF4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/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914162" y="1803401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marL="2669581" algn="l" rtl="0">
              <a:defRPr sz="1400"/>
            </a:lvl7pPr>
            <a:lvl8pPr marL="2669581" algn="l" rtl="0">
              <a:defRPr sz="1400"/>
            </a:lvl8pPr>
            <a:lvl9pPr marL="2669581" algn="l" rtl="0">
              <a:defRPr sz="1400"/>
            </a:lvl9pPr>
          </a:lstStyle>
          <a:p>
            <a:pPr lvl="0"/>
            <a:r>
              <a:rPr lang="ro-RO" dirty="0"/>
              <a:t>Clic pentru editare stiluri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297559" y="1803401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marL="2669581" algn="l" rtl="0">
              <a:defRPr sz="1400" baseline="0"/>
            </a:lvl6pPr>
            <a:lvl7pPr marL="2669581" algn="l" rtl="0">
              <a:defRPr sz="1400" baseline="0"/>
            </a:lvl7pPr>
            <a:lvl8pPr marL="2669581" algn="l" rtl="0">
              <a:defRPr sz="1400" baseline="0"/>
            </a:lvl8pPr>
            <a:lvl9pPr marL="2669581" algn="l" rtl="0">
              <a:defRPr sz="1400" baseline="0"/>
            </a:lvl9pPr>
          </a:lstStyle>
          <a:p>
            <a:pPr lvl="0"/>
            <a:r>
              <a:rPr lang="ro-RO" dirty="0"/>
              <a:t>Clic pentru editare stiluri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651315-F367-4C65-8FF5-76C1DE8133F2}" type="datetime1">
              <a:rPr lang="ro-RO" smtClean="0"/>
              <a:pPr/>
              <a:t>25.06.2019</a:t>
            </a:fld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5FD5434-F838-4DD4-A17B-1CB1A1850DF4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914162" y="1803400"/>
            <a:ext cx="4977104" cy="914400"/>
          </a:xfrm>
        </p:spPr>
        <p:txBody>
          <a:bodyPr rtlCol="0" anchor="ctr">
            <a:noAutofit/>
          </a:bodyPr>
          <a:lstStyle>
            <a:lvl1pPr marL="0" indent="0" algn="l" rtl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2" indent="0" algn="l" rtl="0">
              <a:buNone/>
              <a:defRPr sz="2100" b="1"/>
            </a:lvl5pPr>
            <a:lvl6pPr marL="3047466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/>
            <a:r>
              <a:rPr lang="ro-RO" dirty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914162" y="2717800"/>
            <a:ext cx="4977104" cy="3556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marL="2669581" algn="l" rtl="0">
              <a:defRPr sz="1400"/>
            </a:lvl6pPr>
            <a:lvl7pPr marL="2669581" algn="l" rtl="0">
              <a:defRPr sz="1400"/>
            </a:lvl7pPr>
            <a:lvl8pPr marL="2669581" algn="l" rtl="0">
              <a:defRPr sz="1400"/>
            </a:lvl8pPr>
            <a:lvl9pPr marL="2669581" algn="l" rtl="0">
              <a:defRPr sz="1400"/>
            </a:lvl9pPr>
          </a:lstStyle>
          <a:p>
            <a:pPr lvl="0"/>
            <a:r>
              <a:rPr lang="ro-RO" dirty="0"/>
              <a:t>Clic pentru editare stiluri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297559" y="1803400"/>
            <a:ext cx="4977104" cy="914400"/>
          </a:xfrm>
        </p:spPr>
        <p:txBody>
          <a:bodyPr rtlCol="0" anchor="ctr">
            <a:noAutofit/>
          </a:bodyPr>
          <a:lstStyle>
            <a:lvl1pPr marL="0" indent="0" algn="l" rtl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2" indent="0" algn="l" rtl="0">
              <a:buNone/>
              <a:defRPr sz="2100" b="1"/>
            </a:lvl5pPr>
            <a:lvl6pPr marL="3047466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/>
            <a:r>
              <a:rPr lang="ro-RO" dirty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6297559" y="2717800"/>
            <a:ext cx="4977104" cy="3556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marL="2669581" algn="l" rtl="0">
              <a:defRPr sz="1400"/>
            </a:lvl6pPr>
            <a:lvl7pPr marL="2669581" algn="l" rtl="0">
              <a:defRPr sz="1400"/>
            </a:lvl7pPr>
            <a:lvl8pPr marL="2669581" algn="l" rtl="0">
              <a:defRPr sz="1400" baseline="0"/>
            </a:lvl8pPr>
            <a:lvl9pPr marL="2669581" algn="l" rtl="0">
              <a:defRPr sz="1400" baseline="0"/>
            </a:lvl9pPr>
          </a:lstStyle>
          <a:p>
            <a:pPr lvl="0"/>
            <a:r>
              <a:rPr lang="ro-RO" dirty="0"/>
              <a:t>Clic pentru editare stiluri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E23166-4076-494B-9309-48DD10840EEC}" type="datetime1">
              <a:rPr lang="ro-RO" smtClean="0"/>
              <a:pPr/>
              <a:t>25.06.2019</a:t>
            </a:fld>
            <a:endParaRPr lang="ro-RO" dirty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5FD5434-F838-4DD4-A17B-1CB1A1850DF4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/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72C4D9-F07C-463D-A65A-92028BA2C4E7}" type="datetime1">
              <a:rPr lang="ro-RO" smtClean="0"/>
              <a:pPr/>
              <a:t>25.06.2019</a:t>
            </a:fld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5FD5434-F838-4DD4-A17B-1CB1A1850DF4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247C4E-9A9D-4E44-A0E2-715E0CE72F3A}" type="datetime1">
              <a:rPr lang="ro-RO" smtClean="0"/>
              <a:pPr/>
              <a:t>25.06.2019</a:t>
            </a:fld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5FD5434-F838-4DD4-A17B-1CB1A1850DF4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20" name="Dreptunghi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o-RO" sz="24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 bwMode="white">
          <a:xfrm>
            <a:off x="507868" y="482602"/>
            <a:ext cx="6602280" cy="5842001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ro-RO" dirty="0"/>
              <a:t>Clic pentru editare stiluri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7821163" y="2108200"/>
            <a:ext cx="3961368" cy="4267200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2" indent="0" algn="l" rtl="0">
              <a:buNone/>
              <a:defRPr sz="1200"/>
            </a:lvl5pPr>
            <a:lvl6pPr marL="3047466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/>
            <a:r>
              <a:rPr lang="ro-RO" dirty="0"/>
              <a:t>Clic pentru editare stiluri text Coordonator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91D293-C298-4F59-910F-172236600B54}" type="datetime1">
              <a:rPr lang="ro-RO" smtClean="0"/>
              <a:pPr/>
              <a:t>25.06.2019</a:t>
            </a:fld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5FD5434-F838-4DD4-A17B-1CB1A1850DF4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rtlCol="0" anchor="b" anchorCtr="0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9" name="Dreptunghi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o-RO" sz="2400" dirty="0"/>
          </a:p>
        </p:txBody>
      </p:sp>
      <p:sp>
        <p:nvSpPr>
          <p:cNvPr id="3" name="Substituent imagine 2" descr="Un substituent gol pentru a adăuga o imagine. Faceți clic pe substituent și selectați imaginea pe care doriți s-o adăugați.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 rtl="0">
              <a:buNone/>
              <a:defRPr sz="27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2" indent="0" algn="l" rtl="0">
              <a:buNone/>
              <a:defRPr sz="2700"/>
            </a:lvl5pPr>
            <a:lvl6pPr marL="3047466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o-RO"/>
              <a:t>Faceți clic pe pictogramă pentru a adăuga o imagine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6399134" y="3733800"/>
            <a:ext cx="5180251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2" indent="0" algn="l" rtl="0">
              <a:buNone/>
              <a:defRPr sz="1200"/>
            </a:lvl5pPr>
            <a:lvl6pPr marL="3047466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/>
            <a:r>
              <a:rPr lang="ro-RO" dirty="0"/>
              <a:t>Clic pentru editare stiluri text Coordonator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3B756D-2E86-42AC-AE01-68F389F5D136}" type="datetime1">
              <a:rPr lang="ro-RO" smtClean="0"/>
              <a:pPr/>
              <a:t>25.06.2019</a:t>
            </a:fld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5FD5434-F838-4DD4-A17B-1CB1A1850DF4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pPr rtl="0"/>
            <a:r>
              <a:rPr lang="ro-RO" dirty="0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ro-RO" dirty="0"/>
              <a:t>Clic pentru editare stiluri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0E07E290-0862-4B18-B5C3-78808D1ED071}" type="datetime1">
              <a:rPr lang="ro-RO" smtClean="0"/>
              <a:pPr/>
              <a:t>25.06.2019</a:t>
            </a:fld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algn="r"/>
            <a:fld id="{E5FD5434-F838-4DD4-A17B-1CB1A1850DF4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Aplicație software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“Blood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o-R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341097" y="4717947"/>
            <a:ext cx="4004362" cy="877170"/>
          </a:xfrm>
        </p:spPr>
        <p:txBody>
          <a:bodyPr rtlCol="0">
            <a:normAutofit/>
          </a:bodyPr>
          <a:lstStyle/>
          <a:p>
            <a:pPr rtl="0"/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Diana-Andreea Drăgan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621C6818-4E24-4C94-B5DA-03F598B8AD3D}"/>
              </a:ext>
            </a:extLst>
          </p:cNvPr>
          <p:cNvSpPr txBox="1"/>
          <p:nvPr/>
        </p:nvSpPr>
        <p:spPr>
          <a:xfrm>
            <a:off x="1701924" y="209399"/>
            <a:ext cx="7416824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            </a:t>
            </a:r>
            <a:r>
              <a:rPr lang="ro-RO" sz="1400" dirty="0">
                <a:latin typeface="Cambria" panose="02040503050406030204" pitchFamily="18" charset="0"/>
                <a:ea typeface="Cambria" panose="02040503050406030204" pitchFamily="18" charset="0"/>
              </a:rPr>
              <a:t>UNIVERSITATEA DIN CRAIOVA</a:t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o-RO" sz="14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FACULTATEA DE AUTOMATICĂ, CALCULATOARE ȘI ELECTRONICĂ </a:t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o-RO" sz="14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o-RO" sz="14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DEPARTAMENTUL DE CALCULATOARE ȘI TEHNOLOGIA INFORMAȚIEI </a:t>
            </a:r>
            <a:endParaRPr lang="ro-RO" sz="1400" dirty="0"/>
          </a:p>
        </p:txBody>
      </p:sp>
      <p:pic>
        <p:nvPicPr>
          <p:cNvPr id="5" name="Picture 5" descr="univ.png">
            <a:extLst>
              <a:ext uri="{FF2B5EF4-FFF2-40B4-BE49-F238E27FC236}">
                <a16:creationId xmlns:a16="http://schemas.microsoft.com/office/drawing/2014/main" id="{D2750F21-AE6F-4426-8CFD-70401D63E1F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0336" y="537648"/>
            <a:ext cx="1285884" cy="964413"/>
          </a:xfrm>
          <a:prstGeom prst="rect">
            <a:avLst/>
          </a:prstGeom>
        </p:spPr>
      </p:pic>
      <p:pic>
        <p:nvPicPr>
          <p:cNvPr id="6" name="Picture 6" descr="ACE_logo5.png">
            <a:extLst>
              <a:ext uri="{FF2B5EF4-FFF2-40B4-BE49-F238E27FC236}">
                <a16:creationId xmlns:a16="http://schemas.microsoft.com/office/drawing/2014/main" id="{C3B3A466-E6FF-490C-BB55-1C2C7E66F64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34772" y="531424"/>
            <a:ext cx="928694" cy="1032604"/>
          </a:xfrm>
          <a:prstGeom prst="rect">
            <a:avLst/>
          </a:prstGeom>
        </p:spPr>
      </p:pic>
      <p:sp>
        <p:nvSpPr>
          <p:cNvPr id="8" name="Subtitlu 2">
            <a:extLst>
              <a:ext uri="{FF2B5EF4-FFF2-40B4-BE49-F238E27FC236}">
                <a16:creationId xmlns:a16="http://schemas.microsoft.com/office/drawing/2014/main" id="{43C53642-86C5-4866-81D1-E204F27099C2}"/>
              </a:ext>
            </a:extLst>
          </p:cNvPr>
          <p:cNvSpPr txBox="1">
            <a:spLocks/>
          </p:cNvSpPr>
          <p:nvPr/>
        </p:nvSpPr>
        <p:spPr>
          <a:xfrm>
            <a:off x="8038628" y="5156532"/>
            <a:ext cx="4004362" cy="877170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0" indent="0" algn="ctr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90000"/>
              <a:buFont typeface="Cambria" pitchFamily="18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COORDONATOR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ȘTIINȚIFIC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Conf. univ. dr. ing. Anca Loredana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Udriștoiu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0E014F3C-EAA7-4DAE-9F55-C22F74572F09}"/>
              </a:ext>
            </a:extLst>
          </p:cNvPr>
          <p:cNvSpPr txBox="1"/>
          <p:nvPr/>
        </p:nvSpPr>
        <p:spPr>
          <a:xfrm>
            <a:off x="4870276" y="5949280"/>
            <a:ext cx="165618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Iulie 2019</a:t>
            </a:r>
          </a:p>
          <a:p>
            <a:endParaRPr lang="ro-RO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CRAIOVA</a:t>
            </a:r>
          </a:p>
          <a:p>
            <a:endParaRPr lang="ro-RO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7BEBD13-0561-4A60-AF35-F2647D2D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 și dezvoltări ulterioare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B0BB826-6754-4CC5-96E0-D3B519AA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2" y="2132856"/>
            <a:ext cx="10360501" cy="4470400"/>
          </a:xfrm>
        </p:spPr>
        <p:txBody>
          <a:bodyPr>
            <a:normAutofit lnSpcReduction="10000"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După perioada de proiectare și implementare a proiectului, acesta a ajuns în stadiul actual de proiect funcțional, 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ceea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nsemn</a:t>
            </a:r>
            <a:r>
              <a:rPr lang="ro-RO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</a:t>
            </a:r>
            <a:r>
              <a:rPr lang="ro-RO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cerin</a:t>
            </a:r>
            <a:r>
              <a:rPr lang="ro-RO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func</a:t>
            </a:r>
            <a:r>
              <a:rPr lang="ro-RO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ionale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au 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ndeplinite</a:t>
            </a:r>
            <a:r>
              <a:rPr lang="ro-RO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 obiectiv principal viitor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ro-RO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fectuarea unui chat pe pagina utilizatorilor care sa comunice direct cu centrul pentru obținerea informațiilor și mai rapide de către utilizatori.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 obiective viitoare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trimiterea prin mail a rezultatelor integrale din cadrul laboratorului către donatori, înregistrarea și autentificarea donatorilor pentru vizualizarea carnetului de donator și a istoricului donărilor, înregistrarea și autentificarea voluntarilor pentru a putea participa la un chat în vederea planificării de noi campanii.</a:t>
            </a: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8714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7B25AB5-0EE8-4E4B-B056-6C84BDDC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884" y="1844824"/>
            <a:ext cx="9220200" cy="2147926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Vă Mulțumesc pentru Atenție!</a:t>
            </a:r>
          </a:p>
        </p:txBody>
      </p:sp>
    </p:spTree>
    <p:extLst>
      <p:ext uri="{BB962C8B-B14F-4D97-AF65-F5344CB8AC3E}">
        <p14:creationId xmlns:p14="http://schemas.microsoft.com/office/powerpoint/2010/main" val="140618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>
          <a:xfrm>
            <a:off x="477788" y="22582"/>
            <a:ext cx="8281697" cy="787152"/>
          </a:xfrm>
        </p:spPr>
        <p:txBody>
          <a:bodyPr rtlCol="0">
            <a:normAutofit/>
          </a:bodyPr>
          <a:lstStyle/>
          <a:p>
            <a:pPr rtl="0"/>
            <a:r>
              <a:rPr lang="ro-RO" sz="3200" dirty="0"/>
              <a:t>Introducere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>
          <a:xfrm>
            <a:off x="477788" y="1193800"/>
            <a:ext cx="11161240" cy="5259536"/>
          </a:xfrm>
        </p:spPr>
        <p:txBody>
          <a:bodyPr rtlCol="0"/>
          <a:lstStyle/>
          <a:p>
            <a:pPr marL="0" indent="0">
              <a:buNone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În cadrul ultimei statistici, în anul 2012, în România doar 1,7% din populație dona sânge, comparativ cu  Danemarca, Anglia, Olanda, Germania sau Ungaria. </a:t>
            </a:r>
          </a:p>
          <a:p>
            <a:pPr marL="0" indent="0">
              <a:buNone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Astfel, în România se înregistrează un deficit major de sânge, donatorii asigurând doar </a:t>
            </a:r>
            <a:r>
              <a:rPr lang="ro-R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65%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totalul necesar.</a:t>
            </a:r>
          </a:p>
          <a:p>
            <a:pPr marL="0" indent="0">
              <a:buNone/>
            </a:pPr>
            <a:endParaRPr lang="ro-RO" sz="2000" dirty="0"/>
          </a:p>
          <a:p>
            <a:pPr marL="0" indent="0">
              <a:buNone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Rata de donare este foarte mică</a:t>
            </a:r>
          </a:p>
          <a:p>
            <a:pPr marL="0" indent="0">
              <a:buNone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comparație cu necesitatea </a:t>
            </a:r>
          </a:p>
          <a:p>
            <a:pPr marL="0" indent="0">
              <a:buNone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transfuzie a pacienților </a:t>
            </a:r>
          </a:p>
          <a:p>
            <a:pPr marL="0" indent="0">
              <a:buNone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 spitale.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2000" dirty="0"/>
          </a:p>
        </p:txBody>
      </p:sp>
      <p:graphicFrame>
        <p:nvGraphicFramePr>
          <p:cNvPr id="5" name="Diagramă 4">
            <a:extLst>
              <a:ext uri="{FF2B5EF4-FFF2-40B4-BE49-F238E27FC236}">
                <a16:creationId xmlns:a16="http://schemas.microsoft.com/office/drawing/2014/main" id="{050BC685-AFD6-4CF1-A6ED-C5834889EB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1539422"/>
              </p:ext>
            </p:extLst>
          </p:nvPr>
        </p:nvGraphicFramePr>
        <p:xfrm>
          <a:off x="4870275" y="2348880"/>
          <a:ext cx="7318549" cy="44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10B613A1-80C5-4C06-B655-CD7635B0074D}"/>
              </a:ext>
            </a:extLst>
          </p:cNvPr>
          <p:cNvSpPr txBox="1"/>
          <p:nvPr/>
        </p:nvSpPr>
        <p:spPr>
          <a:xfrm>
            <a:off x="513792" y="1559637"/>
            <a:ext cx="11161240" cy="5262979"/>
          </a:xfrm>
          <a:prstGeom prst="rect">
            <a:avLst/>
          </a:prstGeom>
          <a:noFill/>
          <a:ln cmpd="sng">
            <a:noFill/>
          </a:ln>
        </p:spPr>
        <p:txBody>
          <a:bodyPr wrap="square" rtlCol="0" anchor="ctr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Unul dintre scopuri este de  a informa utilizatorii și de ai îndemna să doneze dar și de a administra situațiile unui centru de transfuzii sanguine.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 colaborare bună între centru, pacienți, spitale, donatori și voluntari.</a:t>
            </a: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Motivația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Am ales această temă datorită lipsei de informare în privința donărilor. Am observat că de cele mai multe ori o persoană se confruntă cu lipsa de informație mai mult decât cu frica efectivă de a dona.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Alegerea temei mi-a dat oportunitatea de a optimiza experiența din centrele de donare atât a persoanelor care colaborează cu centrul cât și a persoanelor din cadrul centrului.</a:t>
            </a: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2011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BA0D75-80B2-41C0-8385-F08E6AD1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188640"/>
            <a:ext cx="5112568" cy="504056"/>
          </a:xfrm>
        </p:spPr>
        <p:txBody>
          <a:bodyPr>
            <a:normAutofit/>
          </a:bodyPr>
          <a:lstStyle/>
          <a:p>
            <a:r>
              <a:rPr lang="ro-RO" sz="2400" dirty="0"/>
              <a:t>Proiectarea bazei de date</a:t>
            </a:r>
          </a:p>
        </p:txBody>
      </p:sp>
      <p:pic>
        <p:nvPicPr>
          <p:cNvPr id="13" name="Substituent conținut 12">
            <a:extLst>
              <a:ext uri="{FF2B5EF4-FFF2-40B4-BE49-F238E27FC236}">
                <a16:creationId xmlns:a16="http://schemas.microsoft.com/office/drawing/2014/main" id="{A29BC204-B133-400C-AC40-83BBAD162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07" y="1162996"/>
            <a:ext cx="9486210" cy="5506364"/>
          </a:xfrm>
        </p:spPr>
      </p:pic>
    </p:spTree>
    <p:extLst>
      <p:ext uri="{BB962C8B-B14F-4D97-AF65-F5344CB8AC3E}">
        <p14:creationId xmlns:p14="http://schemas.microsoft.com/office/powerpoint/2010/main" val="12263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94734CD9-F8DA-400A-BCFD-EB0523006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777" y="2646780"/>
            <a:ext cx="5060224" cy="3001701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D865A0F1-49B2-48FE-AF1A-4FBA15430A91}"/>
              </a:ext>
            </a:extLst>
          </p:cNvPr>
          <p:cNvSpPr txBox="1"/>
          <p:nvPr/>
        </p:nvSpPr>
        <p:spPr>
          <a:xfrm>
            <a:off x="1845940" y="764704"/>
            <a:ext cx="496855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Arhitectura client-server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54EBD8EC-16C4-4F59-B6D1-049B6FF5FE13}"/>
              </a:ext>
            </a:extLst>
          </p:cNvPr>
          <p:cNvSpPr txBox="1"/>
          <p:nvPr/>
        </p:nvSpPr>
        <p:spPr>
          <a:xfrm>
            <a:off x="693812" y="1885474"/>
            <a:ext cx="4680521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ții au posibilitatea de a trimite date către server sau de a primii date de la acesta.</a:t>
            </a: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 este un protocol de tip cerere-răspuns.</a:t>
            </a: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Funcţia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bază a serverului este responsabilitatea administrării accesului la baza de date: sortarea datelor, selectarea acelora de care are nevoie clientul.</a:t>
            </a:r>
          </a:p>
        </p:txBody>
      </p:sp>
    </p:spTree>
    <p:extLst>
      <p:ext uri="{BB962C8B-B14F-4D97-AF65-F5344CB8AC3E}">
        <p14:creationId xmlns:p14="http://schemas.microsoft.com/office/powerpoint/2010/main" val="40742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A9315551-8A74-4AE8-923C-AC473FB027F8}"/>
              </a:ext>
            </a:extLst>
          </p:cNvPr>
          <p:cNvSpPr txBox="1"/>
          <p:nvPr/>
        </p:nvSpPr>
        <p:spPr>
          <a:xfrm>
            <a:off x="2061964" y="1124744"/>
            <a:ext cx="734481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Mediul de dezvoltare și tehnologii folosite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E026CB4-B783-4233-8C24-1ECE7068C661}"/>
              </a:ext>
            </a:extLst>
          </p:cNvPr>
          <p:cNvSpPr txBox="1"/>
          <p:nvPr/>
        </p:nvSpPr>
        <p:spPr>
          <a:xfrm>
            <a:off x="1269876" y="2701132"/>
            <a:ext cx="37819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Sublime</a:t>
            </a:r>
            <a:r>
              <a:rPr lang="en-US" dirty="0"/>
              <a:t> Text</a:t>
            </a:r>
            <a:endParaRPr lang="ro-R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X</a:t>
            </a:r>
            <a:r>
              <a:rPr lang="en-US" dirty="0"/>
              <a:t>AMPP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 err="1"/>
              <a:t>CodeIgniter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Js</a:t>
            </a:r>
            <a:endParaRPr lang="ro-RO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1386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204706E4-1DCE-4C9C-810E-0941A7703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2492896"/>
            <a:ext cx="8282790" cy="367240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296FDC97-5C1A-4367-984C-D783C9FCCF2D}"/>
              </a:ext>
            </a:extLst>
          </p:cNvPr>
          <p:cNvSpPr txBox="1"/>
          <p:nvPr/>
        </p:nvSpPr>
        <p:spPr>
          <a:xfrm>
            <a:off x="117748" y="224723"/>
            <a:ext cx="684076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Arhitectura MVC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598C65C4-0470-4ADE-831E-50187721510B}"/>
              </a:ext>
            </a:extLst>
          </p:cNvPr>
          <p:cNvSpPr txBox="1"/>
          <p:nvPr/>
        </p:nvSpPr>
        <p:spPr>
          <a:xfrm>
            <a:off x="1198803" y="970521"/>
            <a:ext cx="90010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CodeIgniter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utilizează designul arhitectural Model-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-Controller.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Ideea din spatele modelului MVC este că fiecare secțiune a codului are un scop.</a:t>
            </a:r>
          </a:p>
        </p:txBody>
      </p:sp>
    </p:spTree>
    <p:extLst>
      <p:ext uri="{BB962C8B-B14F-4D97-AF65-F5344CB8AC3E}">
        <p14:creationId xmlns:p14="http://schemas.microsoft.com/office/powerpoint/2010/main" val="273367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8C86F94-D5D3-4712-8D90-B7DE9746E434}"/>
              </a:ext>
            </a:extLst>
          </p:cNvPr>
          <p:cNvSpPr txBox="1"/>
          <p:nvPr/>
        </p:nvSpPr>
        <p:spPr>
          <a:xfrm>
            <a:off x="2422004" y="908720"/>
            <a:ext cx="568863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Cerințe funcționale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8493A3B8-31BC-4DD1-818D-490751FAB48C}"/>
              </a:ext>
            </a:extLst>
          </p:cNvPr>
          <p:cNvSpPr txBox="1"/>
          <p:nvPr/>
        </p:nvSpPr>
        <p:spPr>
          <a:xfrm>
            <a:off x="621804" y="2276872"/>
            <a:ext cx="10297144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Utilizatori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Vizualizarea conținutului informațional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Vizualizarea campaniilor, cazurilor publicate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Posibilitatea de a participa la diferitele campanii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Posibilitatea trimiterii de cereri în funcție de tipul de utilizator(donator, pacient, centru sanitar, voluntar)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Posibilitatea contactării centrului din cadrul paginii web.</a:t>
            </a:r>
          </a:p>
        </p:txBody>
      </p:sp>
    </p:spTree>
    <p:extLst>
      <p:ext uri="{BB962C8B-B14F-4D97-AF65-F5344CB8AC3E}">
        <p14:creationId xmlns:p14="http://schemas.microsoft.com/office/powerpoint/2010/main" val="389586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tăText 2">
            <a:extLst>
              <a:ext uri="{FF2B5EF4-FFF2-40B4-BE49-F238E27FC236}">
                <a16:creationId xmlns:a16="http://schemas.microsoft.com/office/drawing/2014/main" id="{0860B2CB-85B4-442C-97BE-D533E1BC2B1C}"/>
              </a:ext>
            </a:extLst>
          </p:cNvPr>
          <p:cNvSpPr txBox="1"/>
          <p:nvPr/>
        </p:nvSpPr>
        <p:spPr>
          <a:xfrm>
            <a:off x="2422004" y="1010374"/>
            <a:ext cx="568863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Cerințe funcționale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38E95C76-50E3-4F17-AB3D-2A61FC4A40C0}"/>
              </a:ext>
            </a:extLst>
          </p:cNvPr>
          <p:cNvSpPr txBox="1"/>
          <p:nvPr/>
        </p:nvSpPr>
        <p:spPr>
          <a:xfrm>
            <a:off x="909836" y="2060848"/>
            <a:ext cx="9865096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Centrul de donare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o-R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Vizualizarea statisticilor și informațiilor despre colaboratorii centrului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Gestionarea cererilor, donatorilor, pacienților, spitalelor, stocurilor, mesajelor, campaniilor.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Publicarea diferitelor cazuri și campanii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Căutarea pacienților și donatorilor după diferite criterii.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Trimiterea de mesaje către diferiți colaboratori din cadrul paginii web.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15331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Șablon de proiect tip vedere Roșu sângeriu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793_TF03460512" id="{2195D08D-6FA4-4A31-82F9-083373B7FE5D}" vid="{FC242194-25D5-4C74-96ED-EB33D0EBAF2E}"/>
    </a:ext>
  </a:extLst>
</a:theme>
</file>

<file path=ppt/theme/theme2.xml><?xml version="1.0" encoding="utf-8"?>
<a:theme xmlns:a="http://schemas.openxmlformats.org/drawingml/2006/main" name="Temă Off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ă Off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Diapozitivele de proiectare tip vedere Roșu sângeriu</Template>
  <TotalTime>246</TotalTime>
  <Words>769</Words>
  <Application>Microsoft Office PowerPoint</Application>
  <PresentationFormat>Particularizare</PresentationFormat>
  <Paragraphs>79</Paragraphs>
  <Slides>11</Slides>
  <Notes>4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7" baseType="lpstr">
      <vt:lpstr>Arial</vt:lpstr>
      <vt:lpstr>Cambria</vt:lpstr>
      <vt:lpstr>Century Gothic</vt:lpstr>
      <vt:lpstr>Times New Roman</vt:lpstr>
      <vt:lpstr>Wingdings</vt:lpstr>
      <vt:lpstr>Șablon de proiect tip vedere Roșu sângeriu</vt:lpstr>
      <vt:lpstr>Aplicație software “Blood Bank”</vt:lpstr>
      <vt:lpstr>Introducere</vt:lpstr>
      <vt:lpstr>Prezentare PowerPoint</vt:lpstr>
      <vt:lpstr>Proiectarea bazei de date</vt:lpstr>
      <vt:lpstr>Prezentare PowerPoint</vt:lpstr>
      <vt:lpstr>Prezentare PowerPoint</vt:lpstr>
      <vt:lpstr>Prezentare PowerPoint</vt:lpstr>
      <vt:lpstr>Prezentare PowerPoint</vt:lpstr>
      <vt:lpstr>Prezentare PowerPoint</vt:lpstr>
      <vt:lpstr>Concluzii și dezvoltări ulterioare</vt:lpstr>
      <vt:lpstr>Vă 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software “Blood Bank”</dc:title>
  <dc:creator>Diana</dc:creator>
  <cp:lastModifiedBy>Diana</cp:lastModifiedBy>
  <cp:revision>22</cp:revision>
  <dcterms:created xsi:type="dcterms:W3CDTF">2019-06-24T11:53:41Z</dcterms:created>
  <dcterms:modified xsi:type="dcterms:W3CDTF">2019-06-25T08:20:50Z</dcterms:modified>
</cp:coreProperties>
</file>