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handoutMasterIdLst>
    <p:handoutMasterId r:id="rId19"/>
  </p:handoutMasterIdLst>
  <p:sldIdLst>
    <p:sldId id="298" r:id="rId4"/>
    <p:sldId id="297" r:id="rId5"/>
    <p:sldId id="275" r:id="rId6"/>
    <p:sldId id="261" r:id="rId7"/>
    <p:sldId id="265" r:id="rId8"/>
    <p:sldId id="289" r:id="rId9"/>
    <p:sldId id="299" r:id="rId10"/>
    <p:sldId id="282" r:id="rId11"/>
    <p:sldId id="283" r:id="rId12"/>
    <p:sldId id="301" r:id="rId13"/>
    <p:sldId id="300" r:id="rId14"/>
    <p:sldId id="302" r:id="rId15"/>
    <p:sldId id="292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111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15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12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4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2" r:id="rId3"/>
    <p:sldLayoutId id="2147483683" r:id="rId4"/>
    <p:sldLayoutId id="2147483688" r:id="rId5"/>
    <p:sldLayoutId id="2147483689" r:id="rId6"/>
    <p:sldLayoutId id="214748369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jpeg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ext 3">
            <a:extLst>
              <a:ext uri="{FF2B5EF4-FFF2-40B4-BE49-F238E27FC236}">
                <a16:creationId xmlns:a16="http://schemas.microsoft.com/office/drawing/2014/main" id="{CBD1630C-2372-4838-A443-A47B5428F521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6454828" cy="11929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UNIVERSITATEA DIN CRAIOVA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FACULTATEA DE AUTOMATICĂ, CALCULATOARE ȘI ELECTRONICĂ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 DEPARTAMENTUL DE CALCULATOARE ȘI TEHNOLOGIA INFORMAȚIEI </a:t>
            </a:r>
            <a:endParaRPr lang="ro-RO" sz="1600" dirty="0"/>
          </a:p>
        </p:txBody>
      </p:sp>
      <p:pic>
        <p:nvPicPr>
          <p:cNvPr id="3" name="Picture 5" descr="univ.png">
            <a:extLst>
              <a:ext uri="{FF2B5EF4-FFF2-40B4-BE49-F238E27FC236}">
                <a16:creationId xmlns:a16="http://schemas.microsoft.com/office/drawing/2014/main" id="{C6C524ED-D884-4C06-809E-4E5D3717AC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499" y="195486"/>
            <a:ext cx="1285884" cy="964413"/>
          </a:xfrm>
          <a:prstGeom prst="rect">
            <a:avLst/>
          </a:prstGeom>
        </p:spPr>
      </p:pic>
      <p:pic>
        <p:nvPicPr>
          <p:cNvPr id="4" name="Picture 6" descr="ACE_logo5.png">
            <a:extLst>
              <a:ext uri="{FF2B5EF4-FFF2-40B4-BE49-F238E27FC236}">
                <a16:creationId xmlns:a16="http://schemas.microsoft.com/office/drawing/2014/main" id="{BE9AF075-4C18-4EB7-9CA9-913A88D4CF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2452" y="161390"/>
            <a:ext cx="928694" cy="1032604"/>
          </a:xfrm>
          <a:prstGeom prst="rect">
            <a:avLst/>
          </a:prstGeom>
        </p:spPr>
      </p:pic>
      <p:sp>
        <p:nvSpPr>
          <p:cNvPr id="6" name="Substituent text 3">
            <a:extLst>
              <a:ext uri="{FF2B5EF4-FFF2-40B4-BE49-F238E27FC236}">
                <a16:creationId xmlns:a16="http://schemas.microsoft.com/office/drawing/2014/main" id="{5BE2F1D6-C483-4240-AFDC-417A8C5A9F4D}"/>
              </a:ext>
            </a:extLst>
          </p:cNvPr>
          <p:cNvSpPr txBox="1">
            <a:spLocks/>
          </p:cNvSpPr>
          <p:nvPr/>
        </p:nvSpPr>
        <p:spPr>
          <a:xfrm>
            <a:off x="4932040" y="3267338"/>
            <a:ext cx="4213791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/>
              <a:t>COORDONATOR ȘTIINȚIFIC</a:t>
            </a:r>
            <a:r>
              <a:rPr lang="en-US" sz="1600" dirty="0"/>
              <a:t>:</a:t>
            </a:r>
            <a:r>
              <a:rPr lang="ro-RO" sz="1600" dirty="0"/>
              <a:t> </a:t>
            </a:r>
          </a:p>
          <a:p>
            <a:r>
              <a:rPr lang="ro-RO" sz="1600" dirty="0"/>
              <a:t>Conf. Univ. Dr. Ing. Anca Loredana </a:t>
            </a:r>
            <a:r>
              <a:rPr lang="ro-RO" sz="1600" dirty="0" err="1"/>
              <a:t>Udriștoiu</a:t>
            </a:r>
            <a:endParaRPr lang="ro-RO" sz="1600" dirty="0"/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D7E1C5E3-7F5E-4E23-9EAE-EC3C6CE07F7D}"/>
              </a:ext>
            </a:extLst>
          </p:cNvPr>
          <p:cNvSpPr txBox="1">
            <a:spLocks/>
          </p:cNvSpPr>
          <p:nvPr/>
        </p:nvSpPr>
        <p:spPr>
          <a:xfrm>
            <a:off x="239499" y="3212661"/>
            <a:ext cx="4156108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/>
              <a:t>ABSOLVENT</a:t>
            </a:r>
            <a:r>
              <a:rPr lang="en-US" sz="1600" dirty="0"/>
              <a:t>:</a:t>
            </a:r>
            <a:r>
              <a:rPr lang="ro-RO" sz="1600" dirty="0"/>
              <a:t> </a:t>
            </a:r>
          </a:p>
          <a:p>
            <a:r>
              <a:rPr lang="ro-RO" sz="1600" dirty="0"/>
              <a:t>Diana-Andreea Drăgan</a:t>
            </a:r>
          </a:p>
        </p:txBody>
      </p:sp>
      <p:sp>
        <p:nvSpPr>
          <p:cNvPr id="10" name="Substituent text 3">
            <a:extLst>
              <a:ext uri="{FF2B5EF4-FFF2-40B4-BE49-F238E27FC236}">
                <a16:creationId xmlns:a16="http://schemas.microsoft.com/office/drawing/2014/main" id="{410C90AF-E667-4F01-A86C-9E4B747848BE}"/>
              </a:ext>
            </a:extLst>
          </p:cNvPr>
          <p:cNvSpPr txBox="1">
            <a:spLocks/>
          </p:cNvSpPr>
          <p:nvPr/>
        </p:nvSpPr>
        <p:spPr>
          <a:xfrm>
            <a:off x="2018042" y="1923678"/>
            <a:ext cx="5943362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200" dirty="0"/>
              <a:t>Aplicație software </a:t>
            </a:r>
            <a:r>
              <a:rPr lang="en-US" sz="2200" dirty="0"/>
              <a:t>“</a:t>
            </a:r>
            <a:r>
              <a:rPr lang="ro-RO" sz="2200" dirty="0"/>
              <a:t>BLOOD BANK</a:t>
            </a:r>
            <a:r>
              <a:rPr lang="en-US" sz="2200" dirty="0"/>
              <a:t>”</a:t>
            </a:r>
            <a:endParaRPr lang="ro-RO" sz="2200" dirty="0"/>
          </a:p>
        </p:txBody>
      </p:sp>
      <p:sp>
        <p:nvSpPr>
          <p:cNvPr id="11" name="Substituent text 3">
            <a:extLst>
              <a:ext uri="{FF2B5EF4-FFF2-40B4-BE49-F238E27FC236}">
                <a16:creationId xmlns:a16="http://schemas.microsoft.com/office/drawing/2014/main" id="{C4019752-CBC5-448F-A3B0-6CC650354C92}"/>
              </a:ext>
            </a:extLst>
          </p:cNvPr>
          <p:cNvSpPr txBox="1">
            <a:spLocks/>
          </p:cNvSpPr>
          <p:nvPr/>
        </p:nvSpPr>
        <p:spPr>
          <a:xfrm>
            <a:off x="3549563" y="4394787"/>
            <a:ext cx="1440160" cy="8165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600" dirty="0"/>
              <a:t>Iulie 2019</a:t>
            </a:r>
          </a:p>
          <a:p>
            <a:pPr algn="ctr"/>
            <a:r>
              <a:rPr lang="ro-RO" sz="1600" dirty="0"/>
              <a:t>Craiova</a:t>
            </a:r>
          </a:p>
        </p:txBody>
      </p:sp>
    </p:spTree>
    <p:extLst>
      <p:ext uri="{BB962C8B-B14F-4D97-AF65-F5344CB8AC3E}">
        <p14:creationId xmlns:p14="http://schemas.microsoft.com/office/powerpoint/2010/main" val="11615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</a:t>
            </a:r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ța grafică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ardrop 9">
            <a:extLst>
              <a:ext uri="{FF2B5EF4-FFF2-40B4-BE49-F238E27FC236}">
                <a16:creationId xmlns:a16="http://schemas.microsoft.com/office/drawing/2014/main" id="{321F1012-FCB9-47CE-A711-7DC9FDC6C8B9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33401E0-036B-47AE-AC58-425B00AC1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5" y="965052"/>
            <a:ext cx="3398446" cy="160669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5BA85AB-A6EE-46FE-9B01-8D69FDE4F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1" y="2655746"/>
            <a:ext cx="3398446" cy="236427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4F620664-3218-40A7-A831-12C4F1AF8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46" y="924940"/>
            <a:ext cx="2677828" cy="2151827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FB46C27E-B017-4CEA-9A7C-9324967CD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03" y="3121719"/>
            <a:ext cx="3283913" cy="2151827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63D76886-4934-45BE-9D72-9096924798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25" y="941003"/>
            <a:ext cx="3150389" cy="1939255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B51B80A4-EA7A-4585-A053-2FAB07614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5" y="3032683"/>
            <a:ext cx="1821430" cy="2110817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42402BB9-2D56-4F8A-9E48-E0D44DD08D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29" y="1707654"/>
            <a:ext cx="129343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-37029" y="5123811"/>
            <a:ext cx="1224136" cy="440494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-231433" y="3865678"/>
            <a:ext cx="1632002" cy="440493"/>
            <a:chOff x="1748034" y="2643770"/>
            <a:chExt cx="1951123" cy="504056"/>
          </a:xfrm>
          <a:solidFill>
            <a:schemeClr val="accent1"/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-146802" y="2562022"/>
            <a:ext cx="1462742" cy="412949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Cerințe funcționale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 rot="5400000">
            <a:off x="-127406" y="1437155"/>
            <a:ext cx="1402359" cy="233418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87624" y="2715038"/>
            <a:ext cx="6309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despre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colaboratorii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centrului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Gestionarea cererilor, donatorilor, pacienților, spitalelor, stocurilor, mesajelor, campaniilor.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Publicarea diferitelor cazuri și campanii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Căutarea pacienților și donatorilor după diferite criterii.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Trimiterea de mesaje către diferiți colaboratori din cadrul paginii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556A39D-94E7-4E90-B00D-852D7B5E0445}"/>
              </a:ext>
            </a:extLst>
          </p:cNvPr>
          <p:cNvGrpSpPr/>
          <p:nvPr/>
        </p:nvGrpSpPr>
        <p:grpSpPr>
          <a:xfrm>
            <a:off x="1763688" y="1052528"/>
            <a:ext cx="1584176" cy="1402360"/>
            <a:chOff x="511215" y="1779662"/>
            <a:chExt cx="1396489" cy="13681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31D632-5925-4A9D-B654-44B12B57984F}"/>
                </a:ext>
              </a:extLst>
            </p:cNvPr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719FE-4BF9-489F-81E5-FFB350E1C8CB}"/>
                </a:ext>
              </a:extLst>
            </p:cNvPr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62">
            <a:extLst>
              <a:ext uri="{FF2B5EF4-FFF2-40B4-BE49-F238E27FC236}">
                <a16:creationId xmlns:a16="http://schemas.microsoft.com/office/drawing/2014/main" id="{C3422F45-C848-4712-9960-3515963CF626}"/>
              </a:ext>
            </a:extLst>
          </p:cNvPr>
          <p:cNvSpPr txBox="1"/>
          <p:nvPr/>
        </p:nvSpPr>
        <p:spPr>
          <a:xfrm>
            <a:off x="2081583" y="1642995"/>
            <a:ext cx="5273652" cy="38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FF1CA9C-9C03-41AC-A95A-960AA0EB46AF}"/>
              </a:ext>
            </a:extLst>
          </p:cNvPr>
          <p:cNvSpPr/>
          <p:nvPr/>
        </p:nvSpPr>
        <p:spPr>
          <a:xfrm>
            <a:off x="2778313" y="1136231"/>
            <a:ext cx="485613" cy="38070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9">
            <a:extLst>
              <a:ext uri="{FF2B5EF4-FFF2-40B4-BE49-F238E27FC236}">
                <a16:creationId xmlns:a16="http://schemas.microsoft.com/office/drawing/2014/main" id="{83A70FF6-ECD6-4C3B-9134-2B852B86DE6D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Interfața grafică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9">
            <a:extLst>
              <a:ext uri="{FF2B5EF4-FFF2-40B4-BE49-F238E27FC236}">
                <a16:creationId xmlns:a16="http://schemas.microsoft.com/office/drawing/2014/main" id="{83A70FF6-ECD6-4C3B-9134-2B852B86DE6D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EC5E312-2FEF-4C3E-8569-32BA5BD48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61"/>
            <a:ext cx="3920822" cy="247881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83320558-2BBD-46E7-8CDE-63EB3EFD1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5452"/>
            <a:ext cx="4008138" cy="1346454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10024FE3-15D4-40C0-B69D-5DFC37A25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" y="3291952"/>
            <a:ext cx="3914649" cy="1032287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92040F15-1DEC-491B-88ED-0837383155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2" y="64768"/>
            <a:ext cx="3593368" cy="1840654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E87D7FCA-5BFB-464C-8BBC-CF0AA53049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80" y="2176"/>
            <a:ext cx="1663220" cy="818667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643FBBE7-9AFE-4B83-9E91-B95E4840F9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2" y="1303699"/>
            <a:ext cx="3593368" cy="1628913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A633B678-0640-4338-A23D-20BD11E3D3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9" y="2889701"/>
            <a:ext cx="3551194" cy="1355910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208A78EA-4B5E-4B4F-BFE8-D77BDAAFBC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9" y="4001235"/>
            <a:ext cx="3547296" cy="1846041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36038F44-B890-4C38-A0C6-64C49B13A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80" y="768648"/>
            <a:ext cx="1754215" cy="1628914"/>
          </a:xfrm>
          <a:prstGeom prst="rect">
            <a:avLst/>
          </a:prstGeom>
        </p:spPr>
      </p:pic>
      <p:pic>
        <p:nvPicPr>
          <p:cNvPr id="30" name="Imagine 29">
            <a:extLst>
              <a:ext uri="{FF2B5EF4-FFF2-40B4-BE49-F238E27FC236}">
                <a16:creationId xmlns:a16="http://schemas.microsoft.com/office/drawing/2014/main" id="{508A6DBB-5F65-4883-85FA-9290776C2C8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95" y="2335155"/>
            <a:ext cx="2623318" cy="1600297"/>
          </a:xfrm>
          <a:prstGeom prst="rect">
            <a:avLst/>
          </a:prstGeom>
        </p:spPr>
      </p:pic>
      <p:pic>
        <p:nvPicPr>
          <p:cNvPr id="35" name="Imagine 34">
            <a:extLst>
              <a:ext uri="{FF2B5EF4-FFF2-40B4-BE49-F238E27FC236}">
                <a16:creationId xmlns:a16="http://schemas.microsoft.com/office/drawing/2014/main" id="{C3C27EC1-9697-47C5-9208-B70744BFF4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22" y="4083416"/>
            <a:ext cx="1706013" cy="10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Concluzii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31640" y="1893057"/>
            <a:ext cx="5256584" cy="679506"/>
            <a:chOff x="803640" y="3362835"/>
            <a:chExt cx="2059657" cy="676967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5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Efectuarea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unui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chatbot pe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pagina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utilizatorilor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permit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obținerea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informațiilor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și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rapide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Chatbot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724348" y="198972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5414642" y="1889957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ardrop 9">
            <a:extLst>
              <a:ext uri="{FF2B5EF4-FFF2-40B4-BE49-F238E27FC236}">
                <a16:creationId xmlns:a16="http://schemas.microsoft.com/office/drawing/2014/main" id="{A715A8D1-7FF8-4F68-B873-22C3FA1219FA}"/>
              </a:ext>
            </a:extLst>
          </p:cNvPr>
          <p:cNvSpPr>
            <a:spLocks noChangeAspect="1"/>
          </p:cNvSpPr>
          <p:nvPr/>
        </p:nvSpPr>
        <p:spPr>
          <a:xfrm rot="18900000">
            <a:off x="783711" y="2080232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9DDAEAEE-BB74-49D2-AE22-EC4B5EC3586F}"/>
              </a:ext>
            </a:extLst>
          </p:cNvPr>
          <p:cNvSpPr txBox="1"/>
          <p:nvPr/>
        </p:nvSpPr>
        <p:spPr>
          <a:xfrm>
            <a:off x="280157" y="973520"/>
            <a:ext cx="738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perioada de proiectare și implementare a proiectului, acesta a ajuns în stadiul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de proiect funcțional,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ceea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nsemn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cerin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ionale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ndeplinite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Însă există idei de dezvoltări ulterioare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12">
            <a:extLst>
              <a:ext uri="{FF2B5EF4-FFF2-40B4-BE49-F238E27FC236}">
                <a16:creationId xmlns:a16="http://schemas.microsoft.com/office/drawing/2014/main" id="{D4287764-C067-4C89-ACD9-F3168E745605}"/>
              </a:ext>
            </a:extLst>
          </p:cNvPr>
          <p:cNvGrpSpPr/>
          <p:nvPr/>
        </p:nvGrpSpPr>
        <p:grpSpPr>
          <a:xfrm>
            <a:off x="1317196" y="2788778"/>
            <a:ext cx="5271028" cy="727394"/>
            <a:chOff x="803640" y="3362835"/>
            <a:chExt cx="2059657" cy="594077"/>
          </a:xfrm>
        </p:grpSpPr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DA915D9-2936-4243-8D63-AAD8EE37F313}"/>
                </a:ext>
              </a:extLst>
            </p:cNvPr>
            <p:cNvSpPr txBox="1"/>
            <p:nvPr/>
          </p:nvSpPr>
          <p:spPr>
            <a:xfrm>
              <a:off x="803640" y="3579861"/>
              <a:ext cx="2059657" cy="37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nregistrarea și autentificarea voluntarilor pentru a putea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comunica 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în vederea planificării de noi campanii.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073416F8-3978-4762-BCF2-36BAEAFA14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Comunitatea voluntarilor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89353599-80B5-437A-A7D0-94B74003186C}"/>
              </a:ext>
            </a:extLst>
          </p:cNvPr>
          <p:cNvSpPr/>
          <p:nvPr/>
        </p:nvSpPr>
        <p:spPr>
          <a:xfrm>
            <a:off x="709904" y="288544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Freeform 34">
            <a:extLst>
              <a:ext uri="{FF2B5EF4-FFF2-40B4-BE49-F238E27FC236}">
                <a16:creationId xmlns:a16="http://schemas.microsoft.com/office/drawing/2014/main" id="{1185456C-C563-4F31-9C08-463CF3C518E5}"/>
              </a:ext>
            </a:extLst>
          </p:cNvPr>
          <p:cNvSpPr>
            <a:spLocks noChangeAspect="1"/>
          </p:cNvSpPr>
          <p:nvPr/>
        </p:nvSpPr>
        <p:spPr>
          <a:xfrm>
            <a:off x="5400198" y="2785676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ardrop 9">
            <a:extLst>
              <a:ext uri="{FF2B5EF4-FFF2-40B4-BE49-F238E27FC236}">
                <a16:creationId xmlns:a16="http://schemas.microsoft.com/office/drawing/2014/main" id="{D0586130-10D0-475F-84DC-5DCC90ACEE5A}"/>
              </a:ext>
            </a:extLst>
          </p:cNvPr>
          <p:cNvSpPr>
            <a:spLocks noChangeAspect="1"/>
          </p:cNvSpPr>
          <p:nvPr/>
        </p:nvSpPr>
        <p:spPr>
          <a:xfrm rot="18900000">
            <a:off x="769267" y="2975951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86531FB6-CB0C-45B8-B71E-4AB133806762}"/>
              </a:ext>
            </a:extLst>
          </p:cNvPr>
          <p:cNvGrpSpPr/>
          <p:nvPr/>
        </p:nvGrpSpPr>
        <p:grpSpPr>
          <a:xfrm>
            <a:off x="1286440" y="3750153"/>
            <a:ext cx="5085759" cy="678692"/>
            <a:chOff x="803640" y="3362835"/>
            <a:chExt cx="2059657" cy="678692"/>
          </a:xfrm>
        </p:grpSpPr>
        <p:sp>
          <p:nvSpPr>
            <p:cNvPr id="56" name="TextBox 13">
              <a:extLst>
                <a:ext uri="{FF2B5EF4-FFF2-40B4-BE49-F238E27FC236}">
                  <a16:creationId xmlns:a16="http://schemas.microsoft.com/office/drawing/2014/main" id="{091F2FF9-3B16-4A3A-B6D0-552A6088731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Înregistrarea și autentificarea donatorilor pentru vizualizarea carnetului de donator.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7902CC73-A32F-407F-A365-3104373558A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Carnetul donatorului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5EB269C-CFFD-4169-87E7-40112F3E384F}"/>
              </a:ext>
            </a:extLst>
          </p:cNvPr>
          <p:cNvSpPr/>
          <p:nvPr/>
        </p:nvSpPr>
        <p:spPr>
          <a:xfrm>
            <a:off x="679149" y="3846817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34">
            <a:extLst>
              <a:ext uri="{FF2B5EF4-FFF2-40B4-BE49-F238E27FC236}">
                <a16:creationId xmlns:a16="http://schemas.microsoft.com/office/drawing/2014/main" id="{0A9256E3-F6DB-4E86-A3D2-BCF0624F9AAD}"/>
              </a:ext>
            </a:extLst>
          </p:cNvPr>
          <p:cNvSpPr>
            <a:spLocks noChangeAspect="1"/>
          </p:cNvSpPr>
          <p:nvPr/>
        </p:nvSpPr>
        <p:spPr>
          <a:xfrm>
            <a:off x="5369443" y="3747052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ardrop 9">
            <a:extLst>
              <a:ext uri="{FF2B5EF4-FFF2-40B4-BE49-F238E27FC236}">
                <a16:creationId xmlns:a16="http://schemas.microsoft.com/office/drawing/2014/main" id="{E44A1A27-9EB1-4D9E-98B3-2ED7CC6C3B10}"/>
              </a:ext>
            </a:extLst>
          </p:cNvPr>
          <p:cNvSpPr>
            <a:spLocks noChangeAspect="1"/>
          </p:cNvSpPr>
          <p:nvPr/>
        </p:nvSpPr>
        <p:spPr>
          <a:xfrm rot="18900000">
            <a:off x="738512" y="3937327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AE1FCA74-E5C0-4753-9177-C68BE6EAEBF1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8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0076" y="2715766"/>
            <a:ext cx="3203848" cy="2016224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Atenție!</a:t>
            </a:r>
            <a:endParaRPr lang="ko-KR" altLang="en-US" dirty="0"/>
          </a:p>
        </p:txBody>
      </p:sp>
      <p:sp>
        <p:nvSpPr>
          <p:cNvPr id="7" name="Teardrop 9">
            <a:extLst>
              <a:ext uri="{FF2B5EF4-FFF2-40B4-BE49-F238E27FC236}">
                <a16:creationId xmlns:a16="http://schemas.microsoft.com/office/drawing/2014/main" id="{3606BA83-EA44-4FD2-9C31-8CF70CE84441}"/>
              </a:ext>
            </a:extLst>
          </p:cNvPr>
          <p:cNvSpPr>
            <a:spLocks noChangeAspect="1"/>
          </p:cNvSpPr>
          <p:nvPr/>
        </p:nvSpPr>
        <p:spPr>
          <a:xfrm rot="18900000">
            <a:off x="3552137" y="2349815"/>
            <a:ext cx="387996" cy="331145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bstituent imagine 32">
            <a:extLst>
              <a:ext uri="{FF2B5EF4-FFF2-40B4-BE49-F238E27FC236}">
                <a16:creationId xmlns:a16="http://schemas.microsoft.com/office/drawing/2014/main" id="{91EC116B-BE75-4239-94FA-8C5590B5F6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" b="428"/>
          <a:stretch>
            <a:fillRect/>
          </a:stretch>
        </p:blipFill>
        <p:spPr/>
      </p:pic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8BE2884-BAB0-4CB2-BB85-3E87BBFEC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712E18FC-707B-4C9B-883E-349AB81DCCD4}"/>
              </a:ext>
            </a:extLst>
          </p:cNvPr>
          <p:cNvSpPr txBox="1"/>
          <p:nvPr/>
        </p:nvSpPr>
        <p:spPr>
          <a:xfrm>
            <a:off x="547839" y="1971584"/>
            <a:ext cx="3520105" cy="176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Blood Bank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proiect care ajuta la administrarea unui </a:t>
            </a:r>
          </a:p>
          <a:p>
            <a:pPr algn="ctr"/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centru de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trasfuzie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sanguină și </a:t>
            </a:r>
          </a:p>
          <a:p>
            <a:pPr algn="ctr"/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interacțiunea dintre acesta și utilizatori fie ei donatori, pacienți sau simpli voluntari.</a:t>
            </a:r>
          </a:p>
        </p:txBody>
      </p:sp>
      <p:sp>
        <p:nvSpPr>
          <p:cNvPr id="36" name="Teardrop 9">
            <a:extLst>
              <a:ext uri="{FF2B5EF4-FFF2-40B4-BE49-F238E27FC236}">
                <a16:creationId xmlns:a16="http://schemas.microsoft.com/office/drawing/2014/main" id="{2D312EA7-4C81-4DD8-A6D5-CEB9F2AB2C4B}"/>
              </a:ext>
            </a:extLst>
          </p:cNvPr>
          <p:cNvSpPr>
            <a:spLocks noChangeAspect="1"/>
          </p:cNvSpPr>
          <p:nvPr/>
        </p:nvSpPr>
        <p:spPr>
          <a:xfrm rot="18900000">
            <a:off x="8018906" y="763530"/>
            <a:ext cx="195189" cy="16658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1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 din </a:t>
            </a:r>
            <a:r>
              <a:rPr lang="ro-RO" altLang="ko-KR" dirty="0">
                <a:solidFill>
                  <a:schemeClr val="accent1"/>
                </a:solidFill>
              </a:rPr>
              <a:t>2012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ardrop 1"/>
          <p:cNvSpPr/>
          <p:nvPr/>
        </p:nvSpPr>
        <p:spPr>
          <a:xfrm rot="18900000">
            <a:off x="391648" y="2611095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ardrop 1"/>
          <p:cNvSpPr/>
          <p:nvPr/>
        </p:nvSpPr>
        <p:spPr>
          <a:xfrm rot="18900000">
            <a:off x="283973" y="2354664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ardrop 1"/>
          <p:cNvSpPr/>
          <p:nvPr/>
        </p:nvSpPr>
        <p:spPr>
          <a:xfrm rot="18900000">
            <a:off x="238414" y="2177082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ardrop 1"/>
          <p:cNvSpPr/>
          <p:nvPr/>
        </p:nvSpPr>
        <p:spPr>
          <a:xfrm rot="18900000">
            <a:off x="234348" y="2032902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ardrop 1"/>
          <p:cNvSpPr/>
          <p:nvPr/>
        </p:nvSpPr>
        <p:spPr>
          <a:xfrm rot="18900000">
            <a:off x="262224" y="1908406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1"/>
          <p:cNvSpPr/>
          <p:nvPr/>
        </p:nvSpPr>
        <p:spPr>
          <a:xfrm rot="18900000">
            <a:off x="307289" y="1795873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ardrop 1"/>
          <p:cNvSpPr/>
          <p:nvPr/>
        </p:nvSpPr>
        <p:spPr>
          <a:xfrm rot="18900000">
            <a:off x="294561" y="1525328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ardrop 1"/>
          <p:cNvSpPr/>
          <p:nvPr/>
        </p:nvSpPr>
        <p:spPr>
          <a:xfrm rot="18900000">
            <a:off x="385946" y="1489186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1"/>
          <p:cNvSpPr/>
          <p:nvPr/>
        </p:nvSpPr>
        <p:spPr>
          <a:xfrm rot="18900000">
            <a:off x="483221" y="1449934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ardrop 1"/>
          <p:cNvSpPr/>
          <p:nvPr/>
        </p:nvSpPr>
        <p:spPr>
          <a:xfrm rot="18900000">
            <a:off x="581303" y="1410683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1562" y="311236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accent1"/>
                </a:solidFill>
                <a:cs typeface="Arial" pitchFamily="34" charset="0"/>
              </a:rPr>
              <a:t>1,7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9932" y="3172452"/>
            <a:ext cx="1029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3156" y="3143540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accent3"/>
                </a:solidFill>
                <a:cs typeface="Arial" pitchFamily="34" charset="0"/>
              </a:rPr>
              <a:t>4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1678" y="3172452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ardrop 1"/>
          <p:cNvSpPr/>
          <p:nvPr/>
        </p:nvSpPr>
        <p:spPr>
          <a:xfrm rot="18900000">
            <a:off x="1959839" y="2634626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1"/>
          <p:cNvSpPr/>
          <p:nvPr/>
        </p:nvSpPr>
        <p:spPr>
          <a:xfrm rot="18900000">
            <a:off x="1852164" y="2378195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ardrop 1"/>
          <p:cNvSpPr/>
          <p:nvPr/>
        </p:nvSpPr>
        <p:spPr>
          <a:xfrm rot="18900000">
            <a:off x="1806605" y="2200613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1"/>
          <p:cNvSpPr/>
          <p:nvPr/>
        </p:nvSpPr>
        <p:spPr>
          <a:xfrm rot="18900000">
            <a:off x="1802539" y="2056433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ardrop 1"/>
          <p:cNvSpPr/>
          <p:nvPr/>
        </p:nvSpPr>
        <p:spPr>
          <a:xfrm rot="18900000">
            <a:off x="1830415" y="1931937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ardrop 1"/>
          <p:cNvSpPr/>
          <p:nvPr/>
        </p:nvSpPr>
        <p:spPr>
          <a:xfrm rot="18900000">
            <a:off x="1875480" y="1819404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1"/>
          <p:cNvSpPr/>
          <p:nvPr/>
        </p:nvSpPr>
        <p:spPr>
          <a:xfrm rot="18900000">
            <a:off x="1862752" y="1548859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ardrop 1"/>
          <p:cNvSpPr/>
          <p:nvPr/>
        </p:nvSpPr>
        <p:spPr>
          <a:xfrm rot="18900000">
            <a:off x="1954137" y="1512717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1"/>
          <p:cNvSpPr/>
          <p:nvPr/>
        </p:nvSpPr>
        <p:spPr>
          <a:xfrm rot="18900000">
            <a:off x="2051412" y="1473465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1"/>
          <p:cNvSpPr/>
          <p:nvPr/>
        </p:nvSpPr>
        <p:spPr>
          <a:xfrm rot="18900000">
            <a:off x="2149494" y="1434214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1"/>
          <p:cNvSpPr/>
          <p:nvPr/>
        </p:nvSpPr>
        <p:spPr>
          <a:xfrm rot="18900000">
            <a:off x="3531940" y="2648242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ardrop 1"/>
          <p:cNvSpPr/>
          <p:nvPr/>
        </p:nvSpPr>
        <p:spPr>
          <a:xfrm rot="18900000">
            <a:off x="3424265" y="2391811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ardrop 1"/>
          <p:cNvSpPr/>
          <p:nvPr/>
        </p:nvSpPr>
        <p:spPr>
          <a:xfrm rot="18900000">
            <a:off x="3378706" y="2214229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ardrop 1"/>
          <p:cNvSpPr/>
          <p:nvPr/>
        </p:nvSpPr>
        <p:spPr>
          <a:xfrm rot="18900000">
            <a:off x="3374640" y="2070049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ardrop 1"/>
          <p:cNvSpPr/>
          <p:nvPr/>
        </p:nvSpPr>
        <p:spPr>
          <a:xfrm rot="18900000">
            <a:off x="3402516" y="1945553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ardrop 1"/>
          <p:cNvSpPr/>
          <p:nvPr/>
        </p:nvSpPr>
        <p:spPr>
          <a:xfrm rot="18900000">
            <a:off x="3447581" y="1833020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ardrop 1"/>
          <p:cNvSpPr/>
          <p:nvPr/>
        </p:nvSpPr>
        <p:spPr>
          <a:xfrm rot="18900000">
            <a:off x="3434853" y="1562475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1"/>
          <p:cNvSpPr/>
          <p:nvPr/>
        </p:nvSpPr>
        <p:spPr>
          <a:xfrm rot="18900000">
            <a:off x="3526238" y="1526333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ardrop 1"/>
          <p:cNvSpPr/>
          <p:nvPr/>
        </p:nvSpPr>
        <p:spPr>
          <a:xfrm rot="18900000">
            <a:off x="3623513" y="1487081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ardrop 1"/>
          <p:cNvSpPr/>
          <p:nvPr/>
        </p:nvSpPr>
        <p:spPr>
          <a:xfrm rot="18900000">
            <a:off x="3721595" y="1447830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ardrop 1"/>
          <p:cNvSpPr/>
          <p:nvPr/>
        </p:nvSpPr>
        <p:spPr>
          <a:xfrm rot="18900000">
            <a:off x="4981095" y="2599004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ardrop 1"/>
          <p:cNvSpPr/>
          <p:nvPr/>
        </p:nvSpPr>
        <p:spPr>
          <a:xfrm rot="18900000">
            <a:off x="4873420" y="2342573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ardrop 1"/>
          <p:cNvSpPr/>
          <p:nvPr/>
        </p:nvSpPr>
        <p:spPr>
          <a:xfrm rot="18900000">
            <a:off x="4827861" y="2164991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ardrop 1"/>
          <p:cNvSpPr/>
          <p:nvPr/>
        </p:nvSpPr>
        <p:spPr>
          <a:xfrm rot="18900000">
            <a:off x="4823795" y="2020811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ardrop 1"/>
          <p:cNvSpPr/>
          <p:nvPr/>
        </p:nvSpPr>
        <p:spPr>
          <a:xfrm rot="18900000">
            <a:off x="4851671" y="1896315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ardrop 1"/>
          <p:cNvSpPr/>
          <p:nvPr/>
        </p:nvSpPr>
        <p:spPr>
          <a:xfrm rot="18900000">
            <a:off x="4896736" y="1783782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ardrop 1"/>
          <p:cNvSpPr/>
          <p:nvPr/>
        </p:nvSpPr>
        <p:spPr>
          <a:xfrm rot="18900000">
            <a:off x="4884008" y="1513237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ardrop 1"/>
          <p:cNvSpPr/>
          <p:nvPr/>
        </p:nvSpPr>
        <p:spPr>
          <a:xfrm rot="18900000">
            <a:off x="4975393" y="1477095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1"/>
          <p:cNvSpPr/>
          <p:nvPr/>
        </p:nvSpPr>
        <p:spPr>
          <a:xfrm rot="18900000">
            <a:off x="5072668" y="1437843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ardrop 1"/>
          <p:cNvSpPr/>
          <p:nvPr/>
        </p:nvSpPr>
        <p:spPr>
          <a:xfrm rot="18900000">
            <a:off x="5170750" y="1398592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41402" y="3819349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România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3" name="Teardrop 9">
            <a:extLst>
              <a:ext uri="{FF2B5EF4-FFF2-40B4-BE49-F238E27FC236}">
                <a16:creationId xmlns:a16="http://schemas.microsoft.com/office/drawing/2014/main" id="{EBA70155-3479-419D-ABDA-9E446748B750}"/>
              </a:ext>
            </a:extLst>
          </p:cNvPr>
          <p:cNvSpPr>
            <a:spLocks noChangeAspect="1"/>
          </p:cNvSpPr>
          <p:nvPr/>
        </p:nvSpPr>
        <p:spPr>
          <a:xfrm rot="18900000">
            <a:off x="8018564" y="778011"/>
            <a:ext cx="191550" cy="16348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C83BDB85-BE3B-455E-A0A7-5530CE1626B4}"/>
              </a:ext>
            </a:extLst>
          </p:cNvPr>
          <p:cNvSpPr txBox="1"/>
          <p:nvPr/>
        </p:nvSpPr>
        <p:spPr>
          <a:xfrm>
            <a:off x="6458674" y="3143540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ardrop 1">
            <a:extLst>
              <a:ext uri="{FF2B5EF4-FFF2-40B4-BE49-F238E27FC236}">
                <a16:creationId xmlns:a16="http://schemas.microsoft.com/office/drawing/2014/main" id="{1957F0C8-6F56-47D1-B0E6-02055E6DD736}"/>
              </a:ext>
            </a:extLst>
          </p:cNvPr>
          <p:cNvSpPr/>
          <p:nvPr/>
        </p:nvSpPr>
        <p:spPr>
          <a:xfrm rot="18900000">
            <a:off x="6473238" y="2582574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9DA270D7-505D-4B5A-8B81-F8786148724E}"/>
              </a:ext>
            </a:extLst>
          </p:cNvPr>
          <p:cNvSpPr/>
          <p:nvPr/>
        </p:nvSpPr>
        <p:spPr>
          <a:xfrm rot="18900000">
            <a:off x="6365563" y="2326143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ardrop 1">
            <a:extLst>
              <a:ext uri="{FF2B5EF4-FFF2-40B4-BE49-F238E27FC236}">
                <a16:creationId xmlns:a16="http://schemas.microsoft.com/office/drawing/2014/main" id="{EC26CFBA-3075-4AC2-BCB4-A8FD9141B634}"/>
              </a:ext>
            </a:extLst>
          </p:cNvPr>
          <p:cNvSpPr/>
          <p:nvPr/>
        </p:nvSpPr>
        <p:spPr>
          <a:xfrm rot="18900000">
            <a:off x="6320004" y="2148561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1">
            <a:extLst>
              <a:ext uri="{FF2B5EF4-FFF2-40B4-BE49-F238E27FC236}">
                <a16:creationId xmlns:a16="http://schemas.microsoft.com/office/drawing/2014/main" id="{14EDD398-1E5C-4B80-813E-35142AFFDD10}"/>
              </a:ext>
            </a:extLst>
          </p:cNvPr>
          <p:cNvSpPr/>
          <p:nvPr/>
        </p:nvSpPr>
        <p:spPr>
          <a:xfrm rot="18900000">
            <a:off x="6315938" y="2004381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ardrop 1">
            <a:extLst>
              <a:ext uri="{FF2B5EF4-FFF2-40B4-BE49-F238E27FC236}">
                <a16:creationId xmlns:a16="http://schemas.microsoft.com/office/drawing/2014/main" id="{1ECB1669-BFCA-44B1-8903-B0E2655E8C54}"/>
              </a:ext>
            </a:extLst>
          </p:cNvPr>
          <p:cNvSpPr/>
          <p:nvPr/>
        </p:nvSpPr>
        <p:spPr>
          <a:xfrm rot="18900000">
            <a:off x="6343814" y="1879885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ardrop 1">
            <a:extLst>
              <a:ext uri="{FF2B5EF4-FFF2-40B4-BE49-F238E27FC236}">
                <a16:creationId xmlns:a16="http://schemas.microsoft.com/office/drawing/2014/main" id="{3C8768BC-62B9-4933-B95C-B1FB0E7BE940}"/>
              </a:ext>
            </a:extLst>
          </p:cNvPr>
          <p:cNvSpPr/>
          <p:nvPr/>
        </p:nvSpPr>
        <p:spPr>
          <a:xfrm rot="18900000">
            <a:off x="6388879" y="1767352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1">
            <a:extLst>
              <a:ext uri="{FF2B5EF4-FFF2-40B4-BE49-F238E27FC236}">
                <a16:creationId xmlns:a16="http://schemas.microsoft.com/office/drawing/2014/main" id="{E1888016-91F8-4171-B66D-323A25759693}"/>
              </a:ext>
            </a:extLst>
          </p:cNvPr>
          <p:cNvSpPr/>
          <p:nvPr/>
        </p:nvSpPr>
        <p:spPr>
          <a:xfrm rot="18900000">
            <a:off x="6376151" y="1496807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ardrop 1">
            <a:extLst>
              <a:ext uri="{FF2B5EF4-FFF2-40B4-BE49-F238E27FC236}">
                <a16:creationId xmlns:a16="http://schemas.microsoft.com/office/drawing/2014/main" id="{A5B2BEA0-53DD-4FC4-B1EE-F17B30933B13}"/>
              </a:ext>
            </a:extLst>
          </p:cNvPr>
          <p:cNvSpPr/>
          <p:nvPr/>
        </p:nvSpPr>
        <p:spPr>
          <a:xfrm rot="18900000">
            <a:off x="6467536" y="1460665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ardrop 1">
            <a:extLst>
              <a:ext uri="{FF2B5EF4-FFF2-40B4-BE49-F238E27FC236}">
                <a16:creationId xmlns:a16="http://schemas.microsoft.com/office/drawing/2014/main" id="{975F7829-FF4C-489C-9398-66B86AA3C9AF}"/>
              </a:ext>
            </a:extLst>
          </p:cNvPr>
          <p:cNvSpPr/>
          <p:nvPr/>
        </p:nvSpPr>
        <p:spPr>
          <a:xfrm rot="18900000">
            <a:off x="6564811" y="1421413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ardrop 1">
            <a:extLst>
              <a:ext uri="{FF2B5EF4-FFF2-40B4-BE49-F238E27FC236}">
                <a16:creationId xmlns:a16="http://schemas.microsoft.com/office/drawing/2014/main" id="{8659D409-E0D6-49EB-97A3-8489A2255D47}"/>
              </a:ext>
            </a:extLst>
          </p:cNvPr>
          <p:cNvSpPr/>
          <p:nvPr/>
        </p:nvSpPr>
        <p:spPr>
          <a:xfrm rot="18900000">
            <a:off x="6662893" y="1382162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87EBCABC-CE27-4995-BCA6-E05FB88649AD}"/>
              </a:ext>
            </a:extLst>
          </p:cNvPr>
          <p:cNvSpPr txBox="1"/>
          <p:nvPr/>
        </p:nvSpPr>
        <p:spPr>
          <a:xfrm>
            <a:off x="7842650" y="3112360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ardrop 1">
            <a:extLst>
              <a:ext uri="{FF2B5EF4-FFF2-40B4-BE49-F238E27FC236}">
                <a16:creationId xmlns:a16="http://schemas.microsoft.com/office/drawing/2014/main" id="{298A7E62-957F-4183-A780-EF637D82AEA6}"/>
              </a:ext>
            </a:extLst>
          </p:cNvPr>
          <p:cNvSpPr/>
          <p:nvPr/>
        </p:nvSpPr>
        <p:spPr>
          <a:xfrm rot="18900000">
            <a:off x="7944466" y="2611095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ardrop 1">
            <a:extLst>
              <a:ext uri="{FF2B5EF4-FFF2-40B4-BE49-F238E27FC236}">
                <a16:creationId xmlns:a16="http://schemas.microsoft.com/office/drawing/2014/main" id="{94168980-8FE7-484F-A316-53F3C70EAACB}"/>
              </a:ext>
            </a:extLst>
          </p:cNvPr>
          <p:cNvSpPr/>
          <p:nvPr/>
        </p:nvSpPr>
        <p:spPr>
          <a:xfrm rot="18900000">
            <a:off x="7836791" y="2354664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ardrop 1">
            <a:extLst>
              <a:ext uri="{FF2B5EF4-FFF2-40B4-BE49-F238E27FC236}">
                <a16:creationId xmlns:a16="http://schemas.microsoft.com/office/drawing/2014/main" id="{063F8096-617F-456F-AA34-9F1FC013F5F2}"/>
              </a:ext>
            </a:extLst>
          </p:cNvPr>
          <p:cNvSpPr/>
          <p:nvPr/>
        </p:nvSpPr>
        <p:spPr>
          <a:xfrm rot="18900000">
            <a:off x="7791232" y="2177082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ardrop 1">
            <a:extLst>
              <a:ext uri="{FF2B5EF4-FFF2-40B4-BE49-F238E27FC236}">
                <a16:creationId xmlns:a16="http://schemas.microsoft.com/office/drawing/2014/main" id="{B868E3B8-CA87-41A3-9DEC-CADEEB00C8F9}"/>
              </a:ext>
            </a:extLst>
          </p:cNvPr>
          <p:cNvSpPr/>
          <p:nvPr/>
        </p:nvSpPr>
        <p:spPr>
          <a:xfrm rot="18900000">
            <a:off x="7787166" y="2032902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1">
            <a:extLst>
              <a:ext uri="{FF2B5EF4-FFF2-40B4-BE49-F238E27FC236}">
                <a16:creationId xmlns:a16="http://schemas.microsoft.com/office/drawing/2014/main" id="{5D2D0951-EEF6-429A-9F8F-C1A18D4DD564}"/>
              </a:ext>
            </a:extLst>
          </p:cNvPr>
          <p:cNvSpPr/>
          <p:nvPr/>
        </p:nvSpPr>
        <p:spPr>
          <a:xfrm rot="18900000">
            <a:off x="7815042" y="1908406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ardrop 1">
            <a:extLst>
              <a:ext uri="{FF2B5EF4-FFF2-40B4-BE49-F238E27FC236}">
                <a16:creationId xmlns:a16="http://schemas.microsoft.com/office/drawing/2014/main" id="{B4A412C5-E977-4E7C-B9FB-FEDA5C488B20}"/>
              </a:ext>
            </a:extLst>
          </p:cNvPr>
          <p:cNvSpPr/>
          <p:nvPr/>
        </p:nvSpPr>
        <p:spPr>
          <a:xfrm rot="18900000">
            <a:off x="7860107" y="1795873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ardrop 1">
            <a:extLst>
              <a:ext uri="{FF2B5EF4-FFF2-40B4-BE49-F238E27FC236}">
                <a16:creationId xmlns:a16="http://schemas.microsoft.com/office/drawing/2014/main" id="{857187DE-6E73-4DE7-A2D8-128F9020FDAE}"/>
              </a:ext>
            </a:extLst>
          </p:cNvPr>
          <p:cNvSpPr/>
          <p:nvPr/>
        </p:nvSpPr>
        <p:spPr>
          <a:xfrm rot="18900000">
            <a:off x="7847379" y="1525328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ardrop 1">
            <a:extLst>
              <a:ext uri="{FF2B5EF4-FFF2-40B4-BE49-F238E27FC236}">
                <a16:creationId xmlns:a16="http://schemas.microsoft.com/office/drawing/2014/main" id="{919DD5C9-6DD7-46BC-A196-1F7476631580}"/>
              </a:ext>
            </a:extLst>
          </p:cNvPr>
          <p:cNvSpPr/>
          <p:nvPr/>
        </p:nvSpPr>
        <p:spPr>
          <a:xfrm rot="18900000">
            <a:off x="7938764" y="1489186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ardrop 1">
            <a:extLst>
              <a:ext uri="{FF2B5EF4-FFF2-40B4-BE49-F238E27FC236}">
                <a16:creationId xmlns:a16="http://schemas.microsoft.com/office/drawing/2014/main" id="{F28F3E83-DFDF-4BE8-A0FC-358CDE34B3EA}"/>
              </a:ext>
            </a:extLst>
          </p:cNvPr>
          <p:cNvSpPr/>
          <p:nvPr/>
        </p:nvSpPr>
        <p:spPr>
          <a:xfrm rot="18900000">
            <a:off x="8036039" y="1449934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1">
            <a:extLst>
              <a:ext uri="{FF2B5EF4-FFF2-40B4-BE49-F238E27FC236}">
                <a16:creationId xmlns:a16="http://schemas.microsoft.com/office/drawing/2014/main" id="{3C1ABDED-45AE-45C0-952E-0FF7091A5B29}"/>
              </a:ext>
            </a:extLst>
          </p:cNvPr>
          <p:cNvSpPr/>
          <p:nvPr/>
        </p:nvSpPr>
        <p:spPr>
          <a:xfrm rot="18900000">
            <a:off x="8134121" y="1410683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id="{D0DDE445-AFC2-4E44-8574-35612547B93B}"/>
              </a:ext>
            </a:extLst>
          </p:cNvPr>
          <p:cNvSpPr txBox="1"/>
          <p:nvPr/>
        </p:nvSpPr>
        <p:spPr>
          <a:xfrm>
            <a:off x="1902363" y="3818921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Ungaria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51">
            <a:extLst>
              <a:ext uri="{FF2B5EF4-FFF2-40B4-BE49-F238E27FC236}">
                <a16:creationId xmlns:a16="http://schemas.microsoft.com/office/drawing/2014/main" id="{EEF7E4A3-0C50-4089-B997-9BF7D231B6BF}"/>
              </a:ext>
            </a:extLst>
          </p:cNvPr>
          <p:cNvSpPr txBox="1"/>
          <p:nvPr/>
        </p:nvSpPr>
        <p:spPr>
          <a:xfrm>
            <a:off x="3411059" y="3837774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Germania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:a16="http://schemas.microsoft.com/office/drawing/2014/main" id="{E271BB42-0C61-4ADD-9198-6ADCD02D9543}"/>
              </a:ext>
            </a:extLst>
          </p:cNvPr>
          <p:cNvSpPr txBox="1"/>
          <p:nvPr/>
        </p:nvSpPr>
        <p:spPr>
          <a:xfrm>
            <a:off x="4915961" y="3799938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Olanda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id="{162305DE-744F-4336-A5F7-301111830349}"/>
              </a:ext>
            </a:extLst>
          </p:cNvPr>
          <p:cNvSpPr txBox="1"/>
          <p:nvPr/>
        </p:nvSpPr>
        <p:spPr>
          <a:xfrm>
            <a:off x="6446353" y="3845249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Anglia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51">
            <a:extLst>
              <a:ext uri="{FF2B5EF4-FFF2-40B4-BE49-F238E27FC236}">
                <a16:creationId xmlns:a16="http://schemas.microsoft.com/office/drawing/2014/main" id="{F81106D2-161C-4178-9B74-8A9358581150}"/>
              </a:ext>
            </a:extLst>
          </p:cNvPr>
          <p:cNvSpPr txBox="1"/>
          <p:nvPr/>
        </p:nvSpPr>
        <p:spPr>
          <a:xfrm>
            <a:off x="7767633" y="3837773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Danemarca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51">
            <a:extLst>
              <a:ext uri="{FF2B5EF4-FFF2-40B4-BE49-F238E27FC236}">
                <a16:creationId xmlns:a16="http://schemas.microsoft.com/office/drawing/2014/main" id="{4B48CF63-46EC-44FB-A2B5-6E2AF1C3D9CF}"/>
              </a:ext>
            </a:extLst>
          </p:cNvPr>
          <p:cNvSpPr txBox="1"/>
          <p:nvPr/>
        </p:nvSpPr>
        <p:spPr>
          <a:xfrm>
            <a:off x="282899" y="942163"/>
            <a:ext cx="872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cadrul ultimei statistici, în România doar 1,7% din populație dona sânge, comparativ cu celelalte țări.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51">
            <a:extLst>
              <a:ext uri="{FF2B5EF4-FFF2-40B4-BE49-F238E27FC236}">
                <a16:creationId xmlns:a16="http://schemas.microsoft.com/office/drawing/2014/main" id="{B8FE0DF1-D0F1-4ABF-9E41-2E2B075753E2}"/>
              </a:ext>
            </a:extLst>
          </p:cNvPr>
          <p:cNvSpPr txBox="1"/>
          <p:nvPr/>
        </p:nvSpPr>
        <p:spPr>
          <a:xfrm>
            <a:off x="737242" y="4254679"/>
            <a:ext cx="3076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 de donare este foarte mică în comparație cu necesitatea de transfuzie a pacienților din spitale.</a:t>
            </a:r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id="{00769943-F154-422D-AFC2-87F81D0EDE58}"/>
              </a:ext>
            </a:extLst>
          </p:cNvPr>
          <p:cNvSpPr txBox="1"/>
          <p:nvPr/>
        </p:nvSpPr>
        <p:spPr>
          <a:xfrm>
            <a:off x="4679366" y="4271278"/>
            <a:ext cx="3582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Astfel, în România se înregistrează un deficit major de sânge, donatorii asigurând doar 65% din totalul necesar.</a:t>
            </a:r>
          </a:p>
        </p:txBody>
      </p:sp>
    </p:spTree>
    <p:extLst>
      <p:ext uri="{BB962C8B-B14F-4D97-AF65-F5344CB8AC3E}">
        <p14:creationId xmlns:p14="http://schemas.microsoft.com/office/powerpoint/2010/main" val="112925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04240" y="41265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800" dirty="0">
                <a:solidFill>
                  <a:schemeClr val="accent1"/>
                </a:solidFill>
                <a:cs typeface="Arial" pitchFamily="34" charset="0"/>
              </a:rPr>
              <a:t>    Scopul</a:t>
            </a:r>
            <a:r>
              <a:rPr lang="en-US" sz="2800" dirty="0">
                <a:cs typeface="Arial" pitchFamily="34" charset="0"/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96242" y="333922"/>
            <a:ext cx="1327061" cy="9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409732" y="123478"/>
            <a:ext cx="365760" cy="4824536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4240" y="244634"/>
            <a:ext cx="6939760" cy="89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204240" y="316104"/>
            <a:ext cx="6939760" cy="96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75492" y="915151"/>
            <a:ext cx="7445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Scopul acestui proiect este de a realiza o colaborare bună între centru și colaboratorii săi.</a:t>
            </a:r>
          </a:p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Urmărește gestionarea situațiilor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r>
              <a:rPr lang="ro-RO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-un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ro-RO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entru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transfuzii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sanguine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eficientizând operațiile făcute în cadrul său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ro-RO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Proiectul mai urmărește informarea potențialilor donatori și motivarea implicării acestora în procesele de donare.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5421" y="3186781"/>
            <a:ext cx="7525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 ales 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această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datorită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lipsei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privința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donărilor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Am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observat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confruntă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lipsa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frica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efectivă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Alegerea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temei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mi-a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oportunitatea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optimiza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experiența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centrele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donare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persoanelor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colaborează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persoanelor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cadrul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centrului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4F8A8A8-F137-482E-AEB4-A6CF21FAF337}"/>
              </a:ext>
            </a:extLst>
          </p:cNvPr>
          <p:cNvSpPr txBox="1">
            <a:spLocks/>
          </p:cNvSpPr>
          <p:nvPr/>
        </p:nvSpPr>
        <p:spPr>
          <a:xfrm>
            <a:off x="2267744" y="265844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800" dirty="0">
                <a:solidFill>
                  <a:schemeClr val="accent1"/>
                </a:solidFill>
                <a:cs typeface="Arial" pitchFamily="34" charset="0"/>
              </a:rPr>
              <a:t>    Motivația</a:t>
            </a:r>
            <a:r>
              <a:rPr lang="en-US" sz="2800" dirty="0">
                <a:cs typeface="Arial" pitchFamily="34" charset="0"/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ardrop 9">
            <a:extLst>
              <a:ext uri="{FF2B5EF4-FFF2-40B4-BE49-F238E27FC236}">
                <a16:creationId xmlns:a16="http://schemas.microsoft.com/office/drawing/2014/main" id="{C03E8B03-5DFC-4179-AC55-5801DD67830C}"/>
              </a:ext>
            </a:extLst>
          </p:cNvPr>
          <p:cNvSpPr>
            <a:spLocks noChangeAspect="1"/>
          </p:cNvSpPr>
          <p:nvPr/>
        </p:nvSpPr>
        <p:spPr>
          <a:xfrm rot="18900000">
            <a:off x="2258362" y="574862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ardrop 9">
            <a:extLst>
              <a:ext uri="{FF2B5EF4-FFF2-40B4-BE49-F238E27FC236}">
                <a16:creationId xmlns:a16="http://schemas.microsoft.com/office/drawing/2014/main" id="{6E9EFA6B-1CA4-4A0A-B423-F1E9CEA34AAC}"/>
              </a:ext>
            </a:extLst>
          </p:cNvPr>
          <p:cNvSpPr>
            <a:spLocks noChangeAspect="1"/>
          </p:cNvSpPr>
          <p:nvPr/>
        </p:nvSpPr>
        <p:spPr>
          <a:xfrm rot="18900000">
            <a:off x="2255867" y="2810193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ardrop 9">
            <a:extLst>
              <a:ext uri="{FF2B5EF4-FFF2-40B4-BE49-F238E27FC236}">
                <a16:creationId xmlns:a16="http://schemas.microsoft.com/office/drawing/2014/main" id="{A0DEBC85-2857-48F3-93CA-1CBF2BD272B1}"/>
              </a:ext>
            </a:extLst>
          </p:cNvPr>
          <p:cNvSpPr>
            <a:spLocks noChangeAspect="1"/>
          </p:cNvSpPr>
          <p:nvPr/>
        </p:nvSpPr>
        <p:spPr>
          <a:xfrm rot="18900000">
            <a:off x="216647" y="1226703"/>
            <a:ext cx="215936" cy="1842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accent1"/>
                </a:solidFill>
              </a:rPr>
              <a:t>Arhitectura</a:t>
            </a:r>
            <a:r>
              <a:rPr lang="en-US" altLang="ko-KR" dirty="0"/>
              <a:t> </a:t>
            </a:r>
            <a:r>
              <a:rPr lang="ro-RO" altLang="ko-KR" dirty="0"/>
              <a:t>proiectului</a:t>
            </a:r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817270"/>
            <a:ext cx="7344816" cy="3914720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885656"/>
            <a:ext cx="5330863" cy="2531899"/>
            <a:chOff x="2216616" y="993279"/>
            <a:chExt cx="2664407" cy="2531899"/>
          </a:xfrm>
        </p:grpSpPr>
        <p:sp>
          <p:nvSpPr>
            <p:cNvPr id="16" name="TextBox 15"/>
            <p:cNvSpPr txBox="1"/>
            <p:nvPr/>
          </p:nvSpPr>
          <p:spPr>
            <a:xfrm>
              <a:off x="2216616" y="99327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400" b="1" dirty="0">
                  <a:solidFill>
                    <a:schemeClr val="accent2"/>
                  </a:solidFill>
                  <a:cs typeface="Arial" pitchFamily="34" charset="0"/>
                </a:rPr>
                <a:t>Arhitectura de tip client-server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1416" y="1401520"/>
              <a:ext cx="265960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Clienții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posibilitatea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trimite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către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server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date de la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acesta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just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Funcţia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bază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serverului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este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responsabilitatea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administrării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accesului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baza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date: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sortarea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datelor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selectarea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acelora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care are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nevoie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clientul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endPara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În proiect se folosește protocolul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ro-RO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Hypertext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 Protocol)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protocol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tip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cerere-răspuns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just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ardrop 9">
            <a:extLst>
              <a:ext uri="{FF2B5EF4-FFF2-40B4-BE49-F238E27FC236}">
                <a16:creationId xmlns:a16="http://schemas.microsoft.com/office/drawing/2014/main" id="{ED218C4B-D6C2-4701-953C-C800FA19984C}"/>
              </a:ext>
            </a:extLst>
          </p:cNvPr>
          <p:cNvSpPr>
            <a:spLocks noChangeAspect="1"/>
          </p:cNvSpPr>
          <p:nvPr/>
        </p:nvSpPr>
        <p:spPr>
          <a:xfrm rot="18900000">
            <a:off x="277964" y="4721154"/>
            <a:ext cx="229049" cy="19548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0A458C6D-7A09-4377-A858-3E2D03278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6" y="3079502"/>
            <a:ext cx="2679217" cy="15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Tehnologii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folosite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1215" y="1491630"/>
            <a:ext cx="1396489" cy="1368152"/>
            <a:chOff x="511215" y="1779662"/>
            <a:chExt cx="1396489" cy="1368152"/>
          </a:xfrm>
        </p:grpSpPr>
        <p:sp>
          <p:nvSpPr>
            <p:cNvPr id="3" name="Oval 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491630"/>
            <a:ext cx="1396489" cy="1368152"/>
            <a:chOff x="511215" y="1779662"/>
            <a:chExt cx="1396489" cy="1368152"/>
          </a:xfrm>
        </p:grpSpPr>
        <p:sp>
          <p:nvSpPr>
            <p:cNvPr id="13" name="Oval 1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0257" y="1491630"/>
            <a:ext cx="1396489" cy="1368152"/>
            <a:chOff x="511215" y="1779662"/>
            <a:chExt cx="1396489" cy="1368152"/>
          </a:xfrm>
        </p:grpSpPr>
        <p:sp>
          <p:nvSpPr>
            <p:cNvPr id="17" name="Oval 16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4778" y="1491630"/>
            <a:ext cx="1396489" cy="1368152"/>
            <a:chOff x="511215" y="1779662"/>
            <a:chExt cx="1396489" cy="1368152"/>
          </a:xfrm>
        </p:grpSpPr>
        <p:sp>
          <p:nvSpPr>
            <p:cNvPr id="21" name="Oval 20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49299" y="1491630"/>
            <a:ext cx="1396489" cy="1368152"/>
            <a:chOff x="511215" y="1779662"/>
            <a:chExt cx="1396489" cy="1368152"/>
          </a:xfrm>
        </p:grpSpPr>
        <p:sp>
          <p:nvSpPr>
            <p:cNvPr id="25" name="Oval 24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2113" y="3150366"/>
            <a:ext cx="1699847" cy="1417356"/>
            <a:chOff x="803640" y="3362835"/>
            <a:chExt cx="2059657" cy="1417356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framework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dezvoltarea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rapidă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aplicațiilor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ajută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construirea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site-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 PHP.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CodeIgniter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27072" y="3150367"/>
            <a:ext cx="1734869" cy="1578239"/>
            <a:chOff x="803640" y="3362835"/>
            <a:chExt cx="2059657" cy="1352320"/>
          </a:xfrm>
        </p:grpSpPr>
        <p:sp>
          <p:nvSpPr>
            <p:cNvPr id="37" name="TextBox 36"/>
            <p:cNvSpPr txBox="1"/>
            <p:nvPr/>
          </p:nvSpPr>
          <p:spPr>
            <a:xfrm>
              <a:off x="842106" y="3686648"/>
              <a:ext cx="1958825" cy="102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ajutorul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căruia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creează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funcționalitatea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HyperText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Markup Language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12031" y="3150366"/>
            <a:ext cx="1734869" cy="1578239"/>
            <a:chOff x="803640" y="3362835"/>
            <a:chExt cx="2059657" cy="1244363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660798"/>
              <a:ext cx="2059657" cy="94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reprezintă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care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folosește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aspectului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și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tuturor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HTML.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Cascading Style Sheets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396990" y="3150367"/>
            <a:ext cx="1708733" cy="1231311"/>
            <a:chOff x="803640" y="3362835"/>
            <a:chExt cx="2121627" cy="484273"/>
          </a:xfrm>
        </p:grpSpPr>
        <p:sp>
          <p:nvSpPr>
            <p:cNvPr id="43" name="TextBox 42"/>
            <p:cNvSpPr txBox="1"/>
            <p:nvPr/>
          </p:nvSpPr>
          <p:spPr>
            <a:xfrm>
              <a:off x="865610" y="3447649"/>
              <a:ext cx="2059657" cy="399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 un framework pentru dezvoltarea rapid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ă de aplicații folosind HTML și CSS.</a:t>
              </a:r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1951" y="3150366"/>
            <a:ext cx="1699847" cy="1417356"/>
            <a:chOff x="803640" y="3362835"/>
            <a:chExt cx="2059657" cy="1417356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scripting care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crearea unui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conținut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control multimedia,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animatie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JavaScript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7D3E38C0-D3FD-4D2B-8D9A-3FD0F63EA5B0}"/>
              </a:ext>
            </a:extLst>
          </p:cNvPr>
          <p:cNvSpPr txBox="1"/>
          <p:nvPr/>
        </p:nvSpPr>
        <p:spPr>
          <a:xfrm>
            <a:off x="462125" y="2062959"/>
            <a:ext cx="141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C23012C1-6AFD-4AC8-8A79-3DB390F815BD}"/>
              </a:ext>
            </a:extLst>
          </p:cNvPr>
          <p:cNvSpPr txBox="1"/>
          <p:nvPr/>
        </p:nvSpPr>
        <p:spPr>
          <a:xfrm>
            <a:off x="2010352" y="2068151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BD70B428-35D1-4AB4-AD42-EFC53FB61AD6}"/>
              </a:ext>
            </a:extLst>
          </p:cNvPr>
          <p:cNvSpPr txBox="1"/>
          <p:nvPr/>
        </p:nvSpPr>
        <p:spPr>
          <a:xfrm>
            <a:off x="3685893" y="2062959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69AB7D13-5585-4FC3-B4EF-3F84663B235C}"/>
              </a:ext>
            </a:extLst>
          </p:cNvPr>
          <p:cNvSpPr txBox="1"/>
          <p:nvPr/>
        </p:nvSpPr>
        <p:spPr>
          <a:xfrm>
            <a:off x="5370765" y="2058223"/>
            <a:ext cx="16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BOOSTRAP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33">
            <a:extLst>
              <a:ext uri="{FF2B5EF4-FFF2-40B4-BE49-F238E27FC236}">
                <a16:creationId xmlns:a16="http://schemas.microsoft.com/office/drawing/2014/main" id="{C17BA638-C631-491C-96AB-7AE763D77200}"/>
              </a:ext>
            </a:extLst>
          </p:cNvPr>
          <p:cNvSpPr txBox="1"/>
          <p:nvPr/>
        </p:nvSpPr>
        <p:spPr>
          <a:xfrm>
            <a:off x="7070611" y="2068151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ardrop 9">
            <a:extLst>
              <a:ext uri="{FF2B5EF4-FFF2-40B4-BE49-F238E27FC236}">
                <a16:creationId xmlns:a16="http://schemas.microsoft.com/office/drawing/2014/main" id="{2DB4DD66-97A9-402A-842D-C25F13A2092C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3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1">
            <a:extLst>
              <a:ext uri="{FF2B5EF4-FFF2-40B4-BE49-F238E27FC236}">
                <a16:creationId xmlns:a16="http://schemas.microsoft.com/office/drawing/2014/main" id="{EB75AEC0-40BF-4322-BF6C-8292B2AAB678}"/>
              </a:ext>
            </a:extLst>
          </p:cNvPr>
          <p:cNvSpPr txBox="1"/>
          <p:nvPr/>
        </p:nvSpPr>
        <p:spPr>
          <a:xfrm>
            <a:off x="179512" y="23224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Proiectarea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Bazei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date</a:t>
            </a:r>
            <a:endParaRPr lang="ro-RO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Substituent conținut 12">
            <a:extLst>
              <a:ext uri="{FF2B5EF4-FFF2-40B4-BE49-F238E27FC236}">
                <a16:creationId xmlns:a16="http://schemas.microsoft.com/office/drawing/2014/main" id="{90BFF926-8831-4E32-90C9-91FCB817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7908"/>
            <a:ext cx="7275839" cy="4223332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 rot="5400000">
            <a:off x="4456308" y="-3356410"/>
            <a:ext cx="375400" cy="8352928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236296" y="123478"/>
            <a:ext cx="938544" cy="69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ardrop 9">
            <a:extLst>
              <a:ext uri="{FF2B5EF4-FFF2-40B4-BE49-F238E27FC236}">
                <a16:creationId xmlns:a16="http://schemas.microsoft.com/office/drawing/2014/main" id="{A0DEBC85-2857-48F3-93CA-1CBF2BD272B1}"/>
              </a:ext>
            </a:extLst>
          </p:cNvPr>
          <p:cNvSpPr>
            <a:spLocks noChangeAspect="1"/>
          </p:cNvSpPr>
          <p:nvPr/>
        </p:nvSpPr>
        <p:spPr>
          <a:xfrm rot="18900000">
            <a:off x="7239168" y="75343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9752" y="123478"/>
            <a:ext cx="5004048" cy="576064"/>
          </a:xfrm>
        </p:spPr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Arhitectura </a:t>
            </a:r>
            <a:r>
              <a:rPr lang="ro-RO" altLang="ko-KR" dirty="0">
                <a:solidFill>
                  <a:schemeClr val="accent1"/>
                </a:solidFill>
              </a:rPr>
              <a:t>MVC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294" y="76562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CodeIgniter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utilizează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designul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arhitectural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Model-View-Controller.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A6575352-B9DC-479D-B2D9-2F120BEDE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0" y="1999035"/>
            <a:ext cx="4962525" cy="2200275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id="{D7665ACB-7474-45D7-9769-02E4F8FAC466}"/>
              </a:ext>
            </a:extLst>
          </p:cNvPr>
          <p:cNvSpPr txBox="1"/>
          <p:nvPr/>
        </p:nvSpPr>
        <p:spPr>
          <a:xfrm>
            <a:off x="2984809" y="116803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componentele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esențiale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aplicației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Reprezintă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datele care sunt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transferate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între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View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Controller .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C7C86943-56B2-47C1-84FF-784CB1E30515}"/>
              </a:ext>
            </a:extLst>
          </p:cNvPr>
          <p:cNvSpPr txBox="1"/>
          <p:nvPr/>
        </p:nvSpPr>
        <p:spPr>
          <a:xfrm>
            <a:off x="148289" y="381681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din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funcțiile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care 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interacționează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direct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cod care face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drăguță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vedea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interacționa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63D0-D138-4ED2-AD52-BD11953CEB86}"/>
              </a:ext>
            </a:extLst>
          </p:cNvPr>
          <p:cNvSpPr txBox="1"/>
          <p:nvPr/>
        </p:nvSpPr>
        <p:spPr>
          <a:xfrm>
            <a:off x="5998640" y="3651870"/>
            <a:ext cx="302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codul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acționează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între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View,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primește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date de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face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Controller-ul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creierul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aplicației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leagă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view</a:t>
            </a:r>
          </a:p>
        </p:txBody>
      </p:sp>
      <p:sp>
        <p:nvSpPr>
          <p:cNvPr id="37" name="Teardrop 9">
            <a:extLst>
              <a:ext uri="{FF2B5EF4-FFF2-40B4-BE49-F238E27FC236}">
                <a16:creationId xmlns:a16="http://schemas.microsoft.com/office/drawing/2014/main" id="{8C441A38-D047-4C94-8C2C-08191C9078CC}"/>
              </a:ext>
            </a:extLst>
          </p:cNvPr>
          <p:cNvSpPr>
            <a:spLocks noChangeAspect="1"/>
          </p:cNvSpPr>
          <p:nvPr/>
        </p:nvSpPr>
        <p:spPr>
          <a:xfrm rot="18900000">
            <a:off x="400193" y="1006597"/>
            <a:ext cx="149516" cy="12760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-37029" y="5123811"/>
            <a:ext cx="1224136" cy="440494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-231433" y="3865678"/>
            <a:ext cx="1632002" cy="440493"/>
            <a:chOff x="1748034" y="2643770"/>
            <a:chExt cx="1951123" cy="504056"/>
          </a:xfrm>
          <a:solidFill>
            <a:schemeClr val="accent1"/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-146802" y="2562022"/>
            <a:ext cx="1462742" cy="412949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Cerințe funcționale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 rot="5400000">
            <a:off x="-127406" y="1437155"/>
            <a:ext cx="1402359" cy="233418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87624" y="2715038"/>
            <a:ext cx="630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conținutului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informațional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campaniilor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cazurilor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publicate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 de a participa la diferitele campanii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și de a le distribuii.</a:t>
            </a:r>
            <a:endParaRPr lang="it-IT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trimiterii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funcție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(donator,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pacient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sanitar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voluntar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 contactării centrului din cadrul paginii web.</a:t>
            </a: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556A39D-94E7-4E90-B00D-852D7B5E0445}"/>
              </a:ext>
            </a:extLst>
          </p:cNvPr>
          <p:cNvGrpSpPr/>
          <p:nvPr/>
        </p:nvGrpSpPr>
        <p:grpSpPr>
          <a:xfrm>
            <a:off x="1763688" y="1052528"/>
            <a:ext cx="1584176" cy="1402360"/>
            <a:chOff x="511215" y="1779662"/>
            <a:chExt cx="1396489" cy="13681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31D632-5925-4A9D-B654-44B12B57984F}"/>
                </a:ext>
              </a:extLst>
            </p:cNvPr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719FE-4BF9-489F-81E5-FFB350E1C8CB}"/>
                </a:ext>
              </a:extLst>
            </p:cNvPr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A3CB5AD3-77C0-4800-8FD6-CE89AA0B58D2}"/>
              </a:ext>
            </a:extLst>
          </p:cNvPr>
          <p:cNvSpPr/>
          <p:nvPr/>
        </p:nvSpPr>
        <p:spPr>
          <a:xfrm>
            <a:off x="2843624" y="113157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62">
            <a:extLst>
              <a:ext uri="{FF2B5EF4-FFF2-40B4-BE49-F238E27FC236}">
                <a16:creationId xmlns:a16="http://schemas.microsoft.com/office/drawing/2014/main" id="{C3422F45-C848-4712-9960-3515963CF626}"/>
              </a:ext>
            </a:extLst>
          </p:cNvPr>
          <p:cNvSpPr txBox="1"/>
          <p:nvPr/>
        </p:nvSpPr>
        <p:spPr>
          <a:xfrm>
            <a:off x="1920893" y="1651461"/>
            <a:ext cx="5273652" cy="38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ardrop 9">
            <a:extLst>
              <a:ext uri="{FF2B5EF4-FFF2-40B4-BE49-F238E27FC236}">
                <a16:creationId xmlns:a16="http://schemas.microsoft.com/office/drawing/2014/main" id="{321F1012-FCB9-47CE-A711-7DC9FDC6C8B9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18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756</Words>
  <Application>Microsoft Office PowerPoint</Application>
  <PresentationFormat>Expunere pe ecran (16:9)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</vt:lpstr>
      <vt:lpstr>Times New Roman</vt:lpstr>
      <vt:lpstr>Cover and End Slide Master</vt:lpstr>
      <vt:lpstr>Contents Slide Master</vt:lpstr>
      <vt:lpstr>Section Break Slide Master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Diana</cp:lastModifiedBy>
  <cp:revision>135</cp:revision>
  <dcterms:created xsi:type="dcterms:W3CDTF">2016-12-05T23:26:54Z</dcterms:created>
  <dcterms:modified xsi:type="dcterms:W3CDTF">2019-07-04T09:17:06Z</dcterms:modified>
</cp:coreProperties>
</file>