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24384000" cy="13716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1206360" y="11838960"/>
            <a:ext cx="21971520" cy="637200"/>
          </a:xfrm>
          <a:custGeom>
            <a:avLst/>
            <a:gdLst/>
            <a:ahLst/>
            <a:rect l="0" t="0" r="r" b="b"/>
            <a:pathLst>
              <a:path w="61032" h="1770">
                <a:moveTo>
                  <a:pt x="0" y="0"/>
                </a:moveTo>
                <a:lnTo>
                  <a:pt x="61032" y="0"/>
                </a:lnTo>
                <a:lnTo>
                  <a:pt x="61032" y="1770"/>
                </a:lnTo>
                <a:lnTo>
                  <a:pt x="0" y="177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1206360" y="2246040"/>
            <a:ext cx="21971520" cy="935280"/>
          </a:xfrm>
          <a:custGeom>
            <a:avLst/>
            <a:gdLst/>
            <a:ahLst/>
            <a:rect l="0" t="0" r="r" b="b"/>
            <a:pathLst>
              <a:path w="61032" h="2598">
                <a:moveTo>
                  <a:pt x="0" y="0"/>
                </a:moveTo>
                <a:lnTo>
                  <a:pt x="61032" y="0"/>
                </a:lnTo>
                <a:lnTo>
                  <a:pt x="61032" y="2598"/>
                </a:lnTo>
                <a:lnTo>
                  <a:pt x="0" y="2598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 txBox="1"/>
          <p:nvPr/>
        </p:nvSpPr>
        <p:spPr>
          <a:xfrm>
            <a:off x="1206360" y="2575080"/>
            <a:ext cx="21971160" cy="4648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80000"/>
              </a:lnSpc>
            </a:pPr>
            <a:r>
              <a:rPr b="1" lang="en-US" sz="11600" spc="-1" strike="noStrike">
                <a:solidFill>
                  <a:srgbClr val="ffffff"/>
                </a:solidFill>
                <a:latin typeface="HelveticaNeue-Bold"/>
                <a:ea typeface="HelveticaNeue-Bold"/>
              </a:rPr>
              <a:t>Assembler: Aufgaben b) &amp; c)</a:t>
            </a:r>
            <a:endParaRPr b="0" lang="en-US" sz="1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1206360" y="11838960"/>
            <a:ext cx="21971160" cy="63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HelveticaNeue-Bold"/>
                <a:ea typeface="HelveticaNeue-Bold"/>
              </a:rPr>
              <a:t>David Didas, 19.01.2022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 txBox="1"/>
          <p:nvPr/>
        </p:nvSpPr>
        <p:spPr>
          <a:xfrm>
            <a:off x="1206360" y="952560"/>
            <a:ext cx="21971160" cy="143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3000"/>
          </a:bodyPr>
          <a:p>
            <a:pPr>
              <a:lnSpc>
                <a:spcPct val="80000"/>
              </a:lnSpc>
            </a:pPr>
            <a:r>
              <a:rPr b="1" lang="en-US" sz="8500" spc="-1" strike="noStrike">
                <a:solidFill>
                  <a:srgbClr val="ffffff"/>
                </a:solidFill>
                <a:latin typeface="HelveticaNeue-Bold"/>
                <a:ea typeface="HelveticaNeue-Bold"/>
              </a:rPr>
              <a:t>Folgendes Assembler Programm wird untersucht</a:t>
            </a:r>
            <a:endParaRPr b="0" lang="en-US" sz="8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811800" y="2645280"/>
            <a:ext cx="4734000" cy="1033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57200">
              <a:spcAft>
                <a:spcPts val="1199"/>
              </a:spcAft>
              <a:buClr>
                <a:srgbClr val="000000"/>
              </a:buClr>
              <a:buSzPct val="45000"/>
              <a:buFont typeface=""/>
              <a:buChar char=""/>
            </a:pPr>
            <a:r>
              <a:rPr b="0" lang="en-US" sz="187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Narrow"/>
                <a:ea typeface="ArialNarrow"/>
              </a:rPr>
              <a:t>￼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6068880" y="2809800"/>
            <a:ext cx="17795520" cy="1000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50000"/>
          </a:bodyPr>
          <a:p>
            <a:pPr>
              <a:lnSpc>
                <a:spcPct val="90000"/>
              </a:lnSpc>
            </a:pPr>
            <a:r>
              <a:rPr b="0" lang="en-US" sz="61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Zeile 51: INP 01 - Diese Anweisung fordert den Benutzer auf, eine Zahl einzugeben, die in Speicherbereich 01 gespeichert wird.</a:t>
            </a:r>
            <a:endParaRPr b="0" lang="en-US" sz="6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61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Zeile 52: LDK 1 - Diese Anweisung lädt den Wert 1 in den Akkumulator.</a:t>
            </a:r>
            <a:endParaRPr b="0" lang="en-US" sz="6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61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Zeile 53: STA 02 - Diese Anweisung schreibt den Wert im Akkumulator (in diesem Fall 1) in den Speicherbereich 02</a:t>
            </a:r>
            <a:endParaRPr b="0" lang="en-US" sz="6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61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Zeile 54: STA 03 - Diese Anweisung schreibt den Wert im Akkumulator (in diesem Fall immer noch 1) in den Speicherbereich 03</a:t>
            </a:r>
            <a:endParaRPr b="0" lang="en-US" sz="6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61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Zeile 55: SUB 01 - Diese Anweisung subtrahiert den Wert in Speicherbereich 01 (d.h. "n") vom aktuellen Wert im Akkumulator.</a:t>
            </a:r>
            <a:endParaRPr b="0" lang="en-US" sz="6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61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Zeile 56: JGZ 64 - Wenn der Wert im Akkumulator größer als 0 ist, springt das Programm zur Anweisung in Zeile 64. Andernfalls wird mit der nächsten Anweisung in Zeile 57 fortgefahren.</a:t>
            </a:r>
            <a:endParaRPr b="0" lang="en-US" sz="6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61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Zeile 57: LDA 02 - Diese Anweisung lädt den Wert aus dem Speicherbereich 02 in den Akkumulator.</a:t>
            </a:r>
            <a:endParaRPr b="0" lang="en-US" sz="6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61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Zeile 58: ADD 04 - Diese Anweisung addiert den Wert im Speicherbereich 04 zum aktuellen Wert im Akkumulator und speichert das Ergebnis wieder im Akkumulator.</a:t>
            </a:r>
            <a:endParaRPr b="0" lang="en-US" sz="6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61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Zeile 59: STA 04 - Diese Anweisung schreibt den aktuellen Wert im Akkumulator in den Speicherbereich 04.</a:t>
            </a:r>
            <a:endParaRPr b="0" lang="en-US" sz="6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61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Zeile 60: LDA 02 - Diese Anweisung lädt den Wert aus dem Speicherbereich 02 in den Akkumulator.</a:t>
            </a:r>
            <a:endParaRPr b="0" lang="en-US" sz="6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61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Zeile 61: ADD 03 - Diese Anweisung addiert den Wert im Speicherbereich 03 zum aktuellen Wert im Akkumulator und speichert das Ergebnis wieder im Akkumulator.</a:t>
            </a:r>
            <a:endParaRPr b="0" lang="en-US" sz="6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61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Zeile 62: STA 02 - Diese Anweisung schreibt den aktuellen Wert im Akkumulator in den Speicherbereich 02.</a:t>
            </a:r>
            <a:endParaRPr b="0" lang="en-US" sz="6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61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Zeile 63: JMP 55 - Diese Anweisung springt zurück zur Anweisung in Zeile 55 und beginnt die nächste Iteration der Schleife.</a:t>
            </a:r>
            <a:endParaRPr b="0" lang="en-US" sz="6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61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Zeile 64: OUT 04 - Diese Anweisung gibt den Wert im Speicherbereich 04 aus.</a:t>
            </a:r>
            <a:endParaRPr b="0" lang="en-US" sz="6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61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Zeile 65: HLT 99 - Diese Anweisung beendet das Programm.</a:t>
            </a:r>
            <a:endParaRPr b="0" lang="en-US" sz="6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 txBox="1"/>
          <p:nvPr/>
        </p:nvSpPr>
        <p:spPr>
          <a:xfrm>
            <a:off x="1206360" y="952560"/>
            <a:ext cx="21971160" cy="143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80000"/>
              </a:lnSpc>
            </a:pPr>
            <a:r>
              <a:rPr b="1" lang="en-US" sz="8500" spc="-1" strike="noStrike">
                <a:solidFill>
                  <a:srgbClr val="ffffff"/>
                </a:solidFill>
                <a:latin typeface="HelveticaNeue-Bold"/>
                <a:ea typeface="HelveticaNeue-Bold"/>
              </a:rPr>
              <a:t>Was berechnet es?</a:t>
            </a:r>
            <a:endParaRPr b="0" lang="en-US" sz="8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206360" y="4248360"/>
            <a:ext cx="21971160" cy="825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622440" indent="-622440">
              <a:lnSpc>
                <a:spcPct val="90000"/>
              </a:lnSpc>
              <a:spcBef>
                <a:spcPts val="45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US" sz="48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Dieses Assembler Programm berechnet die Zahlen der Fibonacci-Folge bis n, wobei n durch die Eingabe in Zeile 51 definiert wird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  <a:p>
            <a:pPr marL="622440" indent="-622440">
              <a:lnSpc>
                <a:spcPct val="90000"/>
              </a:lnSpc>
              <a:spcBef>
                <a:spcPts val="45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US" sz="48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Die einzelnen Zahlen der Fibonacci-Folge werden rekursiv berechnet, durch das Bildungsgesetz  ￼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  <a:p>
            <a:pPr marL="622440" indent="-622440">
              <a:lnSpc>
                <a:spcPct val="90000"/>
              </a:lnSpc>
              <a:spcBef>
                <a:spcPts val="45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US" sz="48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Die Fibonacci-Zahlen sind 0,1,1,2,3,5,8,13,…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206360" y="2246040"/>
            <a:ext cx="21971160" cy="9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r>
              <a:rPr b="1" lang="en-US" sz="5500" spc="-1" strike="noStrike">
                <a:solidFill>
                  <a:srgbClr val="ffffff"/>
                </a:solidFill>
                <a:latin typeface="HelveticaNeue-Bold"/>
                <a:ea typeface="HelveticaNeue-Bold"/>
              </a:rPr>
              <a:t>Aufgabe  b)</a:t>
            </a:r>
            <a:endParaRPr b="0" lang="en-US" sz="5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 txBox="1"/>
          <p:nvPr/>
        </p:nvSpPr>
        <p:spPr>
          <a:xfrm>
            <a:off x="1206360" y="952560"/>
            <a:ext cx="21971160" cy="143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80000"/>
              </a:lnSpc>
            </a:pPr>
            <a:r>
              <a:rPr b="1" lang="en-US" sz="8500" spc="-1" strike="noStrike">
                <a:solidFill>
                  <a:srgbClr val="ffffff"/>
                </a:solidFill>
                <a:latin typeface="HelveticaNeue-Bold"/>
                <a:ea typeface="HelveticaNeue-Bold"/>
              </a:rPr>
              <a:t>Äquivalentes Programm in Python</a:t>
            </a:r>
            <a:endParaRPr b="0" lang="en-US" sz="8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244160" y="2249280"/>
            <a:ext cx="21971160" cy="9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r>
              <a:rPr b="1" lang="en-US" sz="5500" spc="-1" strike="noStrike">
                <a:solidFill>
                  <a:srgbClr val="ffffff"/>
                </a:solidFill>
                <a:latin typeface="HelveticaNeue-Bold"/>
                <a:ea typeface="HelveticaNeue-Bold"/>
              </a:rPr>
              <a:t>Aufgabe c)</a:t>
            </a:r>
            <a:endParaRPr b="0" lang="en-US" sz="5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1709800" y="11051280"/>
            <a:ext cx="2674440" cy="2674440"/>
          </a:xfrm>
          <a:prstGeom prst="rect">
            <a:avLst/>
          </a:prstGeom>
          <a:ln w="0">
            <a:noFill/>
          </a:ln>
        </p:spPr>
      </p:pic>
      <p:sp>
        <p:nvSpPr>
          <p:cNvPr id="89" name=""/>
          <p:cNvSpPr/>
          <p:nvPr/>
        </p:nvSpPr>
        <p:spPr>
          <a:xfrm>
            <a:off x="6165360" y="3073320"/>
            <a:ext cx="16882200" cy="10114560"/>
          </a:xfrm>
          <a:custGeom>
            <a:avLst/>
            <a:gdLst/>
            <a:ahLst/>
            <a:rect l="0" t="0" r="r" b="b"/>
            <a:pathLst>
              <a:path w="46895" h="28096">
                <a:moveTo>
                  <a:pt x="0" y="0"/>
                </a:moveTo>
                <a:lnTo>
                  <a:pt x="46895" y="0"/>
                </a:lnTo>
                <a:lnTo>
                  <a:pt x="46895" y="28096"/>
                </a:lnTo>
                <a:lnTo>
                  <a:pt x="23447" y="28096"/>
                </a:lnTo>
                <a:lnTo>
                  <a:pt x="0" y="28096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6165360" y="3073320"/>
            <a:ext cx="16881840" cy="10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r>
              <a:rPr b="1" lang="en-US" sz="3900" spc="-1" strike="noStrike">
                <a:solidFill>
                  <a:srgbClr val="ff7600"/>
                </a:solidFill>
                <a:latin typeface="HelveticaNeue-Medium"/>
                <a:ea typeface="HelveticaNeue-Medium"/>
              </a:rPr>
              <a:t>def</a:t>
            </a:r>
            <a:r>
              <a:rPr b="0" lang="en-US" sz="39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 </a:t>
            </a:r>
            <a:r>
              <a:rPr b="0" lang="en-US" sz="3900" spc="-1" strike="noStrike">
                <a:solidFill>
                  <a:srgbClr val="003362"/>
                </a:solidFill>
                <a:latin typeface="HelveticaNeue-Medium"/>
                <a:ea typeface="HelveticaNeue-Medium"/>
              </a:rPr>
              <a:t>fib</a:t>
            </a:r>
            <a:r>
              <a:rPr b="0" lang="en-US" sz="3900" spc="-1" strike="noStrike">
                <a:solidFill>
                  <a:srgbClr val="ffffff"/>
                </a:solidFill>
                <a:latin typeface="HelveticaNeue-Medium"/>
                <a:ea typeface="HelveticaNeue-Medium"/>
              </a:rPr>
              <a:t>(n):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3900" spc="-1" strike="noStrike">
                <a:solidFill>
                  <a:srgbClr val="ffffff"/>
                </a:solidFill>
                <a:latin typeface="HelveticaNeue-Medium"/>
                <a:ea typeface="HelveticaNeue-Medium"/>
              </a:rPr>
              <a:t>  </a:t>
            </a:r>
            <a:r>
              <a:rPr b="0" lang="en-US" sz="3900" spc="-1" strike="noStrike">
                <a:solidFill>
                  <a:srgbClr val="ffffff"/>
                </a:solidFill>
                <a:latin typeface="HelveticaNeue-Medium"/>
                <a:ea typeface="HelveticaNeue-Medium"/>
              </a:rPr>
              <a:t>counter</a:t>
            </a:r>
            <a:r>
              <a:rPr b="0" lang="en-US" sz="39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 </a:t>
            </a:r>
            <a:r>
              <a:rPr b="0" lang="en-US" sz="3900" spc="-1" strike="noStrike">
                <a:solidFill>
                  <a:srgbClr val="65cc65"/>
                </a:solidFill>
                <a:latin typeface="HelveticaNeue-Medium"/>
                <a:ea typeface="HelveticaNeue-Medium"/>
              </a:rPr>
              <a:t>=</a:t>
            </a:r>
            <a:r>
              <a:rPr b="0" lang="en-US" sz="39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 </a:t>
            </a:r>
            <a:r>
              <a:rPr b="0" lang="en-US" sz="3900" spc="-1" strike="noStrike">
                <a:solidFill>
                  <a:srgbClr val="ff4400"/>
                </a:solidFill>
                <a:latin typeface="HelveticaNeue-Medium"/>
                <a:ea typeface="HelveticaNeue-Medium"/>
              </a:rPr>
              <a:t>0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39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 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39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  </a:t>
            </a:r>
            <a:r>
              <a:rPr b="0" lang="en-US" sz="3900" spc="-1" strike="noStrike">
                <a:solidFill>
                  <a:srgbClr val="ffffff"/>
                </a:solidFill>
                <a:latin typeface="HelveticaNeue-Medium"/>
                <a:ea typeface="HelveticaNeue-Medium"/>
              </a:rPr>
              <a:t>first</a:t>
            </a:r>
            <a:r>
              <a:rPr b="0" lang="en-US" sz="39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 </a:t>
            </a:r>
            <a:r>
              <a:rPr b="0" lang="en-US" sz="3900" spc="-1" strike="noStrike">
                <a:solidFill>
                  <a:srgbClr val="65cc65"/>
                </a:solidFill>
                <a:latin typeface="HelveticaNeue-Medium"/>
                <a:ea typeface="HelveticaNeue-Medium"/>
              </a:rPr>
              <a:t>=</a:t>
            </a:r>
            <a:r>
              <a:rPr b="0" lang="en-US" sz="39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 </a:t>
            </a:r>
            <a:r>
              <a:rPr b="0" lang="en-US" sz="3900" spc="-1" strike="noStrike">
                <a:solidFill>
                  <a:srgbClr val="ff4400"/>
                </a:solidFill>
                <a:latin typeface="HelveticaNeue-Medium"/>
                <a:ea typeface="HelveticaNeue-Medium"/>
              </a:rPr>
              <a:t>0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39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  </a:t>
            </a:r>
            <a:r>
              <a:rPr b="0" lang="en-US" sz="3900" spc="-1" strike="noStrike">
                <a:solidFill>
                  <a:srgbClr val="ffffff"/>
                </a:solidFill>
                <a:latin typeface="HelveticaNeue-Medium"/>
                <a:ea typeface="HelveticaNeue-Medium"/>
              </a:rPr>
              <a:t>second</a:t>
            </a:r>
            <a:r>
              <a:rPr b="0" lang="en-US" sz="39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 </a:t>
            </a:r>
            <a:r>
              <a:rPr b="0" lang="en-US" sz="3900" spc="-1" strike="noStrike">
                <a:solidFill>
                  <a:srgbClr val="65cc65"/>
                </a:solidFill>
                <a:latin typeface="HelveticaNeue-Medium"/>
                <a:ea typeface="HelveticaNeue-Medium"/>
              </a:rPr>
              <a:t>=</a:t>
            </a:r>
            <a:r>
              <a:rPr b="0" lang="en-US" sz="39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 </a:t>
            </a:r>
            <a:r>
              <a:rPr b="0" lang="en-US" sz="3900" spc="-1" strike="noStrike">
                <a:solidFill>
                  <a:srgbClr val="ff4400"/>
                </a:solidFill>
                <a:latin typeface="HelveticaNeue-Medium"/>
                <a:ea typeface="HelveticaNeue-Medium"/>
              </a:rPr>
              <a:t>1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39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  </a:t>
            </a:r>
            <a:r>
              <a:rPr b="0" lang="en-US" sz="3900" spc="-1" strike="noStrike">
                <a:solidFill>
                  <a:srgbClr val="ffffff"/>
                </a:solidFill>
                <a:latin typeface="HelveticaNeue-Medium"/>
                <a:ea typeface="HelveticaNeue-Medium"/>
              </a:rPr>
              <a:t>temp</a:t>
            </a:r>
            <a:r>
              <a:rPr b="0" lang="en-US" sz="39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 </a:t>
            </a:r>
            <a:r>
              <a:rPr b="0" lang="en-US" sz="3900" spc="-1" strike="noStrike">
                <a:solidFill>
                  <a:srgbClr val="65cc65"/>
                </a:solidFill>
                <a:latin typeface="HelveticaNeue-Medium"/>
                <a:ea typeface="HelveticaNeue-Medium"/>
              </a:rPr>
              <a:t>=</a:t>
            </a:r>
            <a:r>
              <a:rPr b="0" lang="en-US" sz="39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 </a:t>
            </a:r>
            <a:r>
              <a:rPr b="0" lang="en-US" sz="3900" spc="-1" strike="noStrike">
                <a:solidFill>
                  <a:srgbClr val="ff4400"/>
                </a:solidFill>
                <a:latin typeface="HelveticaNeue-Medium"/>
                <a:ea typeface="HelveticaNeue-Medium"/>
              </a:rPr>
              <a:t>0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39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 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39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  </a:t>
            </a:r>
            <a:r>
              <a:rPr b="1" lang="en-US" sz="3900" spc="-1" strike="noStrike">
                <a:solidFill>
                  <a:srgbClr val="ff7600"/>
                </a:solidFill>
                <a:latin typeface="HelveticaNeue-Medium"/>
                <a:ea typeface="HelveticaNeue-Medium"/>
              </a:rPr>
              <a:t>while</a:t>
            </a:r>
            <a:r>
              <a:rPr b="0" lang="en-US" sz="39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 </a:t>
            </a:r>
            <a:r>
              <a:rPr b="0" lang="en-US" sz="3900" spc="-1" strike="noStrike">
                <a:solidFill>
                  <a:srgbClr val="ffffff"/>
                </a:solidFill>
                <a:latin typeface="HelveticaNeue-Medium"/>
                <a:ea typeface="HelveticaNeue-Medium"/>
              </a:rPr>
              <a:t>counter</a:t>
            </a:r>
            <a:r>
              <a:rPr b="0" lang="en-US" sz="39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 </a:t>
            </a:r>
            <a:r>
              <a:rPr b="0" lang="en-US" sz="3900" spc="-1" strike="noStrike">
                <a:solidFill>
                  <a:srgbClr val="65cc65"/>
                </a:solidFill>
                <a:latin typeface="HelveticaNeue-Medium"/>
                <a:ea typeface="HelveticaNeue-Medium"/>
              </a:rPr>
              <a:t>&lt;=</a:t>
            </a:r>
            <a:r>
              <a:rPr b="0" lang="en-US" sz="39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 </a:t>
            </a:r>
            <a:r>
              <a:rPr b="0" lang="en-US" sz="3900" spc="-1" strike="noStrike">
                <a:solidFill>
                  <a:srgbClr val="ffffff"/>
                </a:solidFill>
                <a:latin typeface="HelveticaNeue-Medium"/>
                <a:ea typeface="HelveticaNeue-Medium"/>
              </a:rPr>
              <a:t>n: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39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     </a:t>
            </a:r>
            <a:r>
              <a:rPr b="1" lang="en-US" sz="3900" spc="-1" strike="noStrike">
                <a:solidFill>
                  <a:srgbClr val="ff7600"/>
                </a:solidFill>
                <a:latin typeface="HelveticaNeue-Medium"/>
                <a:ea typeface="HelveticaNeue-Medium"/>
              </a:rPr>
              <a:t>print</a:t>
            </a:r>
            <a:r>
              <a:rPr b="0" lang="en-US" sz="3900" spc="-1" strike="noStrike">
                <a:solidFill>
                  <a:srgbClr val="ffffff"/>
                </a:solidFill>
                <a:latin typeface="HelveticaNeue-Medium"/>
                <a:ea typeface="HelveticaNeue-Medium"/>
              </a:rPr>
              <a:t>(first)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3900" spc="-1" strike="noStrike">
                <a:solidFill>
                  <a:srgbClr val="ffffff"/>
                </a:solidFill>
                <a:latin typeface="HelveticaNeue-Medium"/>
                <a:ea typeface="HelveticaNeue-Medium"/>
              </a:rPr>
              <a:t>     </a:t>
            </a:r>
            <a:r>
              <a:rPr b="0" lang="en-US" sz="3900" spc="-1" strike="noStrike">
                <a:solidFill>
                  <a:srgbClr val="ffffff"/>
                </a:solidFill>
                <a:latin typeface="HelveticaNeue-Medium"/>
                <a:ea typeface="HelveticaNeue-Medium"/>
              </a:rPr>
              <a:t>temp</a:t>
            </a:r>
            <a:r>
              <a:rPr b="0" lang="en-US" sz="39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 </a:t>
            </a:r>
            <a:r>
              <a:rPr b="0" lang="en-US" sz="3900" spc="-1" strike="noStrike">
                <a:solidFill>
                  <a:srgbClr val="65cc65"/>
                </a:solidFill>
                <a:latin typeface="HelveticaNeue-Medium"/>
                <a:ea typeface="HelveticaNeue-Medium"/>
              </a:rPr>
              <a:t>=</a:t>
            </a:r>
            <a:r>
              <a:rPr b="0" lang="en-US" sz="39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 </a:t>
            </a:r>
            <a:r>
              <a:rPr b="0" lang="en-US" sz="3900" spc="-1" strike="noStrike">
                <a:solidFill>
                  <a:srgbClr val="ffffff"/>
                </a:solidFill>
                <a:latin typeface="HelveticaNeue-Medium"/>
                <a:ea typeface="HelveticaNeue-Medium"/>
              </a:rPr>
              <a:t>first + second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3900" spc="-1" strike="noStrike">
                <a:solidFill>
                  <a:srgbClr val="ffffff"/>
                </a:solidFill>
                <a:latin typeface="HelveticaNeue-Medium"/>
                <a:ea typeface="HelveticaNeue-Medium"/>
              </a:rPr>
              <a:t>     </a:t>
            </a:r>
            <a:r>
              <a:rPr b="0" lang="en-US" sz="3900" spc="-1" strike="noStrike">
                <a:solidFill>
                  <a:srgbClr val="ffffff"/>
                </a:solidFill>
                <a:latin typeface="HelveticaNeue-Medium"/>
                <a:ea typeface="HelveticaNeue-Medium"/>
              </a:rPr>
              <a:t>first </a:t>
            </a:r>
            <a:r>
              <a:rPr b="0" lang="en-US" sz="3900" spc="-1" strike="noStrike">
                <a:solidFill>
                  <a:srgbClr val="65cc65"/>
                </a:solidFill>
                <a:latin typeface="HelveticaNeue-Medium"/>
                <a:ea typeface="HelveticaNeue-Medium"/>
              </a:rPr>
              <a:t>=</a:t>
            </a:r>
            <a:r>
              <a:rPr b="0" lang="en-US" sz="39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 </a:t>
            </a:r>
            <a:r>
              <a:rPr b="0" lang="en-US" sz="3900" spc="-1" strike="noStrike">
                <a:solidFill>
                  <a:srgbClr val="ffffff"/>
                </a:solidFill>
                <a:latin typeface="HelveticaNeue-Medium"/>
                <a:ea typeface="HelveticaNeue-Medium"/>
              </a:rPr>
              <a:t>second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3900" spc="-1" strike="noStrike">
                <a:solidFill>
                  <a:srgbClr val="ffffff"/>
                </a:solidFill>
                <a:latin typeface="HelveticaNeue-Medium"/>
                <a:ea typeface="HelveticaNeue-Medium"/>
              </a:rPr>
              <a:t>     </a:t>
            </a:r>
            <a:r>
              <a:rPr b="0" lang="en-US" sz="3900" spc="-1" strike="noStrike">
                <a:solidFill>
                  <a:srgbClr val="ffffff"/>
                </a:solidFill>
                <a:latin typeface="HelveticaNeue-Medium"/>
                <a:ea typeface="HelveticaNeue-Medium"/>
              </a:rPr>
              <a:t>second</a:t>
            </a:r>
            <a:r>
              <a:rPr b="0" lang="en-US" sz="39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 </a:t>
            </a:r>
            <a:r>
              <a:rPr b="0" lang="en-US" sz="3900" spc="-1" strike="noStrike">
                <a:solidFill>
                  <a:srgbClr val="65cc65"/>
                </a:solidFill>
                <a:latin typeface="HelveticaNeue-Medium"/>
                <a:ea typeface="HelveticaNeue-Medium"/>
              </a:rPr>
              <a:t>=</a:t>
            </a:r>
            <a:r>
              <a:rPr b="0" lang="en-US" sz="39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 </a:t>
            </a:r>
            <a:r>
              <a:rPr b="0" lang="en-US" sz="3900" spc="-1" strike="noStrike">
                <a:solidFill>
                  <a:srgbClr val="ffffff"/>
                </a:solidFill>
                <a:latin typeface="HelveticaNeue-Medium"/>
                <a:ea typeface="HelveticaNeue-Medium"/>
              </a:rPr>
              <a:t>temp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3900" spc="-1" strike="noStrike">
                <a:solidFill>
                  <a:srgbClr val="ffffff"/>
                </a:solidFill>
                <a:latin typeface="HelveticaNeue-Medium"/>
                <a:ea typeface="HelveticaNeue-Medium"/>
              </a:rPr>
              <a:t>     </a:t>
            </a:r>
            <a:r>
              <a:rPr b="0" lang="en-US" sz="3900" spc="-1" strike="noStrike">
                <a:solidFill>
                  <a:srgbClr val="ffffff"/>
                </a:solidFill>
                <a:latin typeface="HelveticaNeue-Medium"/>
                <a:ea typeface="HelveticaNeue-Medium"/>
              </a:rPr>
              <a:t>counter</a:t>
            </a:r>
            <a:r>
              <a:rPr b="0" lang="en-US" sz="39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 </a:t>
            </a:r>
            <a:r>
              <a:rPr b="0" lang="en-US" sz="3900" spc="-1" strike="noStrike">
                <a:solidFill>
                  <a:srgbClr val="65cc65"/>
                </a:solidFill>
                <a:latin typeface="HelveticaNeue-Medium"/>
                <a:ea typeface="HelveticaNeue-Medium"/>
              </a:rPr>
              <a:t>=</a:t>
            </a:r>
            <a:r>
              <a:rPr b="0" lang="en-US" sz="39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 </a:t>
            </a:r>
            <a:r>
              <a:rPr b="0" lang="en-US" sz="3900" spc="-1" strike="noStrike">
                <a:solidFill>
                  <a:srgbClr val="ffffff"/>
                </a:solidFill>
                <a:latin typeface="HelveticaNeue-Medium"/>
                <a:ea typeface="HelveticaNeue-Medium"/>
              </a:rPr>
              <a:t>counter +</a:t>
            </a:r>
            <a:r>
              <a:rPr b="0" lang="en-US" sz="39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 </a:t>
            </a:r>
            <a:r>
              <a:rPr b="0" lang="en-US" sz="3900" spc="-1" strike="noStrike">
                <a:solidFill>
                  <a:srgbClr val="ff4400"/>
                </a:solidFill>
                <a:latin typeface="HelveticaNeue-Medium"/>
                <a:ea typeface="HelveticaNeue-Medium"/>
              </a:rPr>
              <a:t>1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3900" spc="-1" strike="noStrike">
                <a:solidFill>
                  <a:srgbClr val="000000"/>
                </a:solidFill>
                <a:latin typeface="HelveticaNeue-Medium"/>
                <a:ea typeface="HelveticaNeue-Medium"/>
              </a:rPr>
              <a:t> 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3900" spc="-1" strike="noStrike">
                <a:solidFill>
                  <a:srgbClr val="003362"/>
                </a:solidFill>
                <a:latin typeface="HelveticaNeue-Medium"/>
                <a:ea typeface="HelveticaNeue-Medium"/>
              </a:rPr>
              <a:t>fib</a:t>
            </a:r>
            <a:r>
              <a:rPr b="0" lang="en-US" sz="3900" spc="-1" strike="noStrike">
                <a:solidFill>
                  <a:srgbClr val="ffffff"/>
                </a:solidFill>
                <a:latin typeface="HelveticaNeue-Medium"/>
                <a:ea typeface="HelveticaNeue-Medium"/>
              </a:rPr>
              <a:t>(</a:t>
            </a:r>
            <a:r>
              <a:rPr b="0" lang="en-US" sz="3900" spc="-1" strike="noStrike">
                <a:solidFill>
                  <a:srgbClr val="ff4400"/>
                </a:solidFill>
                <a:latin typeface="HelveticaNeue-Medium"/>
                <a:ea typeface="HelveticaNeue-Medium"/>
              </a:rPr>
              <a:t>10</a:t>
            </a:r>
            <a:r>
              <a:rPr b="0" lang="en-US" sz="3900" spc="-1" strike="noStrike">
                <a:solidFill>
                  <a:srgbClr val="ffffff"/>
                </a:solidFill>
                <a:latin typeface="HelveticaNeue-Medium"/>
                <a:ea typeface="HelveticaNeue-Medium"/>
              </a:rPr>
              <a:t>)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