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sldIdLst>
    <p:sldId id="262" r:id="rId5"/>
    <p:sldId id="263" r:id="rId6"/>
    <p:sldId id="265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E8"/>
    <a:srgbClr val="F9B5C0"/>
    <a:srgbClr val="F3E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918A3-E4EE-4F6F-B515-FCBDCAD4C33C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AB3D-09DD-4928-B00B-BF5B3C8FB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2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CA2B37-5B6A-A7E2-690E-52BF8CB044C6}"/>
              </a:ext>
            </a:extLst>
          </p:cNvPr>
          <p:cNvSpPr/>
          <p:nvPr userDrawn="1"/>
        </p:nvSpPr>
        <p:spPr>
          <a:xfrm>
            <a:off x="1233948" y="771637"/>
            <a:ext cx="9724103" cy="5314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987878-4930-AD5E-DFF2-9E8157573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1865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CC163-BF33-3E58-0084-2926EB65C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663" y="4201806"/>
            <a:ext cx="6056671" cy="733988"/>
          </a:xfrm>
          <a:solidFill>
            <a:srgbClr val="F9B5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8008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E1E6-1F9D-851F-851D-2CB1073A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33DEE-B919-CC82-0486-09D7533A3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9C159-24BE-D3E6-2DDA-F67FBD0D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B9FA7-1CD0-19C4-ACAB-05EABF8A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CEE00-ADE4-6980-B0B6-03B0E639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18FF6-6E2D-942B-E14E-DE1E96DA8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DB9988-441B-B6D8-93C3-26C646E9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3FB81-9FE9-27B3-914C-2C349D58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45E1E-E4CD-5492-0882-B0176EBD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E823C-CCFE-D91E-C756-07A09B4B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3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C1F96-A632-400F-2376-AFEB4B9D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2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965FD-2BC9-AEB3-3FFB-3CA5A7C6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3" y="1473649"/>
            <a:ext cx="11538153" cy="4765972"/>
          </a:xfrm>
          <a:solidFill>
            <a:srgbClr val="FCFBE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180000" rIns="288000" bIns="180000">
            <a:normAutofit/>
          </a:bodyPr>
          <a:lstStyle>
            <a:lvl1pPr>
              <a:lnSpc>
                <a:spcPct val="114000"/>
              </a:lnSpc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>
              <a:defRPr sz="24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2pPr>
            <a:lvl3pPr>
              <a:defRPr sz="20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3pPr>
            <a:lvl4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4pPr>
            <a:lvl5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53AB4-5A40-251E-994C-830550B9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7C3A6-C097-723F-B3FF-07299F8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BF70564D-C523-4653-7C2C-5A1666E379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D8CA6935-8253-74A8-6B5A-0C9B7BE9BE8C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5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26CB40-689D-7582-C491-57CE2286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2E21307-843F-65B0-93B3-03767A20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DDA1DABC-1256-A865-7E1E-7A22D45D8F31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  <p:pic>
        <p:nvPicPr>
          <p:cNvPr id="10" name="그림 9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FD33F219-3705-6648-989B-EABA926C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AA0C8EFC-78B2-2C0D-955C-22B775B6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3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01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C726-5811-8699-60C9-EE1A7235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C4CD3-8D31-CB6C-12EF-CC5622C1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6917C-644E-BE7C-F57B-9D94D0F3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13666-D336-5944-BD0B-E0DAA0E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B9499-D06D-518D-8981-1ED7B3D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EB5D4-73CB-CD28-D7E5-8E911C9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5FC5D-7784-C40B-6E06-1F34A0A4D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F3B52-2B5A-BD76-C5BF-6D36296C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D733E-E4D8-86A9-1A82-DD634B8E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81300-25CE-E4F3-AD36-63A0117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613A-E2BC-0133-0675-C45812E0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2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7C51-F5E7-06A4-C0E9-4B8557F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79E7B-2F2D-BB4E-4600-F6B6D57A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E7FAB-1456-D56D-BCD6-195B3BC0E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16088-3DA6-9151-D6B3-6381FC39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DE37D-FFFC-7C91-4413-2F191561F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927574-A480-23EA-4ABE-A76E1042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4B1B8-7608-ABF6-0442-CAF319B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0B460-2BE6-A3BB-1845-B2A3CC3A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5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0420C-C8E5-F18C-E8FA-3A95FB84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21E07D-8174-22DE-0D88-E06E92BD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B04A6-8C25-7F8E-83CF-D322625C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98C5-EDF9-15EB-E590-6A1EDA2B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FFAE2-8B27-547C-EA2B-B960BE20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FE928-F0DC-D7E8-7FBE-A34836DFC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718A3-46BD-0A3A-30B0-F185BEFF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7D6E2-C8AE-1124-A0EA-9211284F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0673D-284D-278F-A43A-0BCE651A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6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E50E2-B26A-B40E-8286-EEC904EE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B724B-82A4-C008-735D-C8DBD7BB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81F7B-4847-8C1B-D8C2-85058147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F17FC-3CBA-7AF5-C1FA-BE2A8F39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772DB-B2A7-BDFA-55DE-8BC32B65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5FC99-179F-5FA1-BC37-65D573EF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6A06D6-7F21-2787-A1FC-1235094E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CCAE3-3759-C9B9-9B90-F79F7860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69699-058F-79C2-B569-A92B181F9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5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023EC-B7DD-AAAB-D392-8C51C8F4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1877" y="62887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9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89651D86-71AC-EED3-7D59-AF50939E4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94"/>
          <a:stretch/>
        </p:blipFill>
        <p:spPr>
          <a:xfrm>
            <a:off x="2043510" y="1029028"/>
            <a:ext cx="2775894" cy="2015465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DAAC7725-08B7-556F-38DB-797AD8FA5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먹기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DA449AA-C2F2-9CE1-F47E-CFFE4B9FB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추상클래스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74728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836FF-4989-15E6-8D85-2F063A8D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DE104-7718-F55A-1C3B-00C11B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인터페이스가 인터페이스를 상속 받을 수 있음</a:t>
            </a:r>
            <a:endParaRPr lang="en-US" altLang="ko-KR" dirty="0"/>
          </a:p>
          <a:p>
            <a:r>
              <a:rPr lang="ko-KR" altLang="en-US" dirty="0"/>
              <a:t>다중 상속이 가능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왜</a:t>
            </a:r>
            <a:r>
              <a:rPr lang="en-US" altLang="ko-KR" dirty="0"/>
              <a:t>…? </a:t>
            </a:r>
            <a:r>
              <a:rPr lang="ko-KR" altLang="en-US" dirty="0"/>
              <a:t>메서드 겹치면 누구 </a:t>
            </a:r>
            <a:r>
              <a:rPr lang="ko-KR" altLang="en-US" dirty="0" err="1"/>
              <a:t>껀지</a:t>
            </a:r>
            <a:r>
              <a:rPr lang="ko-KR" altLang="en-US" dirty="0"/>
              <a:t> 모르잖아요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누가 구현하라고 했든 상관이 없다</a:t>
            </a:r>
            <a:r>
              <a:rPr lang="en-US" altLang="ko-KR" dirty="0"/>
              <a:t>~~ </a:t>
            </a:r>
            <a:r>
              <a:rPr lang="ko-KR" altLang="en-US" dirty="0"/>
              <a:t>왜냐면 어차피 메서드 이름만 들어오니까</a:t>
            </a:r>
            <a:r>
              <a:rPr lang="en-US" altLang="ko-KR" dirty="0"/>
              <a:t>~~</a:t>
            </a:r>
          </a:p>
          <a:p>
            <a:r>
              <a:rPr lang="ko-KR" altLang="en-US" dirty="0"/>
              <a:t>코드로 </a:t>
            </a:r>
            <a:r>
              <a:rPr lang="ko-KR" altLang="en-US" dirty="0" err="1"/>
              <a:t>실습해봅시당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C4DB49-EB49-9F9D-3A51-AB4C3E26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377F8-9DCC-0623-F841-0BC87E5D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4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5202-98C0-FBD3-A173-28F4963D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B1052-B989-B4B5-61CC-B39BC75E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표준화 처리 가능</a:t>
            </a:r>
            <a:endParaRPr lang="en-US" altLang="ko-KR" dirty="0"/>
          </a:p>
          <a:p>
            <a:r>
              <a:rPr lang="ko-KR" altLang="en-US" dirty="0"/>
              <a:t>개발 기간 단축 가능</a:t>
            </a:r>
            <a:endParaRPr lang="en-US" altLang="ko-KR" dirty="0"/>
          </a:p>
          <a:p>
            <a:r>
              <a:rPr lang="ko-KR" altLang="en-US" dirty="0"/>
              <a:t>서로 관계가 없는 클래스들에게 인터페이스 통해 관계를 맺을 수 있음</a:t>
            </a:r>
            <a:endParaRPr lang="en-US" altLang="ko-KR" dirty="0"/>
          </a:p>
          <a:p>
            <a:r>
              <a:rPr lang="ko-KR" altLang="en-US" dirty="0"/>
              <a:t>인터페이스를 통한 간접적인 클래스 사용으로 손쉬운 모듈 교체 지원</a:t>
            </a:r>
            <a:endParaRPr lang="en-US" altLang="ko-KR" dirty="0"/>
          </a:p>
          <a:p>
            <a:r>
              <a:rPr lang="ko-KR" altLang="en-US" dirty="0"/>
              <a:t>독립적 프로그래밍 가능 </a:t>
            </a:r>
            <a:r>
              <a:rPr lang="en-US" altLang="ko-KR" dirty="0"/>
              <a:t>// </a:t>
            </a:r>
            <a:r>
              <a:rPr lang="ko-KR" altLang="en-US" dirty="0"/>
              <a:t>선언과 구현 독립적으로 가능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E5C53A-AC1F-EB6C-C62C-0EC63804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276B3B-7030-2CCD-16E0-6EA0A0A9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74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E2630-488D-C953-F2D1-248A901E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,static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81E8E-2828-C9DD-DA79-6AED8B28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r>
              <a:rPr lang="ko-KR" altLang="en-US" dirty="0"/>
              <a:t>인터페이스에 사실은 구현부가 있는 메서드를 작성할 수 있음</a:t>
            </a:r>
            <a:endParaRPr lang="en-US" altLang="ko-KR" dirty="0"/>
          </a:p>
          <a:p>
            <a:r>
              <a:rPr lang="ko-KR" altLang="en-US" dirty="0"/>
              <a:t>메서드 앞에 </a:t>
            </a:r>
            <a:r>
              <a:rPr lang="en-US" altLang="ko-KR" dirty="0"/>
              <a:t>default</a:t>
            </a:r>
            <a:r>
              <a:rPr lang="ko-KR" altLang="en-US" dirty="0"/>
              <a:t>라는 키워드를 작성해야 함</a:t>
            </a:r>
            <a:endParaRPr lang="en-US" altLang="ko-KR" dirty="0"/>
          </a:p>
          <a:p>
            <a:r>
              <a:rPr lang="en-US" altLang="ko-KR" dirty="0"/>
              <a:t>Public </a:t>
            </a:r>
            <a:r>
              <a:rPr lang="ko-KR" altLang="en-US" dirty="0"/>
              <a:t>접근 제한자를 사용해야 하며</a:t>
            </a:r>
            <a:r>
              <a:rPr lang="en-US" altLang="ko-KR" dirty="0"/>
              <a:t>, </a:t>
            </a:r>
            <a:r>
              <a:rPr lang="ko-KR" altLang="en-US" dirty="0"/>
              <a:t>생략 가능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235D8B-0CE4-226C-105C-C20E3D68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B1763-7516-C442-DD1F-C80495DE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1CD64-15CD-091D-C37D-FFCCD4FAFA95}"/>
              </a:ext>
            </a:extLst>
          </p:cNvPr>
          <p:cNvSpPr txBox="1"/>
          <p:nvPr/>
        </p:nvSpPr>
        <p:spPr>
          <a:xfrm>
            <a:off x="1690778" y="4265147"/>
            <a:ext cx="921785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interface Developer extends 000,0000{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   public Develop(){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      </a:t>
            </a:r>
            <a:r>
              <a:rPr lang="en-US" altLang="ko-KR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System.out.println</a:t>
            </a:r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(“</a:t>
            </a:r>
            <a:r>
              <a:rPr lang="ko-KR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코딩 중</a:t>
            </a:r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”);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   }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}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7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545CD-7565-E633-578F-4AD81787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3D36E-7286-7E09-76B3-502BF977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클래스의 </a:t>
            </a:r>
            <a:r>
              <a:rPr lang="en-US" altLang="ko-KR" dirty="0"/>
              <a:t>static </a:t>
            </a:r>
            <a:r>
              <a:rPr lang="ko-KR" altLang="en-US" dirty="0"/>
              <a:t>메서드와 사용 방법이 동일</a:t>
            </a:r>
            <a:endParaRPr lang="en-US" altLang="ko-KR" dirty="0"/>
          </a:p>
          <a:p>
            <a:r>
              <a:rPr lang="ko-KR" altLang="en-US" dirty="0"/>
              <a:t>인터페이스 이름으로 메서드에 접근하여 사용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D907B-787B-FB4B-66E1-7E2C2D22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D209C2-2F18-07C5-F543-868F53D2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23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643DA-665F-99FA-E8A6-57E8EED7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vs </a:t>
            </a:r>
            <a:r>
              <a:rPr lang="ko-KR" altLang="en-US" dirty="0"/>
              <a:t>인터페이스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1AB3539-35A6-E8A0-EFE6-6F002A9A5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75" y="1504336"/>
            <a:ext cx="11223049" cy="4638753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CAAE5-EF93-1951-980D-D2ABA4D1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878F05-2AA4-0601-8139-DCBA3099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40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0F8A-4320-D275-F1BF-7470501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추상클래스 </a:t>
            </a:r>
            <a:r>
              <a:rPr lang="en-US" altLang="ko-KR" dirty="0"/>
              <a:t>vs </a:t>
            </a:r>
            <a:r>
              <a:rPr lang="ko-KR" altLang="en-US" dirty="0"/>
              <a:t>인터페이스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1FE1619-47DE-CB9F-E710-E08724CE3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30" y="1465007"/>
            <a:ext cx="11453739" cy="4688899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96860A-7271-39C2-90C8-8197E61F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6F5B7-BA97-EA2B-BCB5-F7F435B8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08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64928-0CCD-2684-B667-FB54E0F8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53BE5-D86B-C822-629F-22CF65ED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참고자료로만 넣어 </a:t>
            </a:r>
            <a:r>
              <a:rPr lang="ko-KR" altLang="en-US" dirty="0" err="1"/>
              <a:t>놓을게용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F55DB9-B516-6E19-8728-71AC9CB7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61AA4C-5BDE-1F84-CB38-08E1A24A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04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0D495-83AF-1DBE-504B-F9515A2B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9FAA3-EB71-ACD7-2960-28B1FFFB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제가 수업시간에 제대로 설명 못하고 넘어간 부분이 </a:t>
            </a:r>
            <a:r>
              <a:rPr lang="ko-KR" altLang="en-US" dirty="0" err="1"/>
              <a:t>있을텐데요</a:t>
            </a:r>
            <a:r>
              <a:rPr lang="en-US" altLang="ko-KR" dirty="0"/>
              <a:t>;; </a:t>
            </a:r>
            <a:r>
              <a:rPr lang="ko-KR" altLang="en-US" dirty="0"/>
              <a:t>그 부분을 간단히 정리해서 </a:t>
            </a:r>
            <a:r>
              <a:rPr lang="ko-KR" altLang="en-US" dirty="0" err="1"/>
              <a:t>갠톡으로</a:t>
            </a:r>
            <a:r>
              <a:rPr lang="ko-KR" altLang="en-US" dirty="0"/>
              <a:t> 보내주세요</a:t>
            </a:r>
            <a:r>
              <a:rPr lang="en-US" altLang="ko-KR" dirty="0"/>
              <a:t>! </a:t>
            </a:r>
            <a:r>
              <a:rPr lang="ko-KR" altLang="en-US" dirty="0"/>
              <a:t>알려드린 사이트만 참고해도 되고</a:t>
            </a:r>
            <a:r>
              <a:rPr lang="en-US" altLang="ko-KR" dirty="0"/>
              <a:t>, </a:t>
            </a:r>
            <a:r>
              <a:rPr lang="ko-KR" altLang="en-US" dirty="0"/>
              <a:t>다른 사이트를 참고하셔도 </a:t>
            </a:r>
            <a:r>
              <a:rPr lang="ko-KR" altLang="en-US" dirty="0" err="1"/>
              <a:t>됩니당</a:t>
            </a:r>
            <a:r>
              <a:rPr lang="en-US" altLang="ko-KR" dirty="0"/>
              <a:t>. </a:t>
            </a:r>
            <a:r>
              <a:rPr lang="ko-KR" altLang="en-US" dirty="0"/>
              <a:t>분량은 상관없는데 </a:t>
            </a:r>
            <a:r>
              <a:rPr lang="ko-KR" altLang="en-US" dirty="0" err="1"/>
              <a:t>복붙하더라도</a:t>
            </a:r>
            <a:r>
              <a:rPr lang="ko-KR" altLang="en-US" dirty="0"/>
              <a:t> 한 번 읽어보고</a:t>
            </a:r>
            <a:r>
              <a:rPr lang="en-US" altLang="ko-KR" dirty="0"/>
              <a:t>, </a:t>
            </a:r>
            <a:r>
              <a:rPr lang="ko-KR" altLang="en-US" dirty="0"/>
              <a:t>본인의 형식으로 한 번 수정해주세요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(</a:t>
            </a:r>
            <a:r>
              <a:rPr lang="ko-KR" altLang="en-US" dirty="0"/>
              <a:t>방금 수업</a:t>
            </a:r>
            <a:r>
              <a:rPr lang="en-US" altLang="ko-KR" dirty="0"/>
              <a:t>) – </a:t>
            </a:r>
            <a:r>
              <a:rPr lang="ko-KR" altLang="en-US" dirty="0"/>
              <a:t>본인과 남들의 공통점과 차이점을 생각해보고</a:t>
            </a:r>
            <a:r>
              <a:rPr lang="en-US" altLang="ko-KR" dirty="0"/>
              <a:t>, </a:t>
            </a:r>
            <a:r>
              <a:rPr lang="ko-KR" altLang="en-US" dirty="0"/>
              <a:t>공통점은 인터페이스와 추상클래스를 각각 </a:t>
            </a:r>
            <a:r>
              <a:rPr lang="en-US" altLang="ko-KR" dirty="0"/>
              <a:t>1</a:t>
            </a:r>
            <a:r>
              <a:rPr lang="ko-KR" altLang="en-US" dirty="0"/>
              <a:t>개 이상씩 사용하고</a:t>
            </a:r>
            <a:r>
              <a:rPr lang="en-US" altLang="ko-KR" dirty="0"/>
              <a:t>, </a:t>
            </a:r>
            <a:r>
              <a:rPr lang="ko-KR" altLang="en-US" dirty="0"/>
              <a:t>차이점은 본인을 나타내는 클래스 안에 선언해서 본인을 나타내는 클래스를 </a:t>
            </a:r>
            <a:r>
              <a:rPr lang="ko-KR" altLang="en-US" dirty="0" err="1"/>
              <a:t>만들어보세용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주차는 </a:t>
            </a:r>
            <a:r>
              <a:rPr lang="ko-KR" altLang="en-US" dirty="0" err="1"/>
              <a:t>단톡에</a:t>
            </a:r>
            <a:r>
              <a:rPr lang="ko-KR" altLang="en-US" dirty="0"/>
              <a:t> 워크스페이스를 압축해서 올려주세요</a:t>
            </a:r>
            <a:r>
              <a:rPr lang="en-US" altLang="ko-KR" dirty="0"/>
              <a:t>!!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4F537-D02C-08EA-97BF-8C930BB8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F0CE4B-3CC0-783C-B92F-C5BE7236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877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CE6DF-E621-CABD-642F-8FBE9583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다음시간엔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14652-0E49-D27B-27D5-893C225C4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자바로 알고리즘 풀기</a:t>
            </a:r>
            <a:r>
              <a:rPr lang="en-US" altLang="ko-KR" dirty="0"/>
              <a:t>~~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주차는 뒤풀이 를 할까요</a:t>
            </a:r>
            <a:r>
              <a:rPr lang="en-US" altLang="ko-KR" dirty="0"/>
              <a:t>?? </a:t>
            </a:r>
            <a:r>
              <a:rPr lang="ko-KR" altLang="en-US" dirty="0"/>
              <a:t>다들 </a:t>
            </a:r>
            <a:r>
              <a:rPr lang="ko-KR" altLang="en-US" dirty="0" err="1"/>
              <a:t>오려나</a:t>
            </a:r>
            <a:r>
              <a:rPr lang="en-US" altLang="ko-KR" dirty="0"/>
              <a:t>?? </a:t>
            </a:r>
            <a:r>
              <a:rPr lang="ko-KR" altLang="en-US" dirty="0"/>
              <a:t>일단 생각해보장 강의는 올라갈 겁니다</a:t>
            </a:r>
            <a:endParaRPr lang="en-US" altLang="ko-KR" dirty="0"/>
          </a:p>
          <a:p>
            <a:r>
              <a:rPr lang="en-US" altLang="ko-KR" dirty="0"/>
              <a:t>7,8</a:t>
            </a:r>
            <a:r>
              <a:rPr lang="ko-KR" altLang="en-US" dirty="0"/>
              <a:t>주차가 알고리즘 </a:t>
            </a:r>
            <a:r>
              <a:rPr lang="en-US" altLang="ko-KR" dirty="0"/>
              <a:t>== </a:t>
            </a:r>
            <a:r>
              <a:rPr lang="ko-KR" altLang="en-US" dirty="0"/>
              <a:t>입출력 </a:t>
            </a:r>
            <a:r>
              <a:rPr lang="ko-KR" altLang="en-US" dirty="0" err="1"/>
              <a:t>이런거</a:t>
            </a:r>
            <a:r>
              <a:rPr lang="ko-KR" altLang="en-US" dirty="0"/>
              <a:t> </a:t>
            </a:r>
            <a:r>
              <a:rPr lang="ko-KR" altLang="en-US" dirty="0" err="1"/>
              <a:t>다룰겁니다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6A937F-77AD-717E-CC52-74382F1B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08B83-3024-81E9-C372-54C9FE4B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1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2919C-26B0-7C14-2560-5270897C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추상클래스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DEC93B-CED8-CE3C-7D29-A55A9E9B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DBB1F-C0C4-E309-B8BE-71291AB2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9" name="그래픽 8" descr="남성 프로그래머 단색으로 채워진">
            <a:extLst>
              <a:ext uri="{FF2B5EF4-FFF2-40B4-BE49-F238E27FC236}">
                <a16:creationId xmlns:a16="http://schemas.microsoft.com/office/drawing/2014/main" id="{01FD36E0-5AC5-74C8-7AF1-5D9478C0A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4697" y="2514600"/>
            <a:ext cx="914400" cy="914400"/>
          </a:xfrm>
          <a:prstGeom prst="rect">
            <a:avLst/>
          </a:prstGeom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CFCFD362-4FF4-6CA0-337A-2C83E680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상속에 대해 강의를 잘 들었나요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추상클래스도 부모 클래스의 특징을 받아온다는 특징이 있는데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뭐가 다를까</a:t>
            </a:r>
            <a:r>
              <a:rPr lang="en-US" altLang="ko-KR" dirty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78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4807D-2BED-67AE-3E74-9B7B95F5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E9287-745C-B596-7907-0BEDB61B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428254-C0BE-1B5F-A50E-C4951D59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9FB140-E5BF-6CE2-ED66-28B3EB88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래픽 5" descr="남성 프로그래머 단색으로 채워진">
            <a:extLst>
              <a:ext uri="{FF2B5EF4-FFF2-40B4-BE49-F238E27FC236}">
                <a16:creationId xmlns:a16="http://schemas.microsoft.com/office/drawing/2014/main" id="{AF2FC8DE-3E37-83C4-46E9-93061C7DF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223" y="1830916"/>
            <a:ext cx="2062659" cy="2062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856DAB-CBF3-0590-CF3C-7280F8176A3F}"/>
              </a:ext>
            </a:extLst>
          </p:cNvPr>
          <p:cNvSpPr txBox="1"/>
          <p:nvPr/>
        </p:nvSpPr>
        <p:spPr>
          <a:xfrm>
            <a:off x="674774" y="4166604"/>
            <a:ext cx="388155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Class Developer {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   public Develop(){ //</a:t>
            </a:r>
            <a:r>
              <a:rPr lang="ko-KR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메서드 정의</a:t>
            </a:r>
            <a:endParaRPr lang="en-US" altLang="ko-KR" dirty="0"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      </a:t>
            </a:r>
            <a:r>
              <a:rPr lang="en-US" altLang="ko-KR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System.out.println</a:t>
            </a:r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(“</a:t>
            </a:r>
            <a:r>
              <a:rPr lang="ko-KR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코딩 중</a:t>
            </a:r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”);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   }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}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그래픽 7" descr="여성 프로그래머 단색으로 채워진">
            <a:extLst>
              <a:ext uri="{FF2B5EF4-FFF2-40B4-BE49-F238E27FC236}">
                <a16:creationId xmlns:a16="http://schemas.microsoft.com/office/drawing/2014/main" id="{FBDA046E-FEC6-B5F1-CE22-456B1615B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697" y="4392134"/>
            <a:ext cx="1124526" cy="1124526"/>
          </a:xfrm>
          <a:prstGeom prst="rect">
            <a:avLst/>
          </a:prstGeom>
        </p:spPr>
      </p:pic>
      <p:pic>
        <p:nvPicPr>
          <p:cNvPr id="9" name="그래픽 8" descr="여성 프로그래머 단색으로 채워진">
            <a:extLst>
              <a:ext uri="{FF2B5EF4-FFF2-40B4-BE49-F238E27FC236}">
                <a16:creationId xmlns:a16="http://schemas.microsoft.com/office/drawing/2014/main" id="{58E162A0-0811-2F2D-0458-A77E1892A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695" y="2126170"/>
            <a:ext cx="1124526" cy="11245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528222-91AE-1842-CF04-5B3A853A433A}"/>
              </a:ext>
            </a:extLst>
          </p:cNvPr>
          <p:cNvSpPr txBox="1"/>
          <p:nvPr/>
        </p:nvSpPr>
        <p:spPr>
          <a:xfrm>
            <a:off x="7178257" y="1903603"/>
            <a:ext cx="4453301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Class </a:t>
            </a:r>
            <a:r>
              <a:rPr lang="en-US" altLang="ko-KR" sz="16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JavaDeveloper</a:t>
            </a:r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extends Developer {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@Override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public Develop(){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   </a:t>
            </a:r>
            <a:r>
              <a:rPr lang="en-US" altLang="ko-KR" sz="16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System.out.println</a:t>
            </a:r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(“</a:t>
            </a:r>
            <a:r>
              <a:rPr lang="ko-KR" altLang="en-US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자바로 코딩 중</a:t>
            </a:r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”);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}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}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F600C-118B-DF47-9957-DBCD44C6E3ED}"/>
              </a:ext>
            </a:extLst>
          </p:cNvPr>
          <p:cNvSpPr txBox="1"/>
          <p:nvPr/>
        </p:nvSpPr>
        <p:spPr>
          <a:xfrm>
            <a:off x="7178258" y="4169567"/>
            <a:ext cx="4453301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Class </a:t>
            </a:r>
            <a:r>
              <a:rPr lang="en-US" altLang="ko-KR" sz="16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Cdeveloper</a:t>
            </a:r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extends Developer {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@Override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public Develop(){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   </a:t>
            </a:r>
            <a:r>
              <a:rPr lang="en-US" altLang="ko-KR" sz="16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System.out.println</a:t>
            </a:r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(“C++</a:t>
            </a:r>
            <a:r>
              <a:rPr lang="ko-KR" altLang="en-US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로 코딩 중</a:t>
            </a:r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”);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}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}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BB3D01-7400-5111-1A8A-D9C79482C1F0}"/>
              </a:ext>
            </a:extLst>
          </p:cNvPr>
          <p:cNvCxnSpPr>
            <a:cxnSpLocks/>
          </p:cNvCxnSpPr>
          <p:nvPr/>
        </p:nvCxnSpPr>
        <p:spPr>
          <a:xfrm flipV="1">
            <a:off x="3972232" y="2805944"/>
            <a:ext cx="1848463" cy="133901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E9CDDD-248A-A4A4-EC19-773D4C0AA59F}"/>
              </a:ext>
            </a:extLst>
          </p:cNvPr>
          <p:cNvCxnSpPr>
            <a:cxnSpLocks/>
          </p:cNvCxnSpPr>
          <p:nvPr/>
        </p:nvCxnSpPr>
        <p:spPr>
          <a:xfrm>
            <a:off x="3981620" y="3662114"/>
            <a:ext cx="1839075" cy="998376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9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4807D-2BED-67AE-3E74-9B7B95F5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E9287-745C-B596-7907-0BEDB61B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3" y="1475241"/>
            <a:ext cx="11538153" cy="47659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428254-C0BE-1B5F-A50E-C4951D59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9FB140-E5BF-6CE2-ED66-28B3EB88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래픽 5" descr="남성 프로그래머 단색으로 채워진">
            <a:extLst>
              <a:ext uri="{FF2B5EF4-FFF2-40B4-BE49-F238E27FC236}">
                <a16:creationId xmlns:a16="http://schemas.microsoft.com/office/drawing/2014/main" id="{AF2FC8DE-3E37-83C4-46E9-93061C7DF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223" y="1830916"/>
            <a:ext cx="2062659" cy="2062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856DAB-CBF3-0590-CF3C-7280F8176A3F}"/>
              </a:ext>
            </a:extLst>
          </p:cNvPr>
          <p:cNvSpPr txBox="1"/>
          <p:nvPr/>
        </p:nvSpPr>
        <p:spPr>
          <a:xfrm>
            <a:off x="674774" y="4166604"/>
            <a:ext cx="388155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Class Developer {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   public Develop(){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      </a:t>
            </a:r>
            <a:r>
              <a:rPr lang="en-US" altLang="ko-KR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System.out.println</a:t>
            </a:r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(“</a:t>
            </a:r>
            <a:r>
              <a:rPr lang="ko-KR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코딩 중</a:t>
            </a:r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”);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   }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}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그래픽 7" descr="여성 프로그래머 단색으로 채워진">
            <a:extLst>
              <a:ext uri="{FF2B5EF4-FFF2-40B4-BE49-F238E27FC236}">
                <a16:creationId xmlns:a16="http://schemas.microsoft.com/office/drawing/2014/main" id="{FBDA046E-FEC6-B5F1-CE22-456B1615B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697" y="4392134"/>
            <a:ext cx="1124526" cy="1124526"/>
          </a:xfrm>
          <a:prstGeom prst="rect">
            <a:avLst/>
          </a:prstGeom>
        </p:spPr>
      </p:pic>
      <p:pic>
        <p:nvPicPr>
          <p:cNvPr id="9" name="그래픽 8" descr="여성 프로그래머 단색으로 채워진">
            <a:extLst>
              <a:ext uri="{FF2B5EF4-FFF2-40B4-BE49-F238E27FC236}">
                <a16:creationId xmlns:a16="http://schemas.microsoft.com/office/drawing/2014/main" id="{58E162A0-0811-2F2D-0458-A77E1892A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695" y="2126170"/>
            <a:ext cx="1124526" cy="11245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528222-91AE-1842-CF04-5B3A853A433A}"/>
              </a:ext>
            </a:extLst>
          </p:cNvPr>
          <p:cNvSpPr txBox="1"/>
          <p:nvPr/>
        </p:nvSpPr>
        <p:spPr>
          <a:xfrm>
            <a:off x="7178257" y="1903603"/>
            <a:ext cx="4453301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Class </a:t>
            </a:r>
            <a:r>
              <a:rPr lang="en-US" altLang="ko-KR" sz="16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JavaDeveloper</a:t>
            </a:r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extends Developer {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@Override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public Develop(){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   </a:t>
            </a:r>
            <a:r>
              <a:rPr lang="en-US" altLang="ko-KR" sz="16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System.out.println</a:t>
            </a:r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(“</a:t>
            </a:r>
            <a:r>
              <a:rPr lang="ko-KR" altLang="en-US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자바로 코딩 중</a:t>
            </a:r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”);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}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}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F600C-118B-DF47-9957-DBCD44C6E3ED}"/>
              </a:ext>
            </a:extLst>
          </p:cNvPr>
          <p:cNvSpPr txBox="1"/>
          <p:nvPr/>
        </p:nvSpPr>
        <p:spPr>
          <a:xfrm>
            <a:off x="7178258" y="4169567"/>
            <a:ext cx="4453301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Class </a:t>
            </a:r>
            <a:r>
              <a:rPr lang="en-US" altLang="ko-KR" sz="16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Cdeveloper</a:t>
            </a:r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extends Developer {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@Override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public Develop(){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   </a:t>
            </a:r>
            <a:r>
              <a:rPr lang="en-US" altLang="ko-KR" sz="1600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System.out.println</a:t>
            </a:r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(“C++</a:t>
            </a:r>
            <a:r>
              <a:rPr lang="ko-KR" altLang="en-US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로 코딩 중</a:t>
            </a:r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”);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   }</a:t>
            </a:r>
          </a:p>
          <a:p>
            <a:r>
              <a:rPr lang="en-US" altLang="ko-KR" sz="1600" dirty="0">
                <a:latin typeface="ADLaM Display" panose="02010000000000000000" pitchFamily="2" charset="0"/>
                <a:cs typeface="ADLaM Display" panose="02010000000000000000" pitchFamily="2" charset="0"/>
              </a:rPr>
              <a:t>}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BB3D01-7400-5111-1A8A-D9C79482C1F0}"/>
              </a:ext>
            </a:extLst>
          </p:cNvPr>
          <p:cNvCxnSpPr>
            <a:cxnSpLocks/>
          </p:cNvCxnSpPr>
          <p:nvPr/>
        </p:nvCxnSpPr>
        <p:spPr>
          <a:xfrm flipV="1">
            <a:off x="3972232" y="2805944"/>
            <a:ext cx="1848463" cy="133901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E9CDDD-248A-A4A4-EC19-773D4C0AA59F}"/>
              </a:ext>
            </a:extLst>
          </p:cNvPr>
          <p:cNvCxnSpPr>
            <a:cxnSpLocks/>
          </p:cNvCxnSpPr>
          <p:nvPr/>
        </p:nvCxnSpPr>
        <p:spPr>
          <a:xfrm>
            <a:off x="3981620" y="3662114"/>
            <a:ext cx="1839075" cy="998376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E0889E-69CB-9BE7-F81A-D989D081A22F}"/>
              </a:ext>
            </a:extLst>
          </p:cNvPr>
          <p:cNvSpPr/>
          <p:nvPr/>
        </p:nvSpPr>
        <p:spPr>
          <a:xfrm>
            <a:off x="894735" y="4532671"/>
            <a:ext cx="3588775" cy="8500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EE8F2-79CC-21B2-6308-42EC9846D6CF}"/>
              </a:ext>
            </a:extLst>
          </p:cNvPr>
          <p:cNvSpPr txBox="1"/>
          <p:nvPr/>
        </p:nvSpPr>
        <p:spPr>
          <a:xfrm>
            <a:off x="3064571" y="3888659"/>
            <a:ext cx="331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얘는 메소드가 있는데 실행을 안시키는 상황 </a:t>
            </a:r>
          </a:p>
        </p:txBody>
      </p:sp>
    </p:spTree>
    <p:extLst>
      <p:ext uri="{BB962C8B-B14F-4D97-AF65-F5344CB8AC3E}">
        <p14:creationId xmlns:p14="http://schemas.microsoft.com/office/powerpoint/2010/main" val="395143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2B0AD-215C-F77E-D625-B3932FC7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31778-ED3E-DAAD-1BD7-C12320A6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그러면 부모클래스의 메소드 내용을 만들 필요가 있을까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이 메소드를 나와 비슷한 모든 클래스가 가지고는 있어야 하는데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나를 상속받는 애들은 이 메소드를 항상 재정의해서 쓸 거란 말이지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그러면 </a:t>
            </a:r>
            <a:r>
              <a:rPr lang="ko-KR" altLang="en-US" u="sng" dirty="0"/>
              <a:t>선언만 하고</a:t>
            </a:r>
            <a:r>
              <a:rPr lang="en-US" altLang="ko-KR" u="sng" dirty="0"/>
              <a:t>, </a:t>
            </a:r>
            <a:r>
              <a:rPr lang="ko-KR" altLang="en-US" dirty="0" err="1"/>
              <a:t>자식클래스들한테</a:t>
            </a:r>
            <a:r>
              <a:rPr lang="ko-KR" altLang="en-US" dirty="0"/>
              <a:t> 구현하라 하자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메서드의 선언부만 남기고 </a:t>
            </a:r>
            <a:r>
              <a:rPr lang="ko-KR" altLang="en-US" u="sng" dirty="0"/>
              <a:t>구현부는 </a:t>
            </a:r>
            <a:r>
              <a:rPr lang="en-US" altLang="ko-KR" u="sng" dirty="0"/>
              <a:t>;</a:t>
            </a:r>
            <a:r>
              <a:rPr lang="ko-KR" altLang="en-US" u="sng" dirty="0"/>
              <a:t>로 대체</a:t>
            </a:r>
            <a:endParaRPr lang="en-US" altLang="ko-KR" u="sng" dirty="0"/>
          </a:p>
          <a:p>
            <a:r>
              <a:rPr lang="ko-KR" altLang="en-US" dirty="0"/>
              <a:t>구현부가 없으므로</a:t>
            </a:r>
            <a:r>
              <a:rPr lang="en-US" altLang="ko-KR" dirty="0"/>
              <a:t>, </a:t>
            </a:r>
            <a:r>
              <a:rPr lang="ko-KR" altLang="en-US" dirty="0"/>
              <a:t>메소드에 </a:t>
            </a:r>
            <a:r>
              <a:rPr lang="en-US" altLang="ko-KR" dirty="0">
                <a:solidFill>
                  <a:srgbClr val="FF0000"/>
                </a:solidFill>
              </a:rPr>
              <a:t>abstract</a:t>
            </a:r>
            <a:r>
              <a:rPr lang="en-US" altLang="ko-KR" dirty="0"/>
              <a:t> </a:t>
            </a:r>
            <a:r>
              <a:rPr lang="ko-KR" altLang="en-US" dirty="0"/>
              <a:t>키워드로 추상 메서드라고 표시</a:t>
            </a:r>
            <a:endParaRPr lang="en-US" altLang="ko-KR" dirty="0"/>
          </a:p>
          <a:p>
            <a:r>
              <a:rPr lang="ko-KR" altLang="en-US" dirty="0"/>
              <a:t>메서드가 선언되지 않으면 클래스로 객체를 만들 수 없음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FF0000"/>
                </a:solidFill>
              </a:rPr>
              <a:t>abstract class</a:t>
            </a:r>
            <a:r>
              <a:rPr lang="ko-KR" altLang="en-US" dirty="0"/>
              <a:t>로 표시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1009D9-5610-D72F-BA38-20ABECBA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567365-B6FB-5011-CB20-AAA2793D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65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6F2D4-E1B0-9FB4-9F04-3F5E79AC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872-9671-31E3-2ADA-DBE46340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요렇게</a:t>
            </a:r>
            <a:r>
              <a:rPr lang="en-US" altLang="ko-KR" dirty="0"/>
              <a:t>!!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메서드들도 정의해도 됨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C0D4B3-AB09-2AF8-D168-3C0E3C04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9EF7AD-0EDC-9DA6-1AE9-DDEDEA44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75B9E-FCF9-09C7-AF46-390017CF922C}"/>
              </a:ext>
            </a:extLst>
          </p:cNvPr>
          <p:cNvSpPr txBox="1"/>
          <p:nvPr/>
        </p:nvSpPr>
        <p:spPr>
          <a:xfrm>
            <a:off x="1402020" y="2340094"/>
            <a:ext cx="388155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Class Developer {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   public Develop(){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      </a:t>
            </a:r>
            <a:r>
              <a:rPr lang="en-US" altLang="ko-KR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System.out.println</a:t>
            </a:r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(“</a:t>
            </a:r>
            <a:r>
              <a:rPr lang="ko-KR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코딩 중</a:t>
            </a:r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”);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   }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}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61BE-AFCE-688B-DE80-B0BB55E015A2}"/>
              </a:ext>
            </a:extLst>
          </p:cNvPr>
          <p:cNvSpPr txBox="1"/>
          <p:nvPr/>
        </p:nvSpPr>
        <p:spPr>
          <a:xfrm>
            <a:off x="6908425" y="2617093"/>
            <a:ext cx="388155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abstract Class Developer {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   public abstract</a:t>
            </a:r>
            <a:r>
              <a:rPr lang="ko-KR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Develop();</a:t>
            </a: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}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485475-47B7-D786-771E-BB7711FE36CD}"/>
              </a:ext>
            </a:extLst>
          </p:cNvPr>
          <p:cNvCxnSpPr>
            <a:cxnSpLocks/>
          </p:cNvCxnSpPr>
          <p:nvPr/>
        </p:nvCxnSpPr>
        <p:spPr>
          <a:xfrm>
            <a:off x="5476568" y="3078758"/>
            <a:ext cx="123929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9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0464E-0D54-E679-EE60-F18AE34A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추상클래스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859F6-B789-7E37-5A5C-CE51F2FC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abstact</a:t>
            </a:r>
            <a:r>
              <a:rPr lang="en-US" altLang="ko-KR" dirty="0"/>
              <a:t> </a:t>
            </a:r>
            <a:r>
              <a:rPr lang="ko-KR" altLang="en-US" dirty="0"/>
              <a:t>클래스는 상속 전용 클래스다</a:t>
            </a:r>
            <a:endParaRPr lang="en-US" altLang="ko-KR" dirty="0"/>
          </a:p>
          <a:p>
            <a:r>
              <a:rPr lang="ko-KR" altLang="en-US" dirty="0"/>
              <a:t>구현부가 없는 메서드가 있으므로</a:t>
            </a:r>
            <a:r>
              <a:rPr lang="en-US" altLang="ko-KR" dirty="0"/>
              <a:t>, </a:t>
            </a:r>
            <a:r>
              <a:rPr lang="ko-KR" altLang="en-US" dirty="0"/>
              <a:t>객체를 생성할 수 없음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상위 클래스 타입으로 자식을 참조할 수는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상속받은 메서드를 구현하지 않으면</a:t>
            </a:r>
            <a:r>
              <a:rPr lang="en-US" altLang="ko-KR" dirty="0"/>
              <a:t>, </a:t>
            </a:r>
            <a:r>
              <a:rPr lang="ko-KR" altLang="en-US" dirty="0"/>
              <a:t>상속받은 자식클래스가 다시 또 추상클래스가 되어야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F6FB07-F9A6-5018-B74A-7EC46D1B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CFAE03-D5C3-1A51-76FC-93919725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7004C-408B-7FDB-65FF-F8E0812252D8}"/>
              </a:ext>
            </a:extLst>
          </p:cNvPr>
          <p:cNvSpPr txBox="1"/>
          <p:nvPr/>
        </p:nvSpPr>
        <p:spPr>
          <a:xfrm>
            <a:off x="1127056" y="3521662"/>
            <a:ext cx="518525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Developer D = new </a:t>
            </a:r>
            <a:r>
              <a:rPr lang="en-US" altLang="ko-KR" dirty="0" err="1">
                <a:latin typeface="ADLaM Display" panose="02010000000000000000" pitchFamily="2" charset="0"/>
                <a:cs typeface="ADLaM Display" panose="02010000000000000000" pitchFamily="2" charset="0"/>
              </a:rPr>
              <a:t>JavaDeveloper</a:t>
            </a:r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();  //</a:t>
            </a:r>
            <a:r>
              <a:rPr lang="ko-KR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가능</a:t>
            </a:r>
            <a:endParaRPr lang="en-US" altLang="ko-KR" dirty="0"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 dirty="0"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ko-KR" dirty="0">
                <a:latin typeface="ADLaM Display" panose="02010000000000000000" pitchFamily="2" charset="0"/>
                <a:cs typeface="ADLaM Display" panose="02010000000000000000" pitchFamily="2" charset="0"/>
              </a:rPr>
              <a:t>Developer D1 = new Developer(); //</a:t>
            </a:r>
            <a:r>
              <a:rPr lang="ko-KR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불가능</a:t>
            </a:r>
          </a:p>
        </p:txBody>
      </p:sp>
    </p:spTree>
    <p:extLst>
      <p:ext uri="{BB962C8B-B14F-4D97-AF65-F5344CB8AC3E}">
        <p14:creationId xmlns:p14="http://schemas.microsoft.com/office/powerpoint/2010/main" val="260274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FE5B1-CD19-0C44-7E86-9F7A8ECF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추상클래스 사용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8322E-8B98-1DF0-75E5-0DF5D1EE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구현을 강제해서</a:t>
            </a:r>
            <a:r>
              <a:rPr lang="en-US" altLang="ko-KR" dirty="0"/>
              <a:t>, </a:t>
            </a:r>
            <a:r>
              <a:rPr lang="ko-KR" altLang="en-US" dirty="0"/>
              <a:t>나중에 </a:t>
            </a:r>
            <a:r>
              <a:rPr lang="ko-KR" altLang="en-US" dirty="0" err="1"/>
              <a:t>복잡해졌을때</a:t>
            </a:r>
            <a:r>
              <a:rPr lang="ko-KR" altLang="en-US" dirty="0"/>
              <a:t> 빼놓고 구현하는 일이 없도록 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02EBBF-3337-5B98-F9F0-41E3FA20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DF88F-7A60-E4F1-97E6-129A18DF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1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C640-9C36-5778-3E99-F6224A67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B4EE2-154D-0430-2176-1D68303A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메서드가 전부 추상클래스라면</a:t>
            </a:r>
            <a:r>
              <a:rPr lang="en-US" altLang="ko-KR" dirty="0"/>
              <a:t>!!!!</a:t>
            </a:r>
          </a:p>
          <a:p>
            <a:r>
              <a:rPr lang="ko-KR" altLang="en-US" dirty="0"/>
              <a:t>인터페이스가 된다</a:t>
            </a:r>
            <a:r>
              <a:rPr lang="en-US" altLang="ko-KR" dirty="0"/>
              <a:t>. – </a:t>
            </a:r>
            <a:r>
              <a:rPr lang="ko-KR" altLang="en-US" dirty="0"/>
              <a:t>더 이상 클래스가 아녀</a:t>
            </a:r>
            <a:r>
              <a:rPr lang="en-US" altLang="ko-KR" dirty="0"/>
              <a:t>!(</a:t>
            </a:r>
            <a:r>
              <a:rPr lang="ko-KR" altLang="en-US" dirty="0"/>
              <a:t>추상클래스로 놔둬도 됨 </a:t>
            </a:r>
            <a:r>
              <a:rPr lang="ko-KR" altLang="en-US" dirty="0" err="1"/>
              <a:t>ㅎㅎ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인터페이스는 </a:t>
            </a:r>
            <a:r>
              <a:rPr lang="en-US" altLang="ko-KR" dirty="0"/>
              <a:t>abstract </a:t>
            </a:r>
            <a:r>
              <a:rPr lang="ko-KR" altLang="en-US" dirty="0"/>
              <a:t>대신에 </a:t>
            </a:r>
            <a:r>
              <a:rPr lang="en-US" altLang="ko-KR" dirty="0"/>
              <a:t>interface</a:t>
            </a:r>
            <a:r>
              <a:rPr lang="ko-KR" altLang="en-US" dirty="0"/>
              <a:t>를 쓴다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 자체로는 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를 생성할 수 없다</a:t>
            </a:r>
            <a:endParaRPr lang="en-US" altLang="ko-KR" dirty="0"/>
          </a:p>
          <a:p>
            <a:r>
              <a:rPr lang="ko-KR" altLang="en-US" dirty="0"/>
              <a:t>인터페이스  내부의 메서드를 구현해 줄 </a:t>
            </a:r>
            <a:r>
              <a:rPr lang="ko-KR" altLang="en-US" u="sng" dirty="0"/>
              <a:t>클래스가 필요해용</a:t>
            </a:r>
            <a:endParaRPr lang="en-US" altLang="ko-KR" u="sng" dirty="0"/>
          </a:p>
          <a:p>
            <a:r>
              <a:rPr lang="ko-KR" altLang="en-US" dirty="0"/>
              <a:t>클래스에서 </a:t>
            </a:r>
            <a:r>
              <a:rPr lang="en-US" altLang="ko-KR" dirty="0"/>
              <a:t>interface</a:t>
            </a:r>
            <a:r>
              <a:rPr lang="ko-KR" altLang="en-US" dirty="0"/>
              <a:t>를 </a:t>
            </a:r>
            <a:r>
              <a:rPr lang="ko-KR" altLang="en-US" dirty="0" err="1"/>
              <a:t>주입받을</a:t>
            </a:r>
            <a:r>
              <a:rPr lang="ko-KR" altLang="en-US" dirty="0"/>
              <a:t> 때는 </a:t>
            </a:r>
            <a:r>
              <a:rPr lang="en-US" altLang="ko-KR" dirty="0"/>
              <a:t>implements</a:t>
            </a:r>
            <a:r>
              <a:rPr lang="ko-KR" altLang="en-US" dirty="0"/>
              <a:t>를 씁니다</a:t>
            </a:r>
            <a:endParaRPr lang="en-US" altLang="ko-KR" dirty="0"/>
          </a:p>
          <a:p>
            <a:r>
              <a:rPr lang="ko-KR" altLang="en-US" dirty="0"/>
              <a:t>내부의 요소는 상수만 선언 가능</a:t>
            </a:r>
            <a:r>
              <a:rPr lang="en-US" altLang="ko-KR" dirty="0"/>
              <a:t>! //public static final //</a:t>
            </a:r>
            <a:r>
              <a:rPr lang="ko-KR" altLang="en-US" dirty="0"/>
              <a:t>바꿀 수 없는 값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F367CF-1D0D-D1EC-40B9-50031C89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1CAFED-1DDC-F8DF-4C9B-C1D5BA3C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2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973153B47901469C1E28395E57E543" ma:contentTypeVersion="3" ma:contentTypeDescription="새 문서를 만듭니다." ma:contentTypeScope="" ma:versionID="7760041279efa1b6dc3b6b67b7113da8">
  <xsd:schema xmlns:xsd="http://www.w3.org/2001/XMLSchema" xmlns:xs="http://www.w3.org/2001/XMLSchema" xmlns:p="http://schemas.microsoft.com/office/2006/metadata/properties" xmlns:ns3="f1f3bc1c-9ddf-42cb-8a80-e7b1a4047b54" targetNamespace="http://schemas.microsoft.com/office/2006/metadata/properties" ma:root="true" ma:fieldsID="9a94b88caf0cc03a76e242fbedb46c1e" ns3:_="">
    <xsd:import namespace="f1f3bc1c-9ddf-42cb-8a80-e7b1a4047b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f3bc1c-9ddf-42cb-8a80-e7b1a4047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9E4E20-CBCE-4E50-8098-3FF37E0E84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012090-CD65-432B-9C6E-5B8F5EB34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f3bc1c-9ddf-42cb-8a80-e7b1a4047b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52E0F6-04A8-4376-A5F3-54E60198860D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f1f3bc1c-9ddf-42cb-8a80-e7b1a4047b54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731</Words>
  <Application>Microsoft Office PowerPoint</Application>
  <PresentationFormat>와이드스크린</PresentationFormat>
  <Paragraphs>158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나눔스퀘어라운드OTF Bold</vt:lpstr>
      <vt:lpstr>나눔스퀘어라운드OTF ExtraBold</vt:lpstr>
      <vt:lpstr>나눔스퀘어라운드OTF Regular</vt:lpstr>
      <vt:lpstr>맑은 고딕</vt:lpstr>
      <vt:lpstr>ADLaM Display</vt:lpstr>
      <vt:lpstr>Arial</vt:lpstr>
      <vt:lpstr>Office 테마</vt:lpstr>
      <vt:lpstr>Java Java먹기</vt:lpstr>
      <vt:lpstr>추상클래스</vt:lpstr>
      <vt:lpstr>추상클래스</vt:lpstr>
      <vt:lpstr>추상클래스</vt:lpstr>
      <vt:lpstr>추상클래스</vt:lpstr>
      <vt:lpstr>추상클래스</vt:lpstr>
      <vt:lpstr>추상클래스 특징</vt:lpstr>
      <vt:lpstr>추상클래스 사용 이유</vt:lpstr>
      <vt:lpstr>인터페이스</vt:lpstr>
      <vt:lpstr>인터페이스</vt:lpstr>
      <vt:lpstr>인터페이스 필요성</vt:lpstr>
      <vt:lpstr>default ,static method</vt:lpstr>
      <vt:lpstr>static method</vt:lpstr>
      <vt:lpstr>클래스 vs 인터페이스</vt:lpstr>
      <vt:lpstr>추상클래스 vs 인터페이스</vt:lpstr>
      <vt:lpstr>제너릭</vt:lpstr>
      <vt:lpstr>과제!!</vt:lpstr>
      <vt:lpstr>다음시간엔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Java먹기</dc:title>
  <dc:creator>an junhyun</dc:creator>
  <cp:lastModifiedBy>안준현[ 학부졸업 / 신소재공학부 ]</cp:lastModifiedBy>
  <cp:revision>15</cp:revision>
  <dcterms:created xsi:type="dcterms:W3CDTF">2023-09-19T12:34:03Z</dcterms:created>
  <dcterms:modified xsi:type="dcterms:W3CDTF">2023-11-20T16:15:47Z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0x010100EE973153B47901469C1E28395E57E543</vt:lpwstr>
  </property>
</Properties>
</file>